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0" r:id="rId4"/>
    <p:sldId id="276" r:id="rId5"/>
    <p:sldId id="262" r:id="rId6"/>
    <p:sldId id="266" r:id="rId7"/>
    <p:sldId id="269" r:id="rId8"/>
    <p:sldId id="273" r:id="rId9"/>
    <p:sldId id="27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98" autoAdjust="0"/>
  </p:normalViewPr>
  <p:slideViewPr>
    <p:cSldViewPr>
      <p:cViewPr varScale="1">
        <p:scale>
          <a:sx n="76" d="100"/>
          <a:sy n="76" d="100"/>
        </p:scale>
        <p:origin x="917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0DC6-C2B8-432B-965D-816E228D2B14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3E25D-B982-49ED-AA72-D6DD8E195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74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3E25D-B982-49ED-AA72-D6DD8E195D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73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yacc</a:t>
            </a:r>
            <a:r>
              <a:rPr lang="zh-CN" altLang="en-US" dirty="0"/>
              <a:t>要用到</a:t>
            </a:r>
            <a:r>
              <a:rPr lang="en-US" altLang="zh-CN" dirty="0" err="1"/>
              <a:t>lex</a:t>
            </a:r>
            <a:r>
              <a:rPr lang="zh-CN" altLang="en-US" dirty="0"/>
              <a:t>传递来的</a:t>
            </a:r>
            <a:r>
              <a:rPr lang="en-US" altLang="zh-CN" dirty="0"/>
              <a:t>token</a:t>
            </a:r>
            <a:r>
              <a:rPr lang="zh-CN" altLang="en-US" dirty="0"/>
              <a:t>，所以要与</a:t>
            </a:r>
            <a:r>
              <a:rPr lang="en-US" altLang="zh-CN" dirty="0" err="1"/>
              <a:t>lex</a:t>
            </a:r>
            <a:r>
              <a:rPr lang="zh-CN" altLang="en-US" dirty="0"/>
              <a:t>联合使用，因此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、使用了一个存储符号语义值的符号栈</a:t>
            </a:r>
            <a:r>
              <a:rPr lang="en-US" altLang="zh-CN" dirty="0"/>
              <a:t>(</a:t>
            </a:r>
            <a:r>
              <a:rPr lang="zh-CN" altLang="en-US" dirty="0"/>
              <a:t>例如标识符的语义值即为标识符的名称，常数的语义值即为常数值</a:t>
            </a:r>
            <a:r>
              <a:rPr lang="en-US" altLang="zh-CN" dirty="0"/>
              <a:t>)</a:t>
            </a:r>
            <a:r>
              <a:rPr lang="zh-CN" altLang="en-US" dirty="0"/>
              <a:t>、一个存储状态转移路径的栈以及一个同时存储</a:t>
            </a:r>
            <a:r>
              <a:rPr lang="en-US" altLang="zh-CN" dirty="0"/>
              <a:t>ACTION</a:t>
            </a:r>
            <a:r>
              <a:rPr lang="zh-CN" altLang="en-US" dirty="0"/>
              <a:t>表和</a:t>
            </a:r>
            <a:r>
              <a:rPr lang="en-US" altLang="zh-CN" dirty="0"/>
              <a:t>GOTO</a:t>
            </a:r>
            <a:r>
              <a:rPr lang="zh-CN" altLang="en-US" dirty="0"/>
              <a:t>表的结构</a:t>
            </a:r>
            <a:endParaRPr lang="en-US" altLang="zh-CN" dirty="0"/>
          </a:p>
          <a:p>
            <a:r>
              <a:rPr lang="zh-CN" altLang="en-US" dirty="0"/>
              <a:t>注：语义值均采用字符串形式存储，需要在使用时进行转换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、符号表存储符合及其对应的值，相当于存储变量与其值</a:t>
            </a:r>
            <a:endParaRPr lang="en-US" altLang="zh-CN" dirty="0"/>
          </a:p>
          <a:p>
            <a:r>
              <a:rPr lang="zh-CN" altLang="en-US" dirty="0"/>
              <a:t>因为标识符的语义值只是变量名，若要操作对应的变量，需要在</a:t>
            </a:r>
            <a:r>
              <a:rPr lang="en-US" altLang="zh-CN" dirty="0"/>
              <a:t>action</a:t>
            </a:r>
            <a:r>
              <a:rPr lang="zh-CN" altLang="en-US" dirty="0"/>
              <a:t>中使用</a:t>
            </a:r>
            <a:r>
              <a:rPr lang="en-US" altLang="zh-CN" dirty="0"/>
              <a:t>variable</a:t>
            </a:r>
            <a:r>
              <a:rPr lang="zh-CN" altLang="en-US" dirty="0"/>
              <a:t>函数将变量名转成存储变量值位置的指针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action</a:t>
            </a:r>
            <a:r>
              <a:rPr lang="zh-CN" altLang="en-US" dirty="0"/>
              <a:t>中</a:t>
            </a:r>
            <a:r>
              <a:rPr lang="en-US" altLang="zh-CN" dirty="0"/>
              <a:t>$</a:t>
            </a:r>
            <a:r>
              <a:rPr lang="zh-CN" altLang="en-US" dirty="0"/>
              <a:t>内容直接替换。</a:t>
            </a:r>
            <a:r>
              <a:rPr lang="en-US" altLang="zh-CN" dirty="0"/>
              <a:t>Action</a:t>
            </a:r>
            <a:r>
              <a:rPr lang="zh-CN" altLang="en-US" dirty="0"/>
              <a:t>代码中的</a:t>
            </a:r>
            <a:r>
              <a:rPr lang="en-US" altLang="zh-CN" dirty="0"/>
              <a:t>$</a:t>
            </a:r>
            <a:r>
              <a:rPr lang="en-US" altLang="zh-CN" dirty="0" err="1"/>
              <a:t>i</a:t>
            </a:r>
            <a:r>
              <a:rPr lang="zh-CN" altLang="en-US" dirty="0"/>
              <a:t>代表归约的产生式右侧第</a:t>
            </a:r>
            <a:r>
              <a:rPr lang="en-US" altLang="zh-CN" dirty="0" err="1"/>
              <a:t>i</a:t>
            </a:r>
            <a:r>
              <a:rPr lang="zh-CN" altLang="en-US" dirty="0"/>
              <a:t>个符号的语义值，</a:t>
            </a:r>
            <a:r>
              <a:rPr lang="en-US" altLang="zh-CN" dirty="0"/>
              <a:t>$$</a:t>
            </a:r>
            <a:r>
              <a:rPr lang="zh-CN" altLang="en-US" dirty="0"/>
              <a:t>表示产生式左侧非终结符的语义值。前者替换为语义值存储的位置，后者替换为临时的存储变量</a:t>
            </a:r>
            <a:r>
              <a:rPr lang="en-US" altLang="zh-CN" dirty="0" err="1"/>
              <a:t>curAttr</a:t>
            </a:r>
            <a:r>
              <a:rPr lang="zh-CN" altLang="en-US" dirty="0"/>
              <a:t>，待动作代码执行完成、符号栈进行</a:t>
            </a:r>
            <a:r>
              <a:rPr lang="en-US" altLang="zh-CN" dirty="0"/>
              <a:t>pop</a:t>
            </a:r>
            <a:r>
              <a:rPr lang="zh-CN" altLang="en-US" dirty="0"/>
              <a:t>与</a:t>
            </a:r>
            <a:r>
              <a:rPr lang="en-US" altLang="zh-CN" dirty="0"/>
              <a:t>push</a:t>
            </a:r>
            <a:r>
              <a:rPr lang="zh-CN" altLang="en-US" dirty="0"/>
              <a:t>时再存入。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、语法树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3E25D-B982-49ED-AA72-D6DD8E195DB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16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4D579C-9BE0-4D3B-A407-58AB92A280EB}"/>
              </a:ext>
            </a:extLst>
          </p:cNvPr>
          <p:cNvGrpSpPr/>
          <p:nvPr/>
        </p:nvGrpSpPr>
        <p:grpSpPr>
          <a:xfrm>
            <a:off x="1679359" y="752811"/>
            <a:ext cx="8602462" cy="2603615"/>
            <a:chOff x="1661603" y="1223327"/>
            <a:chExt cx="8602462" cy="260361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5BF491D-6A03-4ED1-A58E-2BF3D2E12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749" y="1223327"/>
              <a:ext cx="4366501" cy="1135290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8411107-A30D-480C-BDDE-D84D9B596B23}"/>
                </a:ext>
              </a:extLst>
            </p:cNvPr>
            <p:cNvSpPr txBox="1"/>
            <p:nvPr/>
          </p:nvSpPr>
          <p:spPr>
            <a:xfrm>
              <a:off x="1661603" y="2503503"/>
              <a:ext cx="860246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《</a:t>
              </a:r>
              <a:r>
                <a:rPr lang="zh-CN" altLang="en-US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编译原理</a:t>
              </a:r>
              <a:r>
                <a:rPr lang="en-US" altLang="zh-CN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》</a:t>
              </a:r>
              <a:r>
                <a:rPr lang="zh-CN" altLang="en-US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课程设计项目验收答辩</a:t>
              </a:r>
              <a:endPara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个人总结部分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CD5F258-CC06-4AE9-AD45-85161362F657}"/>
              </a:ext>
            </a:extLst>
          </p:cNvPr>
          <p:cNvGrpSpPr/>
          <p:nvPr/>
        </p:nvGrpSpPr>
        <p:grpSpPr>
          <a:xfrm>
            <a:off x="7726378" y="4437112"/>
            <a:ext cx="3611886" cy="1733898"/>
            <a:chOff x="8099241" y="4949786"/>
            <a:chExt cx="3611886" cy="173389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5A5C43C-3F31-4BBA-9818-EE2AF2CD9143}"/>
                </a:ext>
              </a:extLst>
            </p:cNvPr>
            <p:cNvGrpSpPr/>
            <p:nvPr/>
          </p:nvGrpSpPr>
          <p:grpSpPr>
            <a:xfrm>
              <a:off x="8099241" y="4949786"/>
              <a:ext cx="3611886" cy="1364566"/>
              <a:chOff x="8099241" y="4949786"/>
              <a:chExt cx="3611886" cy="1364566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5CF8E54-F5E5-4D33-B0F2-830E9BC98219}"/>
                  </a:ext>
                </a:extLst>
              </p:cNvPr>
              <p:cNvSpPr txBox="1"/>
              <p:nvPr/>
            </p:nvSpPr>
            <p:spPr>
              <a:xfrm>
                <a:off x="8845127" y="4949786"/>
                <a:ext cx="2592280" cy="460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09017224 </a:t>
                </a:r>
                <a:r>
                  <a:rPr lang="zh-CN" altLang="en-US" dirty="0"/>
                  <a:t>高钰铭</a:t>
                </a:r>
                <a:endParaRPr lang="en-US" altLang="zh-CN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D255EF-9892-4DD4-A778-6D4055EB8F45}"/>
                  </a:ext>
                </a:extLst>
              </p:cNvPr>
              <p:cNvSpPr/>
              <p:nvPr/>
            </p:nvSpPr>
            <p:spPr>
              <a:xfrm>
                <a:off x="8099241" y="5945020"/>
                <a:ext cx="3611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i="1" dirty="0"/>
                  <a:t>github.com/z0gSh1u/seu-lex-yacc</a:t>
                </a: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C22E61-9F81-4E7F-A21D-F447F6D61561}"/>
                </a:ext>
              </a:extLst>
            </p:cNvPr>
            <p:cNvSpPr txBox="1"/>
            <p:nvPr/>
          </p:nvSpPr>
          <p:spPr>
            <a:xfrm>
              <a:off x="8291667" y="6314352"/>
              <a:ext cx="322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如有任何问题，欢迎随时打断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96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2082554" y="2883893"/>
            <a:ext cx="802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PART1 – </a:t>
            </a:r>
            <a:r>
              <a:rPr lang="zh-CN" altLang="en-US" sz="3600" b="1" dirty="0"/>
              <a:t>词法分析器的生成器</a:t>
            </a:r>
            <a:r>
              <a:rPr lang="en-US" altLang="zh-CN" sz="3600" b="1" dirty="0" err="1"/>
              <a:t>SeuLex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5132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467B046C-D7E6-4EDA-845E-21936F4123F3}"/>
              </a:ext>
            </a:extLst>
          </p:cNvPr>
          <p:cNvSpPr/>
          <p:nvPr/>
        </p:nvSpPr>
        <p:spPr>
          <a:xfrm>
            <a:off x="416734" y="3284984"/>
            <a:ext cx="11158886" cy="34487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D2CE2B-5B54-4975-B509-2268664E13A4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3B2F12-99D7-44DA-A76A-D581C1A6E90B}"/>
              </a:ext>
            </a:extLst>
          </p:cNvPr>
          <p:cNvSpPr/>
          <p:nvPr/>
        </p:nvSpPr>
        <p:spPr>
          <a:xfrm>
            <a:off x="399840" y="805704"/>
            <a:ext cx="323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/>
              <a:t>Lex</a:t>
            </a:r>
            <a:r>
              <a:rPr lang="zh-CN" altLang="zh-CN" sz="2000" b="1" u="sng" dirty="0"/>
              <a:t>文件解析器</a:t>
            </a:r>
            <a:r>
              <a:rPr lang="en-US" altLang="zh-CN" sz="2000" b="1" dirty="0"/>
              <a:t>  </a:t>
            </a:r>
            <a:r>
              <a:rPr lang="en-US" altLang="zh-CN" b="1" dirty="0" err="1"/>
              <a:t>LexParser.ts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D4BEEA-408E-4A11-AB53-E48F61DFF08D}"/>
              </a:ext>
            </a:extLst>
          </p:cNvPr>
          <p:cNvSpPr/>
          <p:nvPr/>
        </p:nvSpPr>
        <p:spPr>
          <a:xfrm>
            <a:off x="399840" y="1175036"/>
            <a:ext cx="11158886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通过对文件内容逐行扫描，</a:t>
            </a:r>
            <a:r>
              <a:rPr lang="zh-CN" altLang="en-US" dirty="0"/>
              <a:t>借助</a:t>
            </a:r>
            <a:r>
              <a:rPr lang="zh-CN" altLang="zh-CN" dirty="0"/>
              <a:t>定界符</a:t>
            </a:r>
            <a:r>
              <a:rPr lang="en-US" altLang="zh-CN" dirty="0"/>
              <a:t>%%</a:t>
            </a:r>
            <a:r>
              <a:rPr lang="zh-CN" altLang="zh-CN" dirty="0"/>
              <a:t>和</a:t>
            </a:r>
            <a:r>
              <a:rPr lang="en-US" altLang="zh-CN" dirty="0"/>
              <a:t>%}</a:t>
            </a:r>
            <a:r>
              <a:rPr lang="zh-CN" altLang="zh-CN" dirty="0"/>
              <a:t>等进行判别</a:t>
            </a:r>
            <a:r>
              <a:rPr lang="zh-CN" altLang="en-US" dirty="0"/>
              <a:t>，获取</a:t>
            </a:r>
            <a:r>
              <a:rPr lang="en-US" altLang="zh-CN" dirty="0"/>
              <a:t>.l</a:t>
            </a:r>
            <a:r>
              <a:rPr lang="zh-CN" altLang="en-US" dirty="0"/>
              <a:t>文件的四大部分：</a:t>
            </a:r>
            <a:r>
              <a:rPr lang="zh-CN" altLang="zh-CN" b="1" dirty="0"/>
              <a:t>开头的直接复制部分、主体的正则</a:t>
            </a:r>
            <a:r>
              <a:rPr lang="en-US" altLang="zh-CN" b="1" dirty="0"/>
              <a:t>-</a:t>
            </a:r>
            <a:r>
              <a:rPr lang="zh-CN" altLang="zh-CN" b="1" dirty="0"/>
              <a:t>动作部分、末尾的用户</a:t>
            </a:r>
            <a:r>
              <a:rPr lang="en-US" altLang="zh-CN" b="1" dirty="0"/>
              <a:t>C</a:t>
            </a:r>
            <a:r>
              <a:rPr lang="zh-CN" altLang="zh-CN" b="1" dirty="0"/>
              <a:t>代码部分、夹杂在中间的正则别名部分</a:t>
            </a:r>
            <a:r>
              <a:rPr lang="zh-CN" altLang="zh-CN" dirty="0"/>
              <a:t>，</a:t>
            </a:r>
            <a:r>
              <a:rPr lang="zh-CN" altLang="en-US" dirty="0"/>
              <a:t>顺便检查</a:t>
            </a:r>
            <a:r>
              <a:rPr lang="en-US" altLang="zh-CN" dirty="0"/>
              <a:t>.l</a:t>
            </a:r>
            <a:r>
              <a:rPr lang="zh-CN" altLang="en-US" dirty="0"/>
              <a:t>文件结构是否合法。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B2024C-D0BF-480D-86D0-014A76A64EE4}"/>
              </a:ext>
            </a:extLst>
          </p:cNvPr>
          <p:cNvSpPr/>
          <p:nvPr/>
        </p:nvSpPr>
        <p:spPr>
          <a:xfrm>
            <a:off x="399840" y="2447788"/>
            <a:ext cx="11158886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主要承担的任务是</a:t>
            </a:r>
            <a:r>
              <a:rPr lang="zh-CN" altLang="zh-CN" b="1" dirty="0"/>
              <a:t>主体的正则</a:t>
            </a:r>
            <a:r>
              <a:rPr lang="en-US" altLang="zh-CN" b="1" dirty="0"/>
              <a:t>-</a:t>
            </a:r>
            <a:r>
              <a:rPr lang="zh-CN" altLang="zh-CN" b="1" dirty="0"/>
              <a:t>动作部分</a:t>
            </a:r>
            <a:r>
              <a:rPr lang="zh-CN" altLang="en-US" b="1" dirty="0"/>
              <a:t>和</a:t>
            </a:r>
            <a:r>
              <a:rPr lang="zh-CN" altLang="zh-CN" b="1" dirty="0"/>
              <a:t>夹杂在中间的正则别名部分</a:t>
            </a:r>
            <a:r>
              <a:rPr lang="zh-CN" altLang="en-US" b="1" dirty="0"/>
              <a:t>的解析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解析的大致流程：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读取正则别名部分并将正则别名与正则的对应关系进行存储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读取正则与动作部分，对于每一组正则与动作：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读取正则直到遇到用作分隔的空白字符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将所读取正则中所有的正则别名用对应的正则直接替换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查看下一非空白字符，若为左花括号说明动作部分开始，继续下一步读取动作部分；否则说明此正则没有动作，直接结束对这一组的读取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读取动作部分，直到所有的花括号闭合为止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完成这一组正则与动作的读取，并将其进行存储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725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6930648-42DF-4565-B58C-86A692D2102D}"/>
              </a:ext>
            </a:extLst>
          </p:cNvPr>
          <p:cNvSpPr/>
          <p:nvPr/>
        </p:nvSpPr>
        <p:spPr>
          <a:xfrm>
            <a:off x="472168" y="2741349"/>
            <a:ext cx="11158886" cy="38100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D2CE2B-5B54-4975-B509-2268664E13A4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3B2F12-99D7-44DA-A76A-D581C1A6E90B}"/>
              </a:ext>
            </a:extLst>
          </p:cNvPr>
          <p:cNvSpPr/>
          <p:nvPr/>
        </p:nvSpPr>
        <p:spPr>
          <a:xfrm>
            <a:off x="399840" y="805704"/>
            <a:ext cx="323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/>
              <a:t>Lex</a:t>
            </a:r>
            <a:r>
              <a:rPr lang="zh-CN" altLang="zh-CN" sz="2000" b="1" u="sng" dirty="0"/>
              <a:t>文件解析器</a:t>
            </a:r>
            <a:r>
              <a:rPr lang="en-US" altLang="zh-CN" sz="2000" b="1" dirty="0"/>
              <a:t>  </a:t>
            </a:r>
            <a:r>
              <a:rPr lang="en-US" altLang="zh-CN" b="1" dirty="0" err="1"/>
              <a:t>LexParser.ts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D4BEEA-408E-4A11-AB53-E48F61DFF08D}"/>
              </a:ext>
            </a:extLst>
          </p:cNvPr>
          <p:cNvSpPr/>
          <p:nvPr/>
        </p:nvSpPr>
        <p:spPr>
          <a:xfrm>
            <a:off x="399840" y="1175036"/>
            <a:ext cx="11158886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通过对文件内容逐行扫描，</a:t>
            </a:r>
            <a:r>
              <a:rPr lang="zh-CN" altLang="en-US" dirty="0"/>
              <a:t>借助</a:t>
            </a:r>
            <a:r>
              <a:rPr lang="zh-CN" altLang="zh-CN" dirty="0"/>
              <a:t>定界符</a:t>
            </a:r>
            <a:r>
              <a:rPr lang="en-US" altLang="zh-CN" dirty="0"/>
              <a:t>%%</a:t>
            </a:r>
            <a:r>
              <a:rPr lang="zh-CN" altLang="zh-CN" dirty="0"/>
              <a:t>和</a:t>
            </a:r>
            <a:r>
              <a:rPr lang="en-US" altLang="zh-CN" dirty="0"/>
              <a:t>%}</a:t>
            </a:r>
            <a:r>
              <a:rPr lang="zh-CN" altLang="zh-CN" dirty="0"/>
              <a:t>等进行判别</a:t>
            </a:r>
            <a:r>
              <a:rPr lang="zh-CN" altLang="en-US" dirty="0"/>
              <a:t>，获取</a:t>
            </a:r>
            <a:r>
              <a:rPr lang="en-US" altLang="zh-CN" dirty="0"/>
              <a:t>.l</a:t>
            </a:r>
            <a:r>
              <a:rPr lang="zh-CN" altLang="en-US" dirty="0"/>
              <a:t>文件的四大部分：</a:t>
            </a:r>
            <a:r>
              <a:rPr lang="zh-CN" altLang="zh-CN" b="1" dirty="0"/>
              <a:t>开头的直接复制部分、主体的正则</a:t>
            </a:r>
            <a:r>
              <a:rPr lang="en-US" altLang="zh-CN" b="1" dirty="0"/>
              <a:t>-</a:t>
            </a:r>
            <a:r>
              <a:rPr lang="zh-CN" altLang="zh-CN" b="1" dirty="0"/>
              <a:t>动作部分、末尾的用户</a:t>
            </a:r>
            <a:r>
              <a:rPr lang="en-US" altLang="zh-CN" b="1" dirty="0"/>
              <a:t>C</a:t>
            </a:r>
            <a:r>
              <a:rPr lang="zh-CN" altLang="zh-CN" b="1" dirty="0"/>
              <a:t>代码部分、夹杂在中间的正则别名部分</a:t>
            </a:r>
            <a:r>
              <a:rPr lang="zh-CN" altLang="zh-CN" dirty="0"/>
              <a:t>，</a:t>
            </a:r>
            <a:r>
              <a:rPr lang="zh-CN" altLang="en-US" dirty="0"/>
              <a:t>顺便检查</a:t>
            </a:r>
            <a:r>
              <a:rPr lang="en-US" altLang="zh-CN" dirty="0"/>
              <a:t>.l</a:t>
            </a:r>
            <a:r>
              <a:rPr lang="zh-CN" altLang="en-US" dirty="0"/>
              <a:t>文件结构是否合法。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AE2D8B-AA00-4466-8F6D-1A7EC35F037A}"/>
              </a:ext>
            </a:extLst>
          </p:cNvPr>
          <p:cNvSpPr/>
          <p:nvPr/>
        </p:nvSpPr>
        <p:spPr>
          <a:xfrm>
            <a:off x="472168" y="2741349"/>
            <a:ext cx="6066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如何健壮地处理</a:t>
            </a:r>
            <a:r>
              <a:rPr lang="zh-CN" altLang="zh-CN" b="1" dirty="0"/>
              <a:t>千奇百怪的正则</a:t>
            </a:r>
            <a:r>
              <a:rPr lang="en-US" altLang="zh-CN" b="1" dirty="0"/>
              <a:t>-</a:t>
            </a:r>
            <a:r>
              <a:rPr lang="zh-CN" altLang="zh-CN" b="1" dirty="0"/>
              <a:t>别名部分的定义形式</a:t>
            </a:r>
            <a:r>
              <a:rPr lang="zh-CN" altLang="en-US" b="1" dirty="0"/>
              <a:t>？</a:t>
            </a:r>
            <a:endParaRPr lang="zh-CN" altLang="en-US" b="1" i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220EB4-A3D8-411E-86BF-FB98EFC4CBBE}"/>
              </a:ext>
            </a:extLst>
          </p:cNvPr>
          <p:cNvSpPr/>
          <p:nvPr/>
        </p:nvSpPr>
        <p:spPr>
          <a:xfrm>
            <a:off x="560946" y="3157651"/>
            <a:ext cx="1015574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使用大量的</a:t>
            </a:r>
            <a:r>
              <a:rPr lang="zh-CN" altLang="zh-CN" b="1" dirty="0"/>
              <a:t>状态变量来记录当前的状态</a:t>
            </a:r>
            <a:r>
              <a:rPr lang="zh-CN" altLang="zh-CN" dirty="0"/>
              <a:t>，实现可靠的解析。这相当于手工构造了一个状态机。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593CEC-C5EA-432F-8D76-72B29EF4F865}"/>
              </a:ext>
            </a:extLst>
          </p:cNvPr>
          <p:cNvSpPr/>
          <p:nvPr/>
        </p:nvSpPr>
        <p:spPr>
          <a:xfrm>
            <a:off x="560946" y="4036929"/>
            <a:ext cx="66974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isReadingRegex</a:t>
            </a:r>
            <a:r>
              <a:rPr lang="en-US" altLang="zh-CN" dirty="0">
                <a:latin typeface="Iosevka SS01" panose="02000509000000000000" pitchFamily="49" charset="0"/>
              </a:rPr>
              <a:t> = true, // </a:t>
            </a:r>
            <a:r>
              <a:rPr lang="zh-CN" altLang="zh-CN" dirty="0">
                <a:latin typeface="Iosevka SS01" panose="02000509000000000000" pitchFamily="49" charset="0"/>
              </a:rPr>
              <a:t>是否正在读取正则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isWaitingOr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是否正在等待正则间的“或”运算符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isInQuote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是否在引号内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isSlash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是否转义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isInBrackets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是否在方括号内</a:t>
            </a:r>
          </a:p>
          <a:p>
            <a:r>
              <a:rPr lang="en-US" altLang="zh-CN" dirty="0" err="1">
                <a:latin typeface="Iosevka SS01" panose="02000509000000000000" pitchFamily="49" charset="0"/>
              </a:rPr>
              <a:t>braceLevel</a:t>
            </a:r>
            <a:r>
              <a:rPr lang="en-US" altLang="zh-CN" dirty="0">
                <a:latin typeface="Iosevka SS01" panose="02000509000000000000" pitchFamily="49" charset="0"/>
              </a:rPr>
              <a:t> = 0, // </a:t>
            </a:r>
            <a:r>
              <a:rPr lang="zh-CN" altLang="zh-CN" dirty="0">
                <a:latin typeface="Iosevka SS01" panose="02000509000000000000" pitchFamily="49" charset="0"/>
              </a:rPr>
              <a:t>读取动作时处于第几层花括号内</a:t>
            </a:r>
            <a:endParaRPr lang="zh-CN" altLang="en-US" dirty="0">
              <a:latin typeface="Iosevka SS01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7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15BF1E7A-ACE9-479A-AAB1-1FD19D973182}"/>
              </a:ext>
            </a:extLst>
          </p:cNvPr>
          <p:cNvSpPr/>
          <p:nvPr/>
        </p:nvSpPr>
        <p:spPr>
          <a:xfrm>
            <a:off x="532660" y="4910259"/>
            <a:ext cx="8517840" cy="18234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0D3643-452B-4AB2-9704-FD601360456D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确定有限状态自动机相关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D</a:t>
            </a:r>
            <a:r>
              <a:rPr lang="en-US" altLang="zh-CN" b="1" dirty="0" err="1"/>
              <a:t>FA.ts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9DBE3E-2CA7-4D32-8E0E-37817E48F537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64C263-1AF2-4659-A4A5-88E277D9B394}"/>
              </a:ext>
            </a:extLst>
          </p:cNvPr>
          <p:cNvSpPr/>
          <p:nvPr/>
        </p:nvSpPr>
        <p:spPr>
          <a:xfrm>
            <a:off x="96176" y="1078090"/>
            <a:ext cx="8829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　　主要承担的任务是</a:t>
            </a:r>
            <a:r>
              <a:rPr lang="zh-CN" altLang="zh-CN" dirty="0"/>
              <a:t>使用子集构造法从</a:t>
            </a:r>
            <a:r>
              <a:rPr lang="en-US" altLang="zh-CN" dirty="0"/>
              <a:t>NFA</a:t>
            </a:r>
            <a:r>
              <a:rPr lang="zh-CN" altLang="zh-CN" dirty="0"/>
              <a:t>构造</a:t>
            </a:r>
            <a:r>
              <a:rPr lang="en-US" altLang="zh-CN" dirty="0"/>
              <a:t>DFA</a:t>
            </a:r>
            <a:r>
              <a:rPr lang="zh-CN" altLang="en-US" dirty="0"/>
              <a:t>，具体算法可见龙书算法</a:t>
            </a:r>
            <a:r>
              <a:rPr lang="en-US" altLang="zh-CN" dirty="0"/>
              <a:t>3.20</a:t>
            </a:r>
            <a:r>
              <a:rPr lang="zh-CN" altLang="en-US" dirty="0"/>
              <a:t>，在此不再赘述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0C79E7-5562-49D8-A7B2-5365F7F0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86" y="4945843"/>
            <a:ext cx="3146914" cy="178786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4AAF30B-25FF-459E-A18F-AF5F39D58812}"/>
              </a:ext>
            </a:extLst>
          </p:cNvPr>
          <p:cNvSpPr txBox="1"/>
          <p:nvPr/>
        </p:nvSpPr>
        <p:spPr>
          <a:xfrm>
            <a:off x="119064" y="1884443"/>
            <a:ext cx="665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对于</a:t>
            </a:r>
            <a:r>
              <a:rPr lang="en-US" altLang="zh-CN" sz="2000" b="1" dirty="0"/>
              <a:t>NFA</a:t>
            </a:r>
            <a:r>
              <a:rPr lang="zh-CN" altLang="en-US" sz="2000" b="1" dirty="0"/>
              <a:t>中</a:t>
            </a:r>
            <a:r>
              <a:rPr lang="en-US" altLang="zh-CN" sz="2000" b="1" dirty="0"/>
              <a:t>[any]</a:t>
            </a:r>
            <a:r>
              <a:rPr lang="zh-CN" altLang="en-US" sz="2000" b="1" dirty="0"/>
              <a:t>边的处理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9646AEE-35C1-4F35-963D-98F62BDE7427}"/>
              </a:ext>
            </a:extLst>
          </p:cNvPr>
          <p:cNvGrpSpPr/>
          <p:nvPr/>
        </p:nvGrpSpPr>
        <p:grpSpPr>
          <a:xfrm>
            <a:off x="8855803" y="918881"/>
            <a:ext cx="3265978" cy="5020238"/>
            <a:chOff x="8926022" y="2071693"/>
            <a:chExt cx="2996689" cy="4611008"/>
          </a:xfrm>
        </p:grpSpPr>
        <p:pic>
          <p:nvPicPr>
            <p:cNvPr id="3074" name="图片 1">
              <a:extLst>
                <a:ext uri="{FF2B5EF4-FFF2-40B4-BE49-F238E27FC236}">
                  <a16:creationId xmlns:a16="http://schemas.microsoft.com/office/drawing/2014/main" id="{3EDCAB4B-BFA2-49E5-9458-B844929717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5" b="2404"/>
            <a:stretch/>
          </p:blipFill>
          <p:spPr bwMode="auto">
            <a:xfrm>
              <a:off x="8926022" y="2071693"/>
              <a:ext cx="2996689" cy="4426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6EC6AC1-C4BB-4AD4-B0B3-07B080259EF4}"/>
                </a:ext>
              </a:extLst>
            </p:cNvPr>
            <p:cNvSpPr txBox="1"/>
            <p:nvPr/>
          </p:nvSpPr>
          <p:spPr>
            <a:xfrm>
              <a:off x="10122525" y="6313369"/>
              <a:ext cx="1198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u="sng" dirty="0"/>
                <a:t>图</a:t>
              </a:r>
              <a:r>
                <a:rPr lang="en-US" altLang="zh-CN" b="1" i="1" u="sng" dirty="0"/>
                <a:t>A</a:t>
              </a:r>
              <a:endParaRPr lang="zh-CN" altLang="en-US" b="1" i="1" u="sng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74228E3-0B00-4919-8FCE-C3B504D69DD5}"/>
              </a:ext>
            </a:extLst>
          </p:cNvPr>
          <p:cNvGrpSpPr/>
          <p:nvPr/>
        </p:nvGrpSpPr>
        <p:grpSpPr>
          <a:xfrm>
            <a:off x="188438" y="2389760"/>
            <a:ext cx="8862061" cy="2165119"/>
            <a:chOff x="103810" y="2823655"/>
            <a:chExt cx="8829846" cy="102319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E6E55E-71EE-437D-85CF-531E5A6E2011}"/>
                </a:ext>
              </a:extLst>
            </p:cNvPr>
            <p:cNvSpPr/>
            <p:nvPr/>
          </p:nvSpPr>
          <p:spPr>
            <a:xfrm>
              <a:off x="103810" y="2823655"/>
              <a:ext cx="8829846" cy="10231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2F9464D-9743-45C6-876A-222DA8B611D5}"/>
                </a:ext>
              </a:extLst>
            </p:cNvPr>
            <p:cNvSpPr/>
            <p:nvPr/>
          </p:nvSpPr>
          <p:spPr>
            <a:xfrm>
              <a:off x="108228" y="2921014"/>
              <a:ext cx="8714218" cy="698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　　在使用子集构造法从</a:t>
              </a:r>
              <a:r>
                <a:rPr lang="en-US" altLang="zh-CN" dirty="0"/>
                <a:t>NFA</a:t>
              </a:r>
              <a:r>
                <a:rPr lang="zh-CN" altLang="en-US" dirty="0"/>
                <a:t>构造</a:t>
              </a:r>
              <a:r>
                <a:rPr lang="en-US" altLang="zh-CN" dirty="0"/>
                <a:t>DFA</a:t>
              </a:r>
              <a:r>
                <a:rPr lang="zh-CN" altLang="en-US" dirty="0"/>
                <a:t>时，先忽略掉</a:t>
              </a:r>
              <a:r>
                <a:rPr lang="en-US" altLang="zh-CN" dirty="0"/>
                <a:t>[any]</a:t>
              </a:r>
              <a:r>
                <a:rPr lang="zh-CN" altLang="en-US" dirty="0"/>
                <a:t>边的特殊性，将其按算法原样构造进</a:t>
              </a:r>
              <a:r>
                <a:rPr lang="en-US" altLang="zh-CN" dirty="0"/>
                <a:t>DFA</a:t>
              </a:r>
              <a:r>
                <a:rPr lang="zh-CN" altLang="en-US" dirty="0"/>
                <a:t>中。</a:t>
              </a:r>
              <a:endParaRPr lang="en-US" altLang="zh-CN" dirty="0"/>
            </a:p>
            <a:p>
              <a:r>
                <a:rPr lang="zh-CN" altLang="en-US" dirty="0"/>
                <a:t>　　在</a:t>
              </a:r>
              <a:r>
                <a:rPr lang="en-US" altLang="zh-CN" dirty="0"/>
                <a:t>DFA</a:t>
              </a:r>
              <a:r>
                <a:rPr lang="zh-CN" altLang="en-US" dirty="0"/>
                <a:t>中的状态构造完成后，对其出边进行查看，若只有一条</a:t>
              </a:r>
              <a:r>
                <a:rPr lang="en-US" altLang="zh-CN" dirty="0"/>
                <a:t>[any]</a:t>
              </a:r>
              <a:r>
                <a:rPr lang="zh-CN" altLang="en-US" dirty="0"/>
                <a:t>边或没有</a:t>
              </a:r>
              <a:r>
                <a:rPr lang="en-US" altLang="zh-CN" dirty="0"/>
                <a:t>[any]</a:t>
              </a:r>
              <a:r>
                <a:rPr lang="zh-CN" altLang="en-US" dirty="0"/>
                <a:t>边则不作任何处理；若除了</a:t>
              </a:r>
              <a:r>
                <a:rPr lang="en-US" altLang="zh-CN" dirty="0"/>
                <a:t>[any]</a:t>
              </a:r>
              <a:r>
                <a:rPr lang="zh-CN" altLang="en-US" dirty="0"/>
                <a:t>边外还有其他的表明迁移字符的边，则将</a:t>
              </a:r>
              <a:r>
                <a:rPr lang="en-US" altLang="zh-CN" dirty="0"/>
                <a:t>[any]</a:t>
              </a:r>
              <a:r>
                <a:rPr lang="zh-CN" altLang="en-US" dirty="0"/>
                <a:t>边替换为</a:t>
              </a:r>
              <a:r>
                <a:rPr lang="en-US" altLang="zh-CN" dirty="0"/>
                <a:t>[other]</a:t>
              </a:r>
              <a:r>
                <a:rPr lang="zh-CN" altLang="en-US" dirty="0"/>
                <a:t>边，表示仅在无法使用其他边进行迁移的时候才从此边迁移。</a:t>
              </a:r>
              <a:endParaRPr lang="zh-CN" altLang="zh-CN" dirty="0"/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EBC1BE9E-7897-4A06-9BFF-F3FA2FA3E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15" y="4910259"/>
            <a:ext cx="4046571" cy="1798476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5C608289-164E-4EE1-A2A0-F4B613351BB9}"/>
              </a:ext>
            </a:extLst>
          </p:cNvPr>
          <p:cNvSpPr/>
          <p:nvPr/>
        </p:nvSpPr>
        <p:spPr>
          <a:xfrm>
            <a:off x="600764" y="5468042"/>
            <a:ext cx="1188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/>
              <a:t>龙书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算法</a:t>
            </a:r>
            <a:r>
              <a:rPr lang="en-US" altLang="zh-CN" sz="2000" b="1" dirty="0"/>
              <a:t>3.20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1138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29A009-4B5A-41C9-B215-BF4583DEBBEF}"/>
              </a:ext>
            </a:extLst>
          </p:cNvPr>
          <p:cNvSpPr txBox="1"/>
          <p:nvPr/>
        </p:nvSpPr>
        <p:spPr>
          <a:xfrm>
            <a:off x="310718" y="647508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/>
              <a:t>增强功能</a:t>
            </a:r>
            <a:endParaRPr lang="zh-CN" altLang="en-US" sz="2000" b="1" u="sng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481D72-3006-4B7B-8D46-85FFE46D18E7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24B4A4-B995-48AC-B686-2F9C90EB2750}"/>
              </a:ext>
            </a:extLst>
          </p:cNvPr>
          <p:cNvSpPr/>
          <p:nvPr/>
        </p:nvSpPr>
        <p:spPr>
          <a:xfrm>
            <a:off x="403201" y="1268760"/>
            <a:ext cx="5340652" cy="102313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方便用户在</a:t>
            </a:r>
            <a:r>
              <a:rPr lang="en-US" altLang="zh-CN"/>
              <a:t>.l</a:t>
            </a:r>
            <a:r>
              <a:rPr lang="zh-CN" altLang="zh-CN"/>
              <a:t>文件中对</a:t>
            </a:r>
            <a:r>
              <a:rPr lang="en-US" altLang="zh-CN"/>
              <a:t>yytext</a:t>
            </a:r>
            <a:r>
              <a:rPr lang="zh-CN" altLang="zh-CN"/>
              <a:t>等字符串进行操作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A201F2-0A06-4F48-AFB6-C6E39BF03374}"/>
              </a:ext>
            </a:extLst>
          </p:cNvPr>
          <p:cNvSpPr/>
          <p:nvPr/>
        </p:nvSpPr>
        <p:spPr>
          <a:xfrm>
            <a:off x="517299" y="1326374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/>
              <a:t>C</a:t>
            </a:r>
            <a:r>
              <a:rPr lang="zh-CN" altLang="en-US" b="1" u="sng" dirty="0"/>
              <a:t>字符串库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177BF69-78E4-40FE-99D0-323B01847F5A}"/>
              </a:ext>
            </a:extLst>
          </p:cNvPr>
          <p:cNvSpPr/>
          <p:nvPr/>
        </p:nvSpPr>
        <p:spPr>
          <a:xfrm>
            <a:off x="517299" y="1752951"/>
            <a:ext cx="4807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方便用户在</a:t>
            </a:r>
            <a:r>
              <a:rPr lang="en-US" altLang="zh-CN" dirty="0"/>
              <a:t>.l</a:t>
            </a:r>
            <a:r>
              <a:rPr lang="zh-CN" altLang="zh-CN" dirty="0"/>
              <a:t>文件中对</a:t>
            </a:r>
            <a:r>
              <a:rPr lang="en-US" altLang="zh-CN" dirty="0" err="1"/>
              <a:t>yytext</a:t>
            </a:r>
            <a:r>
              <a:rPr lang="zh-CN" altLang="zh-CN" dirty="0"/>
              <a:t>等字符串进行操作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B55237A-4CD3-4DD3-A5D2-2627DE32F1E0}"/>
              </a:ext>
            </a:extLst>
          </p:cNvPr>
          <p:cNvSpPr/>
          <p:nvPr/>
        </p:nvSpPr>
        <p:spPr>
          <a:xfrm>
            <a:off x="380496" y="2452681"/>
            <a:ext cx="7515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主要使用</a:t>
            </a:r>
            <a:r>
              <a:rPr lang="en-US" altLang="zh-CN" dirty="0"/>
              <a:t>C</a:t>
            </a:r>
            <a:r>
              <a:rPr lang="zh-CN" altLang="en-US" dirty="0"/>
              <a:t>语言实现了以下对字符串（</a:t>
            </a:r>
            <a:r>
              <a:rPr lang="en-US" altLang="zh-CN" dirty="0"/>
              <a:t>char*</a:t>
            </a:r>
            <a:r>
              <a:rPr lang="zh-CN" altLang="en-US" dirty="0"/>
              <a:t>数组）的处理功能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E30EFA9-E6F3-4C4F-8215-97B46C7027DE}"/>
              </a:ext>
            </a:extLst>
          </p:cNvPr>
          <p:cNvSpPr/>
          <p:nvPr/>
        </p:nvSpPr>
        <p:spPr>
          <a:xfrm>
            <a:off x="433469" y="2873438"/>
            <a:ext cx="7678755" cy="37959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493DEAA-1CFA-4CE0-8681-789D34944761}"/>
              </a:ext>
            </a:extLst>
          </p:cNvPr>
          <p:cNvSpPr/>
          <p:nvPr/>
        </p:nvSpPr>
        <p:spPr>
          <a:xfrm>
            <a:off x="433468" y="2873438"/>
            <a:ext cx="87460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inline char* </a:t>
            </a:r>
            <a:r>
              <a:rPr lang="en-US" altLang="zh-CN" dirty="0" err="1"/>
              <a:t>substr</a:t>
            </a:r>
            <a:r>
              <a:rPr lang="en-US" altLang="zh-CN" dirty="0"/>
              <a:t>(const char* str, int left, int 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取</a:t>
            </a:r>
            <a:r>
              <a:rPr lang="en-US" altLang="zh-CN" dirty="0"/>
              <a:t>str</a:t>
            </a:r>
            <a:r>
              <a:rPr lang="zh-CN" altLang="en-US" dirty="0"/>
              <a:t>中从</a:t>
            </a:r>
            <a:r>
              <a:rPr lang="en-US" altLang="zh-CN" dirty="0"/>
              <a:t>left</a:t>
            </a:r>
            <a:r>
              <a:rPr lang="zh-CN" altLang="en-US" dirty="0"/>
              <a:t>开始长度为</a:t>
            </a:r>
            <a:r>
              <a:rPr lang="en-US" altLang="zh-CN" dirty="0" err="1"/>
              <a:t>len</a:t>
            </a:r>
            <a:r>
              <a:rPr lang="zh-CN" altLang="en-US" dirty="0"/>
              <a:t>的子串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inline char* substring(const char* str, int left, int right) ;</a:t>
            </a:r>
          </a:p>
          <a:p>
            <a:r>
              <a:rPr lang="zh-CN" altLang="en-US" dirty="0"/>
              <a:t>取</a:t>
            </a:r>
            <a:r>
              <a:rPr lang="en-US" altLang="zh-CN" dirty="0"/>
              <a:t>str</a:t>
            </a:r>
            <a:r>
              <a:rPr lang="zh-CN" altLang="en-US" dirty="0"/>
              <a:t>中从</a:t>
            </a:r>
            <a:r>
              <a:rPr lang="en-US" altLang="zh-CN" dirty="0"/>
              <a:t>left</a:t>
            </a:r>
            <a:r>
              <a:rPr lang="zh-CN" altLang="en-US" dirty="0"/>
              <a:t>开始到</a:t>
            </a:r>
            <a:r>
              <a:rPr lang="en-US" altLang="zh-CN" dirty="0"/>
              <a:t>right-1</a:t>
            </a:r>
            <a:r>
              <a:rPr lang="zh-CN" altLang="en-US" dirty="0"/>
              <a:t>位置的子串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inline char* </a:t>
            </a:r>
            <a:r>
              <a:rPr lang="en-US" altLang="zh-CN" dirty="0" err="1"/>
              <a:t>trimLeft</a:t>
            </a:r>
            <a:r>
              <a:rPr lang="en-US" altLang="zh-CN" dirty="0"/>
              <a:t>(const char* str) 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inline char* </a:t>
            </a:r>
            <a:r>
              <a:rPr lang="en-US" altLang="zh-CN" dirty="0" err="1"/>
              <a:t>trimRight</a:t>
            </a:r>
            <a:r>
              <a:rPr lang="en-US" altLang="zh-CN" dirty="0"/>
              <a:t>(const char* str);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inline char* trim(const char* str);</a:t>
            </a:r>
          </a:p>
          <a:p>
            <a:r>
              <a:rPr lang="zh-CN" altLang="en-US" dirty="0"/>
              <a:t>返回消除</a:t>
            </a:r>
            <a:r>
              <a:rPr lang="en-US" altLang="zh-CN" dirty="0"/>
              <a:t>str</a:t>
            </a:r>
            <a:r>
              <a:rPr lang="zh-CN" altLang="en-US" dirty="0"/>
              <a:t>左端</a:t>
            </a:r>
            <a:r>
              <a:rPr lang="en-US" altLang="zh-CN" dirty="0"/>
              <a:t>/</a:t>
            </a:r>
            <a:r>
              <a:rPr lang="zh-CN" altLang="en-US" dirty="0"/>
              <a:t>右端</a:t>
            </a:r>
            <a:r>
              <a:rPr lang="en-US" altLang="zh-CN" dirty="0"/>
              <a:t>/</a:t>
            </a:r>
            <a:r>
              <a:rPr lang="zh-CN" altLang="en-US" dirty="0"/>
              <a:t>两端的空白字符后的字符串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inline char* </a:t>
            </a:r>
            <a:r>
              <a:rPr lang="en-US" altLang="zh-CN" dirty="0" err="1"/>
              <a:t>replaceOnce</a:t>
            </a:r>
            <a:r>
              <a:rPr lang="en-US" altLang="zh-CN" dirty="0"/>
              <a:t>(const char* str, const char* from, const char* to);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inline char* </a:t>
            </a:r>
            <a:r>
              <a:rPr lang="en-US" altLang="zh-CN" dirty="0" err="1"/>
              <a:t>replaceAll</a:t>
            </a:r>
            <a:r>
              <a:rPr lang="en-US" altLang="zh-CN" dirty="0"/>
              <a:t>(const char* str, const char* from, const char* to);</a:t>
            </a:r>
          </a:p>
          <a:p>
            <a:r>
              <a:rPr lang="zh-CN" altLang="en-US" dirty="0"/>
              <a:t>返回将</a:t>
            </a:r>
            <a:r>
              <a:rPr lang="en-US" altLang="zh-CN" dirty="0"/>
              <a:t>str</a:t>
            </a:r>
            <a:r>
              <a:rPr lang="zh-CN" altLang="en-US" dirty="0"/>
              <a:t>中第一个</a:t>
            </a:r>
            <a:r>
              <a:rPr lang="en-US" altLang="zh-CN" dirty="0"/>
              <a:t>/</a:t>
            </a:r>
            <a:r>
              <a:rPr lang="zh-CN" altLang="en-US" dirty="0"/>
              <a:t>全部</a:t>
            </a:r>
            <a:r>
              <a:rPr lang="en-US" altLang="zh-CN" dirty="0"/>
              <a:t>from</a:t>
            </a:r>
            <a:r>
              <a:rPr lang="zh-CN" altLang="en-US" dirty="0"/>
              <a:t>子串替换成</a:t>
            </a:r>
            <a:r>
              <a:rPr lang="en-US" altLang="zh-CN" dirty="0"/>
              <a:t>to</a:t>
            </a:r>
            <a:r>
              <a:rPr lang="zh-CN" altLang="en-US" dirty="0"/>
              <a:t>后的字符串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inline char* reverse(const char* str);</a:t>
            </a:r>
          </a:p>
          <a:p>
            <a:r>
              <a:rPr lang="zh-CN" altLang="en-US" dirty="0"/>
              <a:t>返回</a:t>
            </a:r>
            <a:r>
              <a:rPr lang="en-US" altLang="zh-CN" dirty="0"/>
              <a:t>str</a:t>
            </a:r>
            <a:r>
              <a:rPr lang="zh-CN" altLang="en-US" dirty="0"/>
              <a:t>倒序之后的字符串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778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2082554" y="2883893"/>
            <a:ext cx="802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PART2 – </a:t>
            </a:r>
            <a:r>
              <a:rPr lang="zh-CN" altLang="en-US" sz="3600" b="1" dirty="0"/>
              <a:t>语法分析器的生成器</a:t>
            </a:r>
            <a:r>
              <a:rPr lang="en-US" altLang="zh-CN" sz="3600" b="1" dirty="0" err="1"/>
              <a:t>SeuYacc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7559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F2F3F9-61A2-4244-8A77-88C5A961B0FE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181220-7C92-4AFA-9211-47BC01B21D62}"/>
              </a:ext>
            </a:extLst>
          </p:cNvPr>
          <p:cNvSpPr/>
          <p:nvPr/>
        </p:nvSpPr>
        <p:spPr>
          <a:xfrm>
            <a:off x="578950" y="764704"/>
            <a:ext cx="3488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 err="1"/>
              <a:t>Yacc</a:t>
            </a:r>
            <a:r>
              <a:rPr lang="zh-CN" altLang="zh-CN" sz="2000" b="1" u="sng" dirty="0"/>
              <a:t>文件解析器</a:t>
            </a:r>
            <a:r>
              <a:rPr lang="en-US" altLang="zh-CN" sz="2000" b="1" dirty="0"/>
              <a:t>  </a:t>
            </a:r>
            <a:r>
              <a:rPr lang="en-US" altLang="zh-CN" sz="2000" b="1" dirty="0" err="1"/>
              <a:t>YaccParser.ts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AC9A6F-A5F2-4FF3-AB89-3B078C87B367}"/>
              </a:ext>
            </a:extLst>
          </p:cNvPr>
          <p:cNvSpPr txBox="1"/>
          <p:nvPr/>
        </p:nvSpPr>
        <p:spPr>
          <a:xfrm>
            <a:off x="791853" y="1228962"/>
            <a:ext cx="974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主要承担的任务是对</a:t>
            </a:r>
            <a:r>
              <a:rPr lang="en-US" altLang="zh-CN" dirty="0"/>
              <a:t>%xxx</a:t>
            </a:r>
            <a:r>
              <a:rPr lang="zh-CN" altLang="en-US" dirty="0"/>
              <a:t>声明部分和产生式</a:t>
            </a:r>
            <a:r>
              <a:rPr lang="en-US" altLang="zh-CN" dirty="0"/>
              <a:t>-</a:t>
            </a:r>
            <a:r>
              <a:rPr lang="zh-CN" altLang="en-US" dirty="0"/>
              <a:t>动作部分进行解析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FC717A-6AED-492B-96DE-08FEAF22335E}"/>
              </a:ext>
            </a:extLst>
          </p:cNvPr>
          <p:cNvSpPr txBox="1"/>
          <p:nvPr/>
        </p:nvSpPr>
        <p:spPr>
          <a:xfrm>
            <a:off x="791853" y="1623965"/>
            <a:ext cx="555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该部分大致处理流程与</a:t>
            </a:r>
            <a:r>
              <a:rPr lang="en-US" altLang="zh-CN" dirty="0" err="1"/>
              <a:t>LexParser</a:t>
            </a:r>
            <a:r>
              <a:rPr lang="zh-CN" altLang="en-US" dirty="0"/>
              <a:t>基本相同，不再赘述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2DBE55-3D09-450F-A427-81D04B1C385C}"/>
              </a:ext>
            </a:extLst>
          </p:cNvPr>
          <p:cNvSpPr/>
          <p:nvPr/>
        </p:nvSpPr>
        <p:spPr>
          <a:xfrm>
            <a:off x="578950" y="2010357"/>
            <a:ext cx="6237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u="sng" dirty="0"/>
              <a:t>数据结构设计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Grammar.ts</a:t>
            </a:r>
            <a:endParaRPr lang="zh-CN" altLang="en-US" sz="20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2296FE7-8389-4F51-89C9-69750230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2750048"/>
            <a:ext cx="6477561" cy="185182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3FF334F-16E8-45FA-9A56-2378367ED8BB}"/>
              </a:ext>
            </a:extLst>
          </p:cNvPr>
          <p:cNvSpPr txBox="1"/>
          <p:nvPr/>
        </p:nvSpPr>
        <p:spPr>
          <a:xfrm>
            <a:off x="805732" y="2380716"/>
            <a:ext cx="555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主要对表示文件结尾和空字符的特殊符号进行了支持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4497715-8A1A-4E55-ABBA-AA7F79C755E7}"/>
              </a:ext>
            </a:extLst>
          </p:cNvPr>
          <p:cNvSpPr/>
          <p:nvPr/>
        </p:nvSpPr>
        <p:spPr>
          <a:xfrm>
            <a:off x="578950" y="4862143"/>
            <a:ext cx="6237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u="sng" dirty="0"/>
              <a:t>LR1</a:t>
            </a:r>
            <a:r>
              <a:rPr lang="zh-CN" altLang="en-US" sz="2000" b="1" u="sng" dirty="0"/>
              <a:t>文法分析器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LR1.ts</a:t>
            </a:r>
            <a:endParaRPr lang="zh-CN" altLang="en-US" sz="20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0EEC4C6-1FBF-40F9-83EF-6AF12B9DCC96}"/>
              </a:ext>
            </a:extLst>
          </p:cNvPr>
          <p:cNvSpPr txBox="1"/>
          <p:nvPr/>
        </p:nvSpPr>
        <p:spPr>
          <a:xfrm>
            <a:off x="839274" y="5384290"/>
            <a:ext cx="7432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主要承担的任务是对求取符号的</a:t>
            </a:r>
            <a:r>
              <a:rPr lang="en-US" altLang="zh-CN" dirty="0"/>
              <a:t>FIRST</a:t>
            </a:r>
            <a:r>
              <a:rPr lang="zh-CN" altLang="en-US" dirty="0"/>
              <a:t>集和</a:t>
            </a:r>
            <a:r>
              <a:rPr lang="en-US" altLang="zh-CN" dirty="0"/>
              <a:t>FOLLOW</a:t>
            </a:r>
            <a:r>
              <a:rPr lang="zh-CN" altLang="en-US" dirty="0"/>
              <a:t>集进行实现</a:t>
            </a:r>
            <a:endParaRPr lang="en-US" altLang="zh-CN" dirty="0"/>
          </a:p>
          <a:p>
            <a:r>
              <a:rPr lang="zh-CN" altLang="en-US" dirty="0"/>
              <a:t>采用了龙书 </a:t>
            </a:r>
            <a:r>
              <a:rPr lang="en-US" altLang="zh-CN" dirty="0"/>
              <a:t>4.4.2</a:t>
            </a:r>
            <a:r>
              <a:rPr lang="zh-CN" altLang="en-US" dirty="0"/>
              <a:t>节所述的算法，在此不再赘述</a:t>
            </a:r>
          </a:p>
        </p:txBody>
      </p:sp>
    </p:spTree>
    <p:extLst>
      <p:ext uri="{BB962C8B-B14F-4D97-AF65-F5344CB8AC3E}">
        <p14:creationId xmlns:p14="http://schemas.microsoft.com/office/powerpoint/2010/main" val="340442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F2F3F9-61A2-4244-8A77-88C5A961B0FE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D96587-D981-4B9F-BE6B-4D0A44A9CBBE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代码生成相关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CodeGenerator</a:t>
            </a:r>
            <a:r>
              <a:rPr lang="en-US" altLang="zh-CN" b="1" dirty="0" err="1"/>
              <a:t>.ts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F0200D-0513-41D6-B530-176DAD04A33F}"/>
              </a:ext>
            </a:extLst>
          </p:cNvPr>
          <p:cNvSpPr txBox="1"/>
          <p:nvPr/>
        </p:nvSpPr>
        <p:spPr>
          <a:xfrm>
            <a:off x="194702" y="1085794"/>
            <a:ext cx="9982985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为了与</a:t>
            </a:r>
            <a:r>
              <a:rPr lang="en-US" altLang="zh-CN" dirty="0"/>
              <a:t>Lex</a:t>
            </a:r>
            <a:r>
              <a:rPr lang="zh-CN" altLang="en-US" dirty="0"/>
              <a:t>联合使用，</a:t>
            </a:r>
            <a:r>
              <a:rPr lang="en-US" altLang="zh-CN" dirty="0" err="1"/>
              <a:t>yy.yacc.c</a:t>
            </a:r>
            <a:r>
              <a:rPr lang="zh-CN" altLang="en-US" dirty="0"/>
              <a:t>直接引用了</a:t>
            </a:r>
            <a:r>
              <a:rPr lang="en-US" altLang="zh-CN" dirty="0" err="1"/>
              <a:t>yy.seulex.c</a:t>
            </a:r>
            <a:r>
              <a:rPr lang="zh-CN" altLang="en-US" dirty="0"/>
              <a:t>的部分变量和函数：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CFFC15-D9DD-4EBB-AC4F-A5C6BFF77D47}"/>
              </a:ext>
            </a:extLst>
          </p:cNvPr>
          <p:cNvSpPr/>
          <p:nvPr/>
        </p:nvSpPr>
        <p:spPr>
          <a:xfrm>
            <a:off x="7896200" y="638250"/>
            <a:ext cx="313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Iosevka SS01" panose="02000509000000000000" pitchFamily="49" charset="0"/>
              </a:rPr>
              <a:t>  extern FILE *</a:t>
            </a:r>
            <a:r>
              <a:rPr lang="en-US" altLang="zh-CN" dirty="0" err="1">
                <a:latin typeface="Iosevka SS01" panose="02000509000000000000" pitchFamily="49" charset="0"/>
              </a:rPr>
              <a:t>yyin</a:t>
            </a:r>
            <a:r>
              <a:rPr lang="en-US" altLang="zh-CN" dirty="0">
                <a:latin typeface="Iosevka SS01" panose="02000509000000000000" pitchFamily="49" charset="0"/>
              </a:rPr>
              <a:t>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extern char </a:t>
            </a:r>
            <a:r>
              <a:rPr lang="en-US" altLang="zh-CN" dirty="0" err="1">
                <a:latin typeface="Iosevka SS01" panose="02000509000000000000" pitchFamily="49" charset="0"/>
              </a:rPr>
              <a:t>yytext</a:t>
            </a:r>
            <a:r>
              <a:rPr lang="en-US" altLang="zh-CN" dirty="0">
                <a:latin typeface="Iosevka SS01" panose="02000509000000000000" pitchFamily="49" charset="0"/>
              </a:rPr>
              <a:t>[];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extern int </a:t>
            </a:r>
            <a:r>
              <a:rPr lang="en-US" altLang="zh-CN" dirty="0" err="1">
                <a:latin typeface="Iosevka SS01" panose="02000509000000000000" pitchFamily="49" charset="0"/>
              </a:rPr>
              <a:t>yylex</a:t>
            </a:r>
            <a:r>
              <a:rPr lang="en-US" altLang="zh-CN" dirty="0">
                <a:latin typeface="Iosevka SS01" panose="02000509000000000000" pitchFamily="49" charset="0"/>
              </a:rPr>
              <a:t>();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extern FILE *</a:t>
            </a:r>
            <a:r>
              <a:rPr lang="en-US" altLang="zh-CN" dirty="0" err="1">
                <a:latin typeface="Iosevka SS01" panose="02000509000000000000" pitchFamily="49" charset="0"/>
              </a:rPr>
              <a:t>yyout</a:t>
            </a:r>
            <a:r>
              <a:rPr lang="en-US" altLang="zh-CN" dirty="0">
                <a:latin typeface="Iosevka SS01" panose="02000509000000000000" pitchFamily="49" charset="0"/>
              </a:rPr>
              <a:t>;</a:t>
            </a:r>
            <a:endParaRPr lang="en-US" altLang="zh-CN" b="0" dirty="0">
              <a:effectLst/>
              <a:latin typeface="Iosevka SS01" panose="02000509000000000000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A6DC63-9340-45BD-B4DB-353F6C71594D}"/>
              </a:ext>
            </a:extLst>
          </p:cNvPr>
          <p:cNvSpPr/>
          <p:nvPr/>
        </p:nvSpPr>
        <p:spPr>
          <a:xfrm>
            <a:off x="115972" y="3154042"/>
            <a:ext cx="4681275" cy="35540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388689-FA52-41EC-AC01-EEC1A088E577}"/>
              </a:ext>
            </a:extLst>
          </p:cNvPr>
          <p:cNvSpPr/>
          <p:nvPr/>
        </p:nvSpPr>
        <p:spPr>
          <a:xfrm>
            <a:off x="153678" y="3229633"/>
            <a:ext cx="4605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符号表的支持：</a:t>
            </a:r>
            <a:endParaRPr lang="en-US" altLang="zh-CN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44D5F4-8615-4833-9DA9-1B9B8F002875}"/>
              </a:ext>
            </a:extLst>
          </p:cNvPr>
          <p:cNvSpPr/>
          <p:nvPr/>
        </p:nvSpPr>
        <p:spPr>
          <a:xfrm>
            <a:off x="148393" y="3519360"/>
            <a:ext cx="45297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Iosevka SS01" panose="02000509000000000000" pitchFamily="49" charset="0"/>
              </a:rPr>
              <a:t>struct </a:t>
            </a:r>
            <a:r>
              <a:rPr lang="en-US" altLang="zh-CN" sz="1600" dirty="0" err="1">
                <a:latin typeface="Iosevka SS01" panose="02000509000000000000" pitchFamily="49" charset="0"/>
              </a:rPr>
              <a:t>SymbolChart</a:t>
            </a:r>
            <a:r>
              <a:rPr lang="en-US" altLang="zh-CN" sz="1600" dirty="0">
                <a:latin typeface="Iosevka SS01" panose="02000509000000000000" pitchFamily="49" charset="0"/>
              </a:rPr>
              <a:t> {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    int </a:t>
            </a:r>
            <a:r>
              <a:rPr lang="en-US" altLang="zh-CN" sz="1600" dirty="0" err="1">
                <a:latin typeface="Iosevka SS01" panose="02000509000000000000" pitchFamily="49" charset="0"/>
              </a:rPr>
              <a:t>symbolNum</a:t>
            </a:r>
            <a:r>
              <a:rPr lang="en-US" altLang="zh-CN" sz="1600" dirty="0">
                <a:latin typeface="Iosevka SS01" panose="02000509000000000000" pitchFamily="49" charset="0"/>
              </a:rPr>
              <a:t>;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    char *name[SYMBOL_CHART_LIMIT];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    char *value[SYMBOL_CHART_LIMIT];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}</a:t>
            </a:r>
            <a:r>
              <a:rPr lang="en-US" altLang="zh-CN" sz="1600" dirty="0" err="1">
                <a:latin typeface="Iosevka SS01" panose="02000509000000000000" pitchFamily="49" charset="0"/>
              </a:rPr>
              <a:t>symbolChart</a:t>
            </a:r>
            <a:endParaRPr lang="en-US" altLang="zh-CN" sz="1600" dirty="0">
              <a:latin typeface="Iosevka SS01" panose="02000509000000000000" pitchFamily="49" charset="0"/>
            </a:endParaRPr>
          </a:p>
          <a:p>
            <a:r>
              <a:rPr lang="zh-CN" altLang="en-US" dirty="0">
                <a:latin typeface="Iosevka SS01" panose="02000509000000000000" pitchFamily="49" charset="0"/>
              </a:rPr>
              <a:t>暴露给用户两个函数：新建项目和获取项目</a:t>
            </a:r>
            <a:endParaRPr lang="en-US" altLang="zh-CN" dirty="0">
              <a:latin typeface="Iosevka SS01" panose="02000509000000000000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char *variable(char *name)</a:t>
            </a:r>
            <a:endParaRPr lang="en-US" altLang="zh-CN" dirty="0">
              <a:solidFill>
                <a:srgbClr val="FF0000"/>
              </a:solidFill>
              <a:latin typeface="Iosevka SS01" panose="02000509000000000000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void </a:t>
            </a:r>
            <a:r>
              <a:rPr lang="en-US" altLang="zh-CN" dirty="0" err="1">
                <a:solidFill>
                  <a:srgbClr val="FF0000"/>
                </a:solidFill>
              </a:rPr>
              <a:t>createVariable</a:t>
            </a:r>
            <a:r>
              <a:rPr lang="en-US" altLang="zh-CN" dirty="0">
                <a:solidFill>
                  <a:srgbClr val="FF0000"/>
                </a:solidFill>
              </a:rPr>
              <a:t>(char *name, char *value)</a:t>
            </a:r>
          </a:p>
          <a:p>
            <a:r>
              <a:rPr lang="zh-CN" altLang="en-US" dirty="0"/>
              <a:t>记录各变量的值，可以为后续中间代码生成打下基础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4E0E6E-8BC7-4E1A-A4BE-BF2916D301EE}"/>
              </a:ext>
            </a:extLst>
          </p:cNvPr>
          <p:cNvSpPr/>
          <p:nvPr/>
        </p:nvSpPr>
        <p:spPr>
          <a:xfrm>
            <a:off x="4889727" y="3150107"/>
            <a:ext cx="3792033" cy="3558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8E5CB4-5C17-42D4-9B92-55BE6F435BDD}"/>
              </a:ext>
            </a:extLst>
          </p:cNvPr>
          <p:cNvSpPr/>
          <p:nvPr/>
        </p:nvSpPr>
        <p:spPr>
          <a:xfrm>
            <a:off x="5044701" y="3252363"/>
            <a:ext cx="4605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$</a:t>
            </a:r>
            <a:r>
              <a:rPr lang="en-US" altLang="zh-CN" b="1" dirty="0" err="1"/>
              <a:t>i</a:t>
            </a:r>
            <a:r>
              <a:rPr lang="zh-CN" altLang="en-US" b="1" dirty="0"/>
              <a:t>的支持：</a:t>
            </a:r>
            <a:endParaRPr lang="en-US" altLang="zh-CN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7E5643-2C84-49E1-AD96-6F1AC79C61F0}"/>
              </a:ext>
            </a:extLst>
          </p:cNvPr>
          <p:cNvSpPr txBox="1"/>
          <p:nvPr/>
        </p:nvSpPr>
        <p:spPr>
          <a:xfrm>
            <a:off x="5069016" y="3578339"/>
            <a:ext cx="3306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$$</a:t>
            </a:r>
            <a:r>
              <a:rPr lang="zh-CN" altLang="en-US" dirty="0"/>
              <a:t>、</a:t>
            </a:r>
            <a:r>
              <a:rPr lang="en-US" altLang="zh-CN" dirty="0"/>
              <a:t>$</a:t>
            </a:r>
            <a:r>
              <a:rPr lang="en-US" altLang="zh-CN" dirty="0" err="1"/>
              <a:t>i</a:t>
            </a:r>
            <a:r>
              <a:rPr lang="zh-CN" altLang="en-US" dirty="0"/>
              <a:t>等在</a:t>
            </a:r>
            <a:r>
              <a:rPr lang="en-US" altLang="zh-CN" dirty="0"/>
              <a:t>c</a:t>
            </a:r>
            <a:r>
              <a:rPr lang="zh-CN" altLang="en-US" dirty="0"/>
              <a:t>文件中直接替换为对应的语义值存储地址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730E96-F291-4956-A9B9-43EF9519CB5B}"/>
              </a:ext>
            </a:extLst>
          </p:cNvPr>
          <p:cNvSpPr/>
          <p:nvPr/>
        </p:nvSpPr>
        <p:spPr>
          <a:xfrm>
            <a:off x="4949398" y="4103682"/>
            <a:ext cx="3940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dirty="0"/>
              <a:t>expr PLUS expr  </a:t>
            </a:r>
          </a:p>
          <a:p>
            <a:r>
              <a:rPr lang="pt-BR" altLang="zh-CN" dirty="0"/>
              <a:t>itoa(atoi($1) + atoi($3), $$, 10);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41A08FF-6C6B-4569-BE63-7A4428F1F6B4}"/>
              </a:ext>
            </a:extLst>
          </p:cNvPr>
          <p:cNvGrpSpPr/>
          <p:nvPr/>
        </p:nvGrpSpPr>
        <p:grpSpPr>
          <a:xfrm>
            <a:off x="8801378" y="3155356"/>
            <a:ext cx="4918671" cy="3558016"/>
            <a:chOff x="6717309" y="2375440"/>
            <a:chExt cx="4918671" cy="355801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0240279-0A2D-4541-8C5B-64465B214A8D}"/>
                </a:ext>
              </a:extLst>
            </p:cNvPr>
            <p:cNvSpPr/>
            <p:nvPr/>
          </p:nvSpPr>
          <p:spPr>
            <a:xfrm>
              <a:off x="6717309" y="2375440"/>
              <a:ext cx="3385885" cy="3558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5DB4A81-D1B9-4469-BAD9-E94087586C63}"/>
                </a:ext>
              </a:extLst>
            </p:cNvPr>
            <p:cNvSpPr/>
            <p:nvPr/>
          </p:nvSpPr>
          <p:spPr>
            <a:xfrm>
              <a:off x="7030119" y="2451600"/>
              <a:ext cx="46058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语法树的打印：</a:t>
              </a:r>
              <a:endParaRPr lang="en-US" altLang="zh-CN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550ECF4-C3E1-49EC-967C-2CDF4FD0D0B4}"/>
                </a:ext>
              </a:extLst>
            </p:cNvPr>
            <p:cNvSpPr txBox="1"/>
            <p:nvPr/>
          </p:nvSpPr>
          <p:spPr>
            <a:xfrm>
              <a:off x="6776981" y="2841558"/>
              <a:ext cx="3326214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通过在推导过程中边走边存，即可记录语法树结构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struct Node {</a:t>
              </a:r>
            </a:p>
            <a:p>
              <a:r>
                <a:rPr lang="en-US" altLang="zh-CN" dirty="0"/>
                <a:t>    char *</a:t>
              </a:r>
              <a:r>
                <a:rPr lang="en-US" altLang="zh-CN" dirty="0" err="1"/>
                <a:t>yytext</a:t>
              </a:r>
              <a:r>
                <a:rPr lang="en-US" altLang="zh-CN" dirty="0"/>
                <a:t>;</a:t>
              </a:r>
            </a:p>
            <a:p>
              <a:r>
                <a:rPr lang="en-US" altLang="zh-CN" dirty="0"/>
                <a:t>    struct Node *children [SYMBOL_CHART_LIMIT];</a:t>
              </a:r>
            </a:p>
            <a:p>
              <a:r>
                <a:rPr lang="en-US" altLang="zh-CN" dirty="0"/>
                <a:t>    int </a:t>
              </a:r>
              <a:r>
                <a:rPr lang="en-US" altLang="zh-CN" dirty="0" err="1"/>
                <a:t>childNum</a:t>
              </a:r>
              <a:r>
                <a:rPr lang="en-US" altLang="zh-CN" dirty="0"/>
                <a:t>;</a:t>
              </a:r>
            </a:p>
            <a:p>
              <a:r>
                <a:rPr lang="en-US" altLang="zh-CN" dirty="0"/>
                <a:t>  }</a:t>
              </a:r>
              <a:endParaRPr lang="zh-CN" altLang="en-US" dirty="0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404E1FEA-ABDE-4F99-A58F-8C241D3FB141}"/>
              </a:ext>
            </a:extLst>
          </p:cNvPr>
          <p:cNvSpPr/>
          <p:nvPr/>
        </p:nvSpPr>
        <p:spPr>
          <a:xfrm>
            <a:off x="4949398" y="5248414"/>
            <a:ext cx="39400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dirty="0"/>
              <a:t>expr PLUS expr  </a:t>
            </a:r>
          </a:p>
          <a:p>
            <a:r>
              <a:rPr lang="pt-BR" altLang="zh-CN" dirty="0"/>
              <a:t>itoa(atoi(</a:t>
            </a:r>
            <a:r>
              <a:rPr lang="sv-SE" altLang="zh-CN" dirty="0"/>
              <a:t>symbolAttr[symbolAttrSize-3]</a:t>
            </a:r>
          </a:p>
          <a:p>
            <a:r>
              <a:rPr lang="pt-BR" altLang="zh-CN" dirty="0"/>
              <a:t>) + atoi(</a:t>
            </a:r>
            <a:r>
              <a:rPr lang="sv-SE" altLang="zh-CN" dirty="0"/>
              <a:t>symbolAttr[symbolAttrSize-1]</a:t>
            </a:r>
          </a:p>
          <a:p>
            <a:r>
              <a:rPr lang="pt-BR" altLang="zh-CN" dirty="0"/>
              <a:t>), curAttr, 10);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239C107-92EF-4407-907B-722A49887AC7}"/>
              </a:ext>
            </a:extLst>
          </p:cNvPr>
          <p:cNvCxnSpPr/>
          <p:nvPr/>
        </p:nvCxnSpPr>
        <p:spPr>
          <a:xfrm>
            <a:off x="6744072" y="4750013"/>
            <a:ext cx="0" cy="498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CA9351FB-381D-4333-A96A-20661F15892C}"/>
              </a:ext>
            </a:extLst>
          </p:cNvPr>
          <p:cNvSpPr/>
          <p:nvPr/>
        </p:nvSpPr>
        <p:spPr>
          <a:xfrm>
            <a:off x="96176" y="18110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altLang="zh-CN" dirty="0">
                <a:latin typeface="Consolas" panose="020B0609020204030204" pitchFamily="49" charset="0"/>
              </a:rPr>
              <a:t> char *symbolAttr[SYMBOL_ATTR_LIMIT];</a:t>
            </a:r>
          </a:p>
          <a:p>
            <a:r>
              <a:rPr lang="sv-SE" altLang="zh-CN" dirty="0">
                <a:latin typeface="Consolas" panose="020B0609020204030204" pitchFamily="49" charset="0"/>
              </a:rPr>
              <a:t> int symbolAttrSize = 0;</a:t>
            </a:r>
          </a:p>
          <a:p>
            <a:r>
              <a:rPr lang="sv-SE" altLang="zh-CN" dirty="0">
                <a:latin typeface="Consolas" panose="020B0609020204030204" pitchFamily="49" charset="0"/>
              </a:rPr>
              <a:t> int stateStack[STACK_LIMIT];</a:t>
            </a:r>
          </a:p>
          <a:p>
            <a:r>
              <a:rPr lang="sv-SE" altLang="zh-CN" dirty="0">
                <a:latin typeface="Consolas" panose="020B0609020204030204" pitchFamily="49" charset="0"/>
              </a:rPr>
              <a:t> int stateStackSize = 0;</a:t>
            </a:r>
            <a:endParaRPr lang="sv-SE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DD6567A-470E-4865-BFD9-7D28D3243861}"/>
              </a:ext>
            </a:extLst>
          </p:cNvPr>
          <p:cNvSpPr/>
          <p:nvPr/>
        </p:nvSpPr>
        <p:spPr>
          <a:xfrm>
            <a:off x="5044701" y="1802833"/>
            <a:ext cx="2493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struct </a:t>
            </a:r>
            <a:r>
              <a:rPr lang="en-US" altLang="zh-CN" dirty="0" err="1">
                <a:latin typeface="Consolas" panose="020B0609020204030204" pitchFamily="49" charset="0"/>
              </a:rPr>
              <a:t>TableCell</a:t>
            </a:r>
            <a:r>
              <a:rPr lang="en-US" altLang="zh-CN" dirty="0"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int action;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int target;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1481</Words>
  <Application>Microsoft Office PowerPoint</Application>
  <PresentationFormat>宽屏</PresentationFormat>
  <Paragraphs>117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Iosevka SS01</vt:lpstr>
      <vt:lpstr>等线</vt:lpstr>
      <vt:lpstr>宋体</vt:lpstr>
      <vt:lpstr>Arial</vt:lpstr>
      <vt:lpstr>Calibri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W10</dc:creator>
  <cp:lastModifiedBy>辰 龙</cp:lastModifiedBy>
  <cp:revision>87</cp:revision>
  <dcterms:created xsi:type="dcterms:W3CDTF">2020-06-07T05:52:36Z</dcterms:created>
  <dcterms:modified xsi:type="dcterms:W3CDTF">2020-06-07T08:06:52Z</dcterms:modified>
</cp:coreProperties>
</file>