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9" r:id="rId14"/>
    <p:sldId id="267" r:id="rId15"/>
    <p:sldId id="270" r:id="rId16"/>
    <p:sldId id="273" r:id="rId17"/>
    <p:sldId id="277" r:id="rId18"/>
    <p:sldId id="274" r:id="rId19"/>
    <p:sldId id="275" r:id="rId20"/>
    <p:sldId id="278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 snapToGrid="0">
      <p:cViewPr varScale="1">
        <p:scale>
          <a:sx n="109" d="100"/>
          <a:sy n="109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26FF-C5B0-41EB-A0F9-0966A4A6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E5CB-87F4-4300-8A3D-E1D53F9A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9F30C-B5D9-401B-B5B4-B995267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F8C3-CA61-4007-9FAF-DE019CD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7A199-C216-4383-8763-AAF3D9F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DC74-52BC-45B2-9DE8-5A1284F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4C44B-7B0D-4CB5-ABCF-64259284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EB55-9B61-443D-BD9E-382CDD3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0886-2E61-4324-89F1-FB8B177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CC28D-69D6-4F80-81FC-6FDCFD98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F404B-B72D-4C2E-A9D5-06414A51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0E7E1-AF76-4EC9-8520-77008DF5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FDF3-B619-4371-8599-B1F457B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2167-16B1-404D-A4EA-C268DCA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3A734-B492-434C-B5E0-E92C2F7B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B4B11-49CB-4BCA-A0DA-7CC5CD6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221A3-B45B-4A03-BA76-305E53C1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0C58-CC21-48A8-A061-CDEBBC63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AFAB-0BF4-4B47-AAF6-D68A5769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E223-6793-4429-8434-79AE0B7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DB5F-3B71-4506-896C-9412059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A12B3-43FB-468A-A09E-FF10442B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7CC8-975A-416E-8920-58EEABC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8EC8-A90F-4123-A0B1-A34DD1A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72884-E52E-48F7-9FE9-A13327B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0A7-131E-4250-B07C-5DF62744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F5905-8DFB-4CDA-8857-B6893A504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A9714-3A2E-4FFD-8767-8CF804A4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A072A-C4CE-4A50-9498-2F5B06D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58979-8B7A-4B25-92FB-B837AD37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9D57-FB2F-424E-A5FC-C9EAF8A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6020-CF02-447B-A940-8340955C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0B303-E9D7-4559-BB52-B448A08A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0E92D-51CA-4F13-A798-523021AC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F52DD-F41E-4E6F-9BC8-D71BF40C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53A27-20D7-4AFF-9642-9C05028E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DC802-7419-4532-A78E-6A22541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37049-3DFB-4DCC-ACAA-65C8EE4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9CFBB9-DD6B-4D01-9154-5BCE4C9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16A12-C76E-433D-A7AE-3F3FBA87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A77E98-A585-435B-92CF-CDC35E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082AF-4FC2-4961-942D-FACB2D5A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BF67F-54A6-45BB-9968-51909BD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4D512-A65D-4FD9-9B95-98A6BA0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44C2F-F7DB-4BD4-85C7-F05152A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E654F-3EB3-4D65-9957-78DC120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0A05-8990-4724-A32E-2E79A50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7DD53-5C90-405A-9554-B6934AAF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7C0B6-21F5-408C-9415-32222812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69116-AC41-4794-A91F-903CB3F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B550-A676-4FEF-BE07-9189786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71B84-3789-4B96-AF72-B3C1810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7DA7-DC14-448C-B769-0870BD7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5DF0A-D102-4BCC-BB9D-7B3FE312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6B5-3C6F-47EE-8B33-0B309F14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90E08-E509-45A2-857C-AE1C13AA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AF0D5-1798-4AF2-BBD4-9DBD63D8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6F5C3-B7A1-4DA7-8E96-3C1FE726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C8C82-ABA7-4D6D-8303-4C21869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FCCB3-3126-4871-9311-FA0F4400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5B46-DAAC-487F-B57A-DFD0C6C9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1E94-173C-4C0A-90C0-87392909BC0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C3A67-0AF9-432D-A69F-8BBCDD30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6B21-4505-4227-9973-FF569A77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D579C-9BE0-4D3B-A407-58AB92A280EB}"/>
              </a:ext>
            </a:extLst>
          </p:cNvPr>
          <p:cNvGrpSpPr/>
          <p:nvPr/>
        </p:nvGrpSpPr>
        <p:grpSpPr>
          <a:xfrm>
            <a:off x="1679359" y="752811"/>
            <a:ext cx="8602462" cy="1988062"/>
            <a:chOff x="1661603" y="1223327"/>
            <a:chExt cx="8602462" cy="19880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BF491D-6A03-4ED1-A58E-2BF3D2E1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49" y="1223327"/>
              <a:ext cx="4366501" cy="113529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411107-A30D-480C-BDDE-D84D9B596B23}"/>
                </a:ext>
              </a:extLst>
            </p:cNvPr>
            <p:cNvSpPr txBox="1"/>
            <p:nvPr/>
          </p:nvSpPr>
          <p:spPr>
            <a:xfrm>
              <a:off x="1661603" y="2503503"/>
              <a:ext cx="8602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编译原理</a:t>
              </a:r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》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课程设计项目验收答辩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D5F258-CC06-4AE9-AD45-85161362F657}"/>
              </a:ext>
            </a:extLst>
          </p:cNvPr>
          <p:cNvGrpSpPr/>
          <p:nvPr/>
        </p:nvGrpSpPr>
        <p:grpSpPr>
          <a:xfrm>
            <a:off x="7726378" y="3233691"/>
            <a:ext cx="3611886" cy="2937319"/>
            <a:chOff x="8099241" y="3746365"/>
            <a:chExt cx="3611886" cy="29373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A5C43C-3F31-4BBA-9818-EE2AF2CD9143}"/>
                </a:ext>
              </a:extLst>
            </p:cNvPr>
            <p:cNvGrpSpPr/>
            <p:nvPr/>
          </p:nvGrpSpPr>
          <p:grpSpPr>
            <a:xfrm>
              <a:off x="8099241" y="3746365"/>
              <a:ext cx="3611886" cy="2567987"/>
              <a:chOff x="8099241" y="3746365"/>
              <a:chExt cx="3611886" cy="256798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F8E54-F5E5-4D33-B0F2-830E9BC98219}"/>
                  </a:ext>
                </a:extLst>
              </p:cNvPr>
              <p:cNvSpPr txBox="1"/>
              <p:nvPr/>
            </p:nvSpPr>
            <p:spPr>
              <a:xfrm>
                <a:off x="8772618" y="3746365"/>
                <a:ext cx="2592280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组长：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09017227 </a:t>
                </a:r>
                <a:r>
                  <a:rPr lang="zh-CN" altLang="en-US" dirty="0"/>
                  <a:t>卓　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组员：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09017224 </a:t>
                </a:r>
                <a:r>
                  <a:rPr lang="zh-CN" altLang="en-US" dirty="0"/>
                  <a:t>高钰铭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09017225 </a:t>
                </a:r>
                <a:r>
                  <a:rPr lang="zh-CN" altLang="en-US" dirty="0"/>
                  <a:t>沈汉唐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D255EF-9892-4DD4-A778-6D4055EB8F45}"/>
                  </a:ext>
                </a:extLst>
              </p:cNvPr>
              <p:cNvSpPr/>
              <p:nvPr/>
            </p:nvSpPr>
            <p:spPr>
              <a:xfrm>
                <a:off x="8099241" y="5945020"/>
                <a:ext cx="3611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i="1" dirty="0"/>
                  <a:t>github.com/z0gSh1u/seu-lex-yacc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22E61-9F81-4E7F-A21D-F447F6D61561}"/>
                </a:ext>
              </a:extLst>
            </p:cNvPr>
            <p:cNvSpPr txBox="1"/>
            <p:nvPr/>
          </p:nvSpPr>
          <p:spPr>
            <a:xfrm>
              <a:off x="8291667" y="6314352"/>
              <a:ext cx="322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如有任何问题，欢迎随时打断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5BF1E7A-ACE9-479A-AAB1-1FD19D973182}"/>
              </a:ext>
            </a:extLst>
          </p:cNvPr>
          <p:cNvSpPr/>
          <p:nvPr/>
        </p:nvSpPr>
        <p:spPr>
          <a:xfrm>
            <a:off x="532660" y="4910259"/>
            <a:ext cx="8517840" cy="1823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FA0FA3-319E-46F4-8594-4ED77880399A}"/>
              </a:ext>
            </a:extLst>
          </p:cNvPr>
          <p:cNvSpPr/>
          <p:nvPr/>
        </p:nvSpPr>
        <p:spPr>
          <a:xfrm>
            <a:off x="119064" y="1847533"/>
            <a:ext cx="8829846" cy="670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0D3643-452B-4AB2-9704-FD601360456D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D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9DBE3E-2CA7-4D32-8E0E-37817E48F53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4C263-1AF2-4659-A4A5-88E277D9B394}"/>
              </a:ext>
            </a:extLst>
          </p:cNvPr>
          <p:cNvSpPr/>
          <p:nvPr/>
        </p:nvSpPr>
        <p:spPr>
          <a:xfrm>
            <a:off x="96176" y="1078090"/>
            <a:ext cx="817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使用子集构造法从</a:t>
            </a:r>
            <a:r>
              <a:rPr lang="en-US" altLang="zh-CN" dirty="0"/>
              <a:t>NFA</a:t>
            </a:r>
            <a:r>
              <a:rPr lang="zh-CN" altLang="zh-CN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，具体算法可见龙书算法</a:t>
            </a:r>
            <a:r>
              <a:rPr lang="en-US" altLang="zh-CN" dirty="0"/>
              <a:t>3.20</a:t>
            </a:r>
            <a:r>
              <a:rPr lang="zh-CN" altLang="en-US" dirty="0"/>
              <a:t>，在此不再赘述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0C79E7-5562-49D8-A7B2-5365F7F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6" y="4945843"/>
            <a:ext cx="3146914" cy="178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AAF30B-25FF-459E-A18F-AF5F39D58812}"/>
              </a:ext>
            </a:extLst>
          </p:cNvPr>
          <p:cNvSpPr txBox="1"/>
          <p:nvPr/>
        </p:nvSpPr>
        <p:spPr>
          <a:xfrm>
            <a:off x="96176" y="14474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8308AD-C34A-4BA5-AC09-E1D8EBEC0219}"/>
              </a:ext>
            </a:extLst>
          </p:cNvPr>
          <p:cNvSpPr/>
          <p:nvPr/>
        </p:nvSpPr>
        <p:spPr>
          <a:xfrm>
            <a:off x="96177" y="1871517"/>
            <a:ext cx="882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由于用</a:t>
            </a:r>
            <a:r>
              <a:rPr lang="en-US" altLang="zh-CN" dirty="0"/>
              <a:t>ANY</a:t>
            </a:r>
            <a:r>
              <a:rPr lang="zh-CN" altLang="zh-CN" dirty="0"/>
              <a:t>边来表示表示任意字符的点号，因此在确定化过程中需要特别处理，将明确说明迁移字符的边保留，剩下字符组成</a:t>
            </a:r>
            <a:r>
              <a:rPr lang="en-US" altLang="zh-CN" dirty="0"/>
              <a:t>OTHER</a:t>
            </a:r>
            <a:r>
              <a:rPr lang="zh-CN" altLang="zh-CN" dirty="0"/>
              <a:t>边。</a:t>
            </a:r>
            <a:r>
              <a:rPr lang="zh-CN" altLang="en-US" dirty="0"/>
              <a:t>工作机理见图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646AEE-35C1-4F35-963D-98F62BDE7427}"/>
              </a:ext>
            </a:extLst>
          </p:cNvPr>
          <p:cNvGrpSpPr/>
          <p:nvPr/>
        </p:nvGrpSpPr>
        <p:grpSpPr>
          <a:xfrm>
            <a:off x="9195311" y="39306"/>
            <a:ext cx="2996689" cy="4611008"/>
            <a:chOff x="8926022" y="2071693"/>
            <a:chExt cx="2996689" cy="4611008"/>
          </a:xfrm>
        </p:grpSpPr>
        <p:pic>
          <p:nvPicPr>
            <p:cNvPr id="3074" name="图片 1">
              <a:extLst>
                <a:ext uri="{FF2B5EF4-FFF2-40B4-BE49-F238E27FC236}">
                  <a16:creationId xmlns:a16="http://schemas.microsoft.com/office/drawing/2014/main" id="{3EDCAB4B-BFA2-49E5-9458-B84492971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5" b="2404"/>
            <a:stretch/>
          </p:blipFill>
          <p:spPr bwMode="auto">
            <a:xfrm>
              <a:off x="8926022" y="2071693"/>
              <a:ext cx="2996689" cy="442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EC6AC1-C4BB-4AD4-B0B3-07B080259EF4}"/>
                </a:ext>
              </a:extLst>
            </p:cNvPr>
            <p:cNvSpPr txBox="1"/>
            <p:nvPr/>
          </p:nvSpPr>
          <p:spPr>
            <a:xfrm>
              <a:off x="10122525" y="6313369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A</a:t>
              </a:r>
              <a:endParaRPr lang="zh-CN" altLang="en-US" b="1" i="1" u="sng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4228E3-0B00-4919-8FCE-C3B504D69DD5}"/>
              </a:ext>
            </a:extLst>
          </p:cNvPr>
          <p:cNvGrpSpPr/>
          <p:nvPr/>
        </p:nvGrpSpPr>
        <p:grpSpPr>
          <a:xfrm>
            <a:off x="119064" y="2577799"/>
            <a:ext cx="8829846" cy="1275104"/>
            <a:chOff x="119064" y="2577799"/>
            <a:chExt cx="8829846" cy="12751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E6E55E-71EE-437D-85CF-531E5A6E2011}"/>
                </a:ext>
              </a:extLst>
            </p:cNvPr>
            <p:cNvSpPr/>
            <p:nvPr/>
          </p:nvSpPr>
          <p:spPr>
            <a:xfrm>
              <a:off x="119064" y="2577799"/>
              <a:ext cx="8829846" cy="1275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9464D-9743-45C6-876A-222DA8B611D5}"/>
                </a:ext>
              </a:extLst>
            </p:cNvPr>
            <p:cNvSpPr/>
            <p:nvPr/>
          </p:nvSpPr>
          <p:spPr>
            <a:xfrm>
              <a:off x="119064" y="2610733"/>
              <a:ext cx="87142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/>
                <a:t>子集构造法的每个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状态都对应于若干个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状态，那么在一个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接收态中，有没有可能包括多种动作代码不同的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接收态？</a:t>
              </a:r>
              <a:endParaRPr lang="en-US" altLang="zh-CN" b="1" dirty="0"/>
            </a:p>
            <a:p>
              <a:r>
                <a:rPr lang="zh-CN" altLang="zh-CN" dirty="0"/>
                <a:t>答案是肯定的。这种动作代码的冲突问题需要借助动作的优先级，即</a:t>
              </a:r>
              <a:r>
                <a:rPr lang="en-US" altLang="zh-CN" dirty="0"/>
                <a:t>Lex</a:t>
              </a:r>
              <a:r>
                <a:rPr lang="zh-CN" altLang="zh-CN" dirty="0"/>
                <a:t>的正则</a:t>
              </a:r>
              <a:r>
                <a:rPr lang="en-US" altLang="zh-CN" dirty="0"/>
                <a:t>-</a:t>
              </a:r>
              <a:r>
                <a:rPr lang="zh-CN" altLang="zh-CN" dirty="0"/>
                <a:t>动作部分“先定义的优先高”的规则进行解决。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1453910-D87F-4622-B197-DA02005A3FB3}"/>
              </a:ext>
            </a:extLst>
          </p:cNvPr>
          <p:cNvSpPr/>
          <p:nvPr/>
        </p:nvSpPr>
        <p:spPr>
          <a:xfrm>
            <a:off x="119064" y="3912853"/>
            <a:ext cx="8829846" cy="958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6C240D-70D2-4533-9A74-FEC8069C514B}"/>
              </a:ext>
            </a:extLst>
          </p:cNvPr>
          <p:cNvSpPr/>
          <p:nvPr/>
        </p:nvSpPr>
        <p:spPr>
          <a:xfrm>
            <a:off x="130508" y="3947942"/>
            <a:ext cx="8714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DFA</a:t>
            </a:r>
            <a:r>
              <a:rPr lang="zh-CN" altLang="en-US" dirty="0"/>
              <a:t>最小化时，</a:t>
            </a:r>
            <a:r>
              <a:rPr lang="zh-CN" altLang="zh-CN" dirty="0"/>
              <a:t>对于</a:t>
            </a:r>
            <a:r>
              <a:rPr lang="zh-CN" altLang="zh-CN" b="1" dirty="0">
                <a:solidFill>
                  <a:srgbClr val="FF0000"/>
                </a:solidFill>
              </a:rPr>
              <a:t>接收态，不能把它们放在同一个划分</a:t>
            </a:r>
            <a:r>
              <a:rPr lang="zh-CN" altLang="zh-CN" dirty="0"/>
              <a:t>，而要在一开始就全部打散到独立的划分（即一个新状态不能包含多个接收态），这是因为接受态上还绑定着“动作代码”属性，因此它们之间不是真正等价的。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09D352-9B5D-4522-89E5-5405D6DAF7F9}"/>
              </a:ext>
            </a:extLst>
          </p:cNvPr>
          <p:cNvGrpSpPr/>
          <p:nvPr/>
        </p:nvGrpSpPr>
        <p:grpSpPr>
          <a:xfrm>
            <a:off x="9256273" y="4650314"/>
            <a:ext cx="2922912" cy="2207686"/>
            <a:chOff x="9256273" y="4650314"/>
            <a:chExt cx="2922912" cy="2207686"/>
          </a:xfrm>
        </p:grpSpPr>
        <p:pic>
          <p:nvPicPr>
            <p:cNvPr id="3075" name="图片 1">
              <a:extLst>
                <a:ext uri="{FF2B5EF4-FFF2-40B4-BE49-F238E27FC236}">
                  <a16:creationId xmlns:a16="http://schemas.microsoft.com/office/drawing/2014/main" id="{DF5CEBD8-C86A-4087-BF63-FF867C964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73" y="4650314"/>
              <a:ext cx="2922912" cy="194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C7E2AE-21DC-4D8E-8610-A8E9F0A2D350}"/>
                </a:ext>
              </a:extLst>
            </p:cNvPr>
            <p:cNvSpPr txBox="1"/>
            <p:nvPr/>
          </p:nvSpPr>
          <p:spPr>
            <a:xfrm>
              <a:off x="10391814" y="6488668"/>
              <a:ext cx="85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B</a:t>
              </a:r>
              <a:endParaRPr lang="zh-CN" altLang="en-US" b="1" i="1" u="sng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BC1BE9E-7897-4A06-9BFF-F3FA2FA3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15" y="4910259"/>
            <a:ext cx="4046571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C608289-164E-4EE1-A2A0-F4B613351BB9}"/>
              </a:ext>
            </a:extLst>
          </p:cNvPr>
          <p:cNvSpPr/>
          <p:nvPr/>
        </p:nvSpPr>
        <p:spPr>
          <a:xfrm>
            <a:off x="600764" y="5468042"/>
            <a:ext cx="118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龙书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算法</a:t>
            </a:r>
            <a:r>
              <a:rPr lang="en-US" altLang="zh-CN" sz="2000" b="1" dirty="0"/>
              <a:t>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3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3FB1F-0381-490E-A092-2A99C5725C6B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E0ED8-A4B4-4245-AAAC-B99280E14B45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3C0C0D-73E0-48A2-A5F9-B655E8BB3812}"/>
              </a:ext>
            </a:extLst>
          </p:cNvPr>
          <p:cNvSpPr/>
          <p:nvPr/>
        </p:nvSpPr>
        <p:spPr>
          <a:xfrm>
            <a:off x="0" y="1017446"/>
            <a:ext cx="11191783" cy="2321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①拷贝</a:t>
            </a:r>
            <a:r>
              <a:rPr lang="en-US" altLang="zh-CN" sz="1400" dirty="0" err="1"/>
              <a:t>LexParser</a:t>
            </a:r>
            <a:r>
              <a:rPr lang="zh-CN" altLang="zh-CN" sz="1400" dirty="0"/>
              <a:t>解析出的直接复制部分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②生成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的一系列预置变量，以及其他一些应用</a:t>
            </a:r>
            <a:r>
              <a:rPr lang="en-US" altLang="zh-CN" sz="1400" dirty="0"/>
              <a:t>DFA</a:t>
            </a:r>
            <a:r>
              <a:rPr lang="zh-CN" altLang="zh-CN" sz="1400" dirty="0"/>
              <a:t>进行状态转移时必须的记录变量</a:t>
            </a:r>
            <a:r>
              <a:rPr lang="en-US" altLang="zh-CN" sz="1400" dirty="0"/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③根据</a:t>
            </a:r>
            <a:r>
              <a:rPr lang="en-US" altLang="zh-CN" sz="1400" dirty="0"/>
              <a:t>DFA</a:t>
            </a:r>
            <a:r>
              <a:rPr lang="zh-CN" altLang="zh-CN" sz="1400" dirty="0"/>
              <a:t>生成状态转移矩阵</a:t>
            </a:r>
            <a:r>
              <a:rPr lang="en-US" altLang="zh-CN" sz="1400" dirty="0"/>
              <a:t>_</a:t>
            </a:r>
            <a:r>
              <a:rPr lang="en-US" altLang="zh-CN" sz="1400" dirty="0" err="1"/>
              <a:t>trans_mat</a:t>
            </a:r>
            <a:r>
              <a:rPr lang="zh-CN" altLang="zh-CN" sz="1400" dirty="0"/>
              <a:t>，</a:t>
            </a:r>
            <a:r>
              <a:rPr lang="zh-CN" altLang="zh-CN" sz="1400" b="1" dirty="0">
                <a:solidFill>
                  <a:srgbClr val="FF0000"/>
                </a:solidFill>
              </a:rPr>
              <a:t>元素</a:t>
            </a:r>
            <a:r>
              <a:rPr lang="en-US" altLang="zh-CN" sz="1400" b="1" dirty="0">
                <a:solidFill>
                  <a:srgbClr val="FF0000"/>
                </a:solidFill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</a:rPr>
              <a:t>][k]</a:t>
            </a:r>
            <a:r>
              <a:rPr lang="zh-CN" altLang="zh-CN" sz="1400" b="1" dirty="0">
                <a:solidFill>
                  <a:srgbClr val="FF0000"/>
                </a:solidFill>
              </a:rPr>
              <a:t>表示在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zh-CN" altLang="zh-CN" sz="1400" b="1" dirty="0">
                <a:solidFill>
                  <a:srgbClr val="FF0000"/>
                </a:solidFill>
              </a:rPr>
              <a:t>状态收到</a:t>
            </a:r>
            <a:r>
              <a:rPr lang="en-US" altLang="zh-CN" sz="1400" b="1" dirty="0">
                <a:solidFill>
                  <a:srgbClr val="FF0000"/>
                </a:solidFill>
              </a:rPr>
              <a:t>k</a:t>
            </a:r>
            <a:r>
              <a:rPr lang="zh-CN" altLang="zh-CN" sz="1400" b="1" dirty="0">
                <a:solidFill>
                  <a:srgbClr val="FF0000"/>
                </a:solidFill>
              </a:rPr>
              <a:t>字符（</a:t>
            </a:r>
            <a:r>
              <a:rPr lang="en-US" altLang="zh-CN" sz="1400" b="1" dirty="0">
                <a:solidFill>
                  <a:srgbClr val="FF0000"/>
                </a:solidFill>
              </a:rPr>
              <a:t>ASCII</a:t>
            </a:r>
            <a:r>
              <a:rPr lang="zh-CN" altLang="zh-CN" sz="1400" b="1" dirty="0">
                <a:solidFill>
                  <a:srgbClr val="FF0000"/>
                </a:solidFill>
              </a:rPr>
              <a:t>码）后转移到的状态的编号，</a:t>
            </a:r>
            <a:r>
              <a:rPr lang="en-US" altLang="zh-CN" sz="1400" b="1" dirty="0">
                <a:solidFill>
                  <a:srgbClr val="FF0000"/>
                </a:solidFill>
              </a:rPr>
              <a:t>-1</a:t>
            </a:r>
            <a:r>
              <a:rPr lang="zh-CN" altLang="zh-CN" sz="1400" b="1" dirty="0">
                <a:solidFill>
                  <a:srgbClr val="FF0000"/>
                </a:solidFill>
              </a:rPr>
              <a:t>表示没有此转移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④生成接收状态到动作代码的</a:t>
            </a:r>
            <a:r>
              <a:rPr lang="en-US" altLang="zh-CN" sz="1400" dirty="0" err="1"/>
              <a:t>SwitchCase</a:t>
            </a:r>
            <a:r>
              <a:rPr lang="zh-CN" altLang="zh-CN" sz="1400" dirty="0"/>
              <a:t>的映射表，</a:t>
            </a:r>
            <a:r>
              <a:rPr lang="en-US" altLang="zh-CN" sz="1400" b="1" dirty="0">
                <a:solidFill>
                  <a:srgbClr val="FF0000"/>
                </a:solidFill>
              </a:rPr>
              <a:t>_</a:t>
            </a:r>
            <a:r>
              <a:rPr lang="en-US" altLang="zh-CN" sz="1400" b="1" dirty="0" err="1">
                <a:solidFill>
                  <a:srgbClr val="FF0000"/>
                </a:solidFill>
              </a:rPr>
              <a:t>swi_case</a:t>
            </a:r>
            <a:r>
              <a:rPr lang="en-US" altLang="zh-CN" sz="1400" b="1" dirty="0">
                <a:solidFill>
                  <a:srgbClr val="FF0000"/>
                </a:solidFill>
              </a:rPr>
              <a:t>[j]=x</a:t>
            </a:r>
            <a:r>
              <a:rPr lang="zh-CN" altLang="zh-CN" sz="1400" b="1" dirty="0">
                <a:solidFill>
                  <a:srgbClr val="FF0000"/>
                </a:solidFill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大于等于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zh-CN" sz="1400" b="1" dirty="0">
                <a:solidFill>
                  <a:srgbClr val="FF0000"/>
                </a:solidFill>
              </a:rPr>
              <a:t>时表示是状态</a:t>
            </a:r>
            <a:r>
              <a:rPr lang="en-US" altLang="zh-CN" sz="1400" b="1" dirty="0">
                <a:solidFill>
                  <a:srgbClr val="FF0000"/>
                </a:solidFill>
              </a:rPr>
              <a:t>j</a:t>
            </a:r>
            <a:r>
              <a:rPr lang="zh-CN" altLang="zh-CN" sz="1400" b="1" dirty="0">
                <a:solidFill>
                  <a:srgbClr val="FF0000"/>
                </a:solidFill>
              </a:rPr>
              <a:t>是接收态，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是动作代码的</a:t>
            </a:r>
            <a:r>
              <a:rPr lang="en-US" altLang="zh-CN" sz="1400" b="1" dirty="0">
                <a:solidFill>
                  <a:srgbClr val="FF0000"/>
                </a:solidFill>
              </a:rPr>
              <a:t>case</a:t>
            </a:r>
            <a:r>
              <a:rPr lang="zh-CN" altLang="zh-CN" sz="1400" b="1" dirty="0">
                <a:solidFill>
                  <a:srgbClr val="FF0000"/>
                </a:solidFill>
              </a:rPr>
              <a:t>编号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⑤生成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函数，每当用户调用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时，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就匹配一个新的词法单元，并执行对应的动作代码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⑥生成</a:t>
            </a:r>
            <a:r>
              <a:rPr lang="en-US" altLang="zh-CN" sz="1400" dirty="0" err="1"/>
              <a:t>yyless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yymore</a:t>
            </a:r>
            <a:r>
              <a:rPr lang="zh-CN" altLang="zh-CN" sz="1400" dirty="0"/>
              <a:t>函数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⑦最后加上用户代码段部分，即完成了词法分析器代码生成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092191-8EF5-47F4-A728-7F4F8FED70C7}"/>
              </a:ext>
            </a:extLst>
          </p:cNvPr>
          <p:cNvSpPr txBox="1"/>
          <p:nvPr/>
        </p:nvSpPr>
        <p:spPr>
          <a:xfrm>
            <a:off x="119064" y="333910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640682-2627-4E3F-96FF-40D10AE8B777}"/>
              </a:ext>
            </a:extLst>
          </p:cNvPr>
          <p:cNvSpPr/>
          <p:nvPr/>
        </p:nvSpPr>
        <p:spPr>
          <a:xfrm>
            <a:off x="1763783" y="3901612"/>
            <a:ext cx="8664433" cy="269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48B8BF-F61F-47D0-A17A-A1F1014513AE}"/>
              </a:ext>
            </a:extLst>
          </p:cNvPr>
          <p:cNvSpPr/>
          <p:nvPr/>
        </p:nvSpPr>
        <p:spPr>
          <a:xfrm>
            <a:off x="1763783" y="3928957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最长匹配要求的实现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C6211-987E-4071-95BD-B37CFE67E6BE}"/>
              </a:ext>
            </a:extLst>
          </p:cNvPr>
          <p:cNvSpPr/>
          <p:nvPr/>
        </p:nvSpPr>
        <p:spPr>
          <a:xfrm>
            <a:off x="6124027" y="4133168"/>
            <a:ext cx="4125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到了接收状态暂时记录下来，继续跑看看有没有严格更长的（等长的不能覆盖，这是</a:t>
            </a:r>
            <a:r>
              <a:rPr lang="en-US" altLang="zh-CN" dirty="0"/>
              <a:t>Lex</a:t>
            </a:r>
            <a:r>
              <a:rPr lang="zh-CN" altLang="en-US" dirty="0"/>
              <a:t>先定义优先的体现）。</a:t>
            </a:r>
            <a:endParaRPr lang="en-US" altLang="zh-CN" dirty="0"/>
          </a:p>
          <a:p>
            <a:r>
              <a:rPr lang="zh-CN" altLang="en-US" dirty="0"/>
              <a:t>直到失败，把失败的多余匹配全部回退。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5D0CC0-C837-4DBB-8C9C-BE32125B6AAF}"/>
              </a:ext>
            </a:extLst>
          </p:cNvPr>
          <p:cNvSpPr/>
          <p:nvPr/>
        </p:nvSpPr>
        <p:spPr>
          <a:xfrm>
            <a:off x="1881327" y="4683595"/>
            <a:ext cx="4125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if (_</a:t>
            </a:r>
            <a:r>
              <a:rPr lang="en-US" altLang="zh-CN" dirty="0" err="1">
                <a:latin typeface="Iosevka SS01" panose="02000509000000000000" pitchFamily="49" charset="0"/>
              </a:rPr>
              <a:t>swi_case</a:t>
            </a:r>
            <a:r>
              <a:rPr lang="en-US" altLang="zh-CN" dirty="0">
                <a:latin typeface="Iosevka SS01" panose="02000509000000000000" pitchFamily="49" charset="0"/>
              </a:rPr>
              <a:t>[_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] != -1) {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lat_acc_state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lat_acc_ptr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cur_ptr</a:t>
            </a:r>
            <a:r>
              <a:rPr lang="en-US" altLang="zh-CN" dirty="0">
                <a:latin typeface="Iosevka SS01" panose="02000509000000000000" pitchFamily="49" charset="0"/>
              </a:rPr>
              <a:t> - 1;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}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DA281-7A7C-48B5-B793-BF07E53C1B9C}"/>
              </a:ext>
            </a:extLst>
          </p:cNvPr>
          <p:cNvSpPr txBox="1"/>
          <p:nvPr/>
        </p:nvSpPr>
        <p:spPr>
          <a:xfrm>
            <a:off x="6124027" y="5503137"/>
            <a:ext cx="265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需要注意的点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yyless</a:t>
            </a:r>
            <a:r>
              <a:rPr lang="zh-CN" altLang="en-US" dirty="0"/>
              <a:t>和最长匹配回退时，</a:t>
            </a:r>
            <a:endParaRPr lang="en-US" altLang="zh-CN" dirty="0"/>
          </a:p>
          <a:p>
            <a:r>
              <a:rPr lang="zh-CN" altLang="en-US" dirty="0"/>
              <a:t>需要同时回退</a:t>
            </a:r>
            <a:r>
              <a:rPr lang="en-US" altLang="zh-CN" dirty="0" err="1"/>
              <a:t>yylineno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9A009-4B5A-41C9-B215-BF4583DEBBEF}"/>
              </a:ext>
            </a:extLst>
          </p:cNvPr>
          <p:cNvSpPr txBox="1"/>
          <p:nvPr/>
        </p:nvSpPr>
        <p:spPr>
          <a:xfrm>
            <a:off x="310718" y="64750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/>
              <a:t>增强功能</a:t>
            </a:r>
            <a:endParaRPr lang="zh-CN" altLang="en-US" sz="20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81D72-3006-4B7B-8D46-85FFE46D18E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28EBB0-063D-4FD1-BE63-3990FE1331B9}"/>
              </a:ext>
            </a:extLst>
          </p:cNvPr>
          <p:cNvSpPr/>
          <p:nvPr/>
        </p:nvSpPr>
        <p:spPr>
          <a:xfrm>
            <a:off x="378462" y="1403233"/>
            <a:ext cx="5705383" cy="24990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1AD10-1686-4F00-9079-46F22C3D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3" y="2286614"/>
            <a:ext cx="5461079" cy="15393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359B27-207F-49FD-B3D3-24259B88F417}"/>
              </a:ext>
            </a:extLst>
          </p:cNvPr>
          <p:cNvSpPr/>
          <p:nvPr/>
        </p:nvSpPr>
        <p:spPr>
          <a:xfrm>
            <a:off x="500613" y="147559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代码美化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DC3A83-4535-4C87-AE23-7A8731595769}"/>
              </a:ext>
            </a:extLst>
          </p:cNvPr>
          <p:cNvSpPr txBox="1"/>
          <p:nvPr/>
        </p:nvSpPr>
        <p:spPr>
          <a:xfrm>
            <a:off x="453755" y="1870701"/>
            <a:ext cx="55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C</a:t>
            </a:r>
            <a:r>
              <a:rPr lang="zh-CN" altLang="en-US" dirty="0"/>
              <a:t>代码生成时无暇顾及代码格式，最后统一美化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08749E-EE28-41D5-87A6-1164B29C30AE}"/>
              </a:ext>
            </a:extLst>
          </p:cNvPr>
          <p:cNvGrpSpPr/>
          <p:nvPr/>
        </p:nvGrpSpPr>
        <p:grpSpPr>
          <a:xfrm>
            <a:off x="6625042" y="124288"/>
            <a:ext cx="5398282" cy="5471293"/>
            <a:chOff x="6280950" y="148272"/>
            <a:chExt cx="5398282" cy="54712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295A3E-96A1-4F60-A216-B2BA1F7AD8E1}"/>
                </a:ext>
              </a:extLst>
            </p:cNvPr>
            <p:cNvSpPr/>
            <p:nvPr/>
          </p:nvSpPr>
          <p:spPr>
            <a:xfrm>
              <a:off x="6280951" y="148272"/>
              <a:ext cx="5340652" cy="54712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9C4396-5DB5-4F63-A7ED-5E32199B0637}"/>
                </a:ext>
              </a:extLst>
            </p:cNvPr>
            <p:cNvSpPr/>
            <p:nvPr/>
          </p:nvSpPr>
          <p:spPr>
            <a:xfrm>
              <a:off x="6396213" y="2781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u="sng" dirty="0"/>
                <a:t>自动机可视化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256C56-9969-433F-B346-74264E327193}"/>
                </a:ext>
              </a:extLst>
            </p:cNvPr>
            <p:cNvSpPr/>
            <p:nvPr/>
          </p:nvSpPr>
          <p:spPr>
            <a:xfrm>
              <a:off x="6510944" y="652563"/>
              <a:ext cx="5168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如果自动机只是看不见摸不着的一堆数据结构，</a:t>
              </a:r>
              <a:endParaRPr lang="en-US" altLang="zh-CN" dirty="0"/>
            </a:p>
            <a:p>
              <a:r>
                <a:rPr lang="zh-CN" altLang="zh-CN" dirty="0"/>
                <a:t>对我们的调试效率有很大影响</a:t>
              </a:r>
              <a:endParaRPr lang="zh-CN" altLang="en-US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83566E1-4306-4B7E-83EE-92376C14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944" y="1437150"/>
              <a:ext cx="4213427" cy="398369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FB7ED5-AFBD-4998-B336-032975545AAE}"/>
                </a:ext>
              </a:extLst>
            </p:cNvPr>
            <p:cNvSpPr txBox="1"/>
            <p:nvPr/>
          </p:nvSpPr>
          <p:spPr>
            <a:xfrm>
              <a:off x="6280950" y="5236183"/>
              <a:ext cx="245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/>
                <a:t>基于</a:t>
              </a:r>
              <a:r>
                <a:rPr lang="en-US" altLang="zh-CN" b="1" i="1" dirty="0"/>
                <a:t>Dagre-d3</a:t>
              </a:r>
              <a:r>
                <a:rPr lang="zh-CN" altLang="en-US" b="1" i="1" dirty="0"/>
                <a:t>库实现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9D9CBCE-44B0-4D29-B6BA-B250119B47ED}"/>
              </a:ext>
            </a:extLst>
          </p:cNvPr>
          <p:cNvSpPr/>
          <p:nvPr/>
        </p:nvSpPr>
        <p:spPr>
          <a:xfrm>
            <a:off x="156521" y="3995460"/>
            <a:ext cx="6221765" cy="2215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39069B-D5C1-413D-89B0-E6BF593DFA2A}"/>
              </a:ext>
            </a:extLst>
          </p:cNvPr>
          <p:cNvSpPr/>
          <p:nvPr/>
        </p:nvSpPr>
        <p:spPr>
          <a:xfrm>
            <a:off x="270619" y="40220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GCC</a:t>
            </a:r>
            <a:r>
              <a:rPr lang="zh-CN" altLang="en-US" b="1" u="sng" dirty="0"/>
              <a:t>自动调用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98D4CD-8046-49B7-887C-FEE72B1B91CA}"/>
              </a:ext>
            </a:extLst>
          </p:cNvPr>
          <p:cNvSpPr/>
          <p:nvPr/>
        </p:nvSpPr>
        <p:spPr>
          <a:xfrm>
            <a:off x="247079" y="4391430"/>
            <a:ext cx="5484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在调用</a:t>
            </a:r>
            <a:r>
              <a:rPr lang="en-US" altLang="zh-CN" dirty="0" err="1"/>
              <a:t>seulex</a:t>
            </a:r>
            <a:r>
              <a:rPr lang="zh-CN" altLang="zh-CN" dirty="0"/>
              <a:t>时，附加</a:t>
            </a:r>
            <a:r>
              <a:rPr lang="en-US" altLang="zh-CN" dirty="0"/>
              <a:t>-c</a:t>
            </a:r>
            <a:r>
              <a:rPr lang="zh-CN" altLang="zh-CN" dirty="0"/>
              <a:t>参数，则</a:t>
            </a:r>
            <a:r>
              <a:rPr lang="en-US" altLang="zh-CN" dirty="0" err="1"/>
              <a:t>seulex</a:t>
            </a:r>
            <a:r>
              <a:rPr lang="zh-CN" altLang="zh-CN" dirty="0"/>
              <a:t>会使用</a:t>
            </a:r>
            <a:r>
              <a:rPr lang="en-US" altLang="zh-CN" dirty="0" err="1"/>
              <a:t>ChildProcess</a:t>
            </a:r>
            <a:r>
              <a:rPr lang="zh-CN" altLang="zh-CN" dirty="0"/>
              <a:t>自动唤起</a:t>
            </a:r>
            <a:r>
              <a:rPr lang="en-US" altLang="zh-CN" dirty="0"/>
              <a:t>GCC</a:t>
            </a:r>
            <a:r>
              <a:rPr lang="zh-CN" altLang="zh-CN" dirty="0"/>
              <a:t>，传递合适的参数，编译生成的</a:t>
            </a:r>
            <a:r>
              <a:rPr lang="en-US" altLang="zh-CN" dirty="0" err="1"/>
              <a:t>yy.seulex.c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BC2EF07-2109-4EF5-9CE1-91D48450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" y="5356369"/>
            <a:ext cx="5958921" cy="70872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024B4A4-B995-48AC-B686-2F9C90EB2750}"/>
              </a:ext>
            </a:extLst>
          </p:cNvPr>
          <p:cNvSpPr/>
          <p:nvPr/>
        </p:nvSpPr>
        <p:spPr>
          <a:xfrm>
            <a:off x="6625042" y="5710573"/>
            <a:ext cx="5340652" cy="10231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方便用户在</a:t>
            </a:r>
            <a:r>
              <a:rPr lang="en-US" altLang="zh-CN"/>
              <a:t>.l</a:t>
            </a:r>
            <a:r>
              <a:rPr lang="zh-CN" altLang="zh-CN"/>
              <a:t>文件中对</a:t>
            </a:r>
            <a:r>
              <a:rPr lang="en-US" altLang="zh-CN"/>
              <a:t>yytext</a:t>
            </a:r>
            <a:r>
              <a:rPr lang="zh-CN" altLang="zh-CN"/>
              <a:t>等字符串进行操作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201F2-0A06-4F48-AFB6-C6E39BF03374}"/>
              </a:ext>
            </a:extLst>
          </p:cNvPr>
          <p:cNvSpPr/>
          <p:nvPr/>
        </p:nvSpPr>
        <p:spPr>
          <a:xfrm>
            <a:off x="6739140" y="57681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字符串库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77BF69-78E4-40FE-99D0-323B01847F5A}"/>
              </a:ext>
            </a:extLst>
          </p:cNvPr>
          <p:cNvSpPr/>
          <p:nvPr/>
        </p:nvSpPr>
        <p:spPr>
          <a:xfrm>
            <a:off x="6739140" y="6194764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方便用户在</a:t>
            </a:r>
            <a:r>
              <a:rPr lang="en-US" altLang="zh-CN" dirty="0"/>
              <a:t>.l</a:t>
            </a:r>
            <a:r>
              <a:rPr lang="zh-CN" altLang="zh-CN" dirty="0"/>
              <a:t>文件中对</a:t>
            </a:r>
            <a:r>
              <a:rPr lang="en-US" altLang="zh-CN" dirty="0" err="1"/>
              <a:t>yytext</a:t>
            </a:r>
            <a:r>
              <a:rPr lang="zh-CN" altLang="zh-CN" dirty="0"/>
              <a:t>等字符串进行操作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8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PART2 – </a:t>
            </a:r>
            <a:r>
              <a:rPr lang="zh-CN" altLang="en-US" sz="3600" b="1" dirty="0"/>
              <a:t>语法分析器的生成器</a:t>
            </a:r>
            <a:r>
              <a:rPr lang="en-US" altLang="zh-CN" sz="3600" b="1" dirty="0" err="1"/>
              <a:t>SeuYacc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559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02268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语法分析表的生成、可视化功能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.y</a:t>
                      </a:r>
                      <a:r>
                        <a:rPr lang="zh-CN" altLang="en-US" sz="1400" kern="100" dirty="0">
                          <a:effectLst/>
                        </a:rPr>
                        <a:t>文件的解析、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自动机的构建、语法分析器代码生成、符号表构建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向</a:t>
                      </a:r>
                      <a:r>
                        <a:rPr lang="en-US" altLang="zh-CN" sz="1400" kern="100" dirty="0">
                          <a:effectLst/>
                        </a:rPr>
                        <a:t>LALR</a:t>
                      </a:r>
                      <a:r>
                        <a:rPr lang="zh-CN" altLang="en-US" sz="1400" kern="100" dirty="0">
                          <a:effectLst/>
                        </a:rPr>
                        <a:t>的转换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10889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0" y="226628"/>
            <a:ext cx="1111240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对</a:t>
            </a:r>
            <a:r>
              <a:rPr lang="en-US" altLang="zh-CN" b="1" dirty="0"/>
              <a:t>C</a:t>
            </a:r>
            <a:r>
              <a:rPr lang="zh-CN" altLang="en-US" b="1" dirty="0"/>
              <a:t>的分析</a:t>
            </a:r>
            <a:r>
              <a:rPr lang="zh-CN" altLang="en-US" dirty="0"/>
              <a:t>，如果将</a:t>
            </a:r>
            <a:r>
              <a:rPr lang="en-US" altLang="zh-CN" dirty="0"/>
              <a:t>c99.y</a:t>
            </a:r>
            <a:r>
              <a:rPr lang="zh-CN" altLang="en-US" dirty="0"/>
              <a:t>直接作为编译对象，即使经过一定优化，也需耗时数十分钟。因此我们对它进行大规模删减，将处理时间控制到</a:t>
            </a:r>
            <a:r>
              <a:rPr lang="en-US" altLang="zh-CN" dirty="0"/>
              <a:t>1</a:t>
            </a:r>
            <a:r>
              <a:rPr lang="zh-CN" altLang="en-US" dirty="0"/>
              <a:t>分钟左右。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另外，</a:t>
            </a:r>
            <a:r>
              <a:rPr lang="en-US" altLang="zh-CN" dirty="0"/>
              <a:t>c99.y</a:t>
            </a:r>
            <a:r>
              <a:rPr lang="zh-CN" altLang="en-US" dirty="0"/>
              <a:t>头部声明没有左右结合关系，因此我们还写了一个</a:t>
            </a:r>
            <a:r>
              <a:rPr lang="zh-CN" altLang="en-US" b="1" dirty="0"/>
              <a:t>计算器</a:t>
            </a:r>
            <a:r>
              <a:rPr lang="zh-CN" altLang="en-US" dirty="0"/>
              <a:t>的</a:t>
            </a:r>
            <a:r>
              <a:rPr lang="en-US" altLang="zh-CN" dirty="0"/>
              <a:t>.l</a:t>
            </a:r>
            <a:r>
              <a:rPr lang="zh-CN" altLang="en-US" dirty="0"/>
              <a:t>与</a:t>
            </a:r>
            <a:r>
              <a:rPr lang="en-US" altLang="zh-CN" dirty="0"/>
              <a:t>.y</a:t>
            </a:r>
            <a:r>
              <a:rPr lang="zh-CN" altLang="en-US" dirty="0"/>
              <a:t>，用于测试结合性解决冲突。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主要特色：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08205"/>
              </p:ext>
            </p:extLst>
          </p:nvPr>
        </p:nvGraphicFramePr>
        <p:xfrm>
          <a:off x="968652" y="3301575"/>
          <a:ext cx="10130407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43732">
                <a:tc>
                  <a:txBody>
                    <a:bodyPr/>
                    <a:lstStyle/>
                    <a:p>
                      <a:r>
                        <a:rPr lang="en-US" altLang="zh-CN" dirty="0"/>
                        <a:t>.y</a:t>
                      </a:r>
                      <a:r>
                        <a:rPr lang="zh-CN" altLang="en-US" dirty="0"/>
                        <a:t>文件头部声明支持</a:t>
                      </a:r>
                      <a:r>
                        <a:rPr lang="en-US" altLang="zh-CN" b="1" dirty="0"/>
                        <a:t>%token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%left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%right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%start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动作代码部分可以使用</a:t>
                      </a:r>
                      <a:r>
                        <a:rPr lang="en-US" altLang="zh-CN" b="1" dirty="0"/>
                        <a:t>$$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$1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$2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$3</a:t>
                      </a:r>
                      <a:r>
                        <a:rPr lang="zh-CN" altLang="en-US" dirty="0"/>
                        <a:t>等获取栈内元素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语法分析表时，求取</a:t>
                      </a:r>
                      <a:r>
                        <a:rPr lang="en-US" altLang="zh-CN" dirty="0"/>
                        <a:t>GOTO</a:t>
                      </a:r>
                      <a:r>
                        <a:rPr lang="zh-CN" altLang="en-US" dirty="0"/>
                        <a:t>时采用了空间换时间的</a:t>
                      </a:r>
                      <a:r>
                        <a:rPr lang="zh-CN" altLang="en-US" b="1" dirty="0"/>
                        <a:t>缓存技术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可以选择将文法转换为</a:t>
                      </a:r>
                      <a:r>
                        <a:rPr lang="en-US" altLang="zh-CN" b="1" dirty="0"/>
                        <a:t>LALR</a:t>
                      </a:r>
                      <a:r>
                        <a:rPr lang="zh-CN" altLang="en-US" dirty="0"/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自动机可视化、</a:t>
                      </a:r>
                      <a:r>
                        <a:rPr lang="en-US" altLang="zh-CN" b="1" dirty="0"/>
                        <a:t>ACTION-GOTO</a:t>
                      </a:r>
                      <a:r>
                        <a:rPr lang="zh-CN" altLang="en-US" b="1" dirty="0"/>
                        <a:t>表可视化、语法树可视化</a:t>
                      </a:r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进行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分析时，对产生式、状态、符号等全部进行编号，利用</a:t>
                      </a:r>
                      <a:r>
                        <a:rPr lang="zh-CN" altLang="en-US" b="1" dirty="0"/>
                        <a:t>编号索引</a:t>
                      </a:r>
                      <a:r>
                        <a:rPr lang="zh-CN" altLang="en-US" dirty="0"/>
                        <a:t>，节省空间，效率高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638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符号表功能</a:t>
                      </a:r>
                      <a:r>
                        <a:rPr lang="zh-CN" altLang="en-US" dirty="0"/>
                        <a:t>，用户可以在动作代码内新增或更新符号元素，这为中间代码生成打下基础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12222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3562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55E82F-A4BB-4492-948E-3A145E2BFFF5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479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181220-7C92-4AFA-9211-47BC01B21D62}"/>
              </a:ext>
            </a:extLst>
          </p:cNvPr>
          <p:cNvSpPr/>
          <p:nvPr/>
        </p:nvSpPr>
        <p:spPr>
          <a:xfrm>
            <a:off x="578950" y="928251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 err="1"/>
              <a:t>Yacc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YaccParser.ts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AC9A6F-A5F2-4FF3-AB89-3B078C87B367}"/>
              </a:ext>
            </a:extLst>
          </p:cNvPr>
          <p:cNvSpPr txBox="1"/>
          <p:nvPr/>
        </p:nvSpPr>
        <p:spPr>
          <a:xfrm>
            <a:off x="791853" y="1486557"/>
            <a:ext cx="97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负责解析出四部分文本：直接复制部分、</a:t>
            </a:r>
            <a:r>
              <a:rPr lang="en-US" altLang="zh-CN" dirty="0"/>
              <a:t>%xxx</a:t>
            </a:r>
            <a:r>
              <a:rPr lang="zh-CN" altLang="en-US" dirty="0"/>
              <a:t>声明部分、产生式</a:t>
            </a:r>
            <a:r>
              <a:rPr lang="en-US" altLang="zh-CN" dirty="0"/>
              <a:t>-</a:t>
            </a:r>
            <a:r>
              <a:rPr lang="zh-CN" altLang="en-US" dirty="0"/>
              <a:t>动作部分、用户代码部分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FC717A-6AED-492B-96DE-08FEAF22335E}"/>
              </a:ext>
            </a:extLst>
          </p:cNvPr>
          <p:cNvSpPr txBox="1"/>
          <p:nvPr/>
        </p:nvSpPr>
        <p:spPr>
          <a:xfrm>
            <a:off x="791853" y="2008843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该部分操作和特色与</a:t>
            </a:r>
            <a:r>
              <a:rPr lang="en-US" altLang="zh-CN" dirty="0" err="1"/>
              <a:t>LexParser</a:t>
            </a:r>
            <a:r>
              <a:rPr lang="zh-CN" altLang="en-US" dirty="0"/>
              <a:t>基本相同，不再赘述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DBE55-3D09-450F-A427-81D04B1C385C}"/>
              </a:ext>
            </a:extLst>
          </p:cNvPr>
          <p:cNvSpPr/>
          <p:nvPr/>
        </p:nvSpPr>
        <p:spPr>
          <a:xfrm>
            <a:off x="578950" y="2494883"/>
            <a:ext cx="5532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u="sng" dirty="0"/>
              <a:t>数据结构设计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Grammar.ts</a:t>
            </a:r>
            <a:r>
              <a:rPr lang="en-US" altLang="zh-CN" sz="2000" b="1" dirty="0"/>
              <a:t> ——</a:t>
            </a:r>
            <a:r>
              <a:rPr lang="zh-CN" altLang="en-US" sz="2000" b="1" dirty="0"/>
              <a:t>分级，面向对象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FAB241-5D50-44D8-B849-C5C26A36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5" y="3129698"/>
            <a:ext cx="2891808" cy="30186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4CEC95-4CAE-456A-83C9-410670A4DB59}"/>
              </a:ext>
            </a:extLst>
          </p:cNvPr>
          <p:cNvSpPr txBox="1"/>
          <p:nvPr/>
        </p:nvSpPr>
        <p:spPr>
          <a:xfrm>
            <a:off x="2651920" y="6144873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LR1DFA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0883F2-99A2-498B-9440-E45B5BE1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19" y="3365368"/>
            <a:ext cx="2695575" cy="24860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B486B0-492F-406D-B82C-1A4703A8B33C}"/>
              </a:ext>
            </a:extLst>
          </p:cNvPr>
          <p:cNvSpPr txBox="1"/>
          <p:nvPr/>
        </p:nvSpPr>
        <p:spPr>
          <a:xfrm>
            <a:off x="5620872" y="5931302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LR1State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A92A91-AE69-4C7C-9C43-C9E7DF23D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71" y="3600352"/>
            <a:ext cx="1943100" cy="3524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1041247-DCA0-4265-B13D-D5077D0452FC}"/>
              </a:ext>
            </a:extLst>
          </p:cNvPr>
          <p:cNvSpPr txBox="1"/>
          <p:nvPr/>
        </p:nvSpPr>
        <p:spPr>
          <a:xfrm>
            <a:off x="8266269" y="4025498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LR1Item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6455EA-BB23-4C9E-B16C-44AFBF00FE80}"/>
              </a:ext>
            </a:extLst>
          </p:cNvPr>
          <p:cNvSpPr txBox="1"/>
          <p:nvPr/>
        </p:nvSpPr>
        <p:spPr>
          <a:xfrm>
            <a:off x="7836171" y="5008374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LR1Producer (</a:t>
            </a:r>
            <a:r>
              <a:rPr lang="zh-CN" altLang="en-US" dirty="0"/>
              <a:t>无点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7C247-AE6C-40CC-8785-E82D0887CA5E}"/>
              </a:ext>
            </a:extLst>
          </p:cNvPr>
          <p:cNvSpPr txBox="1"/>
          <p:nvPr/>
        </p:nvSpPr>
        <p:spPr>
          <a:xfrm>
            <a:off x="8340324" y="4639042"/>
            <a:ext cx="9347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S’ -&gt; 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0442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BAD727-98B9-4EEE-B10A-83F2C0C9F834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181845-669C-4A3D-83CF-B6963765F3E3}"/>
              </a:ext>
            </a:extLst>
          </p:cNvPr>
          <p:cNvSpPr/>
          <p:nvPr/>
        </p:nvSpPr>
        <p:spPr>
          <a:xfrm>
            <a:off x="267865" y="647508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LR1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LR1</a:t>
            </a:r>
            <a:r>
              <a:rPr lang="en-US" altLang="zh-CN" b="1" dirty="0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DAC78-F5B4-4B57-93E1-B6FA6436F946}"/>
              </a:ext>
            </a:extLst>
          </p:cNvPr>
          <p:cNvSpPr txBox="1"/>
          <p:nvPr/>
        </p:nvSpPr>
        <p:spPr>
          <a:xfrm>
            <a:off x="267865" y="1170728"/>
            <a:ext cx="6664841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① 为文法符号（终结符、非终结符、特殊符号）分配编号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</a:t>
            </a:r>
            <a:r>
              <a:rPr lang="zh-CN" altLang="en-US" dirty="0"/>
              <a:t>处理方式参考</a:t>
            </a:r>
            <a:r>
              <a:rPr lang="en-US" altLang="zh-CN" dirty="0"/>
              <a:t>《Flex</a:t>
            </a:r>
            <a:r>
              <a:rPr lang="zh-CN" altLang="en-US" dirty="0"/>
              <a:t>与</a:t>
            </a:r>
            <a:r>
              <a:rPr lang="en-US" altLang="zh-CN" dirty="0"/>
              <a:t>Bison》P165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// 0~127 ASCII</a:t>
            </a:r>
            <a:r>
              <a:rPr lang="zh-CN" altLang="en-US" dirty="0"/>
              <a:t>文字符号编号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128~X Token</a:t>
            </a:r>
            <a:r>
              <a:rPr lang="zh-CN" altLang="en-US" dirty="0"/>
              <a:t>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X+1~Y </a:t>
            </a:r>
            <a:r>
              <a:rPr lang="zh-CN" altLang="en-US" dirty="0"/>
              <a:t>非终结符编号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Y+1~Y+3 </a:t>
            </a:r>
            <a:r>
              <a:rPr lang="zh-CN" altLang="en-US" dirty="0"/>
              <a:t>特殊符号：</a:t>
            </a:r>
            <a:r>
              <a:rPr lang="en-US" altLang="zh-CN" dirty="0"/>
              <a:t>$</a:t>
            </a:r>
            <a:r>
              <a:rPr lang="zh-CN" altLang="en-US" dirty="0"/>
              <a:t>、</a:t>
            </a:r>
            <a:r>
              <a:rPr lang="en-US" altLang="zh-CN" dirty="0"/>
              <a:t>EPSILON</a:t>
            </a:r>
            <a:r>
              <a:rPr lang="zh-CN" altLang="en-US" dirty="0"/>
              <a:t>、增广</a:t>
            </a:r>
            <a:r>
              <a:rPr lang="en-US" altLang="zh-CN" dirty="0"/>
              <a:t>S’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 将产生式转换为单条存储的、数字</a:t>
            </a:r>
            <a:r>
              <a:rPr lang="en-US" altLang="zh-CN" dirty="0"/>
              <a:t>-&gt;</a:t>
            </a:r>
            <a:r>
              <a:rPr lang="zh-CN" altLang="en-US" dirty="0"/>
              <a:t>数字</a:t>
            </a:r>
            <a:r>
              <a:rPr lang="en-US" altLang="zh-CN" dirty="0"/>
              <a:t>[]</a:t>
            </a:r>
            <a:r>
              <a:rPr lang="zh-CN" altLang="en-US" dirty="0"/>
              <a:t>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 构建</a:t>
            </a:r>
            <a:r>
              <a:rPr lang="en-US" altLang="zh-CN" dirty="0"/>
              <a:t>LR1</a:t>
            </a:r>
            <a:r>
              <a:rPr lang="zh-CN" altLang="en-US" dirty="0"/>
              <a:t>自动机（龙书算法</a:t>
            </a:r>
            <a:r>
              <a:rPr lang="en-US" altLang="zh-CN" dirty="0"/>
              <a:t>4.53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 构建</a:t>
            </a:r>
            <a:r>
              <a:rPr lang="en-US" altLang="zh-CN" dirty="0"/>
              <a:t>LR1</a:t>
            </a:r>
            <a:r>
              <a:rPr lang="zh-CN" altLang="en-US" dirty="0"/>
              <a:t>分析表（</a:t>
            </a:r>
            <a:r>
              <a:rPr lang="en-US" altLang="zh-CN" dirty="0"/>
              <a:t>ACTION-GOTO</a:t>
            </a:r>
            <a:r>
              <a:rPr lang="zh-CN" altLang="en-US" dirty="0"/>
              <a:t>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A12370-B659-410D-BCBD-BC90A44D594A}"/>
              </a:ext>
            </a:extLst>
          </p:cNvPr>
          <p:cNvSpPr/>
          <p:nvPr/>
        </p:nvSpPr>
        <p:spPr>
          <a:xfrm>
            <a:off x="7283659" y="442443"/>
            <a:ext cx="4605860" cy="2986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1CFED-583A-406A-B02C-5BF091B0444C}"/>
              </a:ext>
            </a:extLst>
          </p:cNvPr>
          <p:cNvSpPr/>
          <p:nvPr/>
        </p:nvSpPr>
        <p:spPr>
          <a:xfrm>
            <a:off x="7327700" y="540250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构建分析表时需要求取</a:t>
            </a:r>
            <a:r>
              <a:rPr lang="en-US" altLang="zh-CN" dirty="0"/>
              <a:t>GOTO(I, X)</a:t>
            </a:r>
            <a:r>
              <a:rPr lang="zh-CN" altLang="en-US" dirty="0"/>
              <a:t>，这个过程需要深递归，且可能对某组参数重复进行，因此使用</a:t>
            </a:r>
            <a:r>
              <a:rPr lang="zh-CN" altLang="en-US" b="1" dirty="0"/>
              <a:t>空间换时间的缓存策略</a:t>
            </a:r>
            <a:r>
              <a:rPr lang="zh-CN" altLang="en-US" dirty="0"/>
              <a:t>进行优化。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89FC0E-43F5-47FA-B349-5BBA393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/>
          <a:stretch/>
        </p:blipFill>
        <p:spPr>
          <a:xfrm>
            <a:off x="7422780" y="1561387"/>
            <a:ext cx="3602407" cy="17090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54B309F-F30A-4C11-9D77-166128C73FDF}"/>
              </a:ext>
            </a:extLst>
          </p:cNvPr>
          <p:cNvSpPr/>
          <p:nvPr/>
        </p:nvSpPr>
        <p:spPr>
          <a:xfrm>
            <a:off x="7283659" y="3931008"/>
            <a:ext cx="4605860" cy="2683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2763DE-85F6-47D9-8506-3EEA3AAFD7D7}"/>
              </a:ext>
            </a:extLst>
          </p:cNvPr>
          <p:cNvSpPr/>
          <p:nvPr/>
        </p:nvSpPr>
        <p:spPr>
          <a:xfrm>
            <a:off x="7283659" y="4009932"/>
            <a:ext cx="4605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构建</a:t>
            </a:r>
            <a:r>
              <a:rPr lang="en-US" altLang="zh-CN" b="1" dirty="0"/>
              <a:t>LR1</a:t>
            </a:r>
            <a:r>
              <a:rPr lang="zh-CN" altLang="en-US" b="1" dirty="0"/>
              <a:t>分析表时，遵从如下规则解决冲突：</a:t>
            </a:r>
            <a:endParaRPr lang="en-US" altLang="zh-CN" b="1" dirty="0"/>
          </a:p>
          <a:p>
            <a:r>
              <a:rPr lang="zh-CN" altLang="en-US" dirty="0"/>
              <a:t>默认移进。</a:t>
            </a:r>
            <a:endParaRPr lang="en-US" altLang="zh-CN" dirty="0"/>
          </a:p>
          <a:p>
            <a:r>
              <a:rPr lang="zh-CN" altLang="en-US" b="1" dirty="0"/>
              <a:t>移进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展望符的优先级就是移进的优先级，最后一个终结符的优先级就是规约的优先级。若后者更高，则动作替换为规约；若二者相等，则考虑结合性，左结合就规约</a:t>
            </a:r>
            <a:endParaRPr lang="en-US" altLang="zh-CN" dirty="0"/>
          </a:p>
          <a:p>
            <a:r>
              <a:rPr lang="zh-CN" altLang="en-US" b="1" dirty="0"/>
              <a:t>规约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越早定义的产生式优先级越高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95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E67744-E95E-4221-8A6B-786ED92A63E2}"/>
              </a:ext>
            </a:extLst>
          </p:cNvPr>
          <p:cNvSpPr/>
          <p:nvPr/>
        </p:nvSpPr>
        <p:spPr>
          <a:xfrm>
            <a:off x="267865" y="647508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LALR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LALR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543AB4-5233-4771-940D-42ADAFD79B7F}"/>
              </a:ext>
            </a:extLst>
          </p:cNvPr>
          <p:cNvSpPr txBox="1"/>
          <p:nvPr/>
        </p:nvSpPr>
        <p:spPr>
          <a:xfrm>
            <a:off x="267865" y="1170728"/>
            <a:ext cx="723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提供一个函数</a:t>
            </a:r>
            <a:r>
              <a:rPr lang="en-US" altLang="zh-CN" dirty="0"/>
              <a:t>LR1DFAtoLALRDFA</a:t>
            </a:r>
            <a:r>
              <a:rPr lang="zh-CN" altLang="en-US" dirty="0"/>
              <a:t>将</a:t>
            </a:r>
            <a:r>
              <a:rPr lang="en-US" altLang="zh-CN" dirty="0"/>
              <a:t>LR1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转换为</a:t>
            </a:r>
            <a:r>
              <a:rPr lang="en-US" altLang="zh-CN" dirty="0"/>
              <a:t>LALR</a:t>
            </a:r>
            <a:r>
              <a:rPr lang="zh-CN" altLang="en-US" dirty="0"/>
              <a:t>的。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DC985-FF7C-42B4-8A0B-4691DFEBD027}"/>
              </a:ext>
            </a:extLst>
          </p:cNvPr>
          <p:cNvSpPr txBox="1"/>
          <p:nvPr/>
        </p:nvSpPr>
        <p:spPr>
          <a:xfrm>
            <a:off x="267865" y="1625100"/>
            <a:ext cx="9379670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同心：两个</a:t>
            </a:r>
            <a:r>
              <a:rPr lang="en-US" altLang="zh-CN" dirty="0"/>
              <a:t>State</a:t>
            </a:r>
            <a:r>
              <a:rPr lang="zh-CN" altLang="en-US" dirty="0"/>
              <a:t>的</a:t>
            </a:r>
            <a:r>
              <a:rPr lang="en-US" altLang="zh-CN" dirty="0"/>
              <a:t>Items</a:t>
            </a:r>
            <a:r>
              <a:rPr lang="zh-CN" altLang="en-US" dirty="0"/>
              <a:t>的第一分量（即忽略展望）完全相同，则称这两个</a:t>
            </a:r>
            <a:r>
              <a:rPr lang="en-US" altLang="zh-CN" dirty="0"/>
              <a:t>Item</a:t>
            </a:r>
            <a:r>
              <a:rPr lang="zh-CN" altLang="en-US" dirty="0"/>
              <a:t>同心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LALRDFA</a:t>
            </a:r>
            <a:r>
              <a:rPr lang="zh-CN" altLang="en-US" dirty="0"/>
              <a:t>的构建就是</a:t>
            </a:r>
            <a:r>
              <a:rPr lang="zh-CN" altLang="en-US" b="1" dirty="0">
                <a:solidFill>
                  <a:srgbClr val="FF0000"/>
                </a:solidFill>
              </a:rPr>
              <a:t>合并同心项为一个同心集作为新状态</a:t>
            </a:r>
            <a:r>
              <a:rPr lang="zh-CN" altLang="en-US" dirty="0"/>
              <a:t>，这与</a:t>
            </a:r>
            <a:r>
              <a:rPr lang="en-US" altLang="zh-CN" dirty="0"/>
              <a:t>DFA</a:t>
            </a:r>
            <a:r>
              <a:rPr lang="zh-CN" altLang="en-US" dirty="0"/>
              <a:t>最小化有异曲同工之妙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06A86D-847E-4420-85C7-A73CBFCF9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7" b="-1"/>
          <a:stretch/>
        </p:blipFill>
        <p:spPr>
          <a:xfrm>
            <a:off x="175507" y="2567212"/>
            <a:ext cx="6734342" cy="5143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FAD122-C568-4E16-BE85-F2A364D1C34F}"/>
              </a:ext>
            </a:extLst>
          </p:cNvPr>
          <p:cNvSpPr txBox="1"/>
          <p:nvPr/>
        </p:nvSpPr>
        <p:spPr>
          <a:xfrm>
            <a:off x="267865" y="3051909"/>
            <a:ext cx="1133653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由龙书可以看到，从</a:t>
            </a:r>
            <a:r>
              <a:rPr lang="en-US" altLang="zh-CN" b="1" dirty="0"/>
              <a:t>LR1</a:t>
            </a:r>
            <a:r>
              <a:rPr lang="zh-CN" altLang="en-US" b="1" dirty="0"/>
              <a:t>构造</a:t>
            </a:r>
            <a:r>
              <a:rPr lang="en-US" altLang="zh-CN" b="1" dirty="0"/>
              <a:t>LALRDFA</a:t>
            </a:r>
            <a:r>
              <a:rPr lang="zh-CN" altLang="en-US" b="1" dirty="0"/>
              <a:t>是“简单，但空间需求大”的，实际上它的效率也是不高的。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我们的思考：</a:t>
            </a:r>
            <a:r>
              <a:rPr lang="en-US" altLang="zh-CN" dirty="0"/>
              <a:t>Items</a:t>
            </a:r>
            <a:r>
              <a:rPr lang="zh-CN" altLang="en-US" dirty="0"/>
              <a:t>的第一分量（忽略展望）实际上就是</a:t>
            </a:r>
            <a:r>
              <a:rPr lang="en-US" altLang="zh-CN" dirty="0"/>
              <a:t>LR0</a:t>
            </a:r>
            <a:r>
              <a:rPr lang="zh-CN" altLang="en-US" dirty="0"/>
              <a:t>的项目集。因此可能可以从</a:t>
            </a:r>
            <a:r>
              <a:rPr lang="en-US" altLang="zh-CN" dirty="0"/>
              <a:t>LR0</a:t>
            </a:r>
            <a:r>
              <a:rPr lang="zh-CN" altLang="en-US" dirty="0"/>
              <a:t>出发构造</a:t>
            </a:r>
            <a:r>
              <a:rPr lang="en-US" altLang="zh-CN" dirty="0"/>
              <a:t>LALRDFA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经翻看龙书，可见：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3A2DBE-B748-467B-98F3-C5AEAB6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07" y="4449861"/>
            <a:ext cx="7135128" cy="18849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5A5AB8-D66F-4471-A8FE-D0C9D8084341}"/>
              </a:ext>
            </a:extLst>
          </p:cNvPr>
          <p:cNvSpPr txBox="1"/>
          <p:nvPr/>
        </p:nvSpPr>
        <p:spPr>
          <a:xfrm>
            <a:off x="4386511" y="4290788"/>
            <a:ext cx="3418978" cy="94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这印证了我们的猜想。</a:t>
            </a:r>
            <a:endParaRPr lang="en-US" altLang="zh-CN" dirty="0"/>
          </a:p>
          <a:p>
            <a:r>
              <a:rPr lang="zh-CN" altLang="en-US" dirty="0"/>
              <a:t>因此后续的优化方向，可以考虑</a:t>
            </a:r>
            <a:r>
              <a:rPr lang="zh-CN" altLang="en-US" b="1" dirty="0"/>
              <a:t>从</a:t>
            </a:r>
            <a:r>
              <a:rPr lang="en-US" altLang="zh-CN" b="1" dirty="0"/>
              <a:t>LR0</a:t>
            </a:r>
            <a:r>
              <a:rPr lang="zh-CN" altLang="en-US" b="1" dirty="0"/>
              <a:t>文法出发构造</a:t>
            </a:r>
            <a:r>
              <a:rPr lang="en-US" altLang="zh-CN" b="1" dirty="0"/>
              <a:t>LALRDFA</a:t>
            </a:r>
            <a:r>
              <a:rPr lang="zh-CN" altLang="en-US" dirty="0"/>
              <a:t>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20F934-315A-44FB-A2C6-4AF5A132B4AF}"/>
              </a:ext>
            </a:extLst>
          </p:cNvPr>
          <p:cNvGrpSpPr/>
          <p:nvPr/>
        </p:nvGrpSpPr>
        <p:grpSpPr>
          <a:xfrm>
            <a:off x="7344604" y="5739679"/>
            <a:ext cx="4605861" cy="725255"/>
            <a:chOff x="7283659" y="3970469"/>
            <a:chExt cx="4605861" cy="7252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D44D90-05A1-438E-8B80-AC8F399A0765}"/>
                </a:ext>
              </a:extLst>
            </p:cNvPr>
            <p:cNvSpPr/>
            <p:nvPr/>
          </p:nvSpPr>
          <p:spPr>
            <a:xfrm>
              <a:off x="7283659" y="3970469"/>
              <a:ext cx="4605860" cy="7252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E9931ED-F202-4205-B1A4-147C54CDE0CC}"/>
                </a:ext>
              </a:extLst>
            </p:cNvPr>
            <p:cNvSpPr/>
            <p:nvPr/>
          </p:nvSpPr>
          <p:spPr>
            <a:xfrm>
              <a:off x="7283659" y="4009932"/>
              <a:ext cx="46058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在构造好</a:t>
              </a:r>
              <a:r>
                <a:rPr lang="en-US" altLang="zh-CN" b="1" dirty="0"/>
                <a:t>LALRDFA</a:t>
              </a:r>
              <a:r>
                <a:rPr lang="zh-CN" altLang="en-US" b="1" dirty="0"/>
                <a:t>后，</a:t>
              </a:r>
              <a:r>
                <a:rPr lang="en-US" altLang="zh-CN" b="1" dirty="0"/>
                <a:t>LALR</a:t>
              </a:r>
              <a:r>
                <a:rPr lang="zh-CN" altLang="en-US" b="1" dirty="0"/>
                <a:t>分析表的构造与</a:t>
              </a:r>
              <a:r>
                <a:rPr lang="en-US" altLang="zh-CN" b="1" dirty="0"/>
                <a:t>LR1</a:t>
              </a:r>
              <a:r>
                <a:rPr lang="zh-CN" altLang="en-US" b="1" dirty="0"/>
                <a:t>的完全相同，可以复用程序。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93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0200D-0513-41D6-B530-176DAD04A33F}"/>
              </a:ext>
            </a:extLst>
          </p:cNvPr>
          <p:cNvSpPr txBox="1"/>
          <p:nvPr/>
        </p:nvSpPr>
        <p:spPr>
          <a:xfrm>
            <a:off x="194702" y="1085794"/>
            <a:ext cx="998298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为了与</a:t>
            </a:r>
            <a:r>
              <a:rPr lang="en-US" altLang="zh-CN" dirty="0"/>
              <a:t>Lex</a:t>
            </a:r>
            <a:r>
              <a:rPr lang="zh-CN" altLang="en-US" dirty="0"/>
              <a:t>联合使用，代码生成包括两部分：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/>
              <a:t>yy.tab.h</a:t>
            </a:r>
            <a:r>
              <a:rPr lang="zh-CN" altLang="en-US" dirty="0"/>
              <a:t>的生成，内含</a:t>
            </a:r>
            <a:r>
              <a:rPr lang="en-US" altLang="zh-CN" dirty="0"/>
              <a:t>Token</a:t>
            </a:r>
            <a:r>
              <a:rPr lang="zh-CN" altLang="en-US" dirty="0"/>
              <a:t>的编号信息，给</a:t>
            </a:r>
            <a:r>
              <a:rPr lang="en-US" altLang="zh-CN" dirty="0"/>
              <a:t>Lex</a:t>
            </a:r>
            <a:r>
              <a:rPr lang="zh-CN" altLang="en-US" dirty="0"/>
              <a:t>引入，从而返回正确的</a:t>
            </a:r>
            <a:r>
              <a:rPr lang="en-US" altLang="zh-CN" dirty="0"/>
              <a:t>Token</a:t>
            </a:r>
            <a:r>
              <a:rPr lang="zh-CN" altLang="en-US" dirty="0"/>
              <a:t>编号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语法分析器代码自身</a:t>
            </a:r>
            <a:r>
              <a:rPr lang="en-US" altLang="zh-CN" dirty="0" err="1"/>
              <a:t>yy.seuyacc.c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CFFC15-D9DD-4EBB-AC4F-A5C6BFF77D47}"/>
              </a:ext>
            </a:extLst>
          </p:cNvPr>
          <p:cNvSpPr/>
          <p:nvPr/>
        </p:nvSpPr>
        <p:spPr>
          <a:xfrm>
            <a:off x="8657139" y="1299878"/>
            <a:ext cx="313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yyin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char </a:t>
            </a:r>
            <a:r>
              <a:rPr lang="en-US" altLang="zh-CN" dirty="0" err="1">
                <a:latin typeface="Iosevka SS01" panose="02000509000000000000" pitchFamily="49" charset="0"/>
              </a:rPr>
              <a:t>yytext</a:t>
            </a:r>
            <a:r>
              <a:rPr lang="en-US" altLang="zh-CN" dirty="0">
                <a:latin typeface="Iosevka SS01" panose="02000509000000000000" pitchFamily="49" charset="0"/>
              </a:rPr>
              <a:t>[];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int </a:t>
            </a:r>
            <a:r>
              <a:rPr lang="en-US" altLang="zh-CN" dirty="0" err="1">
                <a:latin typeface="Iosevka SS01" panose="02000509000000000000" pitchFamily="49" charset="0"/>
              </a:rPr>
              <a:t>yylex</a:t>
            </a:r>
            <a:r>
              <a:rPr lang="en-US" altLang="zh-CN" dirty="0">
                <a:latin typeface="Iosevka SS01" panose="02000509000000000000" pitchFamily="49" charset="0"/>
              </a:rPr>
              <a:t>();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yyout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6DC63-9340-45BD-B4DB-353F6C71594D}"/>
              </a:ext>
            </a:extLst>
          </p:cNvPr>
          <p:cNvSpPr/>
          <p:nvPr/>
        </p:nvSpPr>
        <p:spPr>
          <a:xfrm>
            <a:off x="194702" y="3191413"/>
            <a:ext cx="4681275" cy="309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388689-FA52-41EC-AC01-EEC1A088E577}"/>
              </a:ext>
            </a:extLst>
          </p:cNvPr>
          <p:cNvSpPr/>
          <p:nvPr/>
        </p:nvSpPr>
        <p:spPr>
          <a:xfrm>
            <a:off x="270116" y="3244825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符号表的支持：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84437C-7E45-42C2-8172-F57686B50CB8}"/>
              </a:ext>
            </a:extLst>
          </p:cNvPr>
          <p:cNvSpPr txBox="1"/>
          <p:nvPr/>
        </p:nvSpPr>
        <p:spPr>
          <a:xfrm>
            <a:off x="119064" y="258686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44D5F4-8615-4833-9DA9-1B9B8F002875}"/>
              </a:ext>
            </a:extLst>
          </p:cNvPr>
          <p:cNvSpPr/>
          <p:nvPr/>
        </p:nvSpPr>
        <p:spPr>
          <a:xfrm>
            <a:off x="270116" y="3542250"/>
            <a:ext cx="460586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Iosevka SS01" panose="02000509000000000000" pitchFamily="49" charset="0"/>
              </a:rPr>
              <a:t>struct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 {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int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symbolNum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*name[SYMBOL_CHART_LIMIT];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*value[SYMBOL_CHART_LIMIT];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}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zh-CN" altLang="en-US" dirty="0">
                <a:latin typeface="Iosevka SS01" panose="02000509000000000000" pitchFamily="49" charset="0"/>
              </a:rPr>
              <a:t>暴露给用户两个函数：新建项目和获取项目</a:t>
            </a:r>
            <a:endParaRPr lang="en-US" altLang="zh-CN" dirty="0"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char *variable(char *name)</a:t>
            </a:r>
            <a:endParaRPr lang="en-US" altLang="zh-CN" dirty="0">
              <a:solidFill>
                <a:srgbClr val="FF0000"/>
              </a:solidFill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void </a:t>
            </a:r>
            <a:r>
              <a:rPr lang="en-US" altLang="zh-CN" dirty="0" err="1">
                <a:solidFill>
                  <a:srgbClr val="FF0000"/>
                </a:solidFill>
              </a:rPr>
              <a:t>createVariable</a:t>
            </a:r>
            <a:r>
              <a:rPr lang="en-US" altLang="zh-CN" dirty="0">
                <a:solidFill>
                  <a:srgbClr val="FF0000"/>
                </a:solidFill>
              </a:rPr>
              <a:t>(char *name, char *value)</a:t>
            </a:r>
          </a:p>
          <a:p>
            <a:r>
              <a:rPr lang="zh-CN" altLang="en-US" dirty="0"/>
              <a:t>记录各变量的值，可以为后续中间代码生成打下基础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4E0E6E-8BC7-4E1A-A4BE-BF2916D301EE}"/>
              </a:ext>
            </a:extLst>
          </p:cNvPr>
          <p:cNvSpPr/>
          <p:nvPr/>
        </p:nvSpPr>
        <p:spPr>
          <a:xfrm>
            <a:off x="5069016" y="3191413"/>
            <a:ext cx="3306396" cy="309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8E5CB4-5C17-42D4-9B92-55BE6F435BDD}"/>
              </a:ext>
            </a:extLst>
          </p:cNvPr>
          <p:cNvSpPr/>
          <p:nvPr/>
        </p:nvSpPr>
        <p:spPr>
          <a:xfrm>
            <a:off x="5044701" y="3252363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$</a:t>
            </a:r>
            <a:r>
              <a:rPr lang="en-US" altLang="zh-CN" b="1" dirty="0" err="1"/>
              <a:t>i</a:t>
            </a:r>
            <a:r>
              <a:rPr lang="zh-CN" altLang="en-US" b="1" dirty="0"/>
              <a:t>的支持：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7E5643-2C84-49E1-AD96-6F1AC79C61F0}"/>
              </a:ext>
            </a:extLst>
          </p:cNvPr>
          <p:cNvSpPr txBox="1"/>
          <p:nvPr/>
        </p:nvSpPr>
        <p:spPr>
          <a:xfrm>
            <a:off x="5101356" y="3682645"/>
            <a:ext cx="330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当发现需要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zh-CN" altLang="en-US" dirty="0"/>
              <a:t>时，就从符号栈内（数组模拟栈）取所需符号，进行操作后放回（赋值给</a:t>
            </a:r>
            <a:r>
              <a:rPr lang="en-US" altLang="zh-CN" dirty="0"/>
              <a:t>$$</a:t>
            </a:r>
            <a:r>
              <a:rPr lang="zh-CN" altLang="en-US" dirty="0"/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730E96-F291-4956-A9B9-43EF9519CB5B}"/>
              </a:ext>
            </a:extLst>
          </p:cNvPr>
          <p:cNvSpPr/>
          <p:nvPr/>
        </p:nvSpPr>
        <p:spPr>
          <a:xfrm>
            <a:off x="5101355" y="4912934"/>
            <a:ext cx="3688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expr PLUS expr  </a:t>
            </a:r>
          </a:p>
          <a:p>
            <a:r>
              <a:rPr lang="pt-BR" altLang="zh-CN" dirty="0"/>
              <a:t>{ out("%s\n", "r(expr+expr)");</a:t>
            </a:r>
          </a:p>
          <a:p>
            <a:r>
              <a:rPr lang="pt-BR" altLang="zh-CN" dirty="0"/>
              <a:t>itoa(atoi($1) + atoi($3), $$, 10);</a:t>
            </a:r>
          </a:p>
          <a:p>
            <a:r>
              <a:rPr lang="pt-BR" altLang="zh-CN" dirty="0"/>
              <a:t>printf("%s,%s,%s\n", $$, $1, $3); }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1A08FF-6C6B-4569-BE63-7A4428F1F6B4}"/>
              </a:ext>
            </a:extLst>
          </p:cNvPr>
          <p:cNvGrpSpPr/>
          <p:nvPr/>
        </p:nvGrpSpPr>
        <p:grpSpPr>
          <a:xfrm>
            <a:off x="8568451" y="3132847"/>
            <a:ext cx="4671721" cy="3558016"/>
            <a:chOff x="6964259" y="2375440"/>
            <a:chExt cx="4671721" cy="355801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240279-0A2D-4541-8C5B-64465B214A8D}"/>
                </a:ext>
              </a:extLst>
            </p:cNvPr>
            <p:cNvSpPr/>
            <p:nvPr/>
          </p:nvSpPr>
          <p:spPr>
            <a:xfrm>
              <a:off x="6964259" y="2375440"/>
              <a:ext cx="3374944" cy="3558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DB4A81-D1B9-4469-BAD9-E94087586C63}"/>
                </a:ext>
              </a:extLst>
            </p:cNvPr>
            <p:cNvSpPr/>
            <p:nvPr/>
          </p:nvSpPr>
          <p:spPr>
            <a:xfrm>
              <a:off x="7030119" y="2451600"/>
              <a:ext cx="46058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语法树的打印：</a:t>
              </a:r>
              <a:endParaRPr lang="en-US" altLang="zh-CN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50ECF4-C3E1-49EC-967C-2CDF4FD0D0B4}"/>
                </a:ext>
              </a:extLst>
            </p:cNvPr>
            <p:cNvSpPr txBox="1"/>
            <p:nvPr/>
          </p:nvSpPr>
          <p:spPr>
            <a:xfrm>
              <a:off x="6996599" y="2841558"/>
              <a:ext cx="31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通过在推导过程中边走边存，即可记录语法树结构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3DDB7D0-5B0B-4FD3-9F82-883E898A1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76"/>
          <a:stretch/>
        </p:blipFill>
        <p:spPr>
          <a:xfrm>
            <a:off x="9403928" y="4186960"/>
            <a:ext cx="1925108" cy="24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PART1 – </a:t>
            </a:r>
            <a:r>
              <a:rPr lang="zh-CN" altLang="en-US" sz="3600" b="1" dirty="0"/>
              <a:t>词法分析器的生成器</a:t>
            </a:r>
            <a:r>
              <a:rPr lang="en-US" altLang="zh-CN" sz="3600" b="1" dirty="0" err="1"/>
              <a:t>SeuLex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132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231030" y="77061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/>
              <a:t>GOTO Graph </a:t>
            </a:r>
            <a:r>
              <a:rPr lang="zh-CN" altLang="en-US" sz="2000" b="1" u="sng" dirty="0"/>
              <a:t>与 </a:t>
            </a:r>
            <a:r>
              <a:rPr lang="en-US" altLang="zh-CN" sz="2000" b="1" u="sng" dirty="0"/>
              <a:t>ACTION-GOTO</a:t>
            </a:r>
            <a:r>
              <a:rPr lang="zh-CN" altLang="en-US" sz="2000" b="1" u="sng" dirty="0"/>
              <a:t> 表可视化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BEBCF-F7E3-4635-B46B-492C203AF1B0}"/>
              </a:ext>
            </a:extLst>
          </p:cNvPr>
          <p:cNvSpPr/>
          <p:nvPr/>
        </p:nvSpPr>
        <p:spPr>
          <a:xfrm>
            <a:off x="5231363" y="6475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Iosevka SS01" panose="02000509000000000000" pitchFamily="49" charset="0"/>
              </a:rPr>
              <a:t>visualizeGOTOGraph</a:t>
            </a:r>
            <a:r>
              <a:rPr lang="en-US" altLang="zh-CN" dirty="0">
                <a:latin typeface="Iosevka SS01" panose="02000509000000000000" pitchFamily="49" charset="0"/>
              </a:rPr>
              <a:t>(</a:t>
            </a:r>
            <a:r>
              <a:rPr lang="en-US" altLang="zh-CN" dirty="0" err="1">
                <a:latin typeface="Iosevka SS01" panose="02000509000000000000" pitchFamily="49" charset="0"/>
              </a:rPr>
              <a:t>dfa</a:t>
            </a:r>
            <a:r>
              <a:rPr lang="en-US" altLang="zh-CN" dirty="0">
                <a:latin typeface="Iosevka SS01" panose="02000509000000000000" pitchFamily="49" charset="0"/>
              </a:rPr>
              <a:t>, lr1)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visualizeACTIONGOTOTable</a:t>
            </a:r>
            <a:r>
              <a:rPr lang="en-US" altLang="zh-CN" dirty="0">
                <a:latin typeface="Iosevka SS01" panose="02000509000000000000" pitchFamily="49" charset="0"/>
              </a:rPr>
              <a:t>(lr1)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E0BA2-3585-406D-9BA9-7F00454E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9" y="1293838"/>
            <a:ext cx="8666785" cy="3993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F018BD-CE4D-41E0-A802-63442072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41" y="4188726"/>
            <a:ext cx="8278238" cy="26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1525351"/>
            <a:ext cx="802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/>
              <a:t>展示完毕，请老师指导</a:t>
            </a:r>
            <a:endParaRPr lang="zh-CN" altLang="en-US" sz="4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2D23B5-6FCB-427B-952A-F277A99A79A7}"/>
              </a:ext>
            </a:extLst>
          </p:cNvPr>
          <p:cNvSpPr txBox="1"/>
          <p:nvPr/>
        </p:nvSpPr>
        <p:spPr>
          <a:xfrm>
            <a:off x="451339" y="2725615"/>
            <a:ext cx="1128932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感谢周老师的</a:t>
            </a:r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课程将我们带入编译原理的世界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感谢我们组的组员们，他们技艺高超，积极主动，我们不会忘记一起熬过的夜、一起讨论过的问题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      编译原理是程序员的浪漫。</a:t>
            </a:r>
            <a:r>
              <a:rPr lang="zh-CN" altLang="en-US" dirty="0"/>
              <a:t>它不仅仅是</a:t>
            </a:r>
            <a:r>
              <a:rPr lang="en-US" altLang="zh-CN" dirty="0"/>
              <a:t>old-school</a:t>
            </a:r>
            <a:r>
              <a:rPr lang="zh-CN" altLang="en-US" dirty="0"/>
              <a:t>的科学研究谈论的东西，而在如前端技术的中</a:t>
            </a:r>
            <a:r>
              <a:rPr lang="en-US" altLang="zh-CN" dirty="0"/>
              <a:t>Babel</a:t>
            </a:r>
            <a:r>
              <a:rPr lang="zh-CN" altLang="en-US" dirty="0"/>
              <a:t>、虚拟</a:t>
            </a:r>
            <a:r>
              <a:rPr lang="en-US" altLang="zh-CN" dirty="0"/>
              <a:t>DOM</a:t>
            </a:r>
            <a:r>
              <a:rPr lang="zh-CN" altLang="en-US" dirty="0"/>
              <a:t>，也无不渗透着编译原理的知识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seu-lex-yacc</a:t>
            </a:r>
            <a:r>
              <a:rPr lang="zh-CN" altLang="en-US" dirty="0"/>
              <a:t>的设计充满了困难，但过来以后，我们也体会到了高屋建瓴的快乐</a:t>
            </a:r>
          </a:p>
        </p:txBody>
      </p:sp>
    </p:spTree>
    <p:extLst>
      <p:ext uri="{BB962C8B-B14F-4D97-AF65-F5344CB8AC3E}">
        <p14:creationId xmlns:p14="http://schemas.microsoft.com/office/powerpoint/2010/main" val="35718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279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文件的解析；正则表达式转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；自动机可视化；词法分析器代码生成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转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；词法分析器代码生成；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字符串操作库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的合并；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的最小化；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代码美化功能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31019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20879E-3E8E-4F6D-8109-098D75AB05A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1" y="226628"/>
            <a:ext cx="10484526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zh-CN" dirty="0"/>
              <a:t>基本实现</a:t>
            </a:r>
            <a:r>
              <a:rPr lang="en-US" altLang="zh-CN" dirty="0"/>
              <a:t>C</a:t>
            </a:r>
            <a:r>
              <a:rPr lang="zh-CN" altLang="zh-CN" dirty="0"/>
              <a:t>语言全集作为编译对象。在</a:t>
            </a:r>
            <a:r>
              <a:rPr lang="en-US" altLang="zh-CN" dirty="0"/>
              <a:t>c99.l</a:t>
            </a:r>
            <a:r>
              <a:rPr lang="zh-CN" altLang="zh-CN" dirty="0"/>
              <a:t>中删除了少许不常用的词法定义（如</a:t>
            </a:r>
            <a:r>
              <a:rPr lang="en-US" altLang="zh-CN" dirty="0"/>
              <a:t>LL</a:t>
            </a:r>
            <a:r>
              <a:rPr lang="zh-CN" altLang="zh-CN" dirty="0"/>
              <a:t>后标、</a:t>
            </a:r>
            <a:r>
              <a:rPr lang="en-US" altLang="zh-CN" dirty="0"/>
              <a:t>&lt;:</a:t>
            </a:r>
            <a:r>
              <a:rPr lang="zh-CN" altLang="zh-CN" dirty="0"/>
              <a:t>符号），重写了一些正则表达式（如将字符串字面量重写为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\”[^”\n]*\”</a:t>
            </a:r>
            <a:r>
              <a:rPr lang="zh-CN" altLang="zh-CN" dirty="0"/>
              <a:t>），其余部分</a:t>
            </a:r>
            <a:r>
              <a:rPr lang="zh-CN" altLang="en-US" dirty="0"/>
              <a:t>基本</a:t>
            </a:r>
            <a:r>
              <a:rPr lang="zh-CN" altLang="zh-CN" dirty="0"/>
              <a:t>没有删改。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支持的</a:t>
            </a:r>
            <a:r>
              <a:rPr lang="en-US" altLang="zh-CN" b="1" u="sng" dirty="0"/>
              <a:t>Lex</a:t>
            </a:r>
            <a:r>
              <a:rPr lang="zh-CN" altLang="en-US" b="1" u="sng" dirty="0"/>
              <a:t>特性：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47035"/>
              </p:ext>
            </p:extLst>
          </p:nvPr>
        </p:nvGraphicFramePr>
        <p:xfrm>
          <a:off x="951360" y="2798685"/>
          <a:ext cx="1013040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完整支持正则表达式</a:t>
                      </a:r>
                      <a:r>
                        <a:rPr lang="zh-CN" altLang="en-US" b="1" dirty="0"/>
                        <a:t>五大元符号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? + * | .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次或以上，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次或以上，或，任意字符）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动作定义部分可以使用</a:t>
                      </a:r>
                      <a:r>
                        <a:rPr lang="zh-CN" altLang="en-US" b="1" dirty="0"/>
                        <a:t>或符</a:t>
                      </a:r>
                      <a:r>
                        <a:rPr lang="en-US" altLang="zh-CN" b="1" dirty="0"/>
                        <a:t>|</a:t>
                      </a:r>
                      <a:r>
                        <a:rPr lang="zh-CN" altLang="en-US" dirty="0"/>
                        <a:t>，让多条正则共享动作代码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zh-CN" altLang="en-US" b="1" dirty="0"/>
                        <a:t>正则别名</a:t>
                      </a:r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支持正则表达式</a:t>
                      </a:r>
                      <a:r>
                        <a:rPr lang="zh-CN" altLang="en-US" b="1" dirty="0"/>
                        <a:t>范围与范围补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为全集）：</a:t>
                      </a:r>
                      <a:r>
                        <a:rPr lang="en-US" altLang="zh-CN" dirty="0"/>
                        <a:t>[A-Za-z0-9_]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[^"]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可以使用</a:t>
                      </a:r>
                      <a:r>
                        <a:rPr lang="zh-CN" altLang="en-US" b="1" dirty="0"/>
                        <a:t>范围型转义字符</a:t>
                      </a:r>
                      <a:r>
                        <a:rPr lang="en-US" altLang="zh-CN" dirty="0"/>
                        <a:t>\d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[0-9]</a:t>
                      </a:r>
                      <a:r>
                        <a:rPr lang="zh-CN" altLang="en-US" dirty="0"/>
                        <a:t>）和</a:t>
                      </a:r>
                      <a:r>
                        <a:rPr lang="en-US" altLang="zh-CN" dirty="0"/>
                        <a:t>\s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 \t\r\n]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yylineno</a:t>
                      </a:r>
                      <a:r>
                        <a:rPr lang="zh-CN" altLang="en-US" dirty="0"/>
                        <a:t>获取行号、</a:t>
                      </a:r>
                      <a:r>
                        <a:rPr lang="en-US" altLang="zh-CN" b="1" dirty="0" err="1"/>
                        <a:t>yyleng</a:t>
                      </a:r>
                      <a:r>
                        <a:rPr lang="zh-CN" altLang="en-US" dirty="0"/>
                        <a:t>获取词法单元长度、</a:t>
                      </a:r>
                      <a:r>
                        <a:rPr lang="en-US" altLang="zh-CN" b="1" dirty="0" err="1"/>
                        <a:t>yytext</a:t>
                      </a:r>
                      <a:r>
                        <a:rPr lang="zh-CN" altLang="en-US" dirty="0"/>
                        <a:t>获取当前匹配字符串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yyless</a:t>
                      </a:r>
                      <a:r>
                        <a:rPr lang="zh-CN" altLang="en-US" dirty="0"/>
                        <a:t>回退词法单元、</a:t>
                      </a:r>
                      <a:r>
                        <a:rPr lang="en-US" altLang="zh-CN" b="1" dirty="0" err="1"/>
                        <a:t>yymore</a:t>
                      </a:r>
                      <a:r>
                        <a:rPr lang="zh-CN" altLang="en-US" dirty="0"/>
                        <a:t>补进词法单元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yywrap</a:t>
                      </a:r>
                      <a:r>
                        <a:rPr lang="zh-CN" altLang="en-US" dirty="0"/>
                        <a:t>多输入文件连续处理、</a:t>
                      </a:r>
                      <a:r>
                        <a:rPr lang="en-US" altLang="zh-CN" b="1" dirty="0"/>
                        <a:t>ECHO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 err="1"/>
                        <a:t>yytext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实现了</a:t>
                      </a:r>
                      <a:r>
                        <a:rPr lang="zh-CN" altLang="en-US" b="1" dirty="0"/>
                        <a:t>最长匹配原则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可在用户程序段重定向</a:t>
                      </a:r>
                      <a:r>
                        <a:rPr lang="en-US" altLang="zh-CN" b="1" dirty="0" err="1"/>
                        <a:t>yyin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b="1" dirty="0" err="1"/>
                        <a:t>yyout</a:t>
                      </a:r>
                      <a:r>
                        <a:rPr lang="zh-CN" altLang="en-US" dirty="0"/>
                        <a:t>输出流，默认为</a:t>
                      </a:r>
                      <a:r>
                        <a:rPr lang="en-US" altLang="zh-CN" dirty="0" err="1"/>
                        <a:t>yyout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stdout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694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758BE0D8-CDFD-4AC3-A409-91BF99E2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50" y="2068497"/>
            <a:ext cx="5364855" cy="36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3DC0B-8CBF-4514-BF0F-39EFBD2138FA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5092C6-AD47-4CCD-AB56-407272607974}"/>
              </a:ext>
            </a:extLst>
          </p:cNvPr>
          <p:cNvSpPr txBox="1"/>
          <p:nvPr/>
        </p:nvSpPr>
        <p:spPr>
          <a:xfrm>
            <a:off x="2379540" y="132193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主体部分工作流图</a:t>
            </a:r>
          </a:p>
        </p:txBody>
      </p:sp>
    </p:spTree>
    <p:extLst>
      <p:ext uri="{BB962C8B-B14F-4D97-AF65-F5344CB8AC3E}">
        <p14:creationId xmlns:p14="http://schemas.microsoft.com/office/powerpoint/2010/main" val="18510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6930648-42DF-4565-B58C-86A692D2102D}"/>
              </a:ext>
            </a:extLst>
          </p:cNvPr>
          <p:cNvSpPr/>
          <p:nvPr/>
        </p:nvSpPr>
        <p:spPr>
          <a:xfrm>
            <a:off x="472168" y="2741349"/>
            <a:ext cx="11158886" cy="381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7A48B-80FE-4D14-9E5A-FDCF09B81782}"/>
              </a:ext>
            </a:extLst>
          </p:cNvPr>
          <p:cNvSpPr/>
          <p:nvPr/>
        </p:nvSpPr>
        <p:spPr>
          <a:xfrm>
            <a:off x="472168" y="3110681"/>
            <a:ext cx="410740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{title} {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[a-</a:t>
            </a:r>
            <a:r>
              <a:rPr lang="en-US" altLang="zh-CN" dirty="0" err="1">
                <a:latin typeface="Iosevka SS01" panose="02000509000000000000" pitchFamily="49" charset="0"/>
              </a:rPr>
              <a:t>zA</a:t>
            </a:r>
            <a:r>
              <a:rPr lang="en-US" altLang="zh-CN" dirty="0">
                <a:latin typeface="Iosevka SS01" panose="02000509000000000000" pitchFamily="49" charset="0"/>
              </a:rPr>
              <a:t>-Z_] {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 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Iosevka SS01" panose="02000509000000000000" pitchFamily="49" charset="0"/>
              </a:rPr>
              <a:t>a+b</a:t>
            </a:r>
            <a:r>
              <a:rPr lang="en-US" altLang="zh-CN" dirty="0">
                <a:latin typeface="Iosevka SS01" panose="02000509000000000000" pitchFamily="49" charset="0"/>
              </a:rPr>
              <a:t>? return 0;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(\r|\n) 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P |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B {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B8A3C-64D1-4C40-BBE8-3F079B756BFC}"/>
              </a:ext>
            </a:extLst>
          </p:cNvPr>
          <p:cNvSpPr txBox="1"/>
          <p:nvPr/>
        </p:nvSpPr>
        <p:spPr>
          <a:xfrm>
            <a:off x="399840" y="2240841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E2D8B-AA00-4466-8F6D-1A7EC35F037A}"/>
              </a:ext>
            </a:extLst>
          </p:cNvPr>
          <p:cNvSpPr/>
          <p:nvPr/>
        </p:nvSpPr>
        <p:spPr>
          <a:xfrm>
            <a:off x="472168" y="2741349"/>
            <a:ext cx="995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如何健壮地处理</a:t>
            </a:r>
            <a:r>
              <a:rPr lang="zh-CN" altLang="zh-CN" b="1" dirty="0"/>
              <a:t>千奇百怪的正则</a:t>
            </a:r>
            <a:r>
              <a:rPr lang="en-US" altLang="zh-CN" b="1" dirty="0"/>
              <a:t>-</a:t>
            </a:r>
            <a:r>
              <a:rPr lang="zh-CN" altLang="zh-CN" b="1" dirty="0"/>
              <a:t>别名部分的定义形式</a:t>
            </a:r>
            <a:r>
              <a:rPr lang="zh-CN" altLang="en-US" b="1" dirty="0"/>
              <a:t>？</a:t>
            </a:r>
            <a:r>
              <a:rPr lang="zh-CN" altLang="en-US" b="1" i="1" dirty="0"/>
              <a:t>（我们调查了</a:t>
            </a:r>
            <a:r>
              <a:rPr lang="en-US" altLang="zh-CN" b="1" i="1" dirty="0"/>
              <a:t>Flex</a:t>
            </a:r>
            <a:r>
              <a:rPr lang="zh-CN" altLang="en-US" b="1" i="1" dirty="0"/>
              <a:t>的做法，是用</a:t>
            </a:r>
            <a:r>
              <a:rPr lang="en-US" altLang="zh-CN" b="1" i="1" dirty="0"/>
              <a:t>.l</a:t>
            </a:r>
            <a:r>
              <a:rPr lang="zh-CN" altLang="en-US" b="1" i="1" dirty="0"/>
              <a:t>描述</a:t>
            </a:r>
            <a:r>
              <a:rPr lang="en-US" altLang="zh-CN" b="1" i="1" dirty="0"/>
              <a:t>.l</a:t>
            </a:r>
            <a:r>
              <a:rPr lang="zh-CN" altLang="en-US" b="1" i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20EB4-A3D8-411E-86BF-FB98EFC4CBBE}"/>
              </a:ext>
            </a:extLst>
          </p:cNvPr>
          <p:cNvSpPr/>
          <p:nvPr/>
        </p:nvSpPr>
        <p:spPr>
          <a:xfrm>
            <a:off x="4579570" y="3075066"/>
            <a:ext cx="7063664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使用大量的</a:t>
            </a:r>
            <a:r>
              <a:rPr lang="zh-CN" altLang="zh-CN" b="1" dirty="0"/>
              <a:t>状态变量来记录当前的状态</a:t>
            </a:r>
            <a:r>
              <a:rPr lang="zh-CN" altLang="zh-CN" dirty="0"/>
              <a:t>，实现可靠的解析。这相当于手工构造了一个状态机。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这本来可以通过</a:t>
            </a:r>
            <a:r>
              <a:rPr lang="en-US" altLang="zh-CN" dirty="0"/>
              <a:t>JavaScript</a:t>
            </a:r>
            <a:r>
              <a:rPr lang="zh-CN" altLang="zh-CN" dirty="0"/>
              <a:t>的正则表达式很简单可靠地实现，但在一个处理正则表达式的程序里使用正则表达式，总有投机取巧之嫌。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3CEC-C5EA-432F-8D76-72B29EF4F865}"/>
              </a:ext>
            </a:extLst>
          </p:cNvPr>
          <p:cNvSpPr/>
          <p:nvPr/>
        </p:nvSpPr>
        <p:spPr>
          <a:xfrm>
            <a:off x="4579569" y="4797072"/>
            <a:ext cx="6697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isReadingRegex</a:t>
            </a:r>
            <a:r>
              <a:rPr lang="en-US" altLang="zh-CN" dirty="0">
                <a:latin typeface="Iosevka SS01" panose="02000509000000000000" pitchFamily="49" charset="0"/>
              </a:rPr>
              <a:t> = true, // </a:t>
            </a:r>
            <a:r>
              <a:rPr lang="zh-CN" altLang="zh-CN" dirty="0">
                <a:latin typeface="Iosevka SS01" panose="02000509000000000000" pitchFamily="49" charset="0"/>
              </a:rPr>
              <a:t>是否正在读取正则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isWaitingOr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是否正在等待正则间的“或”运算符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isInQuote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是否在引号内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isSlash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是否转义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isInBrackets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是否在方括号内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braceLevel</a:t>
            </a:r>
            <a:r>
              <a:rPr lang="en-US" altLang="zh-CN" dirty="0">
                <a:latin typeface="Iosevka SS01" panose="02000509000000000000" pitchFamily="49" charset="0"/>
              </a:rPr>
              <a:t> = 0, // </a:t>
            </a:r>
            <a:r>
              <a:rPr lang="zh-CN" altLang="zh-CN" dirty="0">
                <a:latin typeface="Iosevka SS01" panose="02000509000000000000" pitchFamily="49" charset="0"/>
              </a:rPr>
              <a:t>读取动作时处于第几层花括号内</a:t>
            </a:r>
            <a:endParaRPr lang="zh-CN" altLang="en-US" dirty="0">
              <a:latin typeface="Iosevka SS01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2B385C-C5B6-440B-A49B-87160973D6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6884D-0B00-4273-868C-483C382FE487}"/>
              </a:ext>
            </a:extLst>
          </p:cNvPr>
          <p:cNvSpPr txBox="1"/>
          <p:nvPr/>
        </p:nvSpPr>
        <p:spPr>
          <a:xfrm>
            <a:off x="577048" y="807306"/>
            <a:ext cx="296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正则表达式类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Regex.ts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93ED1-7499-49ED-972C-27132DB8769A}"/>
              </a:ext>
            </a:extLst>
          </p:cNvPr>
          <p:cNvSpPr/>
          <p:nvPr/>
        </p:nvSpPr>
        <p:spPr>
          <a:xfrm>
            <a:off x="1019583" y="1109727"/>
            <a:ext cx="5889754" cy="1712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STEP1 - </a:t>
            </a:r>
            <a:r>
              <a:rPr lang="zh-CN" altLang="zh-CN" dirty="0"/>
              <a:t>展开范围型转义字符</a:t>
            </a:r>
            <a:r>
              <a:rPr lang="en-US" altLang="zh-CN" dirty="0"/>
              <a:t>\d</a:t>
            </a:r>
            <a:r>
              <a:rPr lang="zh-CN" altLang="zh-CN" dirty="0"/>
              <a:t>（</a:t>
            </a:r>
            <a:r>
              <a:rPr lang="en-US" altLang="zh-CN" dirty="0"/>
              <a:t>[0-9]</a:t>
            </a:r>
            <a:r>
              <a:rPr lang="zh-CN" altLang="zh-CN" dirty="0"/>
              <a:t>）和</a:t>
            </a:r>
            <a:r>
              <a:rPr lang="en-US" altLang="zh-CN" dirty="0"/>
              <a:t>\s</a:t>
            </a:r>
            <a:r>
              <a:rPr lang="zh-CN" altLang="zh-CN" dirty="0"/>
              <a:t>（</a:t>
            </a:r>
            <a:r>
              <a:rPr lang="en-US" altLang="zh-CN" dirty="0"/>
              <a:t>[ \t\r\n]</a:t>
            </a:r>
            <a:r>
              <a:rPr lang="zh-CN" altLang="zh-CN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STEP2 - </a:t>
            </a:r>
            <a:r>
              <a:rPr lang="zh-CN" altLang="zh-CN" dirty="0"/>
              <a:t>展开方框范围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STEP3 - </a:t>
            </a:r>
            <a:r>
              <a:rPr lang="zh-CN" altLang="zh-CN" dirty="0"/>
              <a:t>加点处理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STEP4 – </a:t>
            </a:r>
            <a:r>
              <a:rPr lang="zh-CN" altLang="en-US" dirty="0"/>
              <a:t>借助栈转换为后缀正则表达式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FDCB3-09C6-483F-8CDA-D44CE78149CD}"/>
              </a:ext>
            </a:extLst>
          </p:cNvPr>
          <p:cNvSpPr txBox="1"/>
          <p:nvPr/>
        </p:nvSpPr>
        <p:spPr>
          <a:xfrm>
            <a:off x="577048" y="2899669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00E2A-B7EE-4858-A2AB-6D6AC0D532EF}"/>
              </a:ext>
            </a:extLst>
          </p:cNvPr>
          <p:cNvSpPr/>
          <p:nvPr/>
        </p:nvSpPr>
        <p:spPr>
          <a:xfrm>
            <a:off x="577049" y="3519626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6D76F-C91E-4AF3-84E1-4D9B539016D8}"/>
              </a:ext>
            </a:extLst>
          </p:cNvPr>
          <p:cNvSpPr/>
          <p:nvPr/>
        </p:nvSpPr>
        <p:spPr>
          <a:xfrm>
            <a:off x="577048" y="3588798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加点处理时若向正则内直接插入任何表示点的字符，都不能否认冲突的可能性，程序不够健壮。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34E03-5445-4290-B7B6-F91A369A50C8}"/>
              </a:ext>
            </a:extLst>
          </p:cNvPr>
          <p:cNvSpPr txBox="1"/>
          <p:nvPr/>
        </p:nvSpPr>
        <p:spPr>
          <a:xfrm>
            <a:off x="577047" y="4459310"/>
            <a:ext cx="45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采用</a:t>
            </a:r>
            <a:r>
              <a:rPr lang="zh-CN" altLang="zh-CN" dirty="0"/>
              <a:t>“隐式加点”方法，使用数组来表示连缀关系，彻底避免冲突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F60419-7716-4DB2-AAE4-610252B8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61356"/>
              </p:ext>
            </p:extLst>
          </p:nvPr>
        </p:nvGraphicFramePr>
        <p:xfrm>
          <a:off x="690807" y="5165335"/>
          <a:ext cx="4394448" cy="559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5939">
                  <a:extLst>
                    <a:ext uri="{9D8B030D-6E8A-4147-A177-3AD203B41FA5}">
                      <a16:colId xmlns:a16="http://schemas.microsoft.com/office/drawing/2014/main" val="658732058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44314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正则表达式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加点结果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7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a(b|c)+d*e?f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[ 'a', '(</a:t>
                      </a:r>
                      <a:r>
                        <a:rPr lang="en-US" sz="1800" kern="100" dirty="0" err="1">
                          <a:effectLst/>
                        </a:rPr>
                        <a:t>b|c</a:t>
                      </a:r>
                      <a:r>
                        <a:rPr lang="en-US" sz="1800" kern="100" dirty="0">
                          <a:effectLst/>
                        </a:rPr>
                        <a:t>)+', 'd*', 'e?', 'f' 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06407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2948280-86BB-470F-8622-E319357D5CA8}"/>
              </a:ext>
            </a:extLst>
          </p:cNvPr>
          <p:cNvSpPr txBox="1"/>
          <p:nvPr/>
        </p:nvSpPr>
        <p:spPr>
          <a:xfrm>
            <a:off x="5465645" y="3395289"/>
            <a:ext cx="6303146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另外一些需要注意的点：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①不能见到反斜杠就作转义，例如</a:t>
            </a:r>
            <a:r>
              <a:rPr lang="en-US" altLang="zh-CN" dirty="0"/>
              <a:t>\\s</a:t>
            </a:r>
            <a:r>
              <a:rPr lang="zh-CN" altLang="zh-CN" dirty="0"/>
              <a:t>就不是对</a:t>
            </a:r>
            <a:r>
              <a:rPr lang="en-US" altLang="zh-CN" dirty="0"/>
              <a:t>s</a:t>
            </a:r>
            <a:r>
              <a:rPr lang="zh-CN" altLang="zh-CN" dirty="0"/>
              <a:t>的转义；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②在非转义引号间的内容不能转义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</a:t>
            </a:r>
            <a:r>
              <a:rPr lang="zh-CN" altLang="zh-CN" dirty="0"/>
              <a:t>要检查是否有方框重叠的情况；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</a:t>
            </a:r>
            <a:r>
              <a:rPr lang="zh-CN" altLang="zh-CN" dirty="0"/>
              <a:t>展开</a:t>
            </a:r>
            <a:r>
              <a:rPr lang="en-US" altLang="zh-CN" dirty="0"/>
              <a:t>X-Y</a:t>
            </a:r>
            <a:r>
              <a:rPr lang="zh-CN" altLang="zh-CN" dirty="0"/>
              <a:t>时要检查</a:t>
            </a:r>
            <a:r>
              <a:rPr lang="en-US" altLang="zh-CN" dirty="0"/>
              <a:t>Y</a:t>
            </a:r>
            <a:r>
              <a:rPr lang="zh-CN" altLang="zh-CN" dirty="0"/>
              <a:t>的</a:t>
            </a:r>
            <a:r>
              <a:rPr lang="en-US" altLang="zh-CN" dirty="0"/>
              <a:t>ASCII</a:t>
            </a:r>
            <a:r>
              <a:rPr lang="zh-CN" altLang="zh-CN" dirty="0"/>
              <a:t>是否大于等于</a:t>
            </a:r>
            <a:r>
              <a:rPr lang="en-US" altLang="zh-CN" dirty="0"/>
              <a:t>X</a:t>
            </a:r>
            <a:r>
              <a:rPr lang="zh-CN" altLang="zh-CN" dirty="0"/>
              <a:t>的，否则要报错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⑤</a:t>
            </a:r>
            <a:r>
              <a:rPr lang="zh-CN" altLang="zh-CN" dirty="0"/>
              <a:t>不要忘记处理剩余字符，如</a:t>
            </a:r>
            <a:r>
              <a:rPr lang="en-US" altLang="zh-CN" dirty="0"/>
              <a:t>[0-9_\t]</a:t>
            </a:r>
            <a:r>
              <a:rPr lang="zh-CN" altLang="zh-CN" dirty="0"/>
              <a:t>中还有一个下划线和</a:t>
            </a:r>
            <a:r>
              <a:rPr lang="en-US" altLang="zh-CN" dirty="0"/>
              <a:t>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9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4A3B42-D0BC-4815-9440-77E3805D9E0D}"/>
              </a:ext>
            </a:extLst>
          </p:cNvPr>
          <p:cNvSpPr txBox="1"/>
          <p:nvPr/>
        </p:nvSpPr>
        <p:spPr>
          <a:xfrm>
            <a:off x="301841" y="734335"/>
            <a:ext cx="345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有限状态自动机相关</a:t>
            </a:r>
            <a:r>
              <a:rPr lang="zh-CN" altLang="en-US" sz="2000" b="1" dirty="0"/>
              <a:t> 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86978-6CDE-4FC0-B172-A20228241E01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A1D33-28A2-4B9E-955D-97D0ADB8C88C}"/>
              </a:ext>
            </a:extLst>
          </p:cNvPr>
          <p:cNvSpPr txBox="1"/>
          <p:nvPr/>
        </p:nvSpPr>
        <p:spPr>
          <a:xfrm>
            <a:off x="301841" y="1133709"/>
            <a:ext cx="30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介绍一些数据结构上的设计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4FBD38-1CA6-4770-8FEB-5204C846A3B6}"/>
              </a:ext>
            </a:extLst>
          </p:cNvPr>
          <p:cNvSpPr/>
          <p:nvPr/>
        </p:nvSpPr>
        <p:spPr>
          <a:xfrm>
            <a:off x="793812" y="1589868"/>
            <a:ext cx="1060437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u="sng" dirty="0"/>
              <a:t>自动机状态类</a:t>
            </a:r>
            <a:r>
              <a:rPr lang="en-US" altLang="zh-CN" b="1" u="sng" dirty="0"/>
              <a:t> State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每一个状态使用一个全局唯一的</a:t>
            </a:r>
            <a:r>
              <a:rPr lang="en-US" altLang="zh-CN" dirty="0"/>
              <a:t>symbol</a:t>
            </a:r>
            <a:r>
              <a:rPr lang="zh-CN" altLang="zh-CN" dirty="0"/>
              <a:t>（</a:t>
            </a:r>
            <a:r>
              <a:rPr lang="en-US" altLang="zh-CN" dirty="0"/>
              <a:t>JS ES6</a:t>
            </a:r>
            <a:r>
              <a:rPr lang="zh-CN" altLang="zh-CN" dirty="0"/>
              <a:t>标准的新数据类型，可作为</a:t>
            </a:r>
            <a:r>
              <a:rPr lang="en-US" altLang="zh-CN" dirty="0" err="1"/>
              <a:t>uuid</a:t>
            </a:r>
            <a:r>
              <a:rPr lang="zh-CN" altLang="zh-CN" dirty="0"/>
              <a:t>）进行标识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b="1" u="sng" dirty="0"/>
              <a:t>自动机迁移边类</a:t>
            </a:r>
            <a:r>
              <a:rPr lang="en-US" altLang="zh-CN" b="1" u="sng" dirty="0"/>
              <a:t> Transform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en-US" altLang="zh-CN" dirty="0"/>
              <a:t>alpha</a:t>
            </a:r>
            <a:r>
              <a:rPr lang="zh-CN" altLang="zh-CN" dirty="0"/>
              <a:t>属性（边上的字母在自动机字母表中的下标，使用</a:t>
            </a:r>
            <a:r>
              <a:rPr lang="en-US" altLang="zh-CN" dirty="0"/>
              <a:t>-1</a:t>
            </a:r>
            <a:r>
              <a:rPr lang="zh-CN" altLang="zh-CN" dirty="0"/>
              <a:t>标识</a:t>
            </a:r>
            <a:r>
              <a:rPr lang="en-US" altLang="zh-CN" dirty="0"/>
              <a:t>epsilon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表示</a:t>
            </a:r>
            <a:r>
              <a:rPr lang="en-US" altLang="zh-CN" dirty="0"/>
              <a:t>ANY</a:t>
            </a:r>
            <a:r>
              <a:rPr lang="zh-CN" altLang="zh-CN" dirty="0"/>
              <a:t>，</a:t>
            </a:r>
            <a:r>
              <a:rPr lang="en-US" altLang="zh-CN" dirty="0"/>
              <a:t>-3</a:t>
            </a:r>
            <a:r>
              <a:rPr lang="zh-CN" altLang="zh-CN" dirty="0"/>
              <a:t>表示</a:t>
            </a:r>
            <a:r>
              <a:rPr lang="en-US" altLang="zh-CN" dirty="0"/>
              <a:t>OTHER</a:t>
            </a:r>
            <a:r>
              <a:rPr lang="zh-CN" altLang="zh-CN" dirty="0"/>
              <a:t>）和</a:t>
            </a:r>
            <a:r>
              <a:rPr lang="en-US" altLang="zh-CN" dirty="0"/>
              <a:t>target</a:t>
            </a:r>
            <a:r>
              <a:rPr lang="zh-CN" altLang="zh-CN" dirty="0"/>
              <a:t>属性（转移到的状态在自动机状态表中的下标）</a:t>
            </a:r>
          </a:p>
          <a:p>
            <a:pPr>
              <a:lnSpc>
                <a:spcPct val="150000"/>
              </a:lnSpc>
            </a:pPr>
            <a:r>
              <a:rPr lang="zh-CN" altLang="zh-CN" b="1" u="sng" dirty="0"/>
              <a:t>有限状态自动机</a:t>
            </a:r>
            <a:r>
              <a:rPr lang="zh-CN" altLang="en-US" b="1" u="sng" dirty="0"/>
              <a:t>基</a:t>
            </a:r>
            <a:r>
              <a:rPr lang="zh-CN" altLang="zh-CN" b="1" u="sng" dirty="0"/>
              <a:t>类</a:t>
            </a:r>
            <a:r>
              <a:rPr lang="en-US" altLang="zh-CN" b="1" u="sng" dirty="0"/>
              <a:t> FA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zh-CN" altLang="zh-CN" b="1" dirty="0">
                <a:solidFill>
                  <a:srgbClr val="FF0000"/>
                </a:solidFill>
              </a:rPr>
              <a:t>字母表</a:t>
            </a:r>
            <a:r>
              <a:rPr lang="en-US" altLang="zh-CN" b="1" dirty="0">
                <a:solidFill>
                  <a:srgbClr val="FF0000"/>
                </a:solidFill>
              </a:rPr>
              <a:t>alphabet</a:t>
            </a:r>
            <a:r>
              <a:rPr lang="zh-CN" altLang="zh-CN" dirty="0"/>
              <a:t>（</a:t>
            </a:r>
            <a:r>
              <a:rPr lang="en-US" altLang="zh-CN" dirty="0"/>
              <a:t>string</a:t>
            </a:r>
            <a:r>
              <a:rPr lang="zh-CN" altLang="zh-CN" dirty="0"/>
              <a:t>数组，使用字母表可以利用下标而不是字母本身定位字母，使用负下标表示特殊字母，这样功能强大且不易出错）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状态数组</a:t>
            </a:r>
            <a:r>
              <a:rPr lang="en-US" altLang="zh-CN" dirty="0"/>
              <a:t>states</a:t>
            </a:r>
            <a:r>
              <a:rPr lang="zh-CN" altLang="zh-CN" dirty="0"/>
              <a:t>，初始状态数组</a:t>
            </a:r>
            <a:r>
              <a:rPr lang="en-US" altLang="zh-CN" dirty="0" err="1"/>
              <a:t>startStates</a:t>
            </a:r>
            <a:r>
              <a:rPr lang="zh-CN" altLang="zh-CN" dirty="0"/>
              <a:t>（通常只有一个）</a:t>
            </a:r>
            <a:r>
              <a:rPr lang="zh-CN" altLang="en-US" dirty="0"/>
              <a:t>、</a:t>
            </a:r>
            <a:r>
              <a:rPr lang="zh-CN" altLang="zh-CN" dirty="0"/>
              <a:t>接收状态数组</a:t>
            </a:r>
            <a:r>
              <a:rPr lang="en-US" altLang="zh-CN" dirty="0" err="1"/>
              <a:t>acceptStates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另外，注意到自动机的状态数将会是巨大的，而连接边的数量是稀疏的，所以我们选用</a:t>
            </a:r>
            <a:r>
              <a:rPr lang="zh-CN" altLang="zh-CN" b="1" dirty="0">
                <a:solidFill>
                  <a:srgbClr val="FF0000"/>
                </a:solidFill>
              </a:rPr>
              <a:t>邻接链表</a:t>
            </a:r>
            <a:r>
              <a:rPr lang="zh-CN" altLang="zh-CN" dirty="0"/>
              <a:t>来表示边，相比邻接矩阵可以节省大量空间，提高算法效率。</a:t>
            </a:r>
          </a:p>
        </p:txBody>
      </p:sp>
    </p:spTree>
    <p:extLst>
      <p:ext uri="{BB962C8B-B14F-4D97-AF65-F5344CB8AC3E}">
        <p14:creationId xmlns:p14="http://schemas.microsoft.com/office/powerpoint/2010/main" val="88985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0AB86-B1C2-489A-9F8D-A1C85FC6B375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非确定有限状态自动机相关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765DC-1E78-4B31-91BC-B2E23F826BCE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A82FFCE6-2825-49EE-8B7C-687CEDB6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32" y="3908177"/>
            <a:ext cx="6245116" cy="27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40F445-6300-41A9-8DC6-F31CFA47BAAC}"/>
              </a:ext>
            </a:extLst>
          </p:cNvPr>
          <p:cNvSpPr txBox="1"/>
          <p:nvPr/>
        </p:nvSpPr>
        <p:spPr>
          <a:xfrm>
            <a:off x="119063" y="1017446"/>
            <a:ext cx="120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负责从</a:t>
            </a:r>
            <a:r>
              <a:rPr lang="en-US" altLang="zh-CN" dirty="0" err="1"/>
              <a:t>LexParser</a:t>
            </a:r>
            <a:r>
              <a:rPr lang="zh-CN" altLang="en-US" dirty="0"/>
              <a:t>中的所有后缀正则表达式构建</a:t>
            </a:r>
            <a:r>
              <a:rPr lang="en-US" altLang="zh-CN" dirty="0"/>
              <a:t>NFA</a:t>
            </a:r>
            <a:r>
              <a:rPr lang="zh-CN" altLang="en-US" dirty="0"/>
              <a:t>，然后并联成一个不收束尾部（否则不能绑定动作代码）的大</a:t>
            </a:r>
            <a:r>
              <a:rPr lang="en-US" altLang="zh-CN" dirty="0"/>
              <a:t>NFA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941B44-15DC-470F-B44C-C047C583C3DA}"/>
              </a:ext>
            </a:extLst>
          </p:cNvPr>
          <p:cNvSpPr txBox="1"/>
          <p:nvPr/>
        </p:nvSpPr>
        <p:spPr>
          <a:xfrm>
            <a:off x="223768" y="37081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71C7F4-EBF4-4ED6-B2B6-158FC129427C}"/>
              </a:ext>
            </a:extLst>
          </p:cNvPr>
          <p:cNvSpPr/>
          <p:nvPr/>
        </p:nvSpPr>
        <p:spPr>
          <a:xfrm>
            <a:off x="321423" y="4248180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6465C-5776-4C88-BFD5-F89852D3C799}"/>
              </a:ext>
            </a:extLst>
          </p:cNvPr>
          <p:cNvSpPr/>
          <p:nvPr/>
        </p:nvSpPr>
        <p:spPr>
          <a:xfrm>
            <a:off x="365464" y="4345987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在处理表示任意字符的点号“</a:t>
            </a:r>
            <a:r>
              <a:rPr lang="en-US" altLang="zh-CN" b="1" dirty="0"/>
              <a:t>.</a:t>
            </a:r>
            <a:r>
              <a:rPr lang="zh-CN" altLang="en-US" b="1" dirty="0"/>
              <a:t>”时，如果将它展开为字符全集，状态数量将爆炸增长，严重影响效率。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2C3B29-176F-47D9-8BC9-B1884EC05C20}"/>
              </a:ext>
            </a:extLst>
          </p:cNvPr>
          <p:cNvSpPr/>
          <p:nvPr/>
        </p:nvSpPr>
        <p:spPr>
          <a:xfrm>
            <a:off x="401975" y="5458537"/>
            <a:ext cx="4444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不展开为字符全集，而是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引入了一个特别的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边，入栈一个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迁移为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F633F-B685-4132-A2B1-90FB4501B629}"/>
              </a:ext>
            </a:extLst>
          </p:cNvPr>
          <p:cNvSpPr/>
          <p:nvPr/>
        </p:nvSpPr>
        <p:spPr>
          <a:xfrm>
            <a:off x="321423" y="1386778"/>
            <a:ext cx="9175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①如果是转义反斜杠，则进入转义字符状态，下一个字符成为被转义字符；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②如果是或符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，进行并联后放回；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③如果是加点连缀符，则弹出栈顶两个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，进行串联后放回；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④如果是星闭包符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⑤如果是正闭包符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，即串联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闭包后的结果后放回；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⑥如果是零或一次符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，在开始和接收态之间添加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其他情况是普通字符的，入栈一个该字符为边的原子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如此处理，最后栈内只剩下一个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，即为该正则对应的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0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3223</Words>
  <Application>Microsoft Office PowerPoint</Application>
  <PresentationFormat>宽屏</PresentationFormat>
  <Paragraphs>256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Courier New</vt:lpstr>
      <vt:lpstr>Iosevka SS01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109</cp:revision>
  <dcterms:created xsi:type="dcterms:W3CDTF">2020-06-05T17:36:39Z</dcterms:created>
  <dcterms:modified xsi:type="dcterms:W3CDTF">2020-06-15T14:24:48Z</dcterms:modified>
</cp:coreProperties>
</file>