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0" r:id="rId4"/>
    <p:sldId id="276" r:id="rId5"/>
    <p:sldId id="262" r:id="rId6"/>
    <p:sldId id="266" r:id="rId7"/>
    <p:sldId id="269" r:id="rId8"/>
    <p:sldId id="273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98" autoAdjust="0"/>
  </p:normalViewPr>
  <p:slideViewPr>
    <p:cSldViewPr>
      <p:cViewPr varScale="1">
        <p:scale>
          <a:sx n="60" d="100"/>
          <a:sy n="60" d="100"/>
        </p:scale>
        <p:origin x="88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0DC6-C2B8-432B-965D-816E228D2B1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E25D-B982-49ED-AA72-D6DD8E195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4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E25D-B982-49ED-AA72-D6DD8E195D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yacc</a:t>
            </a:r>
            <a:r>
              <a:rPr lang="zh-CN" altLang="en-US" dirty="0"/>
              <a:t>要用到</a:t>
            </a:r>
            <a:r>
              <a:rPr lang="en-US" altLang="zh-CN" dirty="0" err="1"/>
              <a:t>lex</a:t>
            </a:r>
            <a:r>
              <a:rPr lang="zh-CN" altLang="en-US" dirty="0"/>
              <a:t>传递来的</a:t>
            </a:r>
            <a:r>
              <a:rPr lang="en-US" altLang="zh-CN" dirty="0"/>
              <a:t>token</a:t>
            </a:r>
            <a:r>
              <a:rPr lang="zh-CN" altLang="en-US" dirty="0"/>
              <a:t>，所以要与</a:t>
            </a:r>
            <a:r>
              <a:rPr lang="en-US" altLang="zh-CN" dirty="0" err="1"/>
              <a:t>lex</a:t>
            </a:r>
            <a:r>
              <a:rPr lang="zh-CN" altLang="en-US" dirty="0"/>
              <a:t>联合使用，因此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、使用了一个存储符号语义值的符号栈</a:t>
            </a:r>
            <a:r>
              <a:rPr lang="en-US" altLang="zh-CN" dirty="0"/>
              <a:t>(</a:t>
            </a:r>
            <a:r>
              <a:rPr lang="zh-CN" altLang="en-US" dirty="0"/>
              <a:t>例如标识符的语义值即为标识符的名称，常数的语义值即为常数值</a:t>
            </a:r>
            <a:r>
              <a:rPr lang="en-US" altLang="zh-CN" dirty="0"/>
              <a:t>)</a:t>
            </a:r>
            <a:r>
              <a:rPr lang="zh-CN" altLang="en-US" dirty="0"/>
              <a:t>、一个存储状态转移路径的栈以及一个同时存储</a:t>
            </a:r>
            <a:r>
              <a:rPr lang="en-US" altLang="zh-CN" dirty="0"/>
              <a:t>ACTION</a:t>
            </a:r>
            <a:r>
              <a:rPr lang="zh-CN" altLang="en-US" dirty="0"/>
              <a:t>表和</a:t>
            </a:r>
            <a:r>
              <a:rPr lang="en-US" altLang="zh-CN" dirty="0"/>
              <a:t>GOTO</a:t>
            </a:r>
            <a:r>
              <a:rPr lang="zh-CN" altLang="en-US" dirty="0"/>
              <a:t>表的结构</a:t>
            </a:r>
            <a:endParaRPr lang="en-US" altLang="zh-CN" dirty="0"/>
          </a:p>
          <a:p>
            <a:r>
              <a:rPr lang="zh-CN" altLang="en-US" dirty="0"/>
              <a:t>注：语义值均采用字符串形式存储，需要在使用时进行转换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、符号表存储符合及其对应的值，相当于存储变量与其值</a:t>
            </a:r>
            <a:endParaRPr lang="en-US" altLang="zh-CN" dirty="0"/>
          </a:p>
          <a:p>
            <a:r>
              <a:rPr lang="zh-CN" altLang="en-US" dirty="0"/>
              <a:t>因为标识符的语义值只是变量名，若要操作对应的变量，需要在</a:t>
            </a:r>
            <a:r>
              <a:rPr lang="en-US" altLang="zh-CN" dirty="0"/>
              <a:t>action</a:t>
            </a:r>
            <a:r>
              <a:rPr lang="zh-CN" altLang="en-US" dirty="0"/>
              <a:t>中使用</a:t>
            </a:r>
            <a:r>
              <a:rPr lang="en-US" altLang="zh-CN" dirty="0"/>
              <a:t>variable</a:t>
            </a:r>
            <a:r>
              <a:rPr lang="zh-CN" altLang="en-US" dirty="0"/>
              <a:t>函数将变量名转成存储变量值位置的指针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中</a:t>
            </a:r>
            <a:r>
              <a:rPr lang="en-US" altLang="zh-CN" dirty="0"/>
              <a:t>$</a:t>
            </a:r>
            <a:r>
              <a:rPr lang="zh-CN" altLang="en-US" dirty="0"/>
              <a:t>内容直接替换。</a:t>
            </a:r>
            <a:r>
              <a:rPr lang="en-US" altLang="zh-CN" dirty="0"/>
              <a:t>Action</a:t>
            </a:r>
            <a:r>
              <a:rPr lang="zh-CN" altLang="en-US" dirty="0"/>
              <a:t>代码中的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代表归约的产生式右侧第</a:t>
            </a:r>
            <a:r>
              <a:rPr lang="en-US" altLang="zh-CN" dirty="0" err="1"/>
              <a:t>i</a:t>
            </a:r>
            <a:r>
              <a:rPr lang="zh-CN" altLang="en-US" dirty="0"/>
              <a:t>个符号的语义值，</a:t>
            </a:r>
            <a:r>
              <a:rPr lang="en-US" altLang="zh-CN" dirty="0"/>
              <a:t>$$</a:t>
            </a:r>
            <a:r>
              <a:rPr lang="zh-CN" altLang="en-US" dirty="0"/>
              <a:t>表示产生式左侧非终结符的语义值。前者替换为语义值存储的位置，后者替换为临时的存储变量</a:t>
            </a:r>
            <a:r>
              <a:rPr lang="en-US" altLang="zh-CN" dirty="0" err="1"/>
              <a:t>curAttr</a:t>
            </a:r>
            <a:r>
              <a:rPr lang="zh-CN" altLang="en-US" dirty="0"/>
              <a:t>，待动作代码执行完成、符号栈进行</a:t>
            </a:r>
            <a:r>
              <a:rPr lang="en-US" altLang="zh-CN" dirty="0"/>
              <a:t>pop</a:t>
            </a:r>
            <a:r>
              <a:rPr lang="zh-CN" altLang="en-US" dirty="0"/>
              <a:t>与</a:t>
            </a:r>
            <a:r>
              <a:rPr lang="en-US" altLang="zh-CN" dirty="0"/>
              <a:t>push</a:t>
            </a:r>
            <a:r>
              <a:rPr lang="zh-CN" altLang="en-US" dirty="0"/>
              <a:t>时再存入。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、语法树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E25D-B982-49ED-AA72-D6DD8E195D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2603615"/>
            <a:chOff x="1661603" y="1223327"/>
            <a:chExt cx="8602462" cy="26036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  <a:endPara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个人总结部分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4437112"/>
            <a:ext cx="3611886" cy="1733898"/>
            <a:chOff x="8099241" y="4949786"/>
            <a:chExt cx="3611886" cy="173389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4949786"/>
              <a:ext cx="3611886" cy="1364566"/>
              <a:chOff x="8099241" y="4949786"/>
              <a:chExt cx="3611886" cy="136456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845127" y="4949786"/>
                <a:ext cx="2592280" cy="460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67B046C-D7E6-4EDA-845E-21936F4123F3}"/>
              </a:ext>
            </a:extLst>
          </p:cNvPr>
          <p:cNvSpPr/>
          <p:nvPr/>
        </p:nvSpPr>
        <p:spPr>
          <a:xfrm>
            <a:off x="416734" y="3284984"/>
            <a:ext cx="11158886" cy="3448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B2024C-D0BF-480D-86D0-014A76A64EE4}"/>
              </a:ext>
            </a:extLst>
          </p:cNvPr>
          <p:cNvSpPr/>
          <p:nvPr/>
        </p:nvSpPr>
        <p:spPr>
          <a:xfrm>
            <a:off x="399840" y="2447788"/>
            <a:ext cx="11158886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主要承担的任务是</a:t>
            </a:r>
            <a:r>
              <a:rPr lang="zh-CN" altLang="zh-CN" b="1" dirty="0"/>
              <a:t>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</a:t>
            </a:r>
            <a:r>
              <a:rPr lang="zh-CN" altLang="en-US" b="1" dirty="0"/>
              <a:t>和</a:t>
            </a:r>
            <a:r>
              <a:rPr lang="zh-CN" altLang="zh-CN" b="1" dirty="0"/>
              <a:t>夹杂在中间的正则别名部分</a:t>
            </a:r>
            <a:r>
              <a:rPr lang="zh-CN" altLang="en-US" b="1" dirty="0"/>
              <a:t>的解析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解析的大致流程：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读取正则别名部分并将正则别名与正则的对应关系进行存储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读取正则与动作部分，对于每一组正则与动作：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读取正则直到遇到用作分隔的空白字符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将所读取正则中所有的正则别名用对应的正则直接替换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查看下一非空白字符，若为左花括号说明动作部分开始，继续下一步读取动作部分；否则说明此正则没有动作，直接结束对这一组的读取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读取动作部分，直到所有的花括号闭合为止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完成这一组正则与动作的读取，并将其进行存储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606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endParaRPr lang="zh-CN" altLang="en-US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560946" y="3157651"/>
            <a:ext cx="1015574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560946" y="4036929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　　主要承担的任务是</a:t>
            </a:r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119064" y="1884443"/>
            <a:ext cx="66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对于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中</a:t>
            </a:r>
            <a:r>
              <a:rPr lang="en-US" altLang="zh-CN" sz="2000" b="1" dirty="0"/>
              <a:t>[any]</a:t>
            </a:r>
            <a:r>
              <a:rPr lang="zh-CN" altLang="en-US" sz="2000" b="1" dirty="0"/>
              <a:t>边的处理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8855803" y="918881"/>
            <a:ext cx="3265978" cy="502023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88438" y="2389760"/>
            <a:ext cx="8862061" cy="2165119"/>
            <a:chOff x="103810" y="2823655"/>
            <a:chExt cx="8829846" cy="10231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03810" y="2823655"/>
              <a:ext cx="8829846" cy="1023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08228" y="2921014"/>
              <a:ext cx="8714218" cy="69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　　在使用子集构造法从</a:t>
              </a:r>
              <a:r>
                <a:rPr lang="en-US" altLang="zh-CN" dirty="0"/>
                <a:t>NFA</a:t>
              </a:r>
              <a:r>
                <a:rPr lang="zh-CN" altLang="en-US" dirty="0"/>
                <a:t>构造</a:t>
              </a:r>
              <a:r>
                <a:rPr lang="en-US" altLang="zh-CN" dirty="0"/>
                <a:t>DFA</a:t>
              </a:r>
              <a:r>
                <a:rPr lang="zh-CN" altLang="en-US" dirty="0"/>
                <a:t>时，先忽略掉</a:t>
              </a:r>
              <a:r>
                <a:rPr lang="en-US" altLang="zh-CN" dirty="0"/>
                <a:t>[any]</a:t>
              </a:r>
              <a:r>
                <a:rPr lang="zh-CN" altLang="en-US" dirty="0"/>
                <a:t>边的特殊性，将其按算法原样构造进</a:t>
              </a:r>
              <a:r>
                <a:rPr lang="en-US" altLang="zh-CN" dirty="0"/>
                <a:t>DFA</a:t>
              </a:r>
              <a:r>
                <a:rPr lang="zh-CN" altLang="en-US" dirty="0"/>
                <a:t>中。</a:t>
              </a:r>
              <a:endParaRPr lang="en-US" altLang="zh-CN" dirty="0"/>
            </a:p>
            <a:p>
              <a:r>
                <a:rPr lang="zh-CN" altLang="en-US" dirty="0"/>
                <a:t>　　在</a:t>
              </a:r>
              <a:r>
                <a:rPr lang="en-US" altLang="zh-CN" dirty="0"/>
                <a:t>DFA</a:t>
              </a:r>
              <a:r>
                <a:rPr lang="zh-CN" altLang="en-US" dirty="0"/>
                <a:t>中的状态构造完成后，对其出边进行查看，若只有一条</a:t>
              </a:r>
              <a:r>
                <a:rPr lang="en-US" altLang="zh-CN" dirty="0"/>
                <a:t>[any]</a:t>
              </a:r>
              <a:r>
                <a:rPr lang="zh-CN" altLang="en-US" dirty="0"/>
                <a:t>边或没有</a:t>
              </a:r>
              <a:r>
                <a:rPr lang="en-US" altLang="zh-CN" dirty="0"/>
                <a:t>[any]</a:t>
              </a:r>
              <a:r>
                <a:rPr lang="zh-CN" altLang="en-US" dirty="0"/>
                <a:t>边则不作任何处理；若除了</a:t>
              </a:r>
              <a:r>
                <a:rPr lang="en-US" altLang="zh-CN" dirty="0"/>
                <a:t>[any]</a:t>
              </a:r>
              <a:r>
                <a:rPr lang="zh-CN" altLang="en-US" dirty="0"/>
                <a:t>边外还有其他的表明迁移字符的边，则将</a:t>
              </a:r>
              <a:r>
                <a:rPr lang="en-US" altLang="zh-CN" dirty="0"/>
                <a:t>[any]</a:t>
              </a:r>
              <a:r>
                <a:rPr lang="zh-CN" altLang="en-US" dirty="0"/>
                <a:t>边替换为</a:t>
              </a:r>
              <a:r>
                <a:rPr lang="en-US" altLang="zh-CN" dirty="0"/>
                <a:t>[other]</a:t>
              </a:r>
              <a:r>
                <a:rPr lang="zh-CN" altLang="en-US" dirty="0"/>
                <a:t>边，表示仅在无法使用其他边进行迁移的时候才从此边迁移。</a:t>
              </a:r>
              <a:endParaRPr lang="zh-CN" altLang="zh-CN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403201" y="1268760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517299" y="1326374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517299" y="1752951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55237A-4CD3-4DD3-A5D2-2627DE32F1E0}"/>
              </a:ext>
            </a:extLst>
          </p:cNvPr>
          <p:cNvSpPr/>
          <p:nvPr/>
        </p:nvSpPr>
        <p:spPr>
          <a:xfrm>
            <a:off x="380496" y="2452681"/>
            <a:ext cx="7515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主要使用</a:t>
            </a:r>
            <a:r>
              <a:rPr lang="en-US" altLang="zh-CN" dirty="0"/>
              <a:t>C</a:t>
            </a:r>
            <a:r>
              <a:rPr lang="zh-CN" altLang="en-US" dirty="0"/>
              <a:t>语言实现了以下对字符串（</a:t>
            </a:r>
            <a:r>
              <a:rPr lang="en-US" altLang="zh-CN" dirty="0"/>
              <a:t>char*</a:t>
            </a:r>
            <a:r>
              <a:rPr lang="zh-CN" altLang="en-US" dirty="0"/>
              <a:t>数组）的处理功能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30EFA9-E6F3-4C4F-8215-97B46C7027DE}"/>
              </a:ext>
            </a:extLst>
          </p:cNvPr>
          <p:cNvSpPr/>
          <p:nvPr/>
        </p:nvSpPr>
        <p:spPr>
          <a:xfrm>
            <a:off x="433469" y="2873438"/>
            <a:ext cx="7678755" cy="3795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93DEAA-1CFA-4CE0-8681-789D34944761}"/>
              </a:ext>
            </a:extLst>
          </p:cNvPr>
          <p:cNvSpPr/>
          <p:nvPr/>
        </p:nvSpPr>
        <p:spPr>
          <a:xfrm>
            <a:off x="433468" y="2873438"/>
            <a:ext cx="87460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substr</a:t>
            </a:r>
            <a:r>
              <a:rPr lang="en-US" altLang="zh-CN" dirty="0"/>
              <a:t>(const char* str, int left, int 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取</a:t>
            </a:r>
            <a:r>
              <a:rPr lang="en-US" altLang="zh-CN" dirty="0"/>
              <a:t>str</a:t>
            </a:r>
            <a:r>
              <a:rPr lang="zh-CN" altLang="en-US" dirty="0"/>
              <a:t>中从</a:t>
            </a:r>
            <a:r>
              <a:rPr lang="en-US" altLang="zh-CN" dirty="0"/>
              <a:t>left</a:t>
            </a:r>
            <a:r>
              <a:rPr lang="zh-CN" altLang="en-US" dirty="0"/>
              <a:t>开始长度为</a:t>
            </a:r>
            <a:r>
              <a:rPr lang="en-US" altLang="zh-CN" dirty="0" err="1"/>
              <a:t>len</a:t>
            </a:r>
            <a:r>
              <a:rPr lang="zh-CN" altLang="en-US" dirty="0"/>
              <a:t>的子串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substring(const char* str, int left, int right) ;</a:t>
            </a:r>
          </a:p>
          <a:p>
            <a:r>
              <a:rPr lang="zh-CN" altLang="en-US" dirty="0"/>
              <a:t>取</a:t>
            </a:r>
            <a:r>
              <a:rPr lang="en-US" altLang="zh-CN" dirty="0"/>
              <a:t>str</a:t>
            </a:r>
            <a:r>
              <a:rPr lang="zh-CN" altLang="en-US" dirty="0"/>
              <a:t>中从</a:t>
            </a:r>
            <a:r>
              <a:rPr lang="en-US" altLang="zh-CN" dirty="0"/>
              <a:t>left</a:t>
            </a:r>
            <a:r>
              <a:rPr lang="zh-CN" altLang="en-US" dirty="0"/>
              <a:t>开始到</a:t>
            </a:r>
            <a:r>
              <a:rPr lang="en-US" altLang="zh-CN" dirty="0"/>
              <a:t>right-1</a:t>
            </a:r>
            <a:r>
              <a:rPr lang="zh-CN" altLang="en-US" dirty="0"/>
              <a:t>位置的子串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trimLeft</a:t>
            </a:r>
            <a:r>
              <a:rPr lang="en-US" altLang="zh-CN" dirty="0"/>
              <a:t>(const char* str)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trimRight</a:t>
            </a:r>
            <a:r>
              <a:rPr lang="en-US" altLang="zh-CN" dirty="0"/>
              <a:t>(const char* str);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trim(const char* str);</a:t>
            </a:r>
          </a:p>
          <a:p>
            <a:r>
              <a:rPr lang="zh-CN" altLang="en-US" dirty="0"/>
              <a:t>返回消除</a:t>
            </a:r>
            <a:r>
              <a:rPr lang="en-US" altLang="zh-CN" dirty="0"/>
              <a:t>str</a:t>
            </a:r>
            <a:r>
              <a:rPr lang="zh-CN" altLang="en-US" dirty="0"/>
              <a:t>左端</a:t>
            </a:r>
            <a:r>
              <a:rPr lang="en-US" altLang="zh-CN" dirty="0"/>
              <a:t>/</a:t>
            </a:r>
            <a:r>
              <a:rPr lang="zh-CN" altLang="en-US" dirty="0"/>
              <a:t>右端</a:t>
            </a:r>
            <a:r>
              <a:rPr lang="en-US" altLang="zh-CN" dirty="0"/>
              <a:t>/</a:t>
            </a:r>
            <a:r>
              <a:rPr lang="zh-CN" altLang="en-US" dirty="0"/>
              <a:t>两端的空白字符后的字符串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replaceOnce</a:t>
            </a:r>
            <a:r>
              <a:rPr lang="en-US" altLang="zh-CN" dirty="0"/>
              <a:t>(const char* str, const char* from, const char* to);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</a:t>
            </a:r>
            <a:r>
              <a:rPr lang="en-US" altLang="zh-CN" dirty="0" err="1"/>
              <a:t>replaceAll</a:t>
            </a:r>
            <a:r>
              <a:rPr lang="en-US" altLang="zh-CN" dirty="0"/>
              <a:t>(const char* str, const char* from, const char* to);</a:t>
            </a:r>
          </a:p>
          <a:p>
            <a:r>
              <a:rPr lang="zh-CN" altLang="en-US" dirty="0"/>
              <a:t>返回将</a:t>
            </a:r>
            <a:r>
              <a:rPr lang="en-US" altLang="zh-CN" dirty="0"/>
              <a:t>str</a:t>
            </a:r>
            <a:r>
              <a:rPr lang="zh-CN" altLang="en-US" dirty="0"/>
              <a:t>中第一个</a:t>
            </a:r>
            <a:r>
              <a:rPr lang="en-US" altLang="zh-CN" dirty="0"/>
              <a:t>/</a:t>
            </a:r>
            <a:r>
              <a:rPr lang="zh-CN" altLang="en-US" dirty="0"/>
              <a:t>全部</a:t>
            </a:r>
            <a:r>
              <a:rPr lang="en-US" altLang="zh-CN" dirty="0"/>
              <a:t>from</a:t>
            </a:r>
            <a:r>
              <a:rPr lang="zh-CN" altLang="en-US" dirty="0"/>
              <a:t>子串替换成</a:t>
            </a:r>
            <a:r>
              <a:rPr lang="en-US" altLang="zh-CN" dirty="0"/>
              <a:t>to</a:t>
            </a:r>
            <a:r>
              <a:rPr lang="zh-CN" altLang="en-US" dirty="0"/>
              <a:t>后的字符串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inline char* reverse(const char* str);</a:t>
            </a:r>
          </a:p>
          <a:p>
            <a:r>
              <a:rPr lang="zh-CN" altLang="en-US" dirty="0"/>
              <a:t>返回</a:t>
            </a:r>
            <a:r>
              <a:rPr lang="en-US" altLang="zh-CN" dirty="0"/>
              <a:t>str</a:t>
            </a:r>
            <a:r>
              <a:rPr lang="zh-CN" altLang="en-US" dirty="0"/>
              <a:t>倒序之后的字符串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764704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228962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主要承担的任务是对</a:t>
            </a:r>
            <a:r>
              <a:rPr lang="en-US" altLang="zh-CN" dirty="0"/>
              <a:t>%xxx</a:t>
            </a:r>
            <a:r>
              <a:rPr lang="zh-CN" altLang="en-US" dirty="0"/>
              <a:t>声明部分和产生式</a:t>
            </a:r>
            <a:r>
              <a:rPr lang="en-US" altLang="zh-CN" dirty="0"/>
              <a:t>-</a:t>
            </a:r>
            <a:r>
              <a:rPr lang="zh-CN" altLang="en-US" dirty="0"/>
              <a:t>动作部分进行解析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1623965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该部分大致处理流程与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010357"/>
            <a:ext cx="6237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296FE7-8389-4F51-89C9-69750230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750048"/>
            <a:ext cx="6477561" cy="18518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3FF334F-16E8-45FA-9A56-2378367ED8BB}"/>
              </a:ext>
            </a:extLst>
          </p:cNvPr>
          <p:cNvSpPr txBox="1"/>
          <p:nvPr/>
        </p:nvSpPr>
        <p:spPr>
          <a:xfrm>
            <a:off x="805732" y="2380716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主要对表示文件结尾和空字符的特殊符号进行了支持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497715-8A1A-4E55-ABBA-AA7F79C755E7}"/>
              </a:ext>
            </a:extLst>
          </p:cNvPr>
          <p:cNvSpPr/>
          <p:nvPr/>
        </p:nvSpPr>
        <p:spPr>
          <a:xfrm>
            <a:off x="578950" y="4862143"/>
            <a:ext cx="6237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LR1.ts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EEC4C6-1FBF-40F9-83EF-6AF12B9DCC96}"/>
              </a:ext>
            </a:extLst>
          </p:cNvPr>
          <p:cNvSpPr txBox="1"/>
          <p:nvPr/>
        </p:nvSpPr>
        <p:spPr>
          <a:xfrm>
            <a:off x="839274" y="5384290"/>
            <a:ext cx="74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主要承担的任务是对求取符号的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 dirty="0"/>
              <a:t>集进行实现</a:t>
            </a:r>
            <a:endParaRPr lang="en-US" altLang="zh-CN" dirty="0"/>
          </a:p>
          <a:p>
            <a:r>
              <a:rPr lang="zh-CN" altLang="en-US" dirty="0"/>
              <a:t>采用了龙书 </a:t>
            </a:r>
            <a:r>
              <a:rPr lang="en-US" altLang="zh-CN" dirty="0"/>
              <a:t>4.4.2</a:t>
            </a:r>
            <a:r>
              <a:rPr lang="zh-CN" altLang="en-US" dirty="0"/>
              <a:t>节所述的不动点算法，在此不再赘述</a:t>
            </a:r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</a:t>
            </a:r>
            <a:r>
              <a:rPr lang="en-US" altLang="zh-CN" dirty="0" err="1"/>
              <a:t>yy.yacc.c</a:t>
            </a:r>
            <a:r>
              <a:rPr lang="zh-CN" altLang="en-US" dirty="0"/>
              <a:t>直接引用了</a:t>
            </a:r>
            <a:r>
              <a:rPr lang="en-US" altLang="zh-CN" dirty="0" err="1"/>
              <a:t>yy.seulex.c</a:t>
            </a:r>
            <a:r>
              <a:rPr lang="zh-CN" altLang="en-US" dirty="0"/>
              <a:t>的部分变量和函数：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7896200" y="638250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30514" y="3154043"/>
            <a:ext cx="4574251" cy="3554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132492" y="3244334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156266" y="3540642"/>
            <a:ext cx="45728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struct 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 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int 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char 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char *type[SYMBOL_CHART_LIMIT];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  char 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  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 = {.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 = 0};</a:t>
            </a: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 *value(char *name, char *type)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createSymbol</a:t>
            </a:r>
            <a:r>
              <a:rPr lang="en-US" altLang="zh-CN" dirty="0">
                <a:solidFill>
                  <a:srgbClr val="FF0000"/>
                </a:solidFill>
              </a:rPr>
              <a:t>(char *name, char *type,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int size)</a:t>
            </a:r>
          </a:p>
          <a:p>
            <a:r>
              <a:rPr lang="zh-CN" altLang="en-US" dirty="0"/>
              <a:t>记录各符号的信息，可以为后续中间代码生成打下基础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4889727" y="3150107"/>
            <a:ext cx="3792033" cy="3558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069016" y="3578339"/>
            <a:ext cx="330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$$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等在</a:t>
            </a:r>
            <a:r>
              <a:rPr lang="en-US" altLang="zh-CN" dirty="0"/>
              <a:t>c</a:t>
            </a:r>
            <a:r>
              <a:rPr lang="zh-CN" altLang="en-US" dirty="0"/>
              <a:t>文件中直接替换为对应的语义值存储地址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4949398" y="4103682"/>
            <a:ext cx="3940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itoa(atoi($1) + atoi($3), $$, 10);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801378" y="3155356"/>
            <a:ext cx="4918671" cy="3605439"/>
            <a:chOff x="6717309" y="2375440"/>
            <a:chExt cx="4918671" cy="360543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717309" y="2375440"/>
              <a:ext cx="3385885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776981" y="2841558"/>
              <a:ext cx="332621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通过在推导过程中边走边存，存储有关文法符号机及其语义值的信息，即可记录语法树结构</a:t>
              </a:r>
              <a:endParaRPr lang="en-US" altLang="zh-CN" dirty="0"/>
            </a:p>
            <a:p>
              <a:r>
                <a:rPr lang="en-US" altLang="zh-CN" dirty="0"/>
                <a:t> struct Node {</a:t>
              </a:r>
            </a:p>
            <a:p>
              <a:r>
                <a:rPr lang="en-US" altLang="zh-CN" dirty="0"/>
                <a:t>    char *value;</a:t>
              </a:r>
            </a:p>
            <a:p>
              <a:r>
                <a:rPr lang="en-US" altLang="zh-CN" dirty="0"/>
                <a:t>    char *</a:t>
              </a:r>
              <a:r>
                <a:rPr lang="en-US" altLang="zh-CN" dirty="0" err="1"/>
                <a:t>yytext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    struct Node *children[SYMBOL_CHART_LIMIT];</a:t>
              </a:r>
            </a:p>
            <a:p>
              <a:r>
                <a:rPr lang="en-US" altLang="zh-CN" dirty="0"/>
                <a:t>    int </a:t>
              </a:r>
              <a:r>
                <a:rPr lang="en-US" altLang="zh-CN" dirty="0" err="1"/>
                <a:t>childNum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  }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4E1FEA-ABDE-4F99-A58F-8C241D3FB141}"/>
              </a:ext>
            </a:extLst>
          </p:cNvPr>
          <p:cNvSpPr/>
          <p:nvPr/>
        </p:nvSpPr>
        <p:spPr>
          <a:xfrm>
            <a:off x="4949398" y="5248414"/>
            <a:ext cx="3940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itoa(atoi(</a:t>
            </a:r>
            <a:r>
              <a:rPr lang="sv-SE" altLang="zh-CN" dirty="0"/>
              <a:t>symbolAttr[symbolAttrSize-3]</a:t>
            </a:r>
          </a:p>
          <a:p>
            <a:r>
              <a:rPr lang="pt-BR" altLang="zh-CN" dirty="0"/>
              <a:t>) + atoi(</a:t>
            </a:r>
            <a:r>
              <a:rPr lang="sv-SE" altLang="zh-CN" dirty="0"/>
              <a:t>symbolAttr[symbolAttrSize-1]</a:t>
            </a:r>
          </a:p>
          <a:p>
            <a:r>
              <a:rPr lang="pt-BR" altLang="zh-CN" dirty="0"/>
              <a:t>), curAttr, 10);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39C107-92EF-4407-907B-722A49887AC7}"/>
              </a:ext>
            </a:extLst>
          </p:cNvPr>
          <p:cNvCxnSpPr/>
          <p:nvPr/>
        </p:nvCxnSpPr>
        <p:spPr>
          <a:xfrm>
            <a:off x="6744072" y="4750013"/>
            <a:ext cx="0" cy="498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A9351FB-381D-4333-A96A-20661F15892C}"/>
              </a:ext>
            </a:extLst>
          </p:cNvPr>
          <p:cNvSpPr/>
          <p:nvPr/>
        </p:nvSpPr>
        <p:spPr>
          <a:xfrm>
            <a:off x="96176" y="18110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CN" dirty="0">
                <a:latin typeface="Consolas" panose="020B0609020204030204" pitchFamily="49" charset="0"/>
              </a:rPr>
              <a:t> char *symbolAttr[SYMBOL_ATTR_LIMIT];</a:t>
            </a:r>
          </a:p>
          <a:p>
            <a:r>
              <a:rPr lang="sv-SE" altLang="zh-CN" dirty="0">
                <a:latin typeface="Consolas" panose="020B0609020204030204" pitchFamily="49" charset="0"/>
              </a:rPr>
              <a:t> int symbolAttrSize = 0;</a:t>
            </a:r>
          </a:p>
          <a:p>
            <a:r>
              <a:rPr lang="sv-SE" altLang="zh-CN" dirty="0">
                <a:latin typeface="Consolas" panose="020B0609020204030204" pitchFamily="49" charset="0"/>
              </a:rPr>
              <a:t> int stateStack[STACK_LIMIT];</a:t>
            </a:r>
          </a:p>
          <a:p>
            <a:r>
              <a:rPr lang="sv-SE" altLang="zh-CN" dirty="0">
                <a:latin typeface="Consolas" panose="020B0609020204030204" pitchFamily="49" charset="0"/>
              </a:rPr>
              <a:t> int stateStackSize = 0;</a:t>
            </a:r>
            <a:endParaRPr lang="sv-SE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D6567A-470E-4865-BFD9-7D28D3243861}"/>
              </a:ext>
            </a:extLst>
          </p:cNvPr>
          <p:cNvSpPr/>
          <p:nvPr/>
        </p:nvSpPr>
        <p:spPr>
          <a:xfrm>
            <a:off x="5044701" y="1802833"/>
            <a:ext cx="249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 </a:t>
            </a:r>
            <a:r>
              <a:rPr lang="en-US" altLang="zh-CN" dirty="0" err="1">
                <a:latin typeface="Consolas" panose="020B0609020204030204" pitchFamily="49" charset="0"/>
              </a:rPr>
              <a:t>TableCell</a:t>
            </a:r>
            <a:r>
              <a:rPr lang="en-US" altLang="zh-CN" dirty="0"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int action;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int target;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1528</Words>
  <Application>Microsoft Office PowerPoint</Application>
  <PresentationFormat>宽屏</PresentationFormat>
  <Paragraphs>119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Iosevka SS01</vt:lpstr>
      <vt:lpstr>等线</vt:lpstr>
      <vt:lpstr>宋体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W10</dc:creator>
  <cp:lastModifiedBy>辰 龙</cp:lastModifiedBy>
  <cp:revision>100</cp:revision>
  <dcterms:created xsi:type="dcterms:W3CDTF">2020-06-07T05:52:36Z</dcterms:created>
  <dcterms:modified xsi:type="dcterms:W3CDTF">2020-06-15T14:22:14Z</dcterms:modified>
</cp:coreProperties>
</file>