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 smtClean="0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 smtClean="0"/>
              <a:t>Clique para editar os estilos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 smtClean="0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081245" cy="2019300"/>
          </a:xfrm>
        </p:spPr>
        <p:txBody>
          <a:bodyPr/>
          <a:lstStyle/>
          <a:p>
            <a:pPr algn="ctr"/>
            <a:r>
              <a:rPr lang="pt-PT" sz="4000" dirty="0" err="1"/>
              <a:t>Map­reduce</a:t>
            </a:r>
            <a:r>
              <a:rPr lang="pt-PT" sz="4000" dirty="0"/>
              <a:t>: Design </a:t>
            </a:r>
            <a:r>
              <a:rPr lang="pt-PT" sz="4000" dirty="0" err="1"/>
              <a:t>patterns</a:t>
            </a:r>
            <a:r>
              <a:rPr lang="pt-PT" sz="4000" dirty="0"/>
              <a:t> for </a:t>
            </a:r>
            <a:r>
              <a:rPr lang="pt-PT" sz="4000" dirty="0" err="1"/>
              <a:t>BigData</a:t>
            </a:r>
            <a:r>
              <a:rPr lang="pt-PT" sz="4000" dirty="0"/>
              <a:t> </a:t>
            </a:r>
            <a:r>
              <a:rPr lang="pt-PT" sz="4000" dirty="0" err="1" smtClean="0"/>
              <a:t>Computing</a:t>
            </a:r>
            <a:endParaRPr lang="pt-PT" sz="4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1154954" y="4495800"/>
            <a:ext cx="866139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u="sng" dirty="0" err="1" smtClean="0"/>
              <a:t>Bibliographic</a:t>
            </a:r>
            <a:r>
              <a:rPr lang="pt-PT" sz="2400" u="sng" dirty="0" smtClean="0"/>
              <a:t> Research </a:t>
            </a:r>
            <a:r>
              <a:rPr lang="pt-PT" sz="2400" u="sng" dirty="0" err="1" smtClean="0"/>
              <a:t>Work</a:t>
            </a:r>
            <a:endParaRPr lang="pt-PT" sz="2400" u="sng" dirty="0" smtClean="0"/>
          </a:p>
          <a:p>
            <a:endParaRPr lang="pt-PT" dirty="0"/>
          </a:p>
          <a:p>
            <a:r>
              <a:rPr lang="pt-PT" dirty="0" smtClean="0"/>
              <a:t>Mário Ferreira</a:t>
            </a:r>
          </a:p>
          <a:p>
            <a:r>
              <a:rPr lang="pt-PT" dirty="0" err="1" smtClean="0"/>
              <a:t>Vitor</a:t>
            </a:r>
            <a:r>
              <a:rPr lang="pt-PT" dirty="0" smtClean="0"/>
              <a:t> Teixeira</a:t>
            </a:r>
          </a:p>
          <a:p>
            <a:r>
              <a:rPr lang="pt-PT" dirty="0" smtClean="0"/>
              <a:t>Pedro Sousa</a:t>
            </a:r>
          </a:p>
          <a:p>
            <a:r>
              <a:rPr lang="pt-PT" dirty="0" smtClean="0"/>
              <a:t>Pedro Faria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569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Why</a:t>
            </a:r>
            <a:r>
              <a:rPr lang="pt-PT" dirty="0" smtClean="0"/>
              <a:t> </a:t>
            </a:r>
            <a:r>
              <a:rPr lang="pt-PT" dirty="0" err="1" smtClean="0"/>
              <a:t>was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r>
              <a:rPr lang="pt-PT" dirty="0" smtClean="0"/>
              <a:t> </a:t>
            </a:r>
            <a:r>
              <a:rPr lang="pt-PT" dirty="0" err="1" smtClean="0"/>
              <a:t>created</a:t>
            </a:r>
            <a:r>
              <a:rPr lang="pt-PT" dirty="0" smtClean="0"/>
              <a:t>?</a:t>
            </a:r>
            <a:endParaRPr lang="en-GB" dirty="0"/>
          </a:p>
        </p:txBody>
      </p:sp>
      <p:sp>
        <p:nvSpPr>
          <p:cNvPr id="7" name="Marcador de Posição de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Large scale data processing was difficult! </a:t>
            </a:r>
            <a:endParaRPr lang="en-GB" sz="1800" dirty="0" smtClean="0"/>
          </a:p>
          <a:p>
            <a:pPr lvl="1"/>
            <a:r>
              <a:rPr lang="en-GB" dirty="0" smtClean="0"/>
              <a:t>Managing </a:t>
            </a:r>
            <a:r>
              <a:rPr lang="en-GB" dirty="0"/>
              <a:t>hundreds or thousands of processors </a:t>
            </a:r>
          </a:p>
          <a:p>
            <a:pPr lvl="1"/>
            <a:r>
              <a:rPr lang="en-GB" dirty="0"/>
              <a:t>Managing parallelization and distribution </a:t>
            </a:r>
          </a:p>
          <a:p>
            <a:pPr lvl="1"/>
            <a:r>
              <a:rPr lang="en-GB" dirty="0"/>
              <a:t>I/O Scheduling Status and monitoring </a:t>
            </a:r>
          </a:p>
          <a:p>
            <a:pPr lvl="1"/>
            <a:r>
              <a:rPr lang="en-GB" dirty="0" smtClean="0"/>
              <a:t>Fault/crash tolerance</a:t>
            </a:r>
          </a:p>
          <a:p>
            <a:pPr lvl="1"/>
            <a:endParaRPr lang="en-GB" dirty="0" smtClean="0"/>
          </a:p>
          <a:p>
            <a:r>
              <a:rPr lang="en-GB" sz="1800" dirty="0" err="1" smtClean="0"/>
              <a:t>MapReduce</a:t>
            </a:r>
            <a:r>
              <a:rPr lang="en-GB" sz="1800" dirty="0" smtClean="0"/>
              <a:t> </a:t>
            </a:r>
            <a:r>
              <a:rPr lang="en-GB" sz="1800" dirty="0"/>
              <a:t>provides all of these, easily!</a:t>
            </a:r>
          </a:p>
          <a:p>
            <a:pPr lvl="1"/>
            <a:endParaRPr lang="en-GB" dirty="0" smtClean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225" y="2923964"/>
            <a:ext cx="4879975" cy="366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8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What</a:t>
            </a:r>
            <a:r>
              <a:rPr lang="pt-PT" dirty="0" smtClean="0"/>
              <a:t> </a:t>
            </a:r>
            <a:r>
              <a:rPr lang="pt-PT" dirty="0" err="1" smtClean="0"/>
              <a:t>is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r>
              <a:rPr lang="pt-PT" dirty="0" smtClean="0"/>
              <a:t>?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MapReduce</a:t>
            </a:r>
            <a:r>
              <a:rPr lang="en-US" dirty="0"/>
              <a:t> is a programming </a:t>
            </a:r>
            <a:r>
              <a:rPr lang="en-US" dirty="0" smtClean="0"/>
              <a:t>model</a:t>
            </a:r>
            <a:r>
              <a:rPr lang="en-US" dirty="0"/>
              <a:t>, inspired by the map and reduce </a:t>
            </a:r>
            <a:r>
              <a:rPr lang="en-US" dirty="0" smtClean="0"/>
              <a:t>functions, </a:t>
            </a:r>
            <a:r>
              <a:rPr lang="en-US" dirty="0"/>
              <a:t>and an associated implementation for processing and generating large data sets with a parallel, distributed algorithm on a cluster</a:t>
            </a:r>
            <a:r>
              <a:rPr lang="en-US" dirty="0" smtClean="0"/>
              <a:t>. Between the two main steps there is an extra </a:t>
            </a:r>
            <a:r>
              <a:rPr lang="en-US" dirty="0" smtClean="0"/>
              <a:t>one </a:t>
            </a:r>
            <a:r>
              <a:rPr lang="en-US" dirty="0" smtClean="0"/>
              <a:t>called shuffle.</a:t>
            </a:r>
          </a:p>
          <a:p>
            <a:endParaRPr lang="en-US" dirty="0" smtClean="0"/>
          </a:p>
          <a:p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en-US" dirty="0" smtClean="0"/>
              <a:t>Map</a:t>
            </a:r>
            <a:r>
              <a:rPr lang="pt-PT" dirty="0" smtClean="0"/>
              <a:t> </a:t>
            </a:r>
            <a:r>
              <a:rPr lang="pt-PT" dirty="0" err="1" smtClean="0"/>
              <a:t>function</a:t>
            </a:r>
            <a:r>
              <a:rPr lang="pt-PT" dirty="0" smtClean="0"/>
              <a:t> </a:t>
            </a:r>
            <a:r>
              <a:rPr lang="pt-PT" dirty="0" err="1"/>
              <a:t>performs</a:t>
            </a:r>
            <a:r>
              <a:rPr lang="pt-PT" dirty="0"/>
              <a:t> </a:t>
            </a:r>
            <a:r>
              <a:rPr lang="pt-PT" dirty="0" err="1"/>
              <a:t>filtering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 smtClean="0"/>
              <a:t>sorting</a:t>
            </a:r>
            <a:r>
              <a:rPr lang="pt-PT" dirty="0" smtClean="0"/>
              <a:t> </a:t>
            </a:r>
            <a:r>
              <a:rPr lang="pt-PT" dirty="0" err="1" smtClean="0"/>
              <a:t>by</a:t>
            </a:r>
            <a:r>
              <a:rPr lang="pt-PT" dirty="0" smtClean="0"/>
              <a:t> </a:t>
            </a:r>
            <a:r>
              <a:rPr lang="en-US" dirty="0" smtClean="0"/>
              <a:t>processing a key/value </a:t>
            </a:r>
            <a:r>
              <a:rPr lang="en-US" dirty="0"/>
              <a:t>pair to generate a set of intermediate </a:t>
            </a:r>
            <a:r>
              <a:rPr lang="en-US" dirty="0" smtClean="0"/>
              <a:t>key/value pairs.</a:t>
            </a:r>
          </a:p>
          <a:p>
            <a:endParaRPr lang="en-US" dirty="0" smtClean="0"/>
          </a:p>
          <a:p>
            <a:r>
              <a:rPr lang="en-US" dirty="0" smtClean="0"/>
              <a:t>The Reduce function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performs</a:t>
            </a:r>
            <a:r>
              <a:rPr lang="pt-PT" dirty="0"/>
              <a:t> a </a:t>
            </a:r>
            <a:r>
              <a:rPr lang="pt-PT" dirty="0" err="1"/>
              <a:t>summary</a:t>
            </a:r>
            <a:r>
              <a:rPr lang="pt-PT" dirty="0"/>
              <a:t> </a:t>
            </a:r>
            <a:r>
              <a:rPr lang="pt-PT" dirty="0" err="1" smtClean="0"/>
              <a:t>operation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</a:t>
            </a:r>
            <a:r>
              <a:rPr lang="en-US" dirty="0"/>
              <a:t>merges all </a:t>
            </a:r>
            <a:r>
              <a:rPr lang="en-US" dirty="0" smtClean="0"/>
              <a:t>intermediate values </a:t>
            </a:r>
            <a:r>
              <a:rPr lang="en-US" dirty="0"/>
              <a:t>associated with the same intermediate </a:t>
            </a:r>
            <a:r>
              <a:rPr lang="en-US" dirty="0" smtClean="0"/>
              <a:t>key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The shuffle function </a:t>
            </a:r>
            <a:r>
              <a:rPr lang="en-GB" dirty="0"/>
              <a:t> </a:t>
            </a:r>
            <a:r>
              <a:rPr lang="en-GB" dirty="0" smtClean="0"/>
              <a:t>redistributes </a:t>
            </a:r>
            <a:r>
              <a:rPr lang="en-GB" dirty="0"/>
              <a:t>data based on the output keys (produced by the </a:t>
            </a:r>
            <a:r>
              <a:rPr lang="en-GB" dirty="0" smtClean="0"/>
              <a:t>Map function</a:t>
            </a:r>
            <a:r>
              <a:rPr lang="en-GB" dirty="0"/>
              <a:t>), such that all data belonging to one key is located on the same worker </a:t>
            </a:r>
            <a:r>
              <a:rPr lang="en-GB" dirty="0" smtClean="0"/>
              <a:t>node.</a:t>
            </a:r>
            <a:endParaRPr lang="en-US" dirty="0" smtClean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84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o Texto 6"/>
          <p:cNvSpPr>
            <a:spLocks noGrp="1"/>
          </p:cNvSpPr>
          <p:nvPr>
            <p:ph type="body" sz="quarter" idx="3"/>
          </p:nvPr>
        </p:nvSpPr>
        <p:spPr>
          <a:xfrm>
            <a:off x="3508195" y="228600"/>
            <a:ext cx="4396339" cy="576262"/>
          </a:xfrm>
        </p:spPr>
        <p:txBody>
          <a:bodyPr/>
          <a:lstStyle/>
          <a:p>
            <a:pPr algn="ctr"/>
            <a:r>
              <a:rPr lang="pt-PT" sz="4200" dirty="0" err="1" smtClean="0">
                <a:solidFill>
                  <a:schemeClr val="tx1"/>
                </a:solidFill>
              </a:rPr>
              <a:t>MapReduce</a:t>
            </a:r>
            <a:endParaRPr lang="en-GB" sz="4200" dirty="0">
              <a:solidFill>
                <a:schemeClr val="tx1"/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981964" y="54737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Simple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endParaRPr lang="en-GB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6732586" y="5843032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err="1" smtClean="0"/>
              <a:t>MapReduce</a:t>
            </a:r>
            <a:r>
              <a:rPr lang="pt-PT" dirty="0"/>
              <a:t> </a:t>
            </a:r>
            <a:r>
              <a:rPr lang="pt-PT" dirty="0" err="1" smtClean="0"/>
              <a:t>using</a:t>
            </a:r>
            <a:r>
              <a:rPr lang="pt-PT" dirty="0" smtClean="0"/>
              <a:t> combine</a:t>
            </a:r>
            <a:endParaRPr lang="en-GB" dirty="0"/>
          </a:p>
        </p:txBody>
      </p:sp>
      <p:pic>
        <p:nvPicPr>
          <p:cNvPr id="14" name="Marcador de Posição de Conteúdo 1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0" y="1665298"/>
            <a:ext cx="5578770" cy="3569395"/>
          </a:xfrm>
        </p:spPr>
      </p:pic>
      <p:pic>
        <p:nvPicPr>
          <p:cNvPr id="16" name="Marcador de Posição de Conteúdo 1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774" y="1665298"/>
            <a:ext cx="5280025" cy="3906831"/>
          </a:xfrm>
        </p:spPr>
      </p:pic>
    </p:spTree>
    <p:extLst>
      <p:ext uri="{BB962C8B-B14F-4D97-AF65-F5344CB8AC3E}">
        <p14:creationId xmlns:p14="http://schemas.microsoft.com/office/powerpoint/2010/main" val="37023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MapReduce</a:t>
            </a:r>
            <a:r>
              <a:rPr lang="pt-PT" dirty="0" smtClean="0"/>
              <a:t> </a:t>
            </a:r>
            <a:r>
              <a:rPr lang="pt-PT" dirty="0" err="1" smtClean="0"/>
              <a:t>features</a:t>
            </a:r>
            <a:r>
              <a:rPr lang="pt-PT" dirty="0" smtClean="0"/>
              <a:t>/</a:t>
            </a:r>
            <a:r>
              <a:rPr lang="pt-PT" dirty="0" err="1" smtClean="0"/>
              <a:t>benefits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multi-threaded implementations of </a:t>
            </a:r>
            <a:r>
              <a:rPr lang="en-US" dirty="0" err="1" smtClean="0"/>
              <a:t>MapReduce</a:t>
            </a:r>
            <a:r>
              <a:rPr lang="en-US" dirty="0" smtClean="0"/>
              <a:t> the </a:t>
            </a:r>
            <a:r>
              <a:rPr lang="pt-PT" dirty="0" err="1" smtClean="0"/>
              <a:t>scalability</a:t>
            </a:r>
            <a:r>
              <a:rPr lang="pt-PT" dirty="0" smtClean="0"/>
              <a:t>, </a:t>
            </a:r>
            <a:r>
              <a:rPr lang="pt-PT" dirty="0" err="1" smtClean="0"/>
              <a:t>fault-tolerance</a:t>
            </a:r>
            <a:r>
              <a:rPr lang="pt-PT" dirty="0" smtClean="0"/>
              <a:t> </a:t>
            </a:r>
            <a:r>
              <a:rPr lang="pt-PT" dirty="0" err="1" smtClean="0"/>
              <a:t>and</a:t>
            </a:r>
            <a:r>
              <a:rPr lang="pt-PT" dirty="0" smtClean="0"/>
              <a:t> performance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program</a:t>
            </a:r>
            <a:r>
              <a:rPr lang="pt-PT" dirty="0" smtClean="0"/>
              <a:t> are </a:t>
            </a:r>
            <a:r>
              <a:rPr lang="pt-PT" dirty="0" err="1" smtClean="0"/>
              <a:t>largely</a:t>
            </a:r>
            <a:r>
              <a:rPr lang="pt-PT" dirty="0" smtClean="0"/>
              <a:t> </a:t>
            </a:r>
            <a:r>
              <a:rPr lang="pt-PT" dirty="0" err="1" smtClean="0"/>
              <a:t>increased</a:t>
            </a:r>
            <a:r>
              <a:rPr lang="pt-PT" dirty="0" smtClean="0"/>
              <a:t> </a:t>
            </a:r>
            <a:r>
              <a:rPr lang="pt-PT" dirty="0" err="1" smtClean="0"/>
              <a:t>when</a:t>
            </a:r>
            <a:r>
              <a:rPr lang="pt-PT" dirty="0" smtClean="0"/>
              <a:t> </a:t>
            </a:r>
            <a:r>
              <a:rPr lang="pt-PT" dirty="0" err="1" smtClean="0"/>
              <a:t>compared</a:t>
            </a:r>
            <a:r>
              <a:rPr lang="pt-PT" dirty="0" smtClean="0"/>
              <a:t> </a:t>
            </a:r>
            <a:r>
              <a:rPr lang="pt-PT" dirty="0" err="1" smtClean="0"/>
              <a:t>with</a:t>
            </a:r>
            <a:r>
              <a:rPr lang="pt-PT" dirty="0" smtClean="0"/>
              <a:t> single-</a:t>
            </a:r>
            <a:r>
              <a:rPr lang="pt-PT" dirty="0" err="1" smtClean="0"/>
              <a:t>threaded</a:t>
            </a:r>
            <a:r>
              <a:rPr lang="pt-PT" dirty="0" smtClean="0"/>
              <a:t> </a:t>
            </a:r>
            <a:r>
              <a:rPr lang="pt-PT" dirty="0" err="1" smtClean="0"/>
              <a:t>implementations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r>
              <a:rPr lang="pt-PT" dirty="0" smtClean="0"/>
              <a:t> </a:t>
            </a:r>
            <a:r>
              <a:rPr lang="pt-PT" dirty="0" err="1" smtClean="0"/>
              <a:t>or</a:t>
            </a:r>
            <a:r>
              <a:rPr lang="pt-PT" dirty="0" smtClean="0"/>
              <a:t> non-</a:t>
            </a:r>
            <a:r>
              <a:rPr lang="pt-PT" dirty="0" err="1"/>
              <a:t>M</a:t>
            </a:r>
            <a:r>
              <a:rPr lang="pt-PT" dirty="0" err="1" smtClean="0"/>
              <a:t>apReduce</a:t>
            </a:r>
            <a:r>
              <a:rPr lang="pt-PT" dirty="0" smtClean="0"/>
              <a:t>.</a:t>
            </a:r>
            <a:endParaRPr lang="en-US" dirty="0" smtClean="0"/>
          </a:p>
          <a:p>
            <a:r>
              <a:rPr lang="en-US" dirty="0" err="1" smtClean="0"/>
              <a:t>MapReduce</a:t>
            </a:r>
            <a:r>
              <a:rPr lang="en-US" dirty="0" smtClean="0"/>
              <a:t> programs are </a:t>
            </a:r>
            <a:r>
              <a:rPr lang="en-US" dirty="0"/>
              <a:t>automatically parallelized and executed on a large </a:t>
            </a:r>
            <a:r>
              <a:rPr lang="en-US" dirty="0" smtClean="0"/>
              <a:t>cluster. </a:t>
            </a:r>
            <a:r>
              <a:rPr lang="en-US" dirty="0"/>
              <a:t>The run-time system takes care of </a:t>
            </a:r>
            <a:r>
              <a:rPr lang="en-US" dirty="0" smtClean="0"/>
              <a:t>the details </a:t>
            </a:r>
            <a:r>
              <a:rPr lang="en-US" dirty="0"/>
              <a:t>of partitioning the input data, scheduling the program' s execution across a set of machines, handling machine failures, and managing the required </a:t>
            </a:r>
            <a:r>
              <a:rPr lang="en-US" dirty="0" smtClean="0"/>
              <a:t>inter-machine communication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allows programmers without </a:t>
            </a:r>
            <a:r>
              <a:rPr lang="en-US" dirty="0" smtClean="0"/>
              <a:t>any experience </a:t>
            </a:r>
            <a:r>
              <a:rPr lang="en-US" dirty="0"/>
              <a:t>with parallel and distributed systems to easily utilize the resources of a large distributed system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571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Programming</a:t>
            </a:r>
            <a:r>
              <a:rPr lang="pt-PT" dirty="0" smtClean="0"/>
              <a:t> </a:t>
            </a:r>
            <a:r>
              <a:rPr lang="pt-PT" dirty="0" err="1" smtClean="0"/>
              <a:t>model</a:t>
            </a:r>
            <a:endParaRPr lang="en-GB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Input/</a:t>
            </a:r>
            <a:r>
              <a:rPr lang="pt-PT" dirty="0"/>
              <a:t> </a:t>
            </a:r>
            <a:r>
              <a:rPr lang="pt-PT" dirty="0" smtClean="0"/>
              <a:t>Output: </a:t>
            </a:r>
            <a:r>
              <a:rPr lang="pt-PT" dirty="0" err="1"/>
              <a:t>key</a:t>
            </a:r>
            <a:r>
              <a:rPr lang="pt-PT" dirty="0"/>
              <a:t>/</a:t>
            </a:r>
            <a:r>
              <a:rPr lang="pt-PT" dirty="0" err="1"/>
              <a:t>value</a:t>
            </a:r>
            <a:r>
              <a:rPr lang="pt-PT" dirty="0"/>
              <a:t> </a:t>
            </a:r>
            <a:r>
              <a:rPr lang="pt-PT" dirty="0" err="1" smtClean="0"/>
              <a:t>pairs</a:t>
            </a:r>
            <a:r>
              <a:rPr lang="pt-PT" dirty="0" smtClean="0"/>
              <a:t>.</a:t>
            </a:r>
          </a:p>
          <a:p>
            <a:r>
              <a:rPr lang="en-GB" dirty="0"/>
              <a:t>Map, </a:t>
            </a:r>
            <a:r>
              <a:rPr lang="en-GB" dirty="0" smtClean="0"/>
              <a:t>defined </a:t>
            </a:r>
            <a:r>
              <a:rPr lang="en-GB" dirty="0"/>
              <a:t>by the user, takes an input pair and produces a set of intermediate key/value pairs. The </a:t>
            </a:r>
            <a:r>
              <a:rPr lang="en-GB" dirty="0" err="1"/>
              <a:t>MapReduce</a:t>
            </a:r>
            <a:r>
              <a:rPr lang="en-GB" dirty="0"/>
              <a:t> library groups together all intermediate values associated with the same intermediate key </a:t>
            </a:r>
            <a:r>
              <a:rPr lang="en-GB" dirty="0" smtClean="0"/>
              <a:t>X </a:t>
            </a:r>
            <a:r>
              <a:rPr lang="en-GB" dirty="0"/>
              <a:t>and passes </a:t>
            </a:r>
            <a:r>
              <a:rPr lang="en-GB" dirty="0" smtClean="0"/>
              <a:t>them to </a:t>
            </a:r>
            <a:r>
              <a:rPr lang="en-GB" dirty="0"/>
              <a:t>the Reduce function</a:t>
            </a:r>
            <a:r>
              <a:rPr lang="en-GB" dirty="0" smtClean="0"/>
              <a:t>.</a:t>
            </a:r>
          </a:p>
          <a:p>
            <a:r>
              <a:rPr lang="en-GB" dirty="0"/>
              <a:t>The Reduce function, also </a:t>
            </a:r>
            <a:r>
              <a:rPr lang="en-GB" dirty="0" smtClean="0"/>
              <a:t>provided by </a:t>
            </a:r>
            <a:r>
              <a:rPr lang="en-GB" dirty="0"/>
              <a:t>the user, </a:t>
            </a:r>
            <a:r>
              <a:rPr lang="en-GB" dirty="0" smtClean="0"/>
              <a:t>accepts an </a:t>
            </a:r>
            <a:r>
              <a:rPr lang="en-GB" dirty="0"/>
              <a:t>intermediate key X</a:t>
            </a:r>
            <a:r>
              <a:rPr lang="en-GB" dirty="0" smtClean="0"/>
              <a:t> </a:t>
            </a:r>
            <a:r>
              <a:rPr lang="en-GB" dirty="0"/>
              <a:t>and a set of values for that key . </a:t>
            </a:r>
            <a:r>
              <a:rPr lang="en-GB" dirty="0" smtClean="0"/>
              <a:t>It merges </a:t>
            </a:r>
            <a:r>
              <a:rPr lang="en-GB" dirty="0"/>
              <a:t>together these values to form a possibly </a:t>
            </a:r>
            <a:r>
              <a:rPr lang="en-GB" dirty="0" smtClean="0"/>
              <a:t>smaller set </a:t>
            </a:r>
            <a:r>
              <a:rPr lang="en-GB" dirty="0"/>
              <a:t>of values. </a:t>
            </a:r>
            <a:r>
              <a:rPr lang="en-GB" dirty="0" smtClean="0"/>
              <a:t>Typically </a:t>
            </a:r>
            <a:r>
              <a:rPr lang="en-GB" dirty="0"/>
              <a:t>just zero or one output value </a:t>
            </a:r>
            <a:r>
              <a:rPr lang="en-GB" dirty="0" smtClean="0"/>
              <a:t>is produced </a:t>
            </a:r>
            <a:r>
              <a:rPr lang="en-GB" dirty="0"/>
              <a:t>per Reduce in vocation. The intermediate values are supplied to the user' s reduce function via an iterator . This </a:t>
            </a:r>
            <a:r>
              <a:rPr lang="en-GB" dirty="0" smtClean="0"/>
              <a:t>allows </a:t>
            </a:r>
            <a:r>
              <a:rPr lang="en-GB" dirty="0"/>
              <a:t>to handle lists of values that are </a:t>
            </a:r>
            <a:r>
              <a:rPr lang="en-GB" dirty="0" smtClean="0"/>
              <a:t>too large to fit </a:t>
            </a:r>
            <a:r>
              <a:rPr lang="en-GB" dirty="0"/>
              <a:t>in memory</a:t>
            </a:r>
          </a:p>
        </p:txBody>
      </p:sp>
    </p:spTree>
    <p:extLst>
      <p:ext uri="{BB962C8B-B14F-4D97-AF65-F5344CB8AC3E}">
        <p14:creationId xmlns:p14="http://schemas.microsoft.com/office/powerpoint/2010/main" val="399092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Practical</a:t>
            </a:r>
            <a:r>
              <a:rPr lang="pt-PT" dirty="0" smtClean="0"/>
              <a:t> </a:t>
            </a:r>
            <a:r>
              <a:rPr lang="pt-PT" dirty="0" err="1" smtClean="0"/>
              <a:t>example</a:t>
            </a:r>
            <a:endParaRPr lang="en-GB" dirty="0"/>
          </a:p>
        </p:txBody>
      </p:sp>
      <p:sp>
        <p:nvSpPr>
          <p:cNvPr id="5" name="CaixaDeTexto 4"/>
          <p:cNvSpPr txBox="1"/>
          <p:nvPr/>
        </p:nvSpPr>
        <p:spPr>
          <a:xfrm>
            <a:off x="7537983" y="2122854"/>
            <a:ext cx="337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M</a:t>
            </a:r>
            <a:r>
              <a:rPr lang="pt-PT" dirty="0" err="1" smtClean="0"/>
              <a:t>apping</a:t>
            </a:r>
            <a:r>
              <a:rPr lang="pt-PT" dirty="0" smtClean="0"/>
              <a:t> </a:t>
            </a:r>
            <a:r>
              <a:rPr lang="pt-PT" dirty="0" err="1" smtClean="0"/>
              <a:t>the</a:t>
            </a:r>
            <a:r>
              <a:rPr lang="pt-PT" dirty="0" smtClean="0"/>
              <a:t> </a:t>
            </a:r>
            <a:r>
              <a:rPr lang="pt-PT" dirty="0" err="1" smtClean="0"/>
              <a:t>number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occurrences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a </a:t>
            </a:r>
            <a:r>
              <a:rPr lang="pt-PT" dirty="0" err="1" smtClean="0"/>
              <a:t>certain</a:t>
            </a:r>
            <a:r>
              <a:rPr lang="pt-PT" dirty="0" smtClean="0"/>
              <a:t> </a:t>
            </a:r>
            <a:r>
              <a:rPr lang="pt-PT" dirty="0" err="1" smtClean="0"/>
              <a:t>word</a:t>
            </a:r>
            <a:r>
              <a:rPr lang="pt-PT" dirty="0" smtClean="0"/>
              <a:t> in a </a:t>
            </a:r>
            <a:r>
              <a:rPr lang="pt-PT" dirty="0" err="1" smtClean="0"/>
              <a:t>collection</a:t>
            </a:r>
            <a:r>
              <a:rPr lang="pt-PT" dirty="0" smtClean="0"/>
              <a:t> </a:t>
            </a:r>
            <a:r>
              <a:rPr lang="pt-PT" dirty="0" err="1" smtClean="0"/>
              <a:t>of</a:t>
            </a:r>
            <a:r>
              <a:rPr lang="pt-PT" dirty="0" smtClean="0"/>
              <a:t> </a:t>
            </a:r>
            <a:r>
              <a:rPr lang="pt-PT" dirty="0" err="1" smtClean="0"/>
              <a:t>books</a:t>
            </a:r>
            <a:r>
              <a:rPr lang="pt-PT" dirty="0" smtClean="0"/>
              <a:t>.</a:t>
            </a:r>
            <a:endParaRPr lang="en-GB" dirty="0"/>
          </a:p>
        </p:txBody>
      </p:sp>
      <p:pic>
        <p:nvPicPr>
          <p:cNvPr id="8" name="Marcador de Posição de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768714"/>
            <a:ext cx="5988583" cy="4491438"/>
          </a:xfrm>
        </p:spPr>
      </p:pic>
    </p:spTree>
    <p:extLst>
      <p:ext uri="{BB962C8B-B14F-4D97-AF65-F5344CB8AC3E}">
        <p14:creationId xmlns:p14="http://schemas.microsoft.com/office/powerpoint/2010/main" val="252247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 smtClean="0"/>
              <a:t>Pseudo-coded</a:t>
            </a:r>
            <a:r>
              <a:rPr lang="pt-PT" dirty="0" smtClean="0"/>
              <a:t> </a:t>
            </a:r>
            <a:r>
              <a:rPr lang="pt-PT" dirty="0" err="1" smtClean="0"/>
              <a:t>MapReduce</a:t>
            </a:r>
            <a:endParaRPr lang="en-GB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72" y="1853248"/>
            <a:ext cx="7086600" cy="22098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172" y="4199890"/>
            <a:ext cx="7086600" cy="220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00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94" y="330200"/>
            <a:ext cx="10700268" cy="6032500"/>
          </a:xfrm>
        </p:spPr>
      </p:pic>
    </p:spTree>
    <p:extLst>
      <p:ext uri="{BB962C8B-B14F-4D97-AF65-F5344CB8AC3E}">
        <p14:creationId xmlns:p14="http://schemas.microsoft.com/office/powerpoint/2010/main" val="54275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321</TotalTime>
  <Words>410</Words>
  <Application>Microsoft Office PowerPoint</Application>
  <PresentationFormat>Ecrã Panorâmico</PresentationFormat>
  <Paragraphs>37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Ião</vt:lpstr>
      <vt:lpstr>Map­reduce: Design patterns for BigData Computing</vt:lpstr>
      <vt:lpstr>Why was MapReduce created?</vt:lpstr>
      <vt:lpstr>What is MapReduce?</vt:lpstr>
      <vt:lpstr>Apresentação do PowerPoint</vt:lpstr>
      <vt:lpstr>MapReduce features/benefits</vt:lpstr>
      <vt:lpstr>Programming model</vt:lpstr>
      <vt:lpstr>Practical example</vt:lpstr>
      <vt:lpstr>Pseudo-coded MapReduce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Map­reduce: Design patterns for BigData Computing</dc:title>
  <dc:creator>Mário Ferreira</dc:creator>
  <cp:lastModifiedBy>Mário Ferreira</cp:lastModifiedBy>
  <cp:revision>18</cp:revision>
  <dcterms:created xsi:type="dcterms:W3CDTF">2014-12-16T10:14:34Z</dcterms:created>
  <dcterms:modified xsi:type="dcterms:W3CDTF">2014-12-17T15:37:23Z</dcterms:modified>
</cp:coreProperties>
</file>