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081245" cy="2019300"/>
          </a:xfrm>
        </p:spPr>
        <p:txBody>
          <a:bodyPr/>
          <a:lstStyle/>
          <a:p>
            <a:pPr algn="ctr"/>
            <a:r>
              <a:rPr lang="pt-PT" sz="4000" dirty="0" err="1"/>
              <a:t>Map­reduce</a:t>
            </a:r>
            <a:r>
              <a:rPr lang="pt-PT" sz="4000" dirty="0"/>
              <a:t>: Design </a:t>
            </a:r>
            <a:r>
              <a:rPr lang="pt-PT" sz="4000" dirty="0" err="1"/>
              <a:t>patterns</a:t>
            </a:r>
            <a:r>
              <a:rPr lang="pt-PT" sz="4000" dirty="0"/>
              <a:t> for </a:t>
            </a:r>
            <a:r>
              <a:rPr lang="pt-PT" sz="4000" dirty="0" err="1"/>
              <a:t>BigData</a:t>
            </a:r>
            <a:r>
              <a:rPr lang="pt-PT" sz="4000" dirty="0"/>
              <a:t> </a:t>
            </a:r>
            <a:r>
              <a:rPr lang="pt-PT" sz="4000" dirty="0" err="1" smtClean="0"/>
              <a:t>Computing</a:t>
            </a:r>
            <a:endParaRPr lang="pt-PT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4954" y="4495800"/>
            <a:ext cx="8661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err="1" smtClean="0"/>
              <a:t>Bibliographic</a:t>
            </a:r>
            <a:r>
              <a:rPr lang="pt-PT" sz="2400" u="sng" dirty="0" smtClean="0"/>
              <a:t> Research </a:t>
            </a:r>
            <a:r>
              <a:rPr lang="pt-PT" sz="2400" u="sng" dirty="0" err="1" smtClean="0"/>
              <a:t>Work</a:t>
            </a:r>
            <a:endParaRPr lang="pt-PT" sz="2400" u="sng" dirty="0" smtClean="0"/>
          </a:p>
          <a:p>
            <a:endParaRPr lang="pt-PT" dirty="0"/>
          </a:p>
          <a:p>
            <a:r>
              <a:rPr lang="pt-PT" dirty="0" smtClean="0"/>
              <a:t>Mário Ferreira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Teixeira</a:t>
            </a:r>
          </a:p>
          <a:p>
            <a:r>
              <a:rPr lang="pt-PT" dirty="0" smtClean="0"/>
              <a:t>Pedro Sousa</a:t>
            </a:r>
          </a:p>
          <a:p>
            <a:r>
              <a:rPr lang="pt-PT" dirty="0" smtClean="0"/>
              <a:t>Pedro Faria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569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is a programming </a:t>
            </a:r>
            <a:r>
              <a:rPr lang="en-US" dirty="0" smtClean="0"/>
              <a:t>model</a:t>
            </a:r>
            <a:r>
              <a:rPr lang="en-US" dirty="0"/>
              <a:t>, inspired by the map and reduce </a:t>
            </a:r>
            <a:r>
              <a:rPr lang="en-US" dirty="0" smtClean="0"/>
              <a:t>functions, </a:t>
            </a:r>
            <a:r>
              <a:rPr lang="en-US" dirty="0"/>
              <a:t>and an associated implementation for processing and generating large data sets with a parallel, distributed algorithm on a cluster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en-US" dirty="0" smtClean="0"/>
              <a:t>Map</a:t>
            </a:r>
            <a:r>
              <a:rPr lang="pt-PT" dirty="0" smtClean="0"/>
              <a:t> </a:t>
            </a:r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pt-PT" dirty="0" err="1"/>
              <a:t>performs</a:t>
            </a:r>
            <a:r>
              <a:rPr lang="pt-PT" dirty="0"/>
              <a:t> </a:t>
            </a:r>
            <a:r>
              <a:rPr lang="pt-PT" dirty="0" err="1"/>
              <a:t>filtering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 smtClean="0"/>
              <a:t>sorting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en-US" dirty="0" smtClean="0"/>
              <a:t>processing a key/value </a:t>
            </a:r>
            <a:r>
              <a:rPr lang="en-US" dirty="0"/>
              <a:t>pair to generate a set of intermediate </a:t>
            </a:r>
            <a:r>
              <a:rPr lang="en-US" dirty="0" smtClean="0"/>
              <a:t>key/value pairs.</a:t>
            </a:r>
          </a:p>
          <a:p>
            <a:endParaRPr lang="en-US" dirty="0" smtClean="0"/>
          </a:p>
          <a:p>
            <a:r>
              <a:rPr lang="en-US" dirty="0" smtClean="0"/>
              <a:t>The Reduce function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performs</a:t>
            </a:r>
            <a:r>
              <a:rPr lang="pt-PT" dirty="0"/>
              <a:t> a </a:t>
            </a:r>
            <a:r>
              <a:rPr lang="pt-PT" dirty="0" err="1"/>
              <a:t>summary</a:t>
            </a:r>
            <a:r>
              <a:rPr lang="pt-PT" dirty="0"/>
              <a:t> </a:t>
            </a:r>
            <a:r>
              <a:rPr lang="pt-PT" dirty="0" err="1" smtClean="0"/>
              <a:t>operation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en-US" dirty="0"/>
              <a:t>merges all </a:t>
            </a:r>
            <a:r>
              <a:rPr lang="en-US" dirty="0" smtClean="0"/>
              <a:t>intermediate values </a:t>
            </a:r>
            <a:r>
              <a:rPr lang="en-US" dirty="0"/>
              <a:t>associated with the same intermediate </a:t>
            </a:r>
            <a:r>
              <a:rPr lang="en-US" dirty="0" smtClean="0"/>
              <a:t>key.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8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/</a:t>
            </a:r>
            <a:r>
              <a:rPr lang="pt-PT" dirty="0" err="1" smtClean="0"/>
              <a:t>benefits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multi-threaded </a:t>
            </a:r>
            <a:r>
              <a:rPr lang="en-US" dirty="0" smtClean="0"/>
              <a:t>implementations of </a:t>
            </a:r>
            <a:r>
              <a:rPr lang="en-US" dirty="0" err="1" smtClean="0"/>
              <a:t>MapReduce</a:t>
            </a:r>
            <a:r>
              <a:rPr lang="en-US" dirty="0" smtClean="0"/>
              <a:t> the </a:t>
            </a:r>
            <a:r>
              <a:rPr lang="pt-PT" dirty="0" err="1" smtClean="0"/>
              <a:t>scalability</a:t>
            </a:r>
            <a:r>
              <a:rPr lang="pt-PT" dirty="0" smtClean="0"/>
              <a:t>, </a:t>
            </a:r>
            <a:r>
              <a:rPr lang="pt-PT" dirty="0" err="1" smtClean="0"/>
              <a:t>fault-tolerance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performance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r>
              <a:rPr lang="pt-PT" dirty="0" smtClean="0"/>
              <a:t> </a:t>
            </a:r>
            <a:r>
              <a:rPr lang="pt-PT" dirty="0" smtClean="0"/>
              <a:t>are </a:t>
            </a:r>
            <a:r>
              <a:rPr lang="pt-PT" dirty="0" err="1" smtClean="0"/>
              <a:t>largely</a:t>
            </a:r>
            <a:r>
              <a:rPr lang="pt-PT" dirty="0" smtClean="0"/>
              <a:t> </a:t>
            </a:r>
            <a:r>
              <a:rPr lang="pt-PT" dirty="0" err="1" smtClean="0"/>
              <a:t>increased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compared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single-</a:t>
            </a:r>
            <a:r>
              <a:rPr lang="pt-PT" dirty="0" err="1" smtClean="0"/>
              <a:t>threaded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non-</a:t>
            </a:r>
            <a:r>
              <a:rPr lang="pt-PT" dirty="0" err="1"/>
              <a:t>M</a:t>
            </a:r>
            <a:r>
              <a:rPr lang="pt-PT" dirty="0" err="1" smtClean="0"/>
              <a:t>apReduce</a:t>
            </a:r>
            <a:r>
              <a:rPr lang="pt-PT" dirty="0" smtClean="0"/>
              <a:t>.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programs are </a:t>
            </a:r>
            <a:r>
              <a:rPr lang="en-US" dirty="0"/>
              <a:t>automatically parallelized and executed on a large </a:t>
            </a:r>
            <a:r>
              <a:rPr lang="en-US" dirty="0" smtClean="0"/>
              <a:t>cluster. </a:t>
            </a:r>
            <a:r>
              <a:rPr lang="en-US" dirty="0"/>
              <a:t>The 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program' s execution across a set of machines, handling machine 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15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Input/</a:t>
            </a:r>
            <a:r>
              <a:rPr lang="pt-PT" dirty="0"/>
              <a:t> </a:t>
            </a:r>
            <a:r>
              <a:rPr lang="pt-PT" dirty="0" smtClean="0"/>
              <a:t>Output: </a:t>
            </a:r>
            <a:r>
              <a:rPr lang="pt-PT" dirty="0" err="1"/>
              <a:t>key</a:t>
            </a:r>
            <a:r>
              <a:rPr lang="pt-PT" dirty="0"/>
              <a:t>/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 smtClean="0"/>
              <a:t>pairs</a:t>
            </a:r>
            <a:r>
              <a:rPr lang="pt-PT" dirty="0" smtClean="0"/>
              <a:t>.</a:t>
            </a:r>
          </a:p>
          <a:p>
            <a:r>
              <a:rPr lang="en-GB" dirty="0"/>
              <a:t>Map, </a:t>
            </a:r>
            <a:r>
              <a:rPr lang="en-GB" dirty="0" smtClean="0"/>
              <a:t>defined </a:t>
            </a:r>
            <a:r>
              <a:rPr lang="en-GB" dirty="0"/>
              <a:t>by the user, takes an input pair and produces a set of intermediate key/value pairs. The </a:t>
            </a:r>
            <a:r>
              <a:rPr lang="en-GB" dirty="0" err="1"/>
              <a:t>MapReduce</a:t>
            </a:r>
            <a:r>
              <a:rPr lang="en-GB" dirty="0"/>
              <a:t> library groups together all intermediate values associated with the same intermediate key </a:t>
            </a:r>
            <a:r>
              <a:rPr lang="en-GB" dirty="0" smtClean="0"/>
              <a:t>X </a:t>
            </a:r>
            <a:r>
              <a:rPr lang="en-GB" dirty="0"/>
              <a:t>and passes </a:t>
            </a:r>
            <a:r>
              <a:rPr lang="en-GB" dirty="0" smtClean="0"/>
              <a:t>them to </a:t>
            </a:r>
            <a:r>
              <a:rPr lang="en-GB" dirty="0"/>
              <a:t>the Reduce function</a:t>
            </a:r>
            <a:r>
              <a:rPr lang="en-GB" dirty="0" smtClean="0"/>
              <a:t>.</a:t>
            </a:r>
          </a:p>
          <a:p>
            <a:r>
              <a:rPr lang="en-GB" dirty="0"/>
              <a:t>The Reduce function, also </a:t>
            </a:r>
            <a:r>
              <a:rPr lang="en-GB" dirty="0" smtClean="0"/>
              <a:t>provided by </a:t>
            </a:r>
            <a:r>
              <a:rPr lang="en-GB" dirty="0"/>
              <a:t>the user, </a:t>
            </a:r>
            <a:r>
              <a:rPr lang="en-GB" dirty="0" smtClean="0"/>
              <a:t>accepts an </a:t>
            </a:r>
            <a:r>
              <a:rPr lang="en-GB" dirty="0"/>
              <a:t>intermediate key X</a:t>
            </a:r>
            <a:r>
              <a:rPr lang="en-GB" dirty="0" smtClean="0"/>
              <a:t> </a:t>
            </a:r>
            <a:r>
              <a:rPr lang="en-GB" dirty="0"/>
              <a:t>and a set of values for that key . </a:t>
            </a:r>
            <a:r>
              <a:rPr lang="en-GB" dirty="0" smtClean="0"/>
              <a:t>It merges </a:t>
            </a:r>
            <a:r>
              <a:rPr lang="en-GB" dirty="0"/>
              <a:t>together these values to form a possibly </a:t>
            </a:r>
            <a:r>
              <a:rPr lang="en-GB" dirty="0" smtClean="0"/>
              <a:t>smaller set </a:t>
            </a:r>
            <a:r>
              <a:rPr lang="en-GB" dirty="0"/>
              <a:t>of values. </a:t>
            </a:r>
            <a:r>
              <a:rPr lang="en-GB" dirty="0" smtClean="0"/>
              <a:t>Typically </a:t>
            </a:r>
            <a:r>
              <a:rPr lang="en-GB" dirty="0"/>
              <a:t>just zero or one output value </a:t>
            </a:r>
            <a:r>
              <a:rPr lang="en-GB" dirty="0" smtClean="0"/>
              <a:t>is produced </a:t>
            </a:r>
            <a:r>
              <a:rPr lang="en-GB" dirty="0"/>
              <a:t>per Reduce in vocation. The intermediate values are supplied to the user' s reduce function via an iterator . This </a:t>
            </a:r>
            <a:r>
              <a:rPr lang="en-GB" dirty="0" smtClean="0"/>
              <a:t>allows </a:t>
            </a:r>
            <a:r>
              <a:rPr lang="en-GB" dirty="0"/>
              <a:t>to handle lists of values that are </a:t>
            </a:r>
            <a:r>
              <a:rPr lang="en-GB" dirty="0" smtClean="0"/>
              <a:t>too large to fit </a:t>
            </a:r>
            <a:r>
              <a:rPr lang="en-GB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99092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Practical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GB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4" y="1853248"/>
            <a:ext cx="5792786" cy="4344590"/>
          </a:xfrm>
        </p:spPr>
      </p:pic>
      <p:sp>
        <p:nvSpPr>
          <p:cNvPr id="5" name="CaixaDeTexto 4"/>
          <p:cNvSpPr txBox="1"/>
          <p:nvPr/>
        </p:nvSpPr>
        <p:spPr>
          <a:xfrm>
            <a:off x="7537983" y="2122854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</a:t>
            </a:r>
            <a:r>
              <a:rPr lang="pt-PT" dirty="0" err="1" smtClean="0"/>
              <a:t>apping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occurrences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certain</a:t>
            </a:r>
            <a:r>
              <a:rPr lang="pt-PT" dirty="0" smtClean="0"/>
              <a:t> </a:t>
            </a:r>
            <a:r>
              <a:rPr lang="pt-PT" dirty="0" err="1" smtClean="0"/>
              <a:t>word</a:t>
            </a:r>
            <a:r>
              <a:rPr lang="pt-PT" dirty="0" smtClean="0"/>
              <a:t> in a </a:t>
            </a:r>
            <a:r>
              <a:rPr lang="pt-PT" dirty="0" err="1" smtClean="0"/>
              <a:t>collection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books</a:t>
            </a:r>
            <a:r>
              <a:rPr lang="pt-PT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7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00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349</Words>
  <Application>Microsoft Office PowerPoint</Application>
  <PresentationFormat>Ecrã Panorâmico</PresentationFormat>
  <Paragraphs>23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Ião</vt:lpstr>
      <vt:lpstr>Map­reduce: Design patterns for BigData Computing</vt:lpstr>
      <vt:lpstr>What is MapReduce?</vt:lpstr>
      <vt:lpstr>MapReduce features/benefits</vt:lpstr>
      <vt:lpstr>Programming model</vt:lpstr>
      <vt:lpstr>Practical example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Map­reduce: Design patterns for BigData Computing</dc:title>
  <dc:creator>Mário Ferreira</dc:creator>
  <cp:lastModifiedBy>Mário Ferreira</cp:lastModifiedBy>
  <cp:revision>11</cp:revision>
  <dcterms:created xsi:type="dcterms:W3CDTF">2014-12-16T10:14:34Z</dcterms:created>
  <dcterms:modified xsi:type="dcterms:W3CDTF">2014-12-16T14:38:05Z</dcterms:modified>
</cp:coreProperties>
</file>