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8" r:id="rId8"/>
    <p:sldId id="265" r:id="rId9"/>
    <p:sldId id="266" r:id="rId10"/>
    <p:sldId id="260" r:id="rId11"/>
    <p:sldId id="261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081245" cy="2019300"/>
          </a:xfrm>
        </p:spPr>
        <p:txBody>
          <a:bodyPr/>
          <a:lstStyle/>
          <a:p>
            <a:pPr algn="ctr"/>
            <a:r>
              <a:rPr lang="pt-PT" sz="4000" dirty="0" err="1"/>
              <a:t>Map­reduce</a:t>
            </a:r>
            <a:r>
              <a:rPr lang="pt-PT" sz="4000" dirty="0"/>
              <a:t>: Design </a:t>
            </a:r>
            <a:r>
              <a:rPr lang="pt-PT" sz="4000" dirty="0" err="1"/>
              <a:t>patterns</a:t>
            </a:r>
            <a:r>
              <a:rPr lang="pt-PT" sz="4000" dirty="0"/>
              <a:t> for </a:t>
            </a:r>
            <a:r>
              <a:rPr lang="pt-PT" sz="4000" dirty="0" err="1"/>
              <a:t>BigData</a:t>
            </a:r>
            <a:r>
              <a:rPr lang="pt-PT" sz="4000" dirty="0"/>
              <a:t> </a:t>
            </a:r>
            <a:r>
              <a:rPr lang="pt-PT" sz="4000" dirty="0" err="1" smtClean="0"/>
              <a:t>Computing</a:t>
            </a:r>
            <a:endParaRPr lang="pt-PT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54954" y="4495800"/>
            <a:ext cx="86613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u="sng" dirty="0" err="1" smtClean="0"/>
              <a:t>Bibliographic</a:t>
            </a:r>
            <a:r>
              <a:rPr lang="pt-PT" sz="2400" u="sng" dirty="0" smtClean="0"/>
              <a:t> Research </a:t>
            </a:r>
            <a:r>
              <a:rPr lang="pt-PT" sz="2400" u="sng" dirty="0" err="1" smtClean="0"/>
              <a:t>Work</a:t>
            </a:r>
            <a:endParaRPr lang="pt-PT" sz="2400" u="sng" dirty="0" smtClean="0"/>
          </a:p>
          <a:p>
            <a:endParaRPr lang="pt-PT" dirty="0"/>
          </a:p>
          <a:p>
            <a:r>
              <a:rPr lang="pt-PT" dirty="0" smtClean="0"/>
              <a:t>Mário Ferreira</a:t>
            </a:r>
          </a:p>
          <a:p>
            <a:r>
              <a:rPr lang="pt-PT" dirty="0" err="1" smtClean="0"/>
              <a:t>Vitor</a:t>
            </a:r>
            <a:r>
              <a:rPr lang="pt-PT" dirty="0" smtClean="0"/>
              <a:t> Teixeira</a:t>
            </a:r>
          </a:p>
          <a:p>
            <a:r>
              <a:rPr lang="pt-PT" dirty="0" smtClean="0"/>
              <a:t>Pedro Sousa</a:t>
            </a:r>
          </a:p>
          <a:p>
            <a:r>
              <a:rPr lang="pt-PT" dirty="0" smtClean="0"/>
              <a:t>Pedro Faria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56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Practical</a:t>
            </a:r>
            <a:r>
              <a:rPr lang="pt-PT" dirty="0" smtClean="0"/>
              <a:t> </a:t>
            </a:r>
            <a:r>
              <a:rPr lang="pt-PT" dirty="0" err="1" smtClean="0"/>
              <a:t>example</a:t>
            </a:r>
            <a:endParaRPr lang="en-GB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37983" y="2122854"/>
            <a:ext cx="33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</a:t>
            </a:r>
            <a:r>
              <a:rPr lang="pt-PT" dirty="0" err="1" smtClean="0"/>
              <a:t>apping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occurrences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certain</a:t>
            </a:r>
            <a:r>
              <a:rPr lang="pt-PT" dirty="0" smtClean="0"/>
              <a:t> </a:t>
            </a:r>
            <a:r>
              <a:rPr lang="pt-PT" dirty="0" err="1" smtClean="0"/>
              <a:t>word</a:t>
            </a:r>
            <a:r>
              <a:rPr lang="pt-PT" dirty="0" smtClean="0"/>
              <a:t> in a </a:t>
            </a:r>
            <a:r>
              <a:rPr lang="pt-PT" dirty="0" err="1" smtClean="0"/>
              <a:t>collection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books</a:t>
            </a:r>
            <a:r>
              <a:rPr lang="pt-PT" dirty="0" smtClean="0"/>
              <a:t>.</a:t>
            </a:r>
            <a:endParaRPr lang="en-GB" dirty="0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768714"/>
            <a:ext cx="5988583" cy="4491438"/>
          </a:xfrm>
        </p:spPr>
      </p:pic>
    </p:spTree>
    <p:extLst>
      <p:ext uri="{BB962C8B-B14F-4D97-AF65-F5344CB8AC3E}">
        <p14:creationId xmlns:p14="http://schemas.microsoft.com/office/powerpoint/2010/main" val="25224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Pseudo-coded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endParaRPr lang="en-GB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72" y="1853248"/>
            <a:ext cx="7086600" cy="22098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72" y="4199890"/>
            <a:ext cx="7086600" cy="22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Large-Scale PDF Generation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New York Times needed to generate PDF files for 11,000,000 articles (every article from 1851-1980) in the form of images scanned from the original paper</a:t>
            </a:r>
          </a:p>
          <a:p>
            <a:r>
              <a:rPr lang="en-GB" dirty="0"/>
              <a:t>Each article is composed of numerous TIFF images which are scaled and glued together</a:t>
            </a:r>
          </a:p>
          <a:p>
            <a:endParaRPr lang="pt-PT" dirty="0" smtClean="0"/>
          </a:p>
          <a:p>
            <a:r>
              <a:rPr lang="en-US" altLang="en-US" dirty="0"/>
              <a:t>4TB of scanned articles were sent to Amazon Simple Storage </a:t>
            </a:r>
            <a:r>
              <a:rPr lang="en-US" altLang="en-US" dirty="0" smtClean="0"/>
              <a:t>Service</a:t>
            </a:r>
          </a:p>
          <a:p>
            <a:r>
              <a:rPr lang="en-GB" dirty="0"/>
              <a:t>A cluster of Amazon Elastic Compute </a:t>
            </a:r>
            <a:r>
              <a:rPr lang="en-GB" dirty="0" smtClean="0"/>
              <a:t>Cloud(EC2) </a:t>
            </a:r>
            <a:r>
              <a:rPr lang="en-GB" dirty="0"/>
              <a:t>machines was configured to distribute the PDF generation via Hadoop</a:t>
            </a:r>
          </a:p>
          <a:p>
            <a:r>
              <a:rPr lang="en-GB" dirty="0"/>
              <a:t>Using 100 EC2 instances and 24 hours, the New York Times was able to convert 4TB of scanned articles to 1.5TB of PDF documents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96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4" y="330200"/>
            <a:ext cx="10700268" cy="6032500"/>
          </a:xfrm>
        </p:spPr>
      </p:pic>
    </p:spTree>
    <p:extLst>
      <p:ext uri="{BB962C8B-B14F-4D97-AF65-F5344CB8AC3E}">
        <p14:creationId xmlns:p14="http://schemas.microsoft.com/office/powerpoint/2010/main" val="5427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Why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r>
              <a:rPr lang="pt-PT" dirty="0" smtClean="0"/>
              <a:t>?</a:t>
            </a:r>
            <a:endParaRPr lang="en-GB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Large scale data processing was difficult! </a:t>
            </a:r>
            <a:endParaRPr lang="en-GB" sz="1800" dirty="0" smtClean="0"/>
          </a:p>
          <a:p>
            <a:pPr lvl="1"/>
            <a:r>
              <a:rPr lang="en-GB" dirty="0" smtClean="0"/>
              <a:t>Managing </a:t>
            </a:r>
            <a:r>
              <a:rPr lang="en-GB" dirty="0"/>
              <a:t>hundreds or thousands of processors </a:t>
            </a:r>
          </a:p>
          <a:p>
            <a:pPr lvl="1"/>
            <a:r>
              <a:rPr lang="en-GB" dirty="0"/>
              <a:t>Managing parallelization and distribution </a:t>
            </a:r>
          </a:p>
          <a:p>
            <a:pPr lvl="1"/>
            <a:r>
              <a:rPr lang="en-GB" dirty="0"/>
              <a:t>I/O Scheduling Status and monitoring </a:t>
            </a:r>
          </a:p>
          <a:p>
            <a:pPr lvl="1"/>
            <a:r>
              <a:rPr lang="en-GB" dirty="0" smtClean="0"/>
              <a:t>Fault/crash tolerance</a:t>
            </a:r>
          </a:p>
          <a:p>
            <a:pPr lvl="1"/>
            <a:endParaRPr lang="en-GB" dirty="0" smtClean="0"/>
          </a:p>
          <a:p>
            <a:r>
              <a:rPr lang="en-GB" sz="1800" dirty="0" err="1" smtClean="0"/>
              <a:t>MapReduce</a:t>
            </a:r>
            <a:r>
              <a:rPr lang="en-GB" sz="1800" dirty="0" smtClean="0"/>
              <a:t> </a:t>
            </a:r>
            <a:r>
              <a:rPr lang="en-GB" sz="1800" dirty="0"/>
              <a:t>provides all of these, easily!</a:t>
            </a:r>
          </a:p>
          <a:p>
            <a:pPr lvl="1"/>
            <a:endParaRPr lang="en-GB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2923964"/>
            <a:ext cx="4879975" cy="36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MapReduce</a:t>
            </a:r>
            <a:r>
              <a:rPr lang="en-US" dirty="0"/>
              <a:t> is a programming </a:t>
            </a:r>
            <a:r>
              <a:rPr lang="en-US" dirty="0" smtClean="0"/>
              <a:t>model</a:t>
            </a:r>
            <a:r>
              <a:rPr lang="en-US" dirty="0"/>
              <a:t>, inspired by the map and reduce </a:t>
            </a:r>
            <a:r>
              <a:rPr lang="en-US" dirty="0" smtClean="0"/>
              <a:t>functions, </a:t>
            </a:r>
            <a:r>
              <a:rPr lang="en-US" dirty="0"/>
              <a:t>and an associated implementation for processing and generating large data sets with a parallel, distributed algorithm on a cluster</a:t>
            </a:r>
            <a:r>
              <a:rPr lang="en-US" dirty="0" smtClean="0"/>
              <a:t>. Between the two main steps there is an extra one called shuffle.</a:t>
            </a:r>
          </a:p>
          <a:p>
            <a:endParaRPr lang="en-US" dirty="0" smtClean="0"/>
          </a:p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en-US" dirty="0" smtClean="0"/>
              <a:t>Map</a:t>
            </a:r>
            <a:r>
              <a:rPr lang="pt-PT" dirty="0" smtClean="0"/>
              <a:t> </a:t>
            </a:r>
            <a:r>
              <a:rPr lang="pt-PT" dirty="0" err="1" smtClean="0"/>
              <a:t>function</a:t>
            </a:r>
            <a:r>
              <a:rPr lang="pt-PT" dirty="0" smtClean="0"/>
              <a:t> </a:t>
            </a:r>
            <a:r>
              <a:rPr lang="pt-PT" dirty="0" err="1"/>
              <a:t>performs</a:t>
            </a:r>
            <a:r>
              <a:rPr lang="pt-PT" dirty="0"/>
              <a:t> </a:t>
            </a:r>
            <a:r>
              <a:rPr lang="pt-PT" dirty="0" err="1"/>
              <a:t>filtering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 smtClean="0"/>
              <a:t>sorting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en-US" dirty="0" smtClean="0"/>
              <a:t>processing a key/value </a:t>
            </a:r>
            <a:r>
              <a:rPr lang="en-US" dirty="0"/>
              <a:t>pair to generate a set of intermediate </a:t>
            </a:r>
            <a:r>
              <a:rPr lang="en-US" dirty="0" smtClean="0"/>
              <a:t>key/value pairs.</a:t>
            </a:r>
          </a:p>
          <a:p>
            <a:endParaRPr lang="en-US" dirty="0" smtClean="0"/>
          </a:p>
          <a:p>
            <a:r>
              <a:rPr lang="en-US" dirty="0" smtClean="0"/>
              <a:t>The Reduce function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performs</a:t>
            </a:r>
            <a:r>
              <a:rPr lang="pt-PT" dirty="0"/>
              <a:t> a </a:t>
            </a:r>
            <a:r>
              <a:rPr lang="pt-PT" dirty="0" err="1"/>
              <a:t>summary</a:t>
            </a:r>
            <a:r>
              <a:rPr lang="pt-PT" dirty="0"/>
              <a:t> </a:t>
            </a:r>
            <a:r>
              <a:rPr lang="pt-PT" dirty="0" err="1" smtClean="0"/>
              <a:t>operation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en-US" dirty="0"/>
              <a:t>merges all </a:t>
            </a:r>
            <a:r>
              <a:rPr lang="en-US" dirty="0" smtClean="0"/>
              <a:t>intermediate values </a:t>
            </a:r>
            <a:r>
              <a:rPr lang="en-US" dirty="0"/>
              <a:t>associated with the same intermediate </a:t>
            </a:r>
            <a:r>
              <a:rPr lang="en-US" dirty="0" smtClean="0"/>
              <a:t>key.</a:t>
            </a:r>
          </a:p>
          <a:p>
            <a:endParaRPr lang="en-US" dirty="0"/>
          </a:p>
          <a:p>
            <a:r>
              <a:rPr lang="en-US" dirty="0" smtClean="0"/>
              <a:t>The shuffle function </a:t>
            </a:r>
            <a:r>
              <a:rPr lang="en-GB" dirty="0"/>
              <a:t> </a:t>
            </a:r>
            <a:r>
              <a:rPr lang="en-GB" dirty="0" smtClean="0"/>
              <a:t>redistributes </a:t>
            </a:r>
            <a:r>
              <a:rPr lang="en-GB" dirty="0"/>
              <a:t>data based on the output keys (produced by the </a:t>
            </a:r>
            <a:r>
              <a:rPr lang="en-GB" dirty="0" smtClean="0"/>
              <a:t>Map function</a:t>
            </a:r>
            <a:r>
              <a:rPr lang="en-GB" dirty="0"/>
              <a:t>), such that all data belonging to one key is located on the same worker </a:t>
            </a:r>
            <a:r>
              <a:rPr lang="en-GB" dirty="0" smtClean="0"/>
              <a:t>node.</a:t>
            </a:r>
            <a:endParaRPr lang="en-US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8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exto 6"/>
          <p:cNvSpPr>
            <a:spLocks noGrp="1"/>
          </p:cNvSpPr>
          <p:nvPr>
            <p:ph type="body" sz="quarter" idx="3"/>
          </p:nvPr>
        </p:nvSpPr>
        <p:spPr>
          <a:xfrm>
            <a:off x="3508195" y="228600"/>
            <a:ext cx="4396339" cy="576262"/>
          </a:xfrm>
        </p:spPr>
        <p:txBody>
          <a:bodyPr/>
          <a:lstStyle/>
          <a:p>
            <a:pPr algn="ctr"/>
            <a:r>
              <a:rPr lang="pt-PT" sz="4200" dirty="0" err="1" smtClean="0">
                <a:solidFill>
                  <a:schemeClr val="tx1"/>
                </a:solidFill>
              </a:rPr>
              <a:t>MapReduce</a:t>
            </a:r>
            <a:endParaRPr lang="en-GB" sz="4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81964" y="54737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Simple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endParaRPr lang="en-GB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732586" y="584303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MapReduce</a:t>
            </a:r>
            <a:r>
              <a:rPr lang="pt-PT" dirty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combine</a:t>
            </a:r>
            <a:endParaRPr lang="en-GB" dirty="0"/>
          </a:p>
        </p:txBody>
      </p:sp>
      <p:pic>
        <p:nvPicPr>
          <p:cNvPr id="14" name="Marcador de Posição de Conteúdo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0" y="1665298"/>
            <a:ext cx="5578770" cy="3569395"/>
          </a:xfrm>
        </p:spPr>
      </p:pic>
      <p:pic>
        <p:nvPicPr>
          <p:cNvPr id="16" name="Marcador de Posição de Conteúdo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74" y="1665298"/>
            <a:ext cx="5280025" cy="3906831"/>
          </a:xfrm>
        </p:spPr>
      </p:pic>
    </p:spTree>
    <p:extLst>
      <p:ext uri="{BB962C8B-B14F-4D97-AF65-F5344CB8AC3E}">
        <p14:creationId xmlns:p14="http://schemas.microsoft.com/office/powerpoint/2010/main" val="3702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/</a:t>
            </a:r>
            <a:r>
              <a:rPr lang="pt-PT" dirty="0" err="1" smtClean="0"/>
              <a:t>benefits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multi-threaded implementations of </a:t>
            </a:r>
            <a:r>
              <a:rPr lang="en-US" dirty="0" err="1" smtClean="0"/>
              <a:t>MapReduce</a:t>
            </a:r>
            <a:r>
              <a:rPr lang="en-US" dirty="0" smtClean="0"/>
              <a:t> the </a:t>
            </a:r>
            <a:r>
              <a:rPr lang="pt-PT" dirty="0" err="1" smtClean="0"/>
              <a:t>scalability</a:t>
            </a:r>
            <a:r>
              <a:rPr lang="pt-PT" dirty="0" smtClean="0"/>
              <a:t>, </a:t>
            </a:r>
            <a:r>
              <a:rPr lang="pt-PT" dirty="0" err="1" smtClean="0"/>
              <a:t>fault-tolerance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performance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program</a:t>
            </a:r>
            <a:r>
              <a:rPr lang="pt-PT" dirty="0" smtClean="0"/>
              <a:t> are </a:t>
            </a:r>
            <a:r>
              <a:rPr lang="pt-PT" dirty="0" err="1" smtClean="0"/>
              <a:t>largely</a:t>
            </a:r>
            <a:r>
              <a:rPr lang="pt-PT" dirty="0" smtClean="0"/>
              <a:t> </a:t>
            </a:r>
            <a:r>
              <a:rPr lang="pt-PT" dirty="0" err="1" smtClean="0"/>
              <a:t>increased</a:t>
            </a:r>
            <a:r>
              <a:rPr lang="pt-PT" dirty="0" smtClean="0"/>
              <a:t>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compared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single-</a:t>
            </a:r>
            <a:r>
              <a:rPr lang="pt-PT" dirty="0" err="1" smtClean="0"/>
              <a:t>threaded</a:t>
            </a:r>
            <a:r>
              <a:rPr lang="pt-PT" dirty="0" smtClean="0"/>
              <a:t> </a:t>
            </a:r>
            <a:r>
              <a:rPr lang="pt-PT" dirty="0" err="1" smtClean="0"/>
              <a:t>implementations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non-</a:t>
            </a:r>
            <a:r>
              <a:rPr lang="pt-PT" dirty="0" err="1"/>
              <a:t>M</a:t>
            </a:r>
            <a:r>
              <a:rPr lang="pt-PT" dirty="0" err="1" smtClean="0"/>
              <a:t>apReduce</a:t>
            </a:r>
            <a:r>
              <a:rPr lang="pt-PT" dirty="0" smtClean="0"/>
              <a:t>.</a:t>
            </a:r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programs are </a:t>
            </a:r>
            <a:r>
              <a:rPr lang="en-US" dirty="0"/>
              <a:t>automatically parallelized and executed on a large </a:t>
            </a:r>
            <a:r>
              <a:rPr lang="en-US" dirty="0" smtClean="0"/>
              <a:t>cluster. </a:t>
            </a:r>
            <a:r>
              <a:rPr lang="en-US" dirty="0"/>
              <a:t>The run-time system takes care of </a:t>
            </a:r>
            <a:r>
              <a:rPr lang="en-US" dirty="0" smtClean="0"/>
              <a:t>the details </a:t>
            </a:r>
            <a:r>
              <a:rPr lang="en-US" dirty="0"/>
              <a:t>of partitioning the input data, scheduling the program' s execution across a set of machines, handling machine failures, and managing the required </a:t>
            </a:r>
            <a:r>
              <a:rPr lang="en-US" dirty="0" smtClean="0"/>
              <a:t>inter-machine communication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programmers without </a:t>
            </a:r>
            <a:r>
              <a:rPr lang="en-US" dirty="0" smtClean="0"/>
              <a:t>any experience </a:t>
            </a:r>
            <a:r>
              <a:rPr lang="en-US" dirty="0"/>
              <a:t>with parallel and distributed systems to easily utilize the resources of a large distributed 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71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Input/</a:t>
            </a:r>
            <a:r>
              <a:rPr lang="pt-PT" dirty="0"/>
              <a:t> </a:t>
            </a:r>
            <a:r>
              <a:rPr lang="pt-PT" dirty="0" smtClean="0"/>
              <a:t>Output: </a:t>
            </a:r>
            <a:r>
              <a:rPr lang="pt-PT" dirty="0" err="1"/>
              <a:t>key</a:t>
            </a:r>
            <a:r>
              <a:rPr lang="pt-PT" dirty="0"/>
              <a:t>/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 smtClean="0"/>
              <a:t>pairs</a:t>
            </a:r>
            <a:r>
              <a:rPr lang="pt-PT" dirty="0" smtClean="0"/>
              <a:t>.</a:t>
            </a:r>
          </a:p>
          <a:p>
            <a:r>
              <a:rPr lang="en-GB" dirty="0"/>
              <a:t>Map, </a:t>
            </a:r>
            <a:r>
              <a:rPr lang="en-GB" dirty="0" smtClean="0"/>
              <a:t>defined </a:t>
            </a:r>
            <a:r>
              <a:rPr lang="en-GB" dirty="0"/>
              <a:t>by the user, takes an input pair and produces a set of intermediate key/value pairs. The </a:t>
            </a:r>
            <a:r>
              <a:rPr lang="en-GB" dirty="0" err="1"/>
              <a:t>MapReduce</a:t>
            </a:r>
            <a:r>
              <a:rPr lang="en-GB" dirty="0"/>
              <a:t> library groups together all intermediate values associated with the same intermediate key </a:t>
            </a:r>
            <a:r>
              <a:rPr lang="en-GB" dirty="0" smtClean="0"/>
              <a:t>X </a:t>
            </a:r>
            <a:r>
              <a:rPr lang="en-GB" dirty="0"/>
              <a:t>and passes </a:t>
            </a:r>
            <a:r>
              <a:rPr lang="en-GB" dirty="0" smtClean="0"/>
              <a:t>them to </a:t>
            </a:r>
            <a:r>
              <a:rPr lang="en-GB" dirty="0"/>
              <a:t>the Reduce function</a:t>
            </a:r>
            <a:r>
              <a:rPr lang="en-GB" dirty="0" smtClean="0"/>
              <a:t>.</a:t>
            </a:r>
          </a:p>
          <a:p>
            <a:r>
              <a:rPr lang="en-GB" dirty="0"/>
              <a:t>The Reduce function, also </a:t>
            </a:r>
            <a:r>
              <a:rPr lang="en-GB" dirty="0" smtClean="0"/>
              <a:t>provided by </a:t>
            </a:r>
            <a:r>
              <a:rPr lang="en-GB" dirty="0"/>
              <a:t>the user, </a:t>
            </a:r>
            <a:r>
              <a:rPr lang="en-GB" dirty="0" smtClean="0"/>
              <a:t>accepts an </a:t>
            </a:r>
            <a:r>
              <a:rPr lang="en-GB" dirty="0"/>
              <a:t>intermediate key X</a:t>
            </a:r>
            <a:r>
              <a:rPr lang="en-GB" dirty="0" smtClean="0"/>
              <a:t> </a:t>
            </a:r>
            <a:r>
              <a:rPr lang="en-GB" dirty="0"/>
              <a:t>and a set of values for that key . </a:t>
            </a:r>
            <a:r>
              <a:rPr lang="en-GB" dirty="0" smtClean="0"/>
              <a:t>It merges </a:t>
            </a:r>
            <a:r>
              <a:rPr lang="en-GB" dirty="0"/>
              <a:t>together these values to form a possibly </a:t>
            </a:r>
            <a:r>
              <a:rPr lang="en-GB" dirty="0" smtClean="0"/>
              <a:t>smaller set </a:t>
            </a:r>
            <a:r>
              <a:rPr lang="en-GB" dirty="0"/>
              <a:t>of values. </a:t>
            </a:r>
            <a:r>
              <a:rPr lang="en-GB" dirty="0" smtClean="0"/>
              <a:t>Typically </a:t>
            </a:r>
            <a:r>
              <a:rPr lang="en-GB" dirty="0"/>
              <a:t>just zero or one output value </a:t>
            </a:r>
            <a:r>
              <a:rPr lang="en-GB" dirty="0" smtClean="0"/>
              <a:t>is produced </a:t>
            </a:r>
            <a:r>
              <a:rPr lang="en-GB" dirty="0"/>
              <a:t>per Reduce in vocation. The intermediate values are supplied to the user' s reduce function via an iterator . This </a:t>
            </a:r>
            <a:r>
              <a:rPr lang="en-GB" dirty="0" smtClean="0"/>
              <a:t>allows </a:t>
            </a:r>
            <a:r>
              <a:rPr lang="en-GB" dirty="0"/>
              <a:t>to handle lists of values that are </a:t>
            </a:r>
            <a:r>
              <a:rPr lang="en-GB" dirty="0" smtClean="0"/>
              <a:t>too large to fit </a:t>
            </a:r>
            <a:r>
              <a:rPr lang="en-GB" dirty="0"/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39909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Monad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</a:t>
            </a:r>
            <a:r>
              <a:rPr lang="en-GB" dirty="0" smtClean="0"/>
              <a:t>onads </a:t>
            </a:r>
            <a:r>
              <a:rPr lang="en-GB" dirty="0"/>
              <a:t>are a language feature </a:t>
            </a:r>
            <a:r>
              <a:rPr lang="en-GB" dirty="0" smtClean="0"/>
              <a:t>that allow </a:t>
            </a:r>
            <a:r>
              <a:rPr lang="en-GB" dirty="0"/>
              <a:t>the definition of language-integrated DSLs in a way </a:t>
            </a:r>
            <a:r>
              <a:rPr lang="en-GB" dirty="0" smtClean="0"/>
              <a:t>where semantic </a:t>
            </a:r>
            <a:r>
              <a:rPr lang="en-GB" dirty="0"/>
              <a:t>peculiarities are abstracted away from the syntactic interface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It was found </a:t>
            </a:r>
            <a:r>
              <a:rPr lang="en-GB" dirty="0"/>
              <a:t>that </a:t>
            </a:r>
            <a:r>
              <a:rPr lang="en-GB" dirty="0" err="1"/>
              <a:t>MapReduce</a:t>
            </a:r>
            <a:r>
              <a:rPr lang="en-GB" dirty="0"/>
              <a:t> can be expressed naturally, using functional programming techniques, as a form of </a:t>
            </a:r>
            <a:r>
              <a:rPr lang="en-GB" dirty="0" smtClean="0"/>
              <a:t>monad.  The basic idea is to convert each </a:t>
            </a:r>
            <a:r>
              <a:rPr lang="en-GB" dirty="0"/>
              <a:t>map / reduce stage into a monadic function, so </a:t>
            </a:r>
            <a:r>
              <a:rPr lang="en-GB" dirty="0" err="1"/>
              <a:t>MapReduce</a:t>
            </a:r>
            <a:r>
              <a:rPr lang="en-GB" dirty="0"/>
              <a:t> becomes a composition:</a:t>
            </a:r>
          </a:p>
          <a:p>
            <a:r>
              <a:rPr lang="en-GB" dirty="0" smtClean="0"/>
              <a:t>Monads </a:t>
            </a:r>
            <a:r>
              <a:rPr lang="en-GB" dirty="0"/>
              <a:t>have known success in languages such as </a:t>
            </a:r>
            <a:r>
              <a:rPr lang="en-GB" dirty="0" smtClean="0"/>
              <a:t>Haskell, Scala </a:t>
            </a:r>
            <a:r>
              <a:rPr lang="en-GB" dirty="0"/>
              <a:t>and </a:t>
            </a:r>
            <a:r>
              <a:rPr lang="en-GB" dirty="0" err="1" smtClean="0"/>
              <a:t>Clojure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14" y="4937030"/>
            <a:ext cx="6676686" cy="15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err="1" smtClean="0"/>
              <a:t>Known</a:t>
            </a:r>
            <a:r>
              <a:rPr lang="pt-PT" sz="4000" dirty="0" smtClean="0"/>
              <a:t> </a:t>
            </a:r>
            <a:r>
              <a:rPr lang="pt-PT" sz="4000" dirty="0" err="1" smtClean="0"/>
              <a:t>MapReduce</a:t>
            </a:r>
            <a:r>
              <a:rPr lang="pt-PT" sz="4000" dirty="0" smtClean="0"/>
              <a:t> </a:t>
            </a:r>
            <a:r>
              <a:rPr lang="pt-PT" sz="4000" dirty="0" err="1" smtClean="0"/>
              <a:t>implementations</a:t>
            </a:r>
            <a:endParaRPr lang="en-GB" sz="4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89012" y="1493147"/>
            <a:ext cx="8946541" cy="4195481"/>
          </a:xfrm>
        </p:spPr>
        <p:txBody>
          <a:bodyPr/>
          <a:lstStyle/>
          <a:p>
            <a:r>
              <a:rPr lang="en-GB" dirty="0"/>
              <a:t>Apache </a:t>
            </a:r>
            <a:r>
              <a:rPr lang="en-GB" dirty="0" smtClean="0"/>
              <a:t>Hadoop</a:t>
            </a:r>
          </a:p>
          <a:p>
            <a:pPr lvl="1"/>
            <a:r>
              <a:rPr lang="en-GB" dirty="0"/>
              <a:t>Apache Hadoop is an open-source software framework for distributed storage and distributed processing of Big Data on </a:t>
            </a:r>
            <a:r>
              <a:rPr lang="en-GB" dirty="0" smtClean="0"/>
              <a:t>clusters. </a:t>
            </a:r>
          </a:p>
          <a:p>
            <a:pPr lvl="1"/>
            <a:r>
              <a:rPr lang="en-GB" dirty="0" smtClean="0"/>
              <a:t>Its </a:t>
            </a:r>
            <a:r>
              <a:rPr lang="en-GB" dirty="0"/>
              <a:t>Hadoop Distributed File System (HDFS) splits files into large blocks (default 64MB or 128MB) and distributes the blocks amongst the nodes in the cluster. </a:t>
            </a:r>
            <a:endParaRPr lang="en-GB" dirty="0" smtClean="0"/>
          </a:p>
          <a:p>
            <a:pPr lvl="1"/>
            <a:r>
              <a:rPr lang="en-GB" dirty="0" smtClean="0"/>
              <a:t>For </a:t>
            </a:r>
            <a:r>
              <a:rPr lang="en-GB" dirty="0"/>
              <a:t>processing the data, the Hadoop Map/Reduce ships code (</a:t>
            </a:r>
            <a:r>
              <a:rPr lang="en-GB" dirty="0" err="1"/>
              <a:t>specificallyJar</a:t>
            </a:r>
            <a:r>
              <a:rPr lang="en-GB" dirty="0"/>
              <a:t> files) to the nodes that have the required data, and the nodes then process the data in parallel. This approach takes advantage of data locality</a:t>
            </a:r>
            <a:r>
              <a:rPr lang="en-GB" dirty="0" smtClean="0"/>
              <a:t>, </a:t>
            </a:r>
            <a:r>
              <a:rPr lang="en-GB" dirty="0"/>
              <a:t>in contrast to conventional HPC architecture which usually relies on a parallel file </a:t>
            </a:r>
            <a:r>
              <a:rPr lang="en-GB" dirty="0" smtClean="0"/>
              <a:t>system.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4742486"/>
            <a:ext cx="3168834" cy="198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Known </a:t>
            </a:r>
            <a:r>
              <a:rPr lang="en-GB" sz="4000" dirty="0" err="1"/>
              <a:t>MapReduce</a:t>
            </a:r>
            <a:r>
              <a:rPr lang="en-GB" sz="4000" dirty="0"/>
              <a:t> implementations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81112" y="1853248"/>
            <a:ext cx="8946541" cy="4195481"/>
          </a:xfrm>
        </p:spPr>
        <p:txBody>
          <a:bodyPr>
            <a:normAutofit/>
          </a:bodyPr>
          <a:lstStyle/>
          <a:p>
            <a:r>
              <a:rPr lang="pt-PT" dirty="0" err="1" smtClean="0"/>
              <a:t>Spark</a:t>
            </a:r>
            <a:endParaRPr lang="en-GB" dirty="0"/>
          </a:p>
          <a:p>
            <a:pPr lvl="1"/>
            <a:r>
              <a:rPr lang="en-GB" dirty="0" smtClean="0"/>
              <a:t>Nowadays an Apache </a:t>
            </a:r>
            <a:r>
              <a:rPr lang="en-GB" dirty="0"/>
              <a:t>Incubator </a:t>
            </a:r>
            <a:r>
              <a:rPr lang="en-GB" dirty="0" smtClean="0"/>
              <a:t>project, defined as "Next-generation</a:t>
            </a:r>
            <a:r>
              <a:rPr lang="en-GB" dirty="0"/>
              <a:t>" </a:t>
            </a:r>
            <a:r>
              <a:rPr lang="en-GB" dirty="0" smtClean="0"/>
              <a:t>map/reduce because its </a:t>
            </a:r>
            <a:r>
              <a:rPr lang="en-GB" dirty="0"/>
              <a:t>designed for </a:t>
            </a:r>
            <a:r>
              <a:rPr lang="en-GB" dirty="0" smtClean="0"/>
              <a:t>performance and speed.</a:t>
            </a:r>
            <a:endParaRPr lang="en-GB" dirty="0"/>
          </a:p>
          <a:p>
            <a:pPr lvl="1"/>
            <a:r>
              <a:rPr lang="en-GB" dirty="0" smtClean="0"/>
              <a:t>Provides high level APIs </a:t>
            </a:r>
            <a:r>
              <a:rPr lang="en-GB" dirty="0"/>
              <a:t>for Scala, </a:t>
            </a:r>
            <a:r>
              <a:rPr lang="en-GB" dirty="0" smtClean="0"/>
              <a:t>Java and  Python as well as a rich set of higher-level tools including </a:t>
            </a:r>
            <a:r>
              <a:rPr lang="en-GB" dirty="0"/>
              <a:t>Shark (SQL</a:t>
            </a:r>
            <a:r>
              <a:rPr lang="en-GB" dirty="0" smtClean="0"/>
              <a:t>) </a:t>
            </a:r>
            <a:r>
              <a:rPr lang="en-GB" dirty="0"/>
              <a:t>for SQL and structured data processing</a:t>
            </a:r>
            <a:r>
              <a:rPr lang="en-GB" dirty="0" smtClean="0"/>
              <a:t>, </a:t>
            </a:r>
            <a:r>
              <a:rPr lang="en-GB" dirty="0" err="1" smtClean="0"/>
              <a:t>MLlib</a:t>
            </a:r>
            <a:r>
              <a:rPr lang="en-GB" dirty="0" smtClean="0"/>
              <a:t> for machine learning, </a:t>
            </a:r>
            <a:r>
              <a:rPr lang="en-GB" dirty="0" err="1" smtClean="0"/>
              <a:t>GraphX</a:t>
            </a:r>
            <a:r>
              <a:rPr lang="en-GB" dirty="0" smtClean="0"/>
              <a:t> for graph processing and a self-made streaming API(Spark Streaming).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577183"/>
            <a:ext cx="3288952" cy="16519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16" y="4514177"/>
            <a:ext cx="3858449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21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389</TotalTime>
  <Words>774</Words>
  <Application>Microsoft Office PowerPoint</Application>
  <PresentationFormat>Ecrã Panorâmico</PresentationFormat>
  <Paragraphs>57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Ião</vt:lpstr>
      <vt:lpstr>Map­reduce: Design patterns for BigData Computing</vt:lpstr>
      <vt:lpstr>Why was MapReduce created?</vt:lpstr>
      <vt:lpstr>What is MapReduce?</vt:lpstr>
      <vt:lpstr>Apresentação do PowerPoint</vt:lpstr>
      <vt:lpstr>MapReduce features/benefits</vt:lpstr>
      <vt:lpstr>Programming model</vt:lpstr>
      <vt:lpstr>Monad</vt:lpstr>
      <vt:lpstr>Known MapReduce implementations</vt:lpstr>
      <vt:lpstr>Known MapReduce implementations</vt:lpstr>
      <vt:lpstr>Practical example</vt:lpstr>
      <vt:lpstr>Pseudo-coded MapReduce</vt:lpstr>
      <vt:lpstr>Large-Scale PDF Generation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Map­reduce: Design patterns for BigData Computing</dc:title>
  <dc:creator>Mário Ferreira</dc:creator>
  <cp:lastModifiedBy>Mário Ferreira</cp:lastModifiedBy>
  <cp:revision>27</cp:revision>
  <dcterms:created xsi:type="dcterms:W3CDTF">2014-12-16T10:14:34Z</dcterms:created>
  <dcterms:modified xsi:type="dcterms:W3CDTF">2014-12-17T17:10:36Z</dcterms:modified>
</cp:coreProperties>
</file>