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chivo Black" panose="020B0604020202020204" charset="0"/>
      <p:regular r:id="rId8"/>
    </p:embeddedFont>
    <p:embeddedFont>
      <p:font typeface="DM Sans Bold" panose="020B0604020202020204" charset="0"/>
      <p:regular r:id="rId9"/>
    </p:embeddedFont>
    <p:embeddedFont>
      <p:font typeface="Horizon" panose="020B0604020202020204" charset="0"/>
      <p:regular r:id="rId10"/>
    </p:embeddedFont>
    <p:embeddedFont>
      <p:font typeface="League Spartan" panose="020B0604020202020204" charset="0"/>
      <p:regular r:id="rId11"/>
    </p:embeddedFont>
    <p:embeddedFont>
      <p:font typeface="Poppins" panose="00000500000000000000" pitchFamily="2" charset="0"/>
      <p:regular r:id="rId12"/>
    </p:embeddedFont>
    <p:embeddedFont>
      <p:font typeface="Poppins Bold" panose="00000800000000000000" charset="0"/>
      <p:regular r:id="rId13"/>
    </p:embeddedFont>
    <p:embeddedFont>
      <p:font typeface="Raleway Bold" panose="020B0604020202020204" charset="0"/>
      <p:regular r:id="rId14"/>
    </p:embeddedFont>
    <p:embeddedFont>
      <p:font typeface="Raleway Semi-Bold" panose="020B0604020202020204" charset="0"/>
      <p:regular r:id="rId15"/>
    </p:embeddedFont>
    <p:embeddedFont>
      <p:font typeface="RoxboroughCF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C333E-AD9D-4410-85FA-BACC5525FBC0}" v="12" dt="2024-12-02T12:12:09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354" y="3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ztafa Loutfy" userId="a4687228be87f366" providerId="LiveId" clId="{624C333E-AD9D-4410-85FA-BACC5525FBC0}"/>
    <pc:docChg chg="modSld">
      <pc:chgData name="Mouztafa Loutfy" userId="a4687228be87f366" providerId="LiveId" clId="{624C333E-AD9D-4410-85FA-BACC5525FBC0}" dt="2024-12-02T12:12:09.896" v="11"/>
      <pc:docMkLst>
        <pc:docMk/>
      </pc:docMkLst>
      <pc:sldChg chg="modTransition modAnim">
        <pc:chgData name="Mouztafa Loutfy" userId="a4687228be87f366" providerId="LiveId" clId="{624C333E-AD9D-4410-85FA-BACC5525FBC0}" dt="2024-12-02T12:12:09.896" v="11"/>
        <pc:sldMkLst>
          <pc:docMk/>
          <pc:sldMk cId="0" sldId="256"/>
        </pc:sldMkLst>
      </pc:sldChg>
      <pc:sldChg chg="modTransition">
        <pc:chgData name="Mouztafa Loutfy" userId="a4687228be87f366" providerId="LiveId" clId="{624C333E-AD9D-4410-85FA-BACC5525FBC0}" dt="2024-12-02T12:11:29.557" v="2"/>
        <pc:sldMkLst>
          <pc:docMk/>
          <pc:sldMk cId="0" sldId="257"/>
        </pc:sldMkLst>
      </pc:sldChg>
      <pc:sldChg chg="modTransition">
        <pc:chgData name="Mouztafa Loutfy" userId="a4687228be87f366" providerId="LiveId" clId="{624C333E-AD9D-4410-85FA-BACC5525FBC0}" dt="2024-12-02T12:11:29.557" v="2"/>
        <pc:sldMkLst>
          <pc:docMk/>
          <pc:sldMk cId="0" sldId="258"/>
        </pc:sldMkLst>
      </pc:sldChg>
      <pc:sldChg chg="modTransition">
        <pc:chgData name="Mouztafa Loutfy" userId="a4687228be87f366" providerId="LiveId" clId="{624C333E-AD9D-4410-85FA-BACC5525FBC0}" dt="2024-12-02T12:11:29.557" v="2"/>
        <pc:sldMkLst>
          <pc:docMk/>
          <pc:sldMk cId="0" sldId="259"/>
        </pc:sldMkLst>
      </pc:sldChg>
      <pc:sldChg chg="modTransition">
        <pc:chgData name="Mouztafa Loutfy" userId="a4687228be87f366" providerId="LiveId" clId="{624C333E-AD9D-4410-85FA-BACC5525FBC0}" dt="2024-12-02T12:11:29.557" v="2"/>
        <pc:sldMkLst>
          <pc:docMk/>
          <pc:sldMk cId="0" sldId="260"/>
        </pc:sldMkLst>
      </pc:sldChg>
      <pc:sldChg chg="modTransition">
        <pc:chgData name="Mouztafa Loutfy" userId="a4687228be87f366" providerId="LiveId" clId="{624C333E-AD9D-4410-85FA-BACC5525FBC0}" dt="2024-12-02T12:11:29.557" v="2"/>
        <pc:sldMkLst>
          <pc:docMk/>
          <pc:sldMk cId="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67397" y="-4492656"/>
            <a:ext cx="12546574" cy="12546574"/>
          </a:xfrm>
          <a:custGeom>
            <a:avLst/>
            <a:gdLst/>
            <a:ahLst/>
            <a:cxnLst/>
            <a:rect l="l" t="t" r="r" b="b"/>
            <a:pathLst>
              <a:path w="12546574" h="12546574">
                <a:moveTo>
                  <a:pt x="0" y="0"/>
                </a:moveTo>
                <a:lnTo>
                  <a:pt x="12546574" y="0"/>
                </a:lnTo>
                <a:lnTo>
                  <a:pt x="12546574" y="12546574"/>
                </a:lnTo>
                <a:lnTo>
                  <a:pt x="0" y="125465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043192" y="3698598"/>
            <a:ext cx="11066410" cy="113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5"/>
              </a:lnSpc>
            </a:pPr>
            <a:r>
              <a:rPr lang="en-US" sz="6767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HackFest CDC</a:t>
            </a:r>
          </a:p>
        </p:txBody>
      </p:sp>
      <p:sp>
        <p:nvSpPr>
          <p:cNvPr id="4" name="Freeform 4"/>
          <p:cNvSpPr/>
          <p:nvPr/>
        </p:nvSpPr>
        <p:spPr>
          <a:xfrm>
            <a:off x="10990006" y="5128532"/>
            <a:ext cx="10316936" cy="10316936"/>
          </a:xfrm>
          <a:custGeom>
            <a:avLst/>
            <a:gdLst/>
            <a:ahLst/>
            <a:cxnLst/>
            <a:rect l="l" t="t" r="r" b="b"/>
            <a:pathLst>
              <a:path w="10316936" h="10316936">
                <a:moveTo>
                  <a:pt x="0" y="0"/>
                </a:moveTo>
                <a:lnTo>
                  <a:pt x="10316936" y="0"/>
                </a:lnTo>
                <a:lnTo>
                  <a:pt x="10316936" y="10316936"/>
                </a:lnTo>
                <a:lnTo>
                  <a:pt x="0" y="10316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483318" y="-1086684"/>
            <a:ext cx="6177846" cy="5691341"/>
          </a:xfrm>
          <a:custGeom>
            <a:avLst/>
            <a:gdLst/>
            <a:ahLst/>
            <a:cxnLst/>
            <a:rect l="l" t="t" r="r" b="b"/>
            <a:pathLst>
              <a:path w="6177846" h="5691341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6913106">
            <a:off x="-2266569" y="8251371"/>
            <a:ext cx="6177846" cy="5691341"/>
          </a:xfrm>
          <a:custGeom>
            <a:avLst/>
            <a:gdLst/>
            <a:ahLst/>
            <a:cxnLst/>
            <a:rect l="l" t="t" r="r" b="b"/>
            <a:pathLst>
              <a:path w="6177846" h="5691341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8162358" y="1780631"/>
            <a:ext cx="1963284" cy="1381438"/>
          </a:xfrm>
          <a:custGeom>
            <a:avLst/>
            <a:gdLst/>
            <a:ahLst/>
            <a:cxnLst/>
            <a:rect l="l" t="t" r="r" b="b"/>
            <a:pathLst>
              <a:path w="1963284" h="1381438">
                <a:moveTo>
                  <a:pt x="0" y="0"/>
                </a:moveTo>
                <a:lnTo>
                  <a:pt x="1963284" y="0"/>
                </a:lnTo>
                <a:lnTo>
                  <a:pt x="1963284" y="1381438"/>
                </a:lnTo>
                <a:lnTo>
                  <a:pt x="0" y="13814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886557" y="5217663"/>
            <a:ext cx="6883847" cy="365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4149" b="1" dirty="0">
                <a:solidFill>
                  <a:srgbClr val="6ED0E5"/>
                </a:solidFill>
                <a:latin typeface="DM Sans Bold"/>
                <a:ea typeface="DM Sans Bold"/>
                <a:cs typeface="DM Sans Bold"/>
                <a:sym typeface="DM Sans Bold"/>
              </a:rPr>
              <a:t>Mai Salah</a:t>
            </a:r>
          </a:p>
          <a:p>
            <a:pPr algn="ctr">
              <a:lnSpc>
                <a:spcPts val="5808"/>
              </a:lnSpc>
              <a:spcBef>
                <a:spcPct val="0"/>
              </a:spcBef>
            </a:pPr>
            <a:r>
              <a:rPr lang="en-US" sz="4149" b="1" dirty="0">
                <a:solidFill>
                  <a:srgbClr val="6ED0E5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4149" b="1" dirty="0" err="1">
                <a:solidFill>
                  <a:srgbClr val="6ED0E5"/>
                </a:solidFill>
                <a:latin typeface="DM Sans Bold"/>
                <a:ea typeface="DM Sans Bold"/>
                <a:cs typeface="DM Sans Bold"/>
                <a:sym typeface="DM Sans Bold"/>
              </a:rPr>
              <a:t>Shahd</a:t>
            </a:r>
            <a:r>
              <a:rPr lang="en-US" sz="4149" b="1" dirty="0">
                <a:solidFill>
                  <a:srgbClr val="6ED0E5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4149" b="1" dirty="0" err="1">
                <a:solidFill>
                  <a:srgbClr val="6ED0E5"/>
                </a:solidFill>
                <a:latin typeface="DM Sans Bold"/>
                <a:ea typeface="DM Sans Bold"/>
                <a:cs typeface="DM Sans Bold"/>
                <a:sym typeface="DM Sans Bold"/>
              </a:rPr>
              <a:t>Elhosiny</a:t>
            </a:r>
            <a:r>
              <a:rPr lang="en-US" sz="4149" b="1" dirty="0">
                <a:solidFill>
                  <a:srgbClr val="6ED0E5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ctr">
              <a:lnSpc>
                <a:spcPts val="5808"/>
              </a:lnSpc>
              <a:spcBef>
                <a:spcPct val="0"/>
              </a:spcBef>
            </a:pPr>
            <a:r>
              <a:rPr lang="en-US" sz="4149" b="1" dirty="0">
                <a:solidFill>
                  <a:srgbClr val="6ED0E5"/>
                </a:solidFill>
                <a:latin typeface="DM Sans Bold"/>
                <a:ea typeface="DM Sans Bold"/>
                <a:cs typeface="DM Sans Bold"/>
                <a:sym typeface="DM Sans Bold"/>
              </a:rPr>
              <a:t>Omar </a:t>
            </a:r>
            <a:r>
              <a:rPr lang="en-US" sz="4149" b="1" dirty="0" err="1">
                <a:solidFill>
                  <a:srgbClr val="6ED0E5"/>
                </a:solidFill>
                <a:latin typeface="DM Sans Bold"/>
                <a:ea typeface="DM Sans Bold"/>
                <a:cs typeface="DM Sans Bold"/>
                <a:sym typeface="DM Sans Bold"/>
              </a:rPr>
              <a:t>Abdelazim</a:t>
            </a:r>
            <a:endParaRPr lang="en-US" sz="4149" b="1" dirty="0">
              <a:solidFill>
                <a:srgbClr val="6ED0E5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5808"/>
              </a:lnSpc>
              <a:spcBef>
                <a:spcPct val="0"/>
              </a:spcBef>
            </a:pPr>
            <a:r>
              <a:rPr lang="en-US" sz="4149" b="1" dirty="0">
                <a:solidFill>
                  <a:srgbClr val="6ED0E5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4149" b="1" dirty="0" err="1">
                <a:solidFill>
                  <a:srgbClr val="6ED0E5"/>
                </a:solidFill>
                <a:latin typeface="DM Sans Bold"/>
                <a:ea typeface="DM Sans Bold"/>
                <a:cs typeface="DM Sans Bold"/>
                <a:sym typeface="DM Sans Bold"/>
              </a:rPr>
              <a:t>khaled</a:t>
            </a:r>
            <a:r>
              <a:rPr lang="en-US" sz="4149" b="1" dirty="0">
                <a:solidFill>
                  <a:srgbClr val="6ED0E5"/>
                </a:solidFill>
                <a:latin typeface="DM Sans Bold"/>
                <a:ea typeface="DM Sans Bold"/>
                <a:cs typeface="DM Sans Bold"/>
                <a:sym typeface="DM Sans Bold"/>
              </a:rPr>
              <a:t> Hany </a:t>
            </a:r>
          </a:p>
          <a:p>
            <a:pPr algn="ctr">
              <a:lnSpc>
                <a:spcPts val="5808"/>
              </a:lnSpc>
              <a:spcBef>
                <a:spcPct val="0"/>
              </a:spcBef>
            </a:pPr>
            <a:r>
              <a:rPr lang="en-US" sz="4149" b="1" dirty="0">
                <a:solidFill>
                  <a:srgbClr val="6ED0E5"/>
                </a:solidFill>
                <a:latin typeface="DM Sans Bold"/>
                <a:ea typeface="DM Sans Bold"/>
                <a:cs typeface="DM Sans Bold"/>
                <a:sym typeface="DM Sans Bold"/>
              </a:rPr>
              <a:t>Mostafa </a:t>
            </a:r>
            <a:r>
              <a:rPr lang="en-US" sz="4149" b="1" dirty="0" err="1">
                <a:solidFill>
                  <a:srgbClr val="6ED0E5"/>
                </a:solidFill>
                <a:latin typeface="DM Sans Bold"/>
                <a:ea typeface="DM Sans Bold"/>
                <a:cs typeface="DM Sans Bold"/>
                <a:sym typeface="DM Sans Bold"/>
              </a:rPr>
              <a:t>Lotfy</a:t>
            </a:r>
            <a:endParaRPr lang="en-US" sz="4149" b="1" dirty="0">
              <a:solidFill>
                <a:srgbClr val="6ED0E5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675090" y="-4355099"/>
            <a:ext cx="10849791" cy="10849791"/>
          </a:xfrm>
          <a:custGeom>
            <a:avLst/>
            <a:gdLst/>
            <a:ahLst/>
            <a:cxnLst/>
            <a:rect l="l" t="t" r="r" b="b"/>
            <a:pathLst>
              <a:path w="10849791" h="10849791">
                <a:moveTo>
                  <a:pt x="0" y="0"/>
                </a:moveTo>
                <a:lnTo>
                  <a:pt x="10849791" y="0"/>
                </a:lnTo>
                <a:lnTo>
                  <a:pt x="10849791" y="10849791"/>
                </a:lnTo>
                <a:lnTo>
                  <a:pt x="0" y="1084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990006" y="5128532"/>
            <a:ext cx="10316936" cy="10316936"/>
          </a:xfrm>
          <a:custGeom>
            <a:avLst/>
            <a:gdLst/>
            <a:ahLst/>
            <a:cxnLst/>
            <a:rect l="l" t="t" r="r" b="b"/>
            <a:pathLst>
              <a:path w="10316936" h="10316936">
                <a:moveTo>
                  <a:pt x="0" y="0"/>
                </a:moveTo>
                <a:lnTo>
                  <a:pt x="10316936" y="0"/>
                </a:lnTo>
                <a:lnTo>
                  <a:pt x="10316936" y="10316936"/>
                </a:lnTo>
                <a:lnTo>
                  <a:pt x="0" y="10316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945961" y="-2120827"/>
            <a:ext cx="6177846" cy="5691341"/>
          </a:xfrm>
          <a:custGeom>
            <a:avLst/>
            <a:gdLst/>
            <a:ahLst/>
            <a:cxnLst/>
            <a:rect l="l" t="t" r="r" b="b"/>
            <a:pathLst>
              <a:path w="6177846" h="5691341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4699916">
            <a:off x="-2339117" y="8293706"/>
            <a:ext cx="6177846" cy="5691341"/>
          </a:xfrm>
          <a:custGeom>
            <a:avLst/>
            <a:gdLst/>
            <a:ahLst/>
            <a:cxnLst/>
            <a:rect l="l" t="t" r="r" b="b"/>
            <a:pathLst>
              <a:path w="6177846" h="5691341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394572" y="8826359"/>
            <a:ext cx="1227740" cy="863882"/>
          </a:xfrm>
          <a:custGeom>
            <a:avLst/>
            <a:gdLst/>
            <a:ahLst/>
            <a:cxnLst/>
            <a:rect l="l" t="t" r="r" b="b"/>
            <a:pathLst>
              <a:path w="1227740" h="863882">
                <a:moveTo>
                  <a:pt x="0" y="0"/>
                </a:moveTo>
                <a:lnTo>
                  <a:pt x="1227740" y="0"/>
                </a:lnTo>
                <a:lnTo>
                  <a:pt x="1227740" y="863882"/>
                </a:lnTo>
                <a:lnTo>
                  <a:pt x="0" y="8638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477964" y="1880201"/>
            <a:ext cx="10303876" cy="1015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48"/>
              </a:lnSpc>
            </a:pPr>
            <a:r>
              <a:rPr lang="en-US" sz="6513" b="1">
                <a:solidFill>
                  <a:srgbClr val="FFFFFF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Health Problem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6021" y="4249601"/>
            <a:ext cx="5830718" cy="504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6"/>
              </a:lnSpc>
            </a:pPr>
            <a:r>
              <a:rPr lang="en-US" sz="2997" b="1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Poor Medication Management: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8705" y="5425841"/>
            <a:ext cx="6936823" cy="1938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0048" lvl="1" indent="-255024" algn="l">
              <a:lnSpc>
                <a:spcPts val="3850"/>
              </a:lnSpc>
              <a:buFont typeface="Arial"/>
              <a:buChar char="•"/>
            </a:pPr>
            <a:r>
              <a:rPr lang="en-US" sz="2362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Most patients forget their medication appointments, which is especially harmful for those with chronic diseases.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990006" y="4249601"/>
            <a:ext cx="5888743" cy="504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6"/>
              </a:lnSpc>
            </a:pPr>
            <a:r>
              <a:rPr lang="en-US" sz="2997" b="1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Healthcare Challenges in Egypt: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22040" y="5425841"/>
            <a:ext cx="6437260" cy="2514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8300" lvl="1" indent="-264150" algn="l">
              <a:lnSpc>
                <a:spcPts val="3988"/>
              </a:lnSpc>
              <a:buFont typeface="Arial"/>
              <a:buChar char="•"/>
            </a:pPr>
            <a:r>
              <a:rPr lang="en-US" sz="2446" spc="1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Lack of awareness around using technology to prevent errors.</a:t>
            </a:r>
          </a:p>
          <a:p>
            <a:pPr marL="528300" lvl="1" indent="-264150" algn="l">
              <a:lnSpc>
                <a:spcPts val="3988"/>
              </a:lnSpc>
              <a:buFont typeface="Arial"/>
              <a:buChar char="•"/>
            </a:pPr>
            <a:r>
              <a:rPr lang="en-US" sz="2446" spc="1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Limited resources available for home-based patient monitoring.</a:t>
            </a:r>
          </a:p>
          <a:p>
            <a:pPr algn="l">
              <a:lnSpc>
                <a:spcPts val="3988"/>
              </a:lnSpc>
            </a:pPr>
            <a:endParaRPr lang="en-US" sz="2446" spc="13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756063" y="-281396"/>
            <a:ext cx="10849791" cy="10849791"/>
          </a:xfrm>
          <a:custGeom>
            <a:avLst/>
            <a:gdLst/>
            <a:ahLst/>
            <a:cxnLst/>
            <a:rect l="l" t="t" r="r" b="b"/>
            <a:pathLst>
              <a:path w="10849791" h="10849791">
                <a:moveTo>
                  <a:pt x="0" y="0"/>
                </a:moveTo>
                <a:lnTo>
                  <a:pt x="10849792" y="0"/>
                </a:lnTo>
                <a:lnTo>
                  <a:pt x="10849792" y="10849792"/>
                </a:lnTo>
                <a:lnTo>
                  <a:pt x="0" y="10849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931839"/>
            <a:ext cx="6881647" cy="193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51"/>
              </a:lnSpc>
            </a:pPr>
            <a:r>
              <a:rPr lang="en-US" sz="59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Importance</a:t>
            </a:r>
          </a:p>
          <a:p>
            <a:pPr algn="l">
              <a:lnSpc>
                <a:spcPts val="7451"/>
              </a:lnSpc>
            </a:pPr>
            <a:r>
              <a:rPr lang="en-US" sz="59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of the Solution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3395318" y="-2418216"/>
            <a:ext cx="6177846" cy="5691341"/>
          </a:xfrm>
          <a:custGeom>
            <a:avLst/>
            <a:gdLst/>
            <a:ahLst/>
            <a:cxnLst/>
            <a:rect l="l" t="t" r="r" b="b"/>
            <a:pathLst>
              <a:path w="6177846" h="5691341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2799151">
            <a:off x="-2740651" y="7707034"/>
            <a:ext cx="7538703" cy="6945030"/>
          </a:xfrm>
          <a:custGeom>
            <a:avLst/>
            <a:gdLst/>
            <a:ahLst/>
            <a:cxnLst/>
            <a:rect l="l" t="t" r="r" b="b"/>
            <a:pathLst>
              <a:path w="7538703" h="6945030">
                <a:moveTo>
                  <a:pt x="0" y="0"/>
                </a:moveTo>
                <a:lnTo>
                  <a:pt x="7538702" y="0"/>
                </a:lnTo>
                <a:lnTo>
                  <a:pt x="7538702" y="6945030"/>
                </a:lnTo>
                <a:lnTo>
                  <a:pt x="0" y="694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064673" y="6874861"/>
            <a:ext cx="4033945" cy="768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49"/>
              </a:lnSpc>
            </a:pPr>
            <a:r>
              <a:rPr lang="en-US" sz="4249" b="1">
                <a:solidFill>
                  <a:srgbClr val="6ED0E5"/>
                </a:solidFill>
                <a:latin typeface="Poppins Bold"/>
                <a:ea typeface="Poppins Bold"/>
                <a:cs typeface="Poppins Bold"/>
                <a:sym typeface="Poppins Bold"/>
              </a:rPr>
              <a:t>Cost-Effective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851447" y="7058052"/>
            <a:ext cx="585105" cy="58510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lIns="46301" tIns="46301" rIns="46301" bIns="46301" rtlCol="0" anchor="ctr"/>
            <a:lstStyle/>
            <a:p>
              <a:pPr algn="ctr">
                <a:lnSpc>
                  <a:spcPts val="2513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880587" y="6992485"/>
            <a:ext cx="526826" cy="453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2549" b="1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3.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64673" y="4069990"/>
            <a:ext cx="5016779" cy="2273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49"/>
              </a:lnSpc>
            </a:pPr>
            <a:r>
              <a:rPr lang="en-US" sz="4249" b="1">
                <a:solidFill>
                  <a:srgbClr val="6ED0E5"/>
                </a:solidFill>
                <a:latin typeface="Poppins Bold"/>
                <a:ea typeface="Poppins Bold"/>
                <a:cs typeface="Poppins Bold"/>
                <a:sym typeface="Poppins Bold"/>
              </a:rPr>
              <a:t>Prevents Complications</a:t>
            </a:r>
          </a:p>
          <a:p>
            <a:pPr algn="l">
              <a:lnSpc>
                <a:spcPts val="5949"/>
              </a:lnSpc>
            </a:pPr>
            <a:endParaRPr lang="en-US" sz="4249" b="1">
              <a:solidFill>
                <a:srgbClr val="6ED0E5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8851447" y="4683354"/>
            <a:ext cx="585105" cy="58510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lIns="46301" tIns="46301" rIns="46301" bIns="46301" rtlCol="0" anchor="ctr"/>
            <a:lstStyle/>
            <a:p>
              <a:pPr algn="ctr">
                <a:lnSpc>
                  <a:spcPts val="2513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909727" y="4681170"/>
            <a:ext cx="526826" cy="453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2549" b="1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2.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6394572" y="8826359"/>
            <a:ext cx="1227740" cy="863882"/>
          </a:xfrm>
          <a:custGeom>
            <a:avLst/>
            <a:gdLst/>
            <a:ahLst/>
            <a:cxnLst/>
            <a:rect l="l" t="t" r="r" b="b"/>
            <a:pathLst>
              <a:path w="1227740" h="863882">
                <a:moveTo>
                  <a:pt x="0" y="0"/>
                </a:moveTo>
                <a:lnTo>
                  <a:pt x="1227740" y="0"/>
                </a:lnTo>
                <a:lnTo>
                  <a:pt x="1227740" y="863882"/>
                </a:lnTo>
                <a:lnTo>
                  <a:pt x="0" y="863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0064673" y="2187605"/>
            <a:ext cx="6300759" cy="768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49"/>
              </a:lnSpc>
            </a:pPr>
            <a:r>
              <a:rPr lang="en-US" sz="4249" b="1">
                <a:solidFill>
                  <a:srgbClr val="6ED0E5"/>
                </a:solidFill>
                <a:latin typeface="Poppins Bold"/>
                <a:ea typeface="Poppins Bold"/>
                <a:cs typeface="Poppins Bold"/>
                <a:sym typeface="Poppins Bold"/>
              </a:rPr>
              <a:t>Saves a lot of effort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851447" y="2307549"/>
            <a:ext cx="585105" cy="585105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lIns="46301" tIns="46301" rIns="46301" bIns="46301" rtlCol="0" anchor="ctr"/>
            <a:lstStyle/>
            <a:p>
              <a:pPr algn="ctr">
                <a:lnSpc>
                  <a:spcPts val="2513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8880587" y="2340090"/>
            <a:ext cx="526826" cy="453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2549" b="1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1.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9638" y="233699"/>
            <a:ext cx="17342898" cy="9755380"/>
          </a:xfrm>
          <a:custGeom>
            <a:avLst/>
            <a:gdLst/>
            <a:ahLst/>
            <a:cxnLst/>
            <a:rect l="l" t="t" r="r" b="b"/>
            <a:pathLst>
              <a:path w="17342898" h="9755380">
                <a:moveTo>
                  <a:pt x="0" y="0"/>
                </a:moveTo>
                <a:lnTo>
                  <a:pt x="17342898" y="0"/>
                </a:lnTo>
                <a:lnTo>
                  <a:pt x="17342898" y="9755380"/>
                </a:lnTo>
                <a:lnTo>
                  <a:pt x="0" y="9755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940" b="-4940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60167" y="-4227914"/>
            <a:ext cx="10849791" cy="10849791"/>
          </a:xfrm>
          <a:custGeom>
            <a:avLst/>
            <a:gdLst/>
            <a:ahLst/>
            <a:cxnLst/>
            <a:rect l="l" t="t" r="r" b="b"/>
            <a:pathLst>
              <a:path w="10849791" h="10849791">
                <a:moveTo>
                  <a:pt x="0" y="0"/>
                </a:moveTo>
                <a:lnTo>
                  <a:pt x="10849791" y="0"/>
                </a:lnTo>
                <a:lnTo>
                  <a:pt x="10849791" y="10849792"/>
                </a:lnTo>
                <a:lnTo>
                  <a:pt x="0" y="10849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990006" y="5128532"/>
            <a:ext cx="10316936" cy="10316936"/>
          </a:xfrm>
          <a:custGeom>
            <a:avLst/>
            <a:gdLst/>
            <a:ahLst/>
            <a:cxnLst/>
            <a:rect l="l" t="t" r="r" b="b"/>
            <a:pathLst>
              <a:path w="10316936" h="10316936">
                <a:moveTo>
                  <a:pt x="0" y="0"/>
                </a:moveTo>
                <a:lnTo>
                  <a:pt x="10316936" y="0"/>
                </a:lnTo>
                <a:lnTo>
                  <a:pt x="10316936" y="10316936"/>
                </a:lnTo>
                <a:lnTo>
                  <a:pt x="0" y="10316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559985">
            <a:off x="12895544" y="-2296338"/>
            <a:ext cx="6177846" cy="5691341"/>
          </a:xfrm>
          <a:custGeom>
            <a:avLst/>
            <a:gdLst/>
            <a:ahLst/>
            <a:cxnLst/>
            <a:rect l="l" t="t" r="r" b="b"/>
            <a:pathLst>
              <a:path w="6177846" h="5691341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202068" y="4711263"/>
            <a:ext cx="3175112" cy="448485"/>
          </a:xfrm>
          <a:custGeom>
            <a:avLst/>
            <a:gdLst/>
            <a:ahLst/>
            <a:cxnLst/>
            <a:rect l="l" t="t" r="r" b="b"/>
            <a:pathLst>
              <a:path w="3175112" h="448485">
                <a:moveTo>
                  <a:pt x="0" y="0"/>
                </a:moveTo>
                <a:lnTo>
                  <a:pt x="3175113" y="0"/>
                </a:lnTo>
                <a:lnTo>
                  <a:pt x="3175113" y="448484"/>
                </a:lnTo>
                <a:lnTo>
                  <a:pt x="0" y="4484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742651" y="5101928"/>
            <a:ext cx="3175112" cy="448485"/>
          </a:xfrm>
          <a:custGeom>
            <a:avLst/>
            <a:gdLst/>
            <a:ahLst/>
            <a:cxnLst/>
            <a:rect l="l" t="t" r="r" b="b"/>
            <a:pathLst>
              <a:path w="3175112" h="448485">
                <a:moveTo>
                  <a:pt x="0" y="0"/>
                </a:moveTo>
                <a:lnTo>
                  <a:pt x="3175112" y="0"/>
                </a:lnTo>
                <a:lnTo>
                  <a:pt x="3175112" y="448485"/>
                </a:lnTo>
                <a:lnTo>
                  <a:pt x="0" y="4484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377181" y="8348688"/>
            <a:ext cx="3175112" cy="448485"/>
          </a:xfrm>
          <a:custGeom>
            <a:avLst/>
            <a:gdLst/>
            <a:ahLst/>
            <a:cxnLst/>
            <a:rect l="l" t="t" r="r" b="b"/>
            <a:pathLst>
              <a:path w="3175112" h="448485">
                <a:moveTo>
                  <a:pt x="0" y="0"/>
                </a:moveTo>
                <a:lnTo>
                  <a:pt x="3175112" y="0"/>
                </a:lnTo>
                <a:lnTo>
                  <a:pt x="3175112" y="448485"/>
                </a:lnTo>
                <a:lnTo>
                  <a:pt x="0" y="4484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41903" y="4039823"/>
            <a:ext cx="4482064" cy="3720113"/>
          </a:xfrm>
          <a:custGeom>
            <a:avLst/>
            <a:gdLst/>
            <a:ahLst/>
            <a:cxnLst/>
            <a:rect l="l" t="t" r="r" b="b"/>
            <a:pathLst>
              <a:path w="4482064" h="3720113">
                <a:moveTo>
                  <a:pt x="0" y="0"/>
                </a:moveTo>
                <a:lnTo>
                  <a:pt x="4482064" y="0"/>
                </a:lnTo>
                <a:lnTo>
                  <a:pt x="4482064" y="3720113"/>
                </a:lnTo>
                <a:lnTo>
                  <a:pt x="0" y="372011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120782"/>
            <a:ext cx="13021867" cy="1755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23"/>
              </a:lnSpc>
            </a:pPr>
            <a:r>
              <a:rPr lang="en-US" sz="5454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The Solution - Smart Box</a:t>
            </a:r>
          </a:p>
          <a:p>
            <a:pPr algn="l">
              <a:lnSpc>
                <a:spcPts val="6823"/>
              </a:lnSpc>
            </a:pPr>
            <a:endParaRPr lang="en-US" sz="5454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2597081"/>
            <a:ext cx="6197222" cy="1154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36"/>
              </a:lnSpc>
            </a:pPr>
            <a:r>
              <a:rPr lang="en-US" sz="3311" b="1">
                <a:solidFill>
                  <a:srgbClr val="5EDEFA"/>
                </a:solidFill>
                <a:latin typeface="Raleway Bold"/>
                <a:ea typeface="Raleway Bold"/>
                <a:cs typeface="Raleway Bold"/>
                <a:sym typeface="Raleway Bold"/>
              </a:rPr>
              <a:t>Scheduled Dose Management:</a:t>
            </a:r>
          </a:p>
          <a:p>
            <a:pPr algn="l">
              <a:lnSpc>
                <a:spcPts val="4636"/>
              </a:lnSpc>
            </a:pPr>
            <a:endParaRPr lang="en-US" sz="3311" b="1">
              <a:solidFill>
                <a:srgbClr val="5EDEFA"/>
              </a:solidFill>
              <a:latin typeface="Raleway Bold"/>
              <a:ea typeface="Raleway Bold"/>
              <a:cs typeface="Raleway Bold"/>
              <a:sym typeface="Raleway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4935" y="3385665"/>
            <a:ext cx="7082870" cy="156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8644" lvl="1" indent="-274322" algn="l">
              <a:lnSpc>
                <a:spcPts val="4142"/>
              </a:lnSpc>
              <a:buFont typeface="Arial"/>
              <a:buChar char="•"/>
            </a:pPr>
            <a:r>
              <a:rPr lang="en-US" sz="2541" spc="1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Organizes medications by time slots </a:t>
            </a:r>
            <a:r>
              <a:rPr lang="en-US" sz="2541" spc="139">
                <a:solidFill>
                  <a:srgbClr val="00E9F1"/>
                </a:solidFill>
                <a:latin typeface="Poppins"/>
                <a:ea typeface="Poppins"/>
                <a:cs typeface="Poppins"/>
                <a:sym typeface="Poppins"/>
              </a:rPr>
              <a:t>(morning/afternoon/evening).</a:t>
            </a:r>
          </a:p>
          <a:p>
            <a:pPr algn="l">
              <a:lnSpc>
                <a:spcPts val="4142"/>
              </a:lnSpc>
            </a:pPr>
            <a:endParaRPr lang="en-US" sz="2541" spc="139">
              <a:solidFill>
                <a:srgbClr val="00E9F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552293" y="2481008"/>
            <a:ext cx="3365470" cy="1270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6"/>
              </a:lnSpc>
            </a:pPr>
            <a:r>
              <a:rPr lang="en-US" sz="3611" b="1">
                <a:solidFill>
                  <a:srgbClr val="5EDEFA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Multiple Alerts:</a:t>
            </a:r>
          </a:p>
          <a:p>
            <a:pPr algn="l">
              <a:lnSpc>
                <a:spcPts val="5056"/>
              </a:lnSpc>
            </a:pPr>
            <a:endParaRPr lang="en-US" sz="3611" b="1">
              <a:solidFill>
                <a:srgbClr val="5EDEFA"/>
              </a:solidFill>
              <a:latin typeface="Raleway Semi-Bold"/>
              <a:ea typeface="Raleway Semi-Bold"/>
              <a:cs typeface="Raleway Semi-Bold"/>
              <a:sym typeface="Raleway Semi-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37962" y="3345639"/>
            <a:ext cx="4899469" cy="1989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8404" lvl="1" indent="-209202" algn="l">
              <a:lnSpc>
                <a:spcPts val="3158"/>
              </a:lnSpc>
              <a:buFont typeface="Arial"/>
              <a:buChar char="•"/>
            </a:pPr>
            <a:r>
              <a:rPr lang="en-US" sz="1937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Sound notifications to remind users of medication times.</a:t>
            </a:r>
          </a:p>
          <a:p>
            <a:pPr marL="418404" lvl="1" indent="-209202" algn="l">
              <a:lnSpc>
                <a:spcPts val="3158"/>
              </a:lnSpc>
              <a:buFont typeface="Arial"/>
              <a:buChar char="•"/>
            </a:pPr>
            <a:r>
              <a:rPr lang="en-US" sz="1937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Mobile app notifications for the patient and caregivers.</a:t>
            </a:r>
          </a:p>
          <a:p>
            <a:pPr marL="0" lvl="0" indent="0" algn="l">
              <a:lnSpc>
                <a:spcPts val="3158"/>
              </a:lnSpc>
              <a:spcBef>
                <a:spcPct val="0"/>
              </a:spcBef>
            </a:pPr>
            <a:endParaRPr lang="en-US" sz="1937" spc="106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964987" y="5804629"/>
            <a:ext cx="4521871" cy="135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3811" b="1">
                <a:solidFill>
                  <a:srgbClr val="5EDEFA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Periodic Reports:</a:t>
            </a:r>
          </a:p>
          <a:p>
            <a:pPr algn="l">
              <a:lnSpc>
                <a:spcPts val="5336"/>
              </a:lnSpc>
            </a:pPr>
            <a:endParaRPr lang="en-US" sz="3811" b="1">
              <a:solidFill>
                <a:srgbClr val="5EDEFA"/>
              </a:solidFill>
              <a:latin typeface="Raleway Semi-Bold"/>
              <a:ea typeface="Raleway Semi-Bold"/>
              <a:cs typeface="Raleway Semi-Bold"/>
              <a:sym typeface="Raleway Semi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397314" y="6786692"/>
            <a:ext cx="5657217" cy="178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9521" lvl="1" indent="-234760" algn="l">
              <a:lnSpc>
                <a:spcPts val="3544"/>
              </a:lnSpc>
              <a:buFont typeface="Arial"/>
              <a:buChar char="•"/>
            </a:pPr>
            <a:r>
              <a:rPr lang="en-US" sz="2174" spc="1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app provides data and insights on the patient's adherence to prescribed doses.</a:t>
            </a:r>
          </a:p>
          <a:p>
            <a:pPr marL="0" lvl="0" indent="0" algn="l">
              <a:lnSpc>
                <a:spcPts val="3544"/>
              </a:lnSpc>
              <a:spcBef>
                <a:spcPct val="0"/>
              </a:spcBef>
            </a:pPr>
            <a:endParaRPr lang="en-US" sz="2174" spc="11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8893" y="3245555"/>
            <a:ext cx="11710042" cy="158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994"/>
              </a:lnSpc>
              <a:spcBef>
                <a:spcPct val="0"/>
              </a:spcBef>
            </a:pPr>
            <a:r>
              <a:rPr lang="en-US" sz="9281">
                <a:solidFill>
                  <a:srgbClr val="67CAE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 rot="-2308498">
            <a:off x="-1039610" y="7755735"/>
            <a:ext cx="6177846" cy="5691341"/>
          </a:xfrm>
          <a:custGeom>
            <a:avLst/>
            <a:gdLst/>
            <a:ahLst/>
            <a:cxnLst/>
            <a:rect l="l" t="t" r="r" b="b"/>
            <a:pathLst>
              <a:path w="6177846" h="5691341">
                <a:moveTo>
                  <a:pt x="0" y="0"/>
                </a:moveTo>
                <a:lnTo>
                  <a:pt x="6177847" y="0"/>
                </a:lnTo>
                <a:lnTo>
                  <a:pt x="6177847" y="5691340"/>
                </a:lnTo>
                <a:lnTo>
                  <a:pt x="0" y="5691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2934824" y="578132"/>
            <a:ext cx="4708191" cy="5629130"/>
            <a:chOff x="0" y="0"/>
            <a:chExt cx="698500" cy="83512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8500" cy="835129"/>
            </a:xfrm>
            <a:custGeom>
              <a:avLst/>
              <a:gdLst/>
              <a:ahLst/>
              <a:cxnLst/>
              <a:rect l="l" t="t" r="r" b="b"/>
              <a:pathLst>
                <a:path w="698500" h="835129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31929"/>
                  </a:lnTo>
                  <a:lnTo>
                    <a:pt x="349250" y="835129"/>
                  </a:lnTo>
                  <a:lnTo>
                    <a:pt x="0" y="631929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4"/>
              <a:stretch>
                <a:fillRect l="-56118" r="-56118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76816" y="5886581"/>
            <a:ext cx="9495235" cy="565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4549"/>
              </a:lnSpc>
              <a:spcBef>
                <a:spcPct val="0"/>
              </a:spcBef>
            </a:pPr>
            <a:r>
              <a:rPr lang="ar-EG" sz="3249" b="1">
                <a:solidFill>
                  <a:srgbClr val="5EDEFA"/>
                </a:solidFill>
                <a:latin typeface="Raleway Bold"/>
                <a:ea typeface="Raleway Bold"/>
                <a:cs typeface="Raleway Bold"/>
                <a:sym typeface="Raleway Bold"/>
                <a:rtl/>
              </a:rPr>
              <a:t>وَأَنْ لَيْسَ لِلإِنسَانِ إِلَّا مَا سَعَى </a:t>
            </a:r>
            <a:r>
              <a:rPr lang="en-US" sz="3249" b="1">
                <a:solidFill>
                  <a:srgbClr val="5EDEFA"/>
                </a:solidFill>
                <a:latin typeface="Raleway Bold"/>
                <a:ea typeface="Raleway Bold"/>
                <a:cs typeface="Raleway Bold"/>
                <a:sym typeface="Raleway Bold"/>
              </a:rPr>
              <a:t>۝</a:t>
            </a:r>
            <a:r>
              <a:rPr lang="ar-EG" sz="3249" b="1">
                <a:solidFill>
                  <a:srgbClr val="5EDEFA"/>
                </a:solidFill>
                <a:latin typeface="Raleway Bold"/>
                <a:ea typeface="Raleway Bold"/>
                <a:cs typeface="Raleway Bold"/>
                <a:sym typeface="Raleway Bold"/>
                <a:rtl/>
              </a:rPr>
              <a:t> وَأَنَّ سَعْيَهُ سَوْفَ يُرَى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72051" y="8121495"/>
            <a:ext cx="4092516" cy="1136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1"/>
              </a:lnSpc>
            </a:pPr>
            <a:r>
              <a:rPr lang="en-US" sz="3243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Hackfest CDC</a:t>
            </a:r>
          </a:p>
          <a:p>
            <a:pPr marL="0" lvl="0" indent="0" algn="ctr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Dev Fest Delta</a:t>
            </a:r>
          </a:p>
        </p:txBody>
      </p:sp>
      <p:sp>
        <p:nvSpPr>
          <p:cNvPr id="8" name="Freeform 8"/>
          <p:cNvSpPr/>
          <p:nvPr/>
        </p:nvSpPr>
        <p:spPr>
          <a:xfrm>
            <a:off x="-4234580" y="-4225537"/>
            <a:ext cx="10849791" cy="10849791"/>
          </a:xfrm>
          <a:custGeom>
            <a:avLst/>
            <a:gdLst/>
            <a:ahLst/>
            <a:cxnLst/>
            <a:rect l="l" t="t" r="r" b="b"/>
            <a:pathLst>
              <a:path w="10849791" h="10849791">
                <a:moveTo>
                  <a:pt x="0" y="0"/>
                </a:moveTo>
                <a:lnTo>
                  <a:pt x="10849791" y="0"/>
                </a:lnTo>
                <a:lnTo>
                  <a:pt x="10849791" y="10849791"/>
                </a:lnTo>
                <a:lnTo>
                  <a:pt x="0" y="108497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Horizon</vt:lpstr>
      <vt:lpstr>League Spartan</vt:lpstr>
      <vt:lpstr>Raleway Bold</vt:lpstr>
      <vt:lpstr>Raleway Semi-Bold</vt:lpstr>
      <vt:lpstr>DM Sans Bold</vt:lpstr>
      <vt:lpstr>Poppins</vt:lpstr>
      <vt:lpstr>Calibri</vt:lpstr>
      <vt:lpstr>Arial</vt:lpstr>
      <vt:lpstr>RoxboroughCF Bold</vt:lpstr>
      <vt:lpstr>Poppins Bold</vt:lpstr>
      <vt:lpstr>Archivo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Blue Modern Impact of Technology Presentation</dc:title>
  <cp:lastModifiedBy>Mouztafa Loutfy</cp:lastModifiedBy>
  <cp:revision>1</cp:revision>
  <dcterms:created xsi:type="dcterms:W3CDTF">2006-08-16T00:00:00Z</dcterms:created>
  <dcterms:modified xsi:type="dcterms:W3CDTF">2024-12-02T12:12:13Z</dcterms:modified>
  <dc:identifier>DAGYFkX-R4c</dc:identifier>
</cp:coreProperties>
</file>