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326" r:id="rId4"/>
    <p:sldId id="307" r:id="rId5"/>
    <p:sldId id="324" r:id="rId6"/>
    <p:sldId id="327" r:id="rId7"/>
    <p:sldId id="325" r:id="rId8"/>
    <p:sldId id="319" r:id="rId9"/>
    <p:sldId id="322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172"/>
    <a:srgbClr val="FF9C00"/>
    <a:srgbClr val="FECB30"/>
    <a:srgbClr val="B23AF9"/>
    <a:srgbClr val="6F42FF"/>
    <a:srgbClr val="2AA1FF"/>
    <a:srgbClr val="1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9957-232C-4C23-BD71-3CF7C12B4AAB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AB2E-B972-4F63-8917-8AA4D44F9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7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7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B093C-875F-A247-50BF-CFBA8146E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8825CD-FF10-76D5-C568-071703E5D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F56318-E408-AD62-089C-3514F6143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14F1B2-14EF-B235-2969-D532F88BFF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416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00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23AA-FA3C-1C84-2332-BAF2FA9B5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60F36B-81D0-A472-6220-690397E79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3FCC5B-A6C1-B968-4DFD-712983FD8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9A245B-7D4D-C1C4-F95C-0E6EAA08F5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1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A3C5C-2A97-A47B-C376-08F749A78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DCC0FB-C8FD-6602-E539-BB7BD62BB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CA2C2D5-A499-FE78-B54F-FBCEB767E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28B6C2-6219-D0DF-F5AB-C9E34B23A0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19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BF4EB-CB5B-FE9E-04B7-D13B04803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343FAE-2EB6-39AE-18A3-423FF18F5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0BA823-675A-16A7-0813-9C08965E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5791E-6A8C-5DA9-9623-687D876E52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429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80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42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09880"/>
            <a:ext cx="10850563" cy="66357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book-and-cd_43679"/>
          <p:cNvSpPr>
            <a:spLocks noChangeAspect="1"/>
          </p:cNvSpPr>
          <p:nvPr userDrawn="1"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</p:spTree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848100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6F4B-A296-492A-8FB9-C78E7B25B44D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ransition spd="slow" advTm="3000">
    <p:push dir="u"/>
  </p:transition>
  <p:hf sldNum="0"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 flipH="1">
            <a:off x="649584" y="595087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716532" y="4900965"/>
            <a:ext cx="10825884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71509" y="2287898"/>
            <a:ext cx="66704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歌曲的视觉语言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C2B320-4FBF-120D-159B-4EA2E16DC747}"/>
              </a:ext>
            </a:extLst>
          </p:cNvPr>
          <p:cNvSpPr txBox="1"/>
          <p:nvPr/>
        </p:nvSpPr>
        <p:spPr>
          <a:xfrm>
            <a:off x="4667004" y="4300800"/>
            <a:ext cx="7041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参赛队伍名称：黑项目歌词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作品名称：歌曲的视觉语言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团队成员：张丽平 刘子硕 徐国庆 刘恩铭 魏溪语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指导老师：郭栋梁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BF0DB-6C1A-4597-D640-5403B1D05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5B1F7A-B1B7-ABC5-ED57-D1206103A900}"/>
              </a:ext>
            </a:extLst>
          </p:cNvPr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E52FCAF-2D4F-7815-D845-B3D55F8E280D}"/>
              </a:ext>
            </a:extLst>
          </p:cNvPr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A572DEFD-81A2-716D-DEF4-A59DA1A1BEC4}"/>
                </a:ext>
              </a:extLst>
            </p:cNvPr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99C748-D951-6E10-AD3B-F230B3F7A466}"/>
                </a:ext>
              </a:extLst>
            </p:cNvPr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01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84113982-97FA-CC12-E772-F21F3A1799A6}"/>
              </a:ext>
            </a:extLst>
          </p:cNvPr>
          <p:cNvSpPr/>
          <p:nvPr/>
        </p:nvSpPr>
        <p:spPr>
          <a:xfrm>
            <a:off x="2960980" y="3718091"/>
            <a:ext cx="6260098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数据来源</a:t>
            </a:r>
          </a:p>
        </p:txBody>
      </p:sp>
    </p:spTree>
    <p:extLst>
      <p:ext uri="{BB962C8B-B14F-4D97-AF65-F5344CB8AC3E}">
        <p14:creationId xmlns:p14="http://schemas.microsoft.com/office/powerpoint/2010/main" val="3017089245"/>
      </p:ext>
    </p:extLst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-1482" y="0"/>
            <a:ext cx="12193481" cy="686375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537" y="260507"/>
            <a:ext cx="10850563" cy="663575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数据来源</a:t>
            </a:r>
          </a:p>
        </p:txBody>
      </p:sp>
      <p:sp>
        <p:nvSpPr>
          <p:cNvPr id="46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AEBC10-5BE2-6DD1-2846-7C9DC1863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670" y="1665940"/>
            <a:ext cx="7480231" cy="44559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1F9474-6D7D-B2ED-1743-256B0C2107B0}"/>
              </a:ext>
            </a:extLst>
          </p:cNvPr>
          <p:cNvSpPr txBox="1"/>
          <p:nvPr/>
        </p:nvSpPr>
        <p:spPr>
          <a:xfrm>
            <a:off x="281780" y="964594"/>
            <a:ext cx="7947820" cy="717363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dirty="0"/>
              <a:t>①从北京大学的开放研究数据平台，我们得到了歌手之间的合作关系数据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D7E37-4D81-E571-8D43-6B5BF69E3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62BE3631-3D56-701E-A974-6376B449A807}"/>
              </a:ext>
            </a:extLst>
          </p:cNvPr>
          <p:cNvSpPr/>
          <p:nvPr/>
        </p:nvSpPr>
        <p:spPr bwMode="auto">
          <a:xfrm>
            <a:off x="-1482" y="0"/>
            <a:ext cx="12193481" cy="686375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776107-A4E7-32AF-DB60-0919CE97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537" y="260507"/>
            <a:ext cx="10850563" cy="663575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数据来源</a:t>
            </a:r>
          </a:p>
        </p:txBody>
      </p:sp>
      <p:sp>
        <p:nvSpPr>
          <p:cNvPr id="46" name="book-and-cd_43679">
            <a:extLst>
              <a:ext uri="{FF2B5EF4-FFF2-40B4-BE49-F238E27FC236}">
                <a16:creationId xmlns:a16="http://schemas.microsoft.com/office/drawing/2014/main" id="{DEE11D6E-A45B-2B50-F715-D6DFB17992B4}"/>
              </a:ext>
            </a:extLst>
          </p:cNvPr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B57BC5-C9CD-0331-1A99-075E5F7B0610}"/>
              </a:ext>
            </a:extLst>
          </p:cNvPr>
          <p:cNvSpPr txBox="1"/>
          <p:nvPr/>
        </p:nvSpPr>
        <p:spPr>
          <a:xfrm>
            <a:off x="676800" y="936329"/>
            <a:ext cx="10039968" cy="929047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/>
              <a:t>②</a:t>
            </a:r>
            <a:r>
              <a:rPr lang="zh-CN" altLang="zh-CN" sz="2100" dirty="0"/>
              <a:t>使用基于</a:t>
            </a:r>
            <a:r>
              <a:rPr lang="en-US" altLang="zh-CN" sz="2100" dirty="0"/>
              <a:t>Python</a:t>
            </a:r>
            <a:r>
              <a:rPr lang="zh-CN" altLang="zh-CN" sz="2100" dirty="0"/>
              <a:t>爬虫技术，通过构建</a:t>
            </a:r>
            <a:r>
              <a:rPr lang="en-US" altLang="zh-CN" sz="2100" dirty="0"/>
              <a:t>Music</a:t>
            </a:r>
            <a:r>
              <a:rPr lang="zh-CN" altLang="zh-CN" sz="2100" dirty="0"/>
              <a:t>类对网易云音乐平台</a:t>
            </a:r>
            <a:r>
              <a:rPr lang="en-US" altLang="zh-CN" sz="2100" dirty="0"/>
              <a:t>(“https://music.163.com”)</a:t>
            </a:r>
            <a:r>
              <a:rPr lang="zh-CN" altLang="zh-CN" sz="2100" dirty="0"/>
              <a:t>进行系统化数据采集，采用</a:t>
            </a:r>
            <a:r>
              <a:rPr lang="en-US" altLang="zh-CN" sz="2100" dirty="0" err="1"/>
              <a:t>fake_useragent</a:t>
            </a:r>
            <a:r>
              <a:rPr lang="zh-CN" altLang="zh-CN" sz="2100" dirty="0"/>
              <a:t>实现随机</a:t>
            </a:r>
            <a:r>
              <a:rPr lang="en-US" altLang="zh-CN" sz="2100" dirty="0"/>
              <a:t>User-Agent</a:t>
            </a:r>
            <a:r>
              <a:rPr lang="zh-CN" altLang="zh-CN" sz="2100" dirty="0"/>
              <a:t>切换以避免反爬，并通过</a:t>
            </a:r>
            <a:r>
              <a:rPr lang="en-US" altLang="zh-CN" sz="2100" dirty="0" err="1"/>
              <a:t>lxml</a:t>
            </a:r>
            <a:r>
              <a:rPr lang="zh-CN" altLang="zh-CN" sz="2100" dirty="0"/>
              <a:t>进行</a:t>
            </a:r>
            <a:r>
              <a:rPr lang="en-US" altLang="zh-CN" sz="2100" dirty="0"/>
              <a:t>HTML</a:t>
            </a:r>
            <a:r>
              <a:rPr lang="zh-CN" altLang="zh-CN" sz="2100" dirty="0"/>
              <a:t>解析。</a:t>
            </a:r>
            <a:endParaRPr lang="zh-CN" altLang="en-US" sz="21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9F7781-94DF-9968-8BF8-62D67B3A5D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8630"/>
          <a:stretch/>
        </p:blipFill>
        <p:spPr>
          <a:xfrm>
            <a:off x="6677818" y="1877623"/>
            <a:ext cx="3114545" cy="4401962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EEA9F146-ABB8-9FBD-FC86-11FF022A4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063" y="1877623"/>
            <a:ext cx="4323280" cy="42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2593"/>
      </p:ext>
    </p:extLst>
  </p:cSld>
  <p:clrMapOvr>
    <a:masterClrMapping/>
  </p:clrMapOvr>
  <p:transition spd="slow" advTm="3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8C958-CD2F-AB5D-FC9C-0A2E953C6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505615E-78A0-3D1C-06DA-F822F0EA5271}"/>
              </a:ext>
            </a:extLst>
          </p:cNvPr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6F434EA-0BDF-40FE-E1E6-B0D6D365CAD4}"/>
              </a:ext>
            </a:extLst>
          </p:cNvPr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EB8CF0ED-BA90-EA90-4193-93CCD85EEE96}"/>
                </a:ext>
              </a:extLst>
            </p:cNvPr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84B03BB-77F6-6AF5-E2DC-1E019897DD99}"/>
                </a:ext>
              </a:extLst>
            </p:cNvPr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02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3DF6E24D-3ACB-F3A8-5B27-9DEEF5208288}"/>
              </a:ext>
            </a:extLst>
          </p:cNvPr>
          <p:cNvSpPr/>
          <p:nvPr/>
        </p:nvSpPr>
        <p:spPr>
          <a:xfrm>
            <a:off x="2960980" y="3718091"/>
            <a:ext cx="6260098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作品的主要主题</a:t>
            </a:r>
          </a:p>
        </p:txBody>
      </p:sp>
    </p:spTree>
    <p:extLst>
      <p:ext uri="{BB962C8B-B14F-4D97-AF65-F5344CB8AC3E}">
        <p14:creationId xmlns:p14="http://schemas.microsoft.com/office/powerpoint/2010/main" val="3718312971"/>
      </p:ext>
    </p:extLst>
  </p:cSld>
  <p:clrMapOvr>
    <a:masterClrMapping/>
  </p:clrMapOvr>
  <p:transition spd="slow" advTm="3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FF93-84E1-3FAB-62ED-4FB17DA5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8F90EA06-4C2C-E14F-6ABC-D299F229F9D8}"/>
              </a:ext>
            </a:extLst>
          </p:cNvPr>
          <p:cNvSpPr/>
          <p:nvPr/>
        </p:nvSpPr>
        <p:spPr bwMode="auto">
          <a:xfrm>
            <a:off x="-1482" y="0"/>
            <a:ext cx="12193481" cy="686375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7FC180-0463-0257-635D-1C9FBDDA3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537" y="260507"/>
            <a:ext cx="10850563" cy="663575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作品主要主题</a:t>
            </a:r>
          </a:p>
        </p:txBody>
      </p:sp>
      <p:sp>
        <p:nvSpPr>
          <p:cNvPr id="46" name="book-and-cd_43679">
            <a:extLst>
              <a:ext uri="{FF2B5EF4-FFF2-40B4-BE49-F238E27FC236}">
                <a16:creationId xmlns:a16="http://schemas.microsoft.com/office/drawing/2014/main" id="{2AA272D8-CD4A-E7DC-8352-92C1A190392C}"/>
              </a:ext>
            </a:extLst>
          </p:cNvPr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9B5B5A-5D0E-5284-92B3-001387ED82BA}"/>
              </a:ext>
            </a:extLst>
          </p:cNvPr>
          <p:cNvSpPr txBox="1"/>
          <p:nvPr/>
        </p:nvSpPr>
        <p:spPr>
          <a:xfrm>
            <a:off x="825500" y="1304541"/>
            <a:ext cx="10039968" cy="305045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2500" b="1" dirty="0"/>
              <a:t>①</a:t>
            </a:r>
            <a:r>
              <a:rPr lang="zh-CN" altLang="en-US" sz="2400" b="1" dirty="0"/>
              <a:t>时代变迁</a:t>
            </a:r>
            <a:r>
              <a:rPr lang="zh-CN" altLang="en-US" sz="2400" dirty="0"/>
              <a:t>：观察歌词内容随时间的变化，反映社会价值观、生活方式的变迁。</a:t>
            </a:r>
          </a:p>
          <a:p>
            <a:pPr>
              <a:lnSpc>
                <a:spcPct val="170000"/>
              </a:lnSpc>
            </a:pPr>
            <a:r>
              <a:rPr lang="zh-CN" altLang="en-US" sz="2500" b="1" dirty="0"/>
              <a:t>②</a:t>
            </a:r>
            <a:r>
              <a:rPr lang="zh-CN" altLang="en-US" sz="2400" b="1" dirty="0"/>
              <a:t>流行词汇分析</a:t>
            </a:r>
            <a:r>
              <a:rPr lang="zh-CN" altLang="en-US" sz="2400" dirty="0"/>
              <a:t>：统计不同时间段内歌词中出现的流行词汇，了解社会文化趋势和热点话题。</a:t>
            </a:r>
          </a:p>
          <a:p>
            <a:pPr>
              <a:lnSpc>
                <a:spcPct val="170000"/>
              </a:lnSpc>
            </a:pPr>
            <a:r>
              <a:rPr lang="zh-CN" altLang="en-US" sz="2400" b="1" dirty="0"/>
              <a:t>③主题挖掘</a:t>
            </a:r>
            <a:r>
              <a:rPr lang="zh-CN" altLang="en-US" sz="2400" dirty="0"/>
              <a:t>：通过对歌词的分词和聚类，挖掘出常见的主题和题材，如爱情、励志、怀旧等。</a:t>
            </a:r>
          </a:p>
          <a:p>
            <a:pPr>
              <a:lnSpc>
                <a:spcPct val="170000"/>
              </a:lnSpc>
            </a:pPr>
            <a:r>
              <a:rPr lang="zh-CN" altLang="en-US" sz="2400" b="1" dirty="0"/>
              <a:t>④地域特色分析</a:t>
            </a:r>
            <a:r>
              <a:rPr lang="zh-CN" altLang="en-US" sz="2400" dirty="0"/>
              <a:t>：分析不同地区歌手的歌词特点，了解地域文化差异。</a:t>
            </a:r>
          </a:p>
          <a:p>
            <a:pPr>
              <a:lnSpc>
                <a:spcPct val="170000"/>
              </a:lnSpc>
            </a:pPr>
            <a:r>
              <a:rPr lang="zh-CN" altLang="en-US" sz="2400" b="1" dirty="0"/>
              <a:t>⑤合作网络分析</a:t>
            </a:r>
            <a:r>
              <a:rPr lang="zh-CN" altLang="en-US" sz="2400" dirty="0"/>
              <a:t>：分析歌词创作者之间的合作关系，构建合作网络。</a:t>
            </a:r>
          </a:p>
          <a:p>
            <a:pPr>
              <a:lnSpc>
                <a:spcPct val="170000"/>
              </a:lnSpc>
            </a:pP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985379807"/>
      </p:ext>
    </p:extLst>
  </p:cSld>
  <p:clrMapOvr>
    <a:masterClrMapping/>
  </p:clrMapOvr>
  <p:transition spd="slow" advTm="3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03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作品展示</a:t>
            </a:r>
          </a:p>
        </p:txBody>
      </p:sp>
    </p:spTree>
  </p:cSld>
  <p:clrMapOvr>
    <a:masterClrMapping/>
  </p:clrMapOvr>
  <p:transition spd="slow" advTm="3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flipH="1">
            <a:off x="683058" y="641467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16532" y="4900965"/>
            <a:ext cx="10825884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·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1026052" y="5394358"/>
            <a:ext cx="2879011" cy="406487"/>
            <a:chOff x="1038752" y="5253033"/>
            <a:chExt cx="2879011" cy="406487"/>
          </a:xfrm>
        </p:grpSpPr>
        <p:grpSp>
          <p:nvGrpSpPr>
            <p:cNvPr id="31" name="组合 30"/>
            <p:cNvGrpSpPr/>
            <p:nvPr/>
          </p:nvGrpSpPr>
          <p:grpSpPr>
            <a:xfrm>
              <a:off x="1546569" y="5253033"/>
              <a:ext cx="1855688" cy="391431"/>
              <a:chOff x="1546569" y="5326964"/>
              <a:chExt cx="1855688" cy="3175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692618" y="5326964"/>
                <a:ext cx="1571281" cy="317500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546569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3110157" y="5326964"/>
                <a:ext cx="292100" cy="317500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文本占位符 1110"/>
            <p:cNvSpPr txBox="1"/>
            <p:nvPr/>
          </p:nvSpPr>
          <p:spPr>
            <a:xfrm>
              <a:off x="1038752" y="5268089"/>
              <a:ext cx="2879011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汇报人：</a:t>
              </a:r>
              <a:r>
                <a:rPr lang="zh-CN" altLang="en-US" sz="1800" dirty="0"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张丽平</a:t>
              </a:r>
              <a:endParaRPr kumimoji="0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625369" y="5399183"/>
            <a:ext cx="2402207" cy="401662"/>
            <a:chOff x="6064369" y="-979684"/>
            <a:chExt cx="3102363" cy="401662"/>
          </a:xfrm>
        </p:grpSpPr>
        <p:grpSp>
          <p:nvGrpSpPr>
            <p:cNvPr id="37" name="组合 36"/>
            <p:cNvGrpSpPr/>
            <p:nvPr/>
          </p:nvGrpSpPr>
          <p:grpSpPr>
            <a:xfrm>
              <a:off x="6196432" y="-979684"/>
              <a:ext cx="2858407" cy="391432"/>
              <a:chOff x="6196432" y="-979684"/>
              <a:chExt cx="2858407" cy="39143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6322310" y="-979684"/>
                <a:ext cx="2586479" cy="391431"/>
              </a:xfrm>
              <a:prstGeom prst="rect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6196432" y="-979683"/>
                <a:ext cx="292100" cy="39143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762739" y="-979683"/>
                <a:ext cx="292100" cy="391431"/>
              </a:xfrm>
              <a:prstGeom prst="ellipse">
                <a:avLst/>
              </a:prstGeom>
              <a:solidFill>
                <a:srgbClr val="FF9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占位符 1111"/>
            <p:cNvSpPr txBox="1"/>
            <p:nvPr/>
          </p:nvSpPr>
          <p:spPr>
            <a:xfrm>
              <a:off x="6064369" y="-969453"/>
              <a:ext cx="3102363" cy="3914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r" defTabSz="913765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500" b="0" kern="1200">
                  <a:solidFill>
                    <a:srgbClr val="08A0E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3765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时间：</a:t>
              </a:r>
              <a:r>
                <a:rPr kumimoji="0" lang="en-US" altLang="zh-CN" sz="1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>
                    <a:outerShdw blurRad="355600" dist="88900" dir="2700000" algn="tl" rotWithShape="0">
                      <a:prstClr val="black">
                        <a:alpha val="28000"/>
                      </a:prstClr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2024.12.01</a:t>
              </a:r>
              <a:endParaRPr kumimoji="0" lang="en-US" alt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55600" dist="88900" dir="2700000" algn="tl" rotWithShape="0">
                    <a:prstClr val="black">
                      <a:alpha val="28000"/>
                    </a:prstClr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cxnSp>
        <p:nvCxnSpPr>
          <p:cNvPr id="47" name="直接连接符 46"/>
          <p:cNvCxnSpPr/>
          <p:nvPr/>
        </p:nvCxnSpPr>
        <p:spPr>
          <a:xfrm>
            <a:off x="1651343" y="4943475"/>
            <a:ext cx="663232" cy="0"/>
          </a:xfrm>
          <a:prstGeom prst="line">
            <a:avLst/>
          </a:prstGeom>
          <a:ln w="38100">
            <a:solidFill>
              <a:srgbClr val="FF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157007" y="2505670"/>
            <a:ext cx="38779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谢谢大家</a:t>
            </a:r>
          </a:p>
        </p:txBody>
      </p:sp>
    </p:spTree>
  </p:cSld>
  <p:clrMapOvr>
    <a:masterClrMapping/>
  </p:clrMapOvr>
  <p:transition spd="slow" advTm="300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毕业答辩设计论文答辩PPT模板"/>
  <p:tag name="ISPRING_FIRST_PUBLISH" val="1"/>
</p:tagLst>
</file>

<file path=ppt/theme/theme1.xml><?xml version="1.0" encoding="utf-8"?>
<a:theme xmlns:a="http://schemas.openxmlformats.org/drawingml/2006/main" name="千图网拥有20W+精美PPT模板 更多PPT模板下载至：www.58pic.com/office/ppt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 123">
  <a:themeElements>
    <a:clrScheme name="答辩宝典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wmzyb4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38100">
          <a:noFill/>
        </a:ln>
      </a:spPr>
      <a:bodyPr rtlCol="0" anchor="ctr"/>
      <a:lstStyle>
        <a:defPPr algn="ctr">
          <a:defRPr dirty="0" smtClean="0"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" cap="rnd">
          <a:solidFill>
            <a:schemeClr val="bg1">
              <a:lumMod val="75000"/>
            </a:schemeClr>
          </a:solidFill>
          <a:round/>
          <a:headEnd type="none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0000" tIns="46800" rIns="90000" bIns="46800" rtlCol="0" anchor="ctr" anchorCtr="0">
        <a:normAutofit/>
      </a:bodyPr>
      <a:lstStyle>
        <a:defPPr algn="ctr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253</Words>
  <Application>Microsoft Office PowerPoint</Application>
  <PresentationFormat>宽屏</PresentationFormat>
  <Paragraphs>34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楷体</vt:lpstr>
      <vt:lpstr>宋体</vt:lpstr>
      <vt:lpstr>站酷快乐体2016修订版</vt:lpstr>
      <vt:lpstr>Arial</vt:lpstr>
      <vt:lpstr>Calibri</vt:lpstr>
      <vt:lpstr>千图网拥有20W+精美PPT模板 更多PPT模板下载至：www.58pic.com/office/ppt</vt:lpstr>
      <vt:lpstr> 123</vt:lpstr>
      <vt:lpstr>PowerPoint 演示文稿</vt:lpstr>
      <vt:lpstr>PowerPoint 演示文稿</vt:lpstr>
      <vt:lpstr>数据来源</vt:lpstr>
      <vt:lpstr>数据来源</vt:lpstr>
      <vt:lpstr>PowerPoint 演示文稿</vt:lpstr>
      <vt:lpstr>作品主要主题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简约毕业答辩设计论文答辩PPT模板</dc:title>
  <dc:creator/>
  <cp:lastModifiedBy>丽平 张</cp:lastModifiedBy>
  <cp:revision>130</cp:revision>
  <dcterms:created xsi:type="dcterms:W3CDTF">2018-04-25T14:27:00Z</dcterms:created>
  <dcterms:modified xsi:type="dcterms:W3CDTF">2024-11-30T08:09:32Z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2052-11.1.0.8214</vt:lpwstr>
  </property>
</Properties>
</file>