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6" r:id="rId5"/>
    <p:sldId id="259" r:id="rId6"/>
    <p:sldId id="260" r:id="rId7"/>
    <p:sldId id="263" r:id="rId8"/>
    <p:sldId id="264" r:id="rId9"/>
    <p:sldId id="265" r:id="rId10"/>
    <p:sldId id="267" r:id="rId11"/>
    <p:sldId id="269" r:id="rId12"/>
    <p:sldId id="273" r:id="rId13"/>
    <p:sldId id="274" r:id="rId14"/>
    <p:sldId id="276" r:id="rId15"/>
    <p:sldId id="277" r:id="rId16"/>
    <p:sldId id="278" r:id="rId17"/>
    <p:sldId id="27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8200"/>
    <a:srgbClr val="ED7131"/>
    <a:srgbClr val="F85A00"/>
    <a:srgbClr val="F8A300"/>
    <a:srgbClr val="F8C5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47"/>
    <p:restoredTop sz="94669"/>
  </p:normalViewPr>
  <p:slideViewPr>
    <p:cSldViewPr snapToGrid="0" snapToObjects="1">
      <p:cViewPr varScale="1">
        <p:scale>
          <a:sx n="130" d="100"/>
          <a:sy n="130"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402E2-1FB8-7A47-9E90-4C5CF825171E}" type="datetimeFigureOut">
              <a:rPr kumimoji="1" lang="zh-CN" altLang="en-US" smtClean="0"/>
              <a:t>2024/3/31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2C208-4A1F-894C-AA1F-101E613E1D93}" type="slidenum">
              <a:rPr kumimoji="1" lang="zh-CN" altLang="en-US" smtClean="0"/>
              <a:t>‹#›</a:t>
            </a:fld>
            <a:endParaRPr kumimoji="1" lang="zh-CN" altLang="en-US"/>
          </a:p>
        </p:txBody>
      </p:sp>
    </p:spTree>
    <p:extLst>
      <p:ext uri="{BB962C8B-B14F-4D97-AF65-F5344CB8AC3E}">
        <p14:creationId xmlns:p14="http://schemas.microsoft.com/office/powerpoint/2010/main" val="322766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02C208-4A1F-894C-AA1F-101E613E1D93}" type="slidenum">
              <a:rPr kumimoji="1" lang="zh-CN" altLang="en-US" smtClean="0"/>
              <a:t>2</a:t>
            </a:fld>
            <a:endParaRPr kumimoji="1" lang="zh-CN" altLang="en-US"/>
          </a:p>
        </p:txBody>
      </p:sp>
    </p:spTree>
    <p:extLst>
      <p:ext uri="{BB962C8B-B14F-4D97-AF65-F5344CB8AC3E}">
        <p14:creationId xmlns:p14="http://schemas.microsoft.com/office/powerpoint/2010/main" val="391008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02C208-4A1F-894C-AA1F-101E613E1D93}" type="slidenum">
              <a:rPr kumimoji="1" lang="zh-CN" altLang="en-US" smtClean="0"/>
              <a:t>3</a:t>
            </a:fld>
            <a:endParaRPr kumimoji="1" lang="zh-CN" altLang="en-US"/>
          </a:p>
        </p:txBody>
      </p:sp>
    </p:spTree>
    <p:extLst>
      <p:ext uri="{BB962C8B-B14F-4D97-AF65-F5344CB8AC3E}">
        <p14:creationId xmlns:p14="http://schemas.microsoft.com/office/powerpoint/2010/main" val="203025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9ADAAD-FC82-B345-AEFF-1ADCD45103BD}" type="slidenum">
              <a:rPr kumimoji="1" lang="zh-CN" altLang="en-US" smtClean="0"/>
              <a:t>7</a:t>
            </a:fld>
            <a:endParaRPr kumimoji="1" lang="zh-CN" altLang="en-US"/>
          </a:p>
        </p:txBody>
      </p:sp>
    </p:spTree>
    <p:extLst>
      <p:ext uri="{BB962C8B-B14F-4D97-AF65-F5344CB8AC3E}">
        <p14:creationId xmlns:p14="http://schemas.microsoft.com/office/powerpoint/2010/main" val="3844578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9ADAAD-FC82-B345-AEFF-1ADCD45103BD}" type="slidenum">
              <a:rPr kumimoji="1" lang="zh-CN" altLang="en-US" smtClean="0"/>
              <a:t>8</a:t>
            </a:fld>
            <a:endParaRPr kumimoji="1" lang="zh-CN" altLang="en-US"/>
          </a:p>
        </p:txBody>
      </p:sp>
    </p:spTree>
    <p:extLst>
      <p:ext uri="{BB962C8B-B14F-4D97-AF65-F5344CB8AC3E}">
        <p14:creationId xmlns:p14="http://schemas.microsoft.com/office/powerpoint/2010/main" val="377826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9ADAAD-FC82-B345-AEFF-1ADCD45103BD}" type="slidenum">
              <a:rPr kumimoji="1" lang="zh-CN" altLang="en-US" smtClean="0"/>
              <a:t>9</a:t>
            </a:fld>
            <a:endParaRPr kumimoji="1" lang="zh-CN" altLang="en-US"/>
          </a:p>
        </p:txBody>
      </p:sp>
    </p:spTree>
    <p:extLst>
      <p:ext uri="{BB962C8B-B14F-4D97-AF65-F5344CB8AC3E}">
        <p14:creationId xmlns:p14="http://schemas.microsoft.com/office/powerpoint/2010/main" val="4175406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9ADAAD-FC82-B345-AEFF-1ADCD45103BD}" type="slidenum">
              <a:rPr kumimoji="1" lang="zh-CN" altLang="en-US" smtClean="0"/>
              <a:t>10</a:t>
            </a:fld>
            <a:endParaRPr kumimoji="1" lang="zh-CN" altLang="en-US"/>
          </a:p>
        </p:txBody>
      </p:sp>
    </p:spTree>
    <p:extLst>
      <p:ext uri="{BB962C8B-B14F-4D97-AF65-F5344CB8AC3E}">
        <p14:creationId xmlns:p14="http://schemas.microsoft.com/office/powerpoint/2010/main" val="1732007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02C208-4A1F-894C-AA1F-101E613E1D93}" type="slidenum">
              <a:rPr kumimoji="1" lang="zh-CN" altLang="en-US" smtClean="0"/>
              <a:t>11</a:t>
            </a:fld>
            <a:endParaRPr kumimoji="1" lang="zh-CN" altLang="en-US"/>
          </a:p>
        </p:txBody>
      </p:sp>
    </p:spTree>
    <p:extLst>
      <p:ext uri="{BB962C8B-B14F-4D97-AF65-F5344CB8AC3E}">
        <p14:creationId xmlns:p14="http://schemas.microsoft.com/office/powerpoint/2010/main" val="1404057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02C208-4A1F-894C-AA1F-101E613E1D93}" type="slidenum">
              <a:rPr kumimoji="1" lang="zh-CN" altLang="en-US" smtClean="0"/>
              <a:t>13</a:t>
            </a:fld>
            <a:endParaRPr kumimoji="1" lang="zh-CN" altLang="en-US"/>
          </a:p>
        </p:txBody>
      </p:sp>
    </p:spTree>
    <p:extLst>
      <p:ext uri="{BB962C8B-B14F-4D97-AF65-F5344CB8AC3E}">
        <p14:creationId xmlns:p14="http://schemas.microsoft.com/office/powerpoint/2010/main" val="53906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02C208-4A1F-894C-AA1F-101E613E1D93}" type="slidenum">
              <a:rPr kumimoji="1" lang="zh-CN" altLang="en-US" smtClean="0"/>
              <a:t>16</a:t>
            </a:fld>
            <a:endParaRPr kumimoji="1" lang="zh-CN" altLang="en-US"/>
          </a:p>
        </p:txBody>
      </p:sp>
    </p:spTree>
    <p:extLst>
      <p:ext uri="{BB962C8B-B14F-4D97-AF65-F5344CB8AC3E}">
        <p14:creationId xmlns:p14="http://schemas.microsoft.com/office/powerpoint/2010/main" val="1369589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7F44E-8F6F-E94A-83F6-78D0266C6A6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D23CDC1-EEC3-894C-8F40-E71DF91F4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E983254-7228-CB48-BE37-E6DC1B5080AB}"/>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5" name="页脚占位符 4">
            <a:extLst>
              <a:ext uri="{FF2B5EF4-FFF2-40B4-BE49-F238E27FC236}">
                <a16:creationId xmlns:a16="http://schemas.microsoft.com/office/drawing/2014/main" id="{18742CD2-1FE4-954E-9494-1E17848E4BE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AF5D74C-AE88-4240-AF4C-B61AFA6A433C}"/>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425930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CC825-FEC6-0043-B4F7-52167D62F06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AF114BE-4580-9C40-98FB-14D71860C7F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FA0C150-27C7-2246-8B0E-2B44CCDA8159}"/>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5" name="页脚占位符 4">
            <a:extLst>
              <a:ext uri="{FF2B5EF4-FFF2-40B4-BE49-F238E27FC236}">
                <a16:creationId xmlns:a16="http://schemas.microsoft.com/office/drawing/2014/main" id="{BFC98552-7451-0C47-8045-2D92AAC07A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2EE79D-0A54-E142-90D2-050DB5764E31}"/>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77560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538EE7-13FB-B64E-A845-B3207F2B202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8C65E87-B1AC-4C46-B841-C1C50993DE2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DC063E5-2760-B64C-99C9-291271F6F1A9}"/>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5" name="页脚占位符 4">
            <a:extLst>
              <a:ext uri="{FF2B5EF4-FFF2-40B4-BE49-F238E27FC236}">
                <a16:creationId xmlns:a16="http://schemas.microsoft.com/office/drawing/2014/main" id="{228C1AC9-2F22-7742-9B05-89B39B8F660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A3936B-0221-D848-A9B7-B9C81B3A79D6}"/>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271063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C8292-E833-3542-B012-013728BC671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2B6BF95-CA5C-1349-AC8F-B799F5CCA5F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810BD09-71E2-9243-A453-AE60469AD2B8}"/>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5" name="页脚占位符 4">
            <a:extLst>
              <a:ext uri="{FF2B5EF4-FFF2-40B4-BE49-F238E27FC236}">
                <a16:creationId xmlns:a16="http://schemas.microsoft.com/office/drawing/2014/main" id="{976A0940-23D7-DA44-86A6-75969811B18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B54AD74-6D0D-8945-8D71-8FF6E9D4953A}"/>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246788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7CF0C-D33A-FC42-89A3-CEDEA0398BD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FC7E9F5-6DA7-E34D-91B2-29ED9E7D0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B1CF9F6-587E-534F-A170-632321F4ED38}"/>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5" name="页脚占位符 4">
            <a:extLst>
              <a:ext uri="{FF2B5EF4-FFF2-40B4-BE49-F238E27FC236}">
                <a16:creationId xmlns:a16="http://schemas.microsoft.com/office/drawing/2014/main" id="{BA4372C2-CF74-1940-B1CF-C88C0618ABC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C2C4B1C-969A-5C47-A726-060055099DBF}"/>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311035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51152-F072-A941-8E84-916FD9CC079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136FB17-D589-7D46-B1BA-289AB689DF9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8B2E84C-D1D9-3347-AA0D-A68BD97DA8A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857E2EC-66ED-2347-9237-46A99AF5D92C}"/>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6" name="页脚占位符 5">
            <a:extLst>
              <a:ext uri="{FF2B5EF4-FFF2-40B4-BE49-F238E27FC236}">
                <a16:creationId xmlns:a16="http://schemas.microsoft.com/office/drawing/2014/main" id="{A045A904-FC57-C94B-AA82-7A71EE1D26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AAF515-F9C8-6243-9EB1-A352495CA987}"/>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204760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C21FC-C252-6642-BBC6-C8499BA0B48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11A82E1-9AC9-CE40-AE28-ABB251BB0C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1737EFF-515A-CD41-951A-4898C2853AE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BCA326D-B09F-784E-B944-8C0431111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6DC6EFF-05F9-0340-AC6F-C084CCFCEDC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12666B5-7A97-8343-82DF-F4E1455D3EB6}"/>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8" name="页脚占位符 7">
            <a:extLst>
              <a:ext uri="{FF2B5EF4-FFF2-40B4-BE49-F238E27FC236}">
                <a16:creationId xmlns:a16="http://schemas.microsoft.com/office/drawing/2014/main" id="{A890FB06-F0E6-654D-A9C9-0575D387799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ADB148F-8DBF-0343-AEA6-4FE9FA347750}"/>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104993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E9483-4695-954C-B87D-089190DBEDA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0872B5D-9A9B-5B4E-A19A-D533F4DDE577}"/>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4" name="页脚占位符 3">
            <a:extLst>
              <a:ext uri="{FF2B5EF4-FFF2-40B4-BE49-F238E27FC236}">
                <a16:creationId xmlns:a16="http://schemas.microsoft.com/office/drawing/2014/main" id="{BE363A36-AFC1-9A43-B592-1BBBEC3C21D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23A69BE-1CB5-AA41-8ED1-EA612EFF04C8}"/>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212859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87F678-0732-7140-8FD0-41917604C920}"/>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3" name="页脚占位符 2">
            <a:extLst>
              <a:ext uri="{FF2B5EF4-FFF2-40B4-BE49-F238E27FC236}">
                <a16:creationId xmlns:a16="http://schemas.microsoft.com/office/drawing/2014/main" id="{86C15DCE-5239-C040-9558-80B4D520CEF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D4F6E0A-067A-5E48-86E6-7CE6DE75469D}"/>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426701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9C5AB-A14B-A246-95EC-CABE1C416EE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050C707-FE33-6E4D-BCF0-7324F7716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598A179-A50C-DC43-BFE6-85F891D8C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9FE8707-A4FB-064B-9466-3C13A294919E}"/>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6" name="页脚占位符 5">
            <a:extLst>
              <a:ext uri="{FF2B5EF4-FFF2-40B4-BE49-F238E27FC236}">
                <a16:creationId xmlns:a16="http://schemas.microsoft.com/office/drawing/2014/main" id="{2CE5C977-0F74-FB47-BC56-EBF442EE4FB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62CAF68-F25C-B84C-86E1-8E9D34EC1368}"/>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87539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AA25E-CE7F-F84E-AEF5-0C48F809D74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3FD4DB8-8061-6340-B569-ED2FD63C4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E521E0B-9A85-F044-9EDF-122D6E357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639541E-45EC-4842-84AD-0F9A64042181}"/>
              </a:ext>
            </a:extLst>
          </p:cNvPr>
          <p:cNvSpPr>
            <a:spLocks noGrp="1"/>
          </p:cNvSpPr>
          <p:nvPr>
            <p:ph type="dt" sz="half" idx="10"/>
          </p:nvPr>
        </p:nvSpPr>
        <p:spPr/>
        <p:txBody>
          <a:bodyPr/>
          <a:lstStyle/>
          <a:p>
            <a:fld id="{221EF429-7CEE-DE45-9F8F-3FED7EF93111}" type="datetimeFigureOut">
              <a:rPr kumimoji="1" lang="zh-CN" altLang="en-US" smtClean="0"/>
              <a:t>2024/3/31</a:t>
            </a:fld>
            <a:endParaRPr kumimoji="1" lang="zh-CN" altLang="en-US"/>
          </a:p>
        </p:txBody>
      </p:sp>
      <p:sp>
        <p:nvSpPr>
          <p:cNvPr id="6" name="页脚占位符 5">
            <a:extLst>
              <a:ext uri="{FF2B5EF4-FFF2-40B4-BE49-F238E27FC236}">
                <a16:creationId xmlns:a16="http://schemas.microsoft.com/office/drawing/2014/main" id="{5E55610F-3DC0-7844-9F55-2C1A5066216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E21978A-51C7-F845-BCBA-D52DAA9BB818}"/>
              </a:ext>
            </a:extLst>
          </p:cNvPr>
          <p:cNvSpPr>
            <a:spLocks noGrp="1"/>
          </p:cNvSpPr>
          <p:nvPr>
            <p:ph type="sldNum" sz="quarter" idx="12"/>
          </p:nvPr>
        </p:nvSpPr>
        <p:spPr/>
        <p:txBody>
          <a:body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263459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7994DB-0FCD-D840-AD8A-5B6BF625E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4E20A7D-1E11-8B49-A53B-8B667DFE7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339BE13-CD50-2146-A873-346C192DD6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EF429-7CEE-DE45-9F8F-3FED7EF93111}" type="datetimeFigureOut">
              <a:rPr kumimoji="1" lang="zh-CN" altLang="en-US" smtClean="0"/>
              <a:t>2024/3/31</a:t>
            </a:fld>
            <a:endParaRPr kumimoji="1" lang="zh-CN" altLang="en-US"/>
          </a:p>
        </p:txBody>
      </p:sp>
      <p:sp>
        <p:nvSpPr>
          <p:cNvPr id="5" name="页脚占位符 4">
            <a:extLst>
              <a:ext uri="{FF2B5EF4-FFF2-40B4-BE49-F238E27FC236}">
                <a16:creationId xmlns:a16="http://schemas.microsoft.com/office/drawing/2014/main" id="{145A978A-C56F-8647-A949-FB26AC6B1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7307038-F7FC-2642-85AA-82F127533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96E1A-B3EF-7642-9F2F-2ECCC5BCAD70}" type="slidenum">
              <a:rPr kumimoji="1" lang="zh-CN" altLang="en-US" smtClean="0"/>
              <a:t>‹#›</a:t>
            </a:fld>
            <a:endParaRPr kumimoji="1" lang="zh-CN" altLang="en-US"/>
          </a:p>
        </p:txBody>
      </p:sp>
    </p:spTree>
    <p:extLst>
      <p:ext uri="{BB962C8B-B14F-4D97-AF65-F5344CB8AC3E}">
        <p14:creationId xmlns:p14="http://schemas.microsoft.com/office/powerpoint/2010/main" val="3661202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5DA28B3-CB66-6644-A531-5821272A14A9}"/>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F66502D3-29FF-1647-BD61-DBBC24855166}"/>
              </a:ext>
            </a:extLst>
          </p:cNvPr>
          <p:cNvSpPr txBox="1"/>
          <p:nvPr/>
        </p:nvSpPr>
        <p:spPr>
          <a:xfrm>
            <a:off x="1089764" y="851770"/>
            <a:ext cx="6087649" cy="1569660"/>
          </a:xfrm>
          <a:prstGeom prst="rect">
            <a:avLst/>
          </a:prstGeom>
          <a:noFill/>
        </p:spPr>
        <p:txBody>
          <a:bodyPr wrap="square" rtlCol="0">
            <a:spAutoFit/>
          </a:bodyPr>
          <a:lstStyle/>
          <a:p>
            <a:r>
              <a:rPr kumimoji="1" lang="en-US" altLang="zh-CN" sz="9600" dirty="0" err="1">
                <a:solidFill>
                  <a:schemeClr val="accent2"/>
                </a:solidFill>
                <a:latin typeface="Microsoft Tai Le" panose="020B0502040204020203" pitchFamily="34" charset="0"/>
                <a:cs typeface="Microsoft Tai Le" panose="020B0502040204020203" pitchFamily="34" charset="0"/>
              </a:rPr>
              <a:t>Satoshion</a:t>
            </a:r>
            <a:endParaRPr kumimoji="1" lang="zh-CN" altLang="en-US" sz="9600" dirty="0">
              <a:solidFill>
                <a:schemeClr val="accent2"/>
              </a:solidFill>
              <a:latin typeface="Microsoft Tai Le" panose="020B0502040204020203" pitchFamily="34" charset="0"/>
              <a:cs typeface="Microsoft Tai Le" panose="020B0502040204020203" pitchFamily="34" charset="0"/>
            </a:endParaRPr>
          </a:p>
        </p:txBody>
      </p:sp>
      <p:sp>
        <p:nvSpPr>
          <p:cNvPr id="25" name="圆角矩形 24">
            <a:extLst>
              <a:ext uri="{FF2B5EF4-FFF2-40B4-BE49-F238E27FC236}">
                <a16:creationId xmlns:a16="http://schemas.microsoft.com/office/drawing/2014/main" id="{008A0E75-B677-1F47-AB01-DB0AC96815C0}"/>
              </a:ext>
            </a:extLst>
          </p:cNvPr>
          <p:cNvSpPr/>
          <p:nvPr/>
        </p:nvSpPr>
        <p:spPr>
          <a:xfrm>
            <a:off x="18475036" y="0"/>
            <a:ext cx="6096000" cy="6858000"/>
          </a:xfrm>
          <a:prstGeom prst="roundRect">
            <a:avLst/>
          </a:prstGeom>
          <a:solidFill>
            <a:srgbClr val="F8C5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3EA3AFF5-A8F7-1745-BF3A-AAD0D746B519}"/>
              </a:ext>
            </a:extLst>
          </p:cNvPr>
          <p:cNvSpPr/>
          <p:nvPr/>
        </p:nvSpPr>
        <p:spPr>
          <a:xfrm>
            <a:off x="21633872" y="0"/>
            <a:ext cx="6095999" cy="6858000"/>
          </a:xfrm>
          <a:prstGeom prst="roundRect">
            <a:avLst/>
          </a:prstGeom>
          <a:solidFill>
            <a:srgbClr val="F8A3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27" name="圆角矩形 26">
            <a:extLst>
              <a:ext uri="{FF2B5EF4-FFF2-40B4-BE49-F238E27FC236}">
                <a16:creationId xmlns:a16="http://schemas.microsoft.com/office/drawing/2014/main" id="{8350FC95-5D22-5C49-853D-BDE3FCB4E55E}"/>
              </a:ext>
            </a:extLst>
          </p:cNvPr>
          <p:cNvSpPr/>
          <p:nvPr/>
        </p:nvSpPr>
        <p:spPr>
          <a:xfrm>
            <a:off x="24584891" y="0"/>
            <a:ext cx="6095998" cy="6858000"/>
          </a:xfrm>
          <a:prstGeom prst="roundRect">
            <a:avLst/>
          </a:prstGeom>
          <a:solidFill>
            <a:srgbClr val="F882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28" name="圆角矩形 27">
            <a:extLst>
              <a:ext uri="{FF2B5EF4-FFF2-40B4-BE49-F238E27FC236}">
                <a16:creationId xmlns:a16="http://schemas.microsoft.com/office/drawing/2014/main" id="{C59E6DCE-EB58-1E4C-9978-4ADFDD5ECC8C}"/>
              </a:ext>
            </a:extLst>
          </p:cNvPr>
          <p:cNvSpPr/>
          <p:nvPr/>
        </p:nvSpPr>
        <p:spPr>
          <a:xfrm>
            <a:off x="27771435" y="0"/>
            <a:ext cx="5250874" cy="6858000"/>
          </a:xfrm>
          <a:prstGeom prst="roundRect">
            <a:avLst/>
          </a:prstGeom>
          <a:solidFill>
            <a:srgbClr val="ED713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A311DF78-56A1-194A-BED0-729CDEE7959D}"/>
              </a:ext>
            </a:extLst>
          </p:cNvPr>
          <p:cNvSpPr txBox="1"/>
          <p:nvPr/>
        </p:nvSpPr>
        <p:spPr>
          <a:xfrm>
            <a:off x="19120920" y="2289554"/>
            <a:ext cx="2512952" cy="646331"/>
          </a:xfrm>
          <a:prstGeom prst="rect">
            <a:avLst/>
          </a:prstGeom>
          <a:noFill/>
        </p:spPr>
        <p:txBody>
          <a:bodyPr wrap="square" rtlCol="0">
            <a:spAutoFit/>
          </a:bodyPr>
          <a:lstStyle/>
          <a:p>
            <a:r>
              <a:rPr lang="zh-CN" altLang="en-US" sz="3600" kern="100" dirty="0">
                <a:effectLst/>
                <a:latin typeface="Hiragino Sans GB W3" panose="020B0300000000000000" pitchFamily="34" charset="-128"/>
                <a:ea typeface="Hiragino Sans GB W3" panose="020B0300000000000000" pitchFamily="34" charset="-128"/>
                <a:cs typeface="Microsoft Tai Le" panose="020B0502040204020203" pitchFamily="34" charset="0"/>
              </a:rPr>
              <a:t>项目介绍</a:t>
            </a:r>
          </a:p>
        </p:txBody>
      </p:sp>
      <p:sp>
        <p:nvSpPr>
          <p:cNvPr id="30" name="文本框 29">
            <a:extLst>
              <a:ext uri="{FF2B5EF4-FFF2-40B4-BE49-F238E27FC236}">
                <a16:creationId xmlns:a16="http://schemas.microsoft.com/office/drawing/2014/main" id="{F29DB6FF-8ADD-2743-BA58-11BF490E327A}"/>
              </a:ext>
            </a:extLst>
          </p:cNvPr>
          <p:cNvSpPr txBox="1"/>
          <p:nvPr/>
        </p:nvSpPr>
        <p:spPr>
          <a:xfrm>
            <a:off x="19542872" y="3481170"/>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01</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31" name="文本框 30">
            <a:extLst>
              <a:ext uri="{FF2B5EF4-FFF2-40B4-BE49-F238E27FC236}">
                <a16:creationId xmlns:a16="http://schemas.microsoft.com/office/drawing/2014/main" id="{AD8317D5-6BEA-8748-A90B-ECEFB2F76CFF}"/>
              </a:ext>
            </a:extLst>
          </p:cNvPr>
          <p:cNvSpPr txBox="1"/>
          <p:nvPr/>
        </p:nvSpPr>
        <p:spPr>
          <a:xfrm>
            <a:off x="21675436" y="2289553"/>
            <a:ext cx="3117272"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四大设计理念</a:t>
            </a:r>
          </a:p>
        </p:txBody>
      </p:sp>
      <p:sp>
        <p:nvSpPr>
          <p:cNvPr id="32" name="文本框 31">
            <a:extLst>
              <a:ext uri="{FF2B5EF4-FFF2-40B4-BE49-F238E27FC236}">
                <a16:creationId xmlns:a16="http://schemas.microsoft.com/office/drawing/2014/main" id="{F2209203-C7A5-AD4D-9C9E-6959434A714F}"/>
              </a:ext>
            </a:extLst>
          </p:cNvPr>
          <p:cNvSpPr txBox="1"/>
          <p:nvPr/>
        </p:nvSpPr>
        <p:spPr>
          <a:xfrm>
            <a:off x="22493892" y="3504381"/>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02</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33" name="文本框 32">
            <a:extLst>
              <a:ext uri="{FF2B5EF4-FFF2-40B4-BE49-F238E27FC236}">
                <a16:creationId xmlns:a16="http://schemas.microsoft.com/office/drawing/2014/main" id="{0A2D8E6C-8A6F-B842-9CA0-8F8B10686794}"/>
              </a:ext>
            </a:extLst>
          </p:cNvPr>
          <p:cNvSpPr txBox="1"/>
          <p:nvPr/>
        </p:nvSpPr>
        <p:spPr>
          <a:xfrm>
            <a:off x="25214662" y="2289552"/>
            <a:ext cx="2090998" cy="646331"/>
          </a:xfrm>
          <a:prstGeom prst="rect">
            <a:avLst/>
          </a:prstGeom>
          <a:noFill/>
        </p:spPr>
        <p:txBody>
          <a:bodyPr wrap="square" rtlCol="0">
            <a:spAutoFit/>
          </a:bodyPr>
          <a:lstStyle/>
          <a:p>
            <a:pPr marL="0" marR="0" algn="just">
              <a:spcBef>
                <a:spcPts val="0"/>
              </a:spcBef>
              <a:spcAft>
                <a:spcPts val="0"/>
              </a:spcAft>
            </a:pP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原子交换</a:t>
            </a:r>
            <a:endPar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34" name="文本框 33">
            <a:extLst>
              <a:ext uri="{FF2B5EF4-FFF2-40B4-BE49-F238E27FC236}">
                <a16:creationId xmlns:a16="http://schemas.microsoft.com/office/drawing/2014/main" id="{68A00403-7991-8A48-9785-5F75F7ACF917}"/>
              </a:ext>
            </a:extLst>
          </p:cNvPr>
          <p:cNvSpPr txBox="1"/>
          <p:nvPr/>
        </p:nvSpPr>
        <p:spPr>
          <a:xfrm>
            <a:off x="25513147" y="3525163"/>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03</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35" name="文本框 34">
            <a:extLst>
              <a:ext uri="{FF2B5EF4-FFF2-40B4-BE49-F238E27FC236}">
                <a16:creationId xmlns:a16="http://schemas.microsoft.com/office/drawing/2014/main" id="{B5337CB3-E218-274D-9BFE-F507310FBB3E}"/>
              </a:ext>
            </a:extLst>
          </p:cNvPr>
          <p:cNvSpPr txBox="1"/>
          <p:nvPr/>
        </p:nvSpPr>
        <p:spPr>
          <a:xfrm>
            <a:off x="28399217" y="2322215"/>
            <a:ext cx="2515212"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互操作性</a:t>
            </a:r>
          </a:p>
        </p:txBody>
      </p:sp>
      <p:sp>
        <p:nvSpPr>
          <p:cNvPr id="36" name="文本框 35">
            <a:extLst>
              <a:ext uri="{FF2B5EF4-FFF2-40B4-BE49-F238E27FC236}">
                <a16:creationId xmlns:a16="http://schemas.microsoft.com/office/drawing/2014/main" id="{E49F968C-F8BC-C14A-95CC-B8C6C161CBA0}"/>
              </a:ext>
            </a:extLst>
          </p:cNvPr>
          <p:cNvSpPr txBox="1"/>
          <p:nvPr/>
        </p:nvSpPr>
        <p:spPr>
          <a:xfrm>
            <a:off x="28763073" y="3504381"/>
            <a:ext cx="1672253"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04</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2" name="文本框 1">
            <a:extLst>
              <a:ext uri="{FF2B5EF4-FFF2-40B4-BE49-F238E27FC236}">
                <a16:creationId xmlns:a16="http://schemas.microsoft.com/office/drawing/2014/main" id="{4FA0E20B-0DCB-4132-9DAD-D82DEA973483}"/>
              </a:ext>
            </a:extLst>
          </p:cNvPr>
          <p:cNvSpPr txBox="1"/>
          <p:nvPr/>
        </p:nvSpPr>
        <p:spPr>
          <a:xfrm>
            <a:off x="1089764" y="2197218"/>
            <a:ext cx="5451713" cy="830997"/>
          </a:xfrm>
          <a:prstGeom prst="rect">
            <a:avLst/>
          </a:prstGeom>
          <a:noFill/>
        </p:spPr>
        <p:txBody>
          <a:bodyPr wrap="square" rtlCol="0">
            <a:spAutoFit/>
          </a:bodyPr>
          <a:lstStyle/>
          <a:p>
            <a:r>
              <a:rPr kumimoji="1" lang="zh-CN" altLang="en-US" sz="4800" dirty="0">
                <a:solidFill>
                  <a:srgbClr val="F8A300"/>
                </a:solidFill>
              </a:rPr>
              <a:t>跨链原子交换</a:t>
            </a:r>
          </a:p>
        </p:txBody>
      </p:sp>
    </p:spTree>
    <p:extLst>
      <p:ext uri="{BB962C8B-B14F-4D97-AF65-F5344CB8AC3E}">
        <p14:creationId xmlns:p14="http://schemas.microsoft.com/office/powerpoint/2010/main" val="362323721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B31597E-8BF1-4B4E-9CB8-7D2323685A7F}"/>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任意形状 22">
            <a:extLst>
              <a:ext uri="{FF2B5EF4-FFF2-40B4-BE49-F238E27FC236}">
                <a16:creationId xmlns:a16="http://schemas.microsoft.com/office/drawing/2014/main" id="{9E8F4B0D-35E0-DE44-8452-568583CCD658}"/>
              </a:ext>
            </a:extLst>
          </p:cNvPr>
          <p:cNvSpPr/>
          <p:nvPr/>
        </p:nvSpPr>
        <p:spPr>
          <a:xfrm rot="5400000">
            <a:off x="6096000" y="-3599482"/>
            <a:ext cx="14056963" cy="14056963"/>
          </a:xfrm>
          <a:custGeom>
            <a:avLst/>
            <a:gdLst>
              <a:gd name="connsiteX0" fmla="*/ 2599370 w 3967568"/>
              <a:gd name="connsiteY0" fmla="*/ 2755940 h 3967568"/>
              <a:gd name="connsiteX1" fmla="*/ 3299725 w 3967568"/>
              <a:gd name="connsiteY1" fmla="*/ 3465427 h 3967568"/>
              <a:gd name="connsiteX2" fmla="*/ 3245655 w 3967568"/>
              <a:gd name="connsiteY2" fmla="*/ 3514569 h 3967568"/>
              <a:gd name="connsiteX3" fmla="*/ 1983784 w 3967568"/>
              <a:gd name="connsiteY3" fmla="*/ 3967568 h 3967568"/>
              <a:gd name="connsiteX4" fmla="*/ 721913 w 3967568"/>
              <a:gd name="connsiteY4" fmla="*/ 3514569 h 3967568"/>
              <a:gd name="connsiteX5" fmla="*/ 671607 w 3967568"/>
              <a:gd name="connsiteY5" fmla="*/ 3468847 h 3967568"/>
              <a:gd name="connsiteX6" fmla="*/ 1382150 w 3967568"/>
              <a:gd name="connsiteY6" fmla="*/ 2767450 h 3967568"/>
              <a:gd name="connsiteX7" fmla="*/ 1429208 w 3967568"/>
              <a:gd name="connsiteY7" fmla="*/ 2806277 h 3967568"/>
              <a:gd name="connsiteX8" fmla="*/ 1983784 w 3967568"/>
              <a:gd name="connsiteY8" fmla="*/ 2975676 h 3967568"/>
              <a:gd name="connsiteX9" fmla="*/ 2538361 w 3967568"/>
              <a:gd name="connsiteY9" fmla="*/ 2806277 h 3967568"/>
              <a:gd name="connsiteX10" fmla="*/ 3486096 w 3967568"/>
              <a:gd name="connsiteY10" fmla="*/ 690585 h 3967568"/>
              <a:gd name="connsiteX11" fmla="*/ 3514569 w 3967568"/>
              <a:gd name="connsiteY11" fmla="*/ 721913 h 3967568"/>
              <a:gd name="connsiteX12" fmla="*/ 3967568 w 3967568"/>
              <a:gd name="connsiteY12" fmla="*/ 1983784 h 3967568"/>
              <a:gd name="connsiteX13" fmla="*/ 3386531 w 3967568"/>
              <a:gd name="connsiteY13" fmla="*/ 3386532 h 3967568"/>
              <a:gd name="connsiteX14" fmla="*/ 3357119 w 3967568"/>
              <a:gd name="connsiteY14" fmla="*/ 3413264 h 3967568"/>
              <a:gd name="connsiteX15" fmla="*/ 2659380 w 3967568"/>
              <a:gd name="connsiteY15" fmla="*/ 2706427 h 3967568"/>
              <a:gd name="connsiteX16" fmla="*/ 2685158 w 3967568"/>
              <a:gd name="connsiteY16" fmla="*/ 2685158 h 3967568"/>
              <a:gd name="connsiteX17" fmla="*/ 2975676 w 3967568"/>
              <a:gd name="connsiteY17" fmla="*/ 1983784 h 3967568"/>
              <a:gd name="connsiteX18" fmla="*/ 2806277 w 3967568"/>
              <a:gd name="connsiteY18" fmla="*/ 1429208 h 3967568"/>
              <a:gd name="connsiteX19" fmla="*/ 2775558 w 3967568"/>
              <a:gd name="connsiteY19" fmla="*/ 1391977 h 3967568"/>
              <a:gd name="connsiteX20" fmla="*/ 519403 w 3967568"/>
              <a:gd name="connsiteY20" fmla="*/ 648852 h 3967568"/>
              <a:gd name="connsiteX21" fmla="*/ 1219761 w 3967568"/>
              <a:gd name="connsiteY21" fmla="*/ 1358342 h 3967568"/>
              <a:gd name="connsiteX22" fmla="*/ 1161292 w 3967568"/>
              <a:gd name="connsiteY22" fmla="*/ 1429208 h 3967568"/>
              <a:gd name="connsiteX23" fmla="*/ 991892 w 3967568"/>
              <a:gd name="connsiteY23" fmla="*/ 1983784 h 3967568"/>
              <a:gd name="connsiteX24" fmla="*/ 1282411 w 3967568"/>
              <a:gd name="connsiteY24" fmla="*/ 2685158 h 3967568"/>
              <a:gd name="connsiteX25" fmla="*/ 1322065 w 3967568"/>
              <a:gd name="connsiteY25" fmla="*/ 2717876 h 3967568"/>
              <a:gd name="connsiteX26" fmla="*/ 614178 w 3967568"/>
              <a:gd name="connsiteY26" fmla="*/ 3416652 h 3967568"/>
              <a:gd name="connsiteX27" fmla="*/ 581037 w 3967568"/>
              <a:gd name="connsiteY27" fmla="*/ 3386532 h 3967568"/>
              <a:gd name="connsiteX28" fmla="*/ 0 w 3967568"/>
              <a:gd name="connsiteY28" fmla="*/ 1983784 h 3967568"/>
              <a:gd name="connsiteX29" fmla="*/ 453000 w 3967568"/>
              <a:gd name="connsiteY29" fmla="*/ 721913 h 3967568"/>
              <a:gd name="connsiteX30" fmla="*/ 1983784 w 3967568"/>
              <a:gd name="connsiteY30" fmla="*/ 0 h 3967568"/>
              <a:gd name="connsiteX31" fmla="*/ 3386531 w 3967568"/>
              <a:gd name="connsiteY31" fmla="*/ 581037 h 3967568"/>
              <a:gd name="connsiteX32" fmla="*/ 3433932 w 3967568"/>
              <a:gd name="connsiteY32" fmla="*/ 633191 h 3967568"/>
              <a:gd name="connsiteX33" fmla="*/ 2726045 w 3967568"/>
              <a:gd name="connsiteY33" fmla="*/ 1331966 h 3967568"/>
              <a:gd name="connsiteX34" fmla="*/ 2685158 w 3967568"/>
              <a:gd name="connsiteY34" fmla="*/ 1282411 h 3967568"/>
              <a:gd name="connsiteX35" fmla="*/ 1983784 w 3967568"/>
              <a:gd name="connsiteY35" fmla="*/ 991892 h 3967568"/>
              <a:gd name="connsiteX36" fmla="*/ 1282411 w 3967568"/>
              <a:gd name="connsiteY36" fmla="*/ 1282411 h 3967568"/>
              <a:gd name="connsiteX37" fmla="*/ 1269336 w 3967568"/>
              <a:gd name="connsiteY37" fmla="*/ 1298258 h 3967568"/>
              <a:gd name="connsiteX38" fmla="*/ 571598 w 3967568"/>
              <a:gd name="connsiteY38" fmla="*/ 591422 h 3967568"/>
              <a:gd name="connsiteX39" fmla="*/ 581037 w 3967568"/>
              <a:gd name="connsiteY39" fmla="*/ 581037 h 3967568"/>
              <a:gd name="connsiteX40" fmla="*/ 1983784 w 3967568"/>
              <a:gd name="connsiteY40" fmla="*/ 0 h 396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67568" h="3967568">
                <a:moveTo>
                  <a:pt x="2599370" y="2755940"/>
                </a:moveTo>
                <a:lnTo>
                  <a:pt x="3299725" y="3465427"/>
                </a:lnTo>
                <a:lnTo>
                  <a:pt x="3245655" y="3514569"/>
                </a:lnTo>
                <a:cubicBezTo>
                  <a:pt x="2902740" y="3797567"/>
                  <a:pt x="2463115" y="3967568"/>
                  <a:pt x="1983784" y="3967568"/>
                </a:cubicBezTo>
                <a:cubicBezTo>
                  <a:pt x="1504453" y="3967568"/>
                  <a:pt x="1064828" y="3797567"/>
                  <a:pt x="721913" y="3514569"/>
                </a:cubicBezTo>
                <a:lnTo>
                  <a:pt x="671607" y="3468847"/>
                </a:lnTo>
                <a:lnTo>
                  <a:pt x="1382150" y="2767450"/>
                </a:lnTo>
                <a:lnTo>
                  <a:pt x="1429208" y="2806277"/>
                </a:lnTo>
                <a:cubicBezTo>
                  <a:pt x="1587515" y="2913227"/>
                  <a:pt x="1778357" y="2975676"/>
                  <a:pt x="1983784" y="2975676"/>
                </a:cubicBezTo>
                <a:cubicBezTo>
                  <a:pt x="2189212" y="2975676"/>
                  <a:pt x="2380054" y="2913227"/>
                  <a:pt x="2538361" y="2806277"/>
                </a:cubicBezTo>
                <a:close/>
                <a:moveTo>
                  <a:pt x="3486096" y="690585"/>
                </a:moveTo>
                <a:lnTo>
                  <a:pt x="3514569" y="721913"/>
                </a:lnTo>
                <a:cubicBezTo>
                  <a:pt x="3797567" y="1064828"/>
                  <a:pt x="3967568" y="1504453"/>
                  <a:pt x="3967568" y="1983784"/>
                </a:cubicBezTo>
                <a:cubicBezTo>
                  <a:pt x="3967568" y="2531591"/>
                  <a:pt x="3745525" y="3027537"/>
                  <a:pt x="3386531" y="3386532"/>
                </a:cubicBezTo>
                <a:lnTo>
                  <a:pt x="3357119" y="3413264"/>
                </a:lnTo>
                <a:lnTo>
                  <a:pt x="2659380" y="2706427"/>
                </a:lnTo>
                <a:lnTo>
                  <a:pt x="2685158" y="2685158"/>
                </a:lnTo>
                <a:cubicBezTo>
                  <a:pt x="2864655" y="2505661"/>
                  <a:pt x="2975676" y="2257688"/>
                  <a:pt x="2975676" y="1983784"/>
                </a:cubicBezTo>
                <a:cubicBezTo>
                  <a:pt x="2975676" y="1778357"/>
                  <a:pt x="2913227" y="1587515"/>
                  <a:pt x="2806277" y="1429208"/>
                </a:cubicBezTo>
                <a:lnTo>
                  <a:pt x="2775558" y="1391977"/>
                </a:lnTo>
                <a:close/>
                <a:moveTo>
                  <a:pt x="519403" y="648852"/>
                </a:moveTo>
                <a:lnTo>
                  <a:pt x="1219761" y="1358342"/>
                </a:lnTo>
                <a:lnTo>
                  <a:pt x="1161292" y="1429208"/>
                </a:lnTo>
                <a:cubicBezTo>
                  <a:pt x="1054342" y="1587515"/>
                  <a:pt x="991892" y="1778357"/>
                  <a:pt x="991892" y="1983784"/>
                </a:cubicBezTo>
                <a:cubicBezTo>
                  <a:pt x="991892" y="2257688"/>
                  <a:pt x="1102914" y="2505661"/>
                  <a:pt x="1282411" y="2685158"/>
                </a:cubicBezTo>
                <a:lnTo>
                  <a:pt x="1322065" y="2717876"/>
                </a:lnTo>
                <a:lnTo>
                  <a:pt x="614178" y="3416652"/>
                </a:lnTo>
                <a:lnTo>
                  <a:pt x="581037" y="3386532"/>
                </a:lnTo>
                <a:cubicBezTo>
                  <a:pt x="222043" y="3027537"/>
                  <a:pt x="0" y="2531591"/>
                  <a:pt x="0" y="1983784"/>
                </a:cubicBezTo>
                <a:cubicBezTo>
                  <a:pt x="0" y="1504453"/>
                  <a:pt x="170002" y="1064828"/>
                  <a:pt x="453000" y="721913"/>
                </a:cubicBezTo>
                <a:close/>
                <a:moveTo>
                  <a:pt x="1983784" y="0"/>
                </a:moveTo>
                <a:cubicBezTo>
                  <a:pt x="2531591" y="0"/>
                  <a:pt x="3027537" y="222043"/>
                  <a:pt x="3386531" y="581037"/>
                </a:cubicBezTo>
                <a:lnTo>
                  <a:pt x="3433932" y="633191"/>
                </a:lnTo>
                <a:lnTo>
                  <a:pt x="2726045" y="1331966"/>
                </a:lnTo>
                <a:lnTo>
                  <a:pt x="2685158" y="1282411"/>
                </a:lnTo>
                <a:cubicBezTo>
                  <a:pt x="2505661" y="1102913"/>
                  <a:pt x="2257688" y="991892"/>
                  <a:pt x="1983784" y="991892"/>
                </a:cubicBezTo>
                <a:cubicBezTo>
                  <a:pt x="1709881" y="991892"/>
                  <a:pt x="1461908" y="1102913"/>
                  <a:pt x="1282411" y="1282411"/>
                </a:cubicBezTo>
                <a:lnTo>
                  <a:pt x="1269336" y="1298258"/>
                </a:lnTo>
                <a:lnTo>
                  <a:pt x="571598" y="591422"/>
                </a:lnTo>
                <a:lnTo>
                  <a:pt x="581037" y="581037"/>
                </a:lnTo>
                <a:cubicBezTo>
                  <a:pt x="940031" y="222043"/>
                  <a:pt x="1435977" y="0"/>
                  <a:pt x="1983784" y="0"/>
                </a:cubicBezTo>
                <a:close/>
              </a:path>
            </a:pathLst>
          </a:custGeom>
          <a:solidFill>
            <a:schemeClr val="accent2"/>
          </a:solidFill>
          <a:ln>
            <a:noFill/>
          </a:ln>
          <a:effectLst>
            <a:outerShdw blurRad="520700" sx="102000" sy="102000" algn="ctr"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tx1"/>
              </a:solidFill>
              <a:effectLst>
                <a:outerShdw blurRad="38100" dist="38100" dir="2700000" algn="tl">
                  <a:srgbClr val="000000">
                    <a:alpha val="43137"/>
                  </a:srgbClr>
                </a:outerShdw>
              </a:effectLst>
            </a:endParaRPr>
          </a:p>
        </p:txBody>
      </p:sp>
      <p:sp>
        <p:nvSpPr>
          <p:cNvPr id="10" name="文本框 9">
            <a:extLst>
              <a:ext uri="{FF2B5EF4-FFF2-40B4-BE49-F238E27FC236}">
                <a16:creationId xmlns:a16="http://schemas.microsoft.com/office/drawing/2014/main" id="{0819FFDE-0758-5040-9CB5-E1175175673F}"/>
              </a:ext>
            </a:extLst>
          </p:cNvPr>
          <p:cNvSpPr txBox="1"/>
          <p:nvPr/>
        </p:nvSpPr>
        <p:spPr>
          <a:xfrm>
            <a:off x="10175383" y="2883279"/>
            <a:ext cx="1669047" cy="1446550"/>
          </a:xfrm>
          <a:prstGeom prst="rect">
            <a:avLst/>
          </a:prstGeom>
          <a:noFill/>
        </p:spPr>
        <p:txBody>
          <a:bodyPr wrap="none" rtlCol="0">
            <a:spAutoFit/>
          </a:bodyPr>
          <a:lstStyle/>
          <a:p>
            <a:r>
              <a:rPr kumimoji="1" lang="en-US" altLang="zh-CN" sz="8800" dirty="0">
                <a:solidFill>
                  <a:srgbClr val="F88200"/>
                </a:solidFill>
                <a:latin typeface="Hiragino Sans GB W3" panose="020B0300000000000000" pitchFamily="34" charset="-128"/>
                <a:ea typeface="Hiragino Sans GB W3" panose="020B0300000000000000" pitchFamily="34" charset="-128"/>
              </a:rPr>
              <a:t>02</a:t>
            </a:r>
            <a:endParaRPr kumimoji="1" lang="zh-CN" altLang="en-US" sz="8800" dirty="0">
              <a:solidFill>
                <a:srgbClr val="F88200"/>
              </a:solidFill>
              <a:latin typeface="Hiragino Sans GB W3" panose="020B0300000000000000" pitchFamily="34" charset="-128"/>
              <a:ea typeface="Hiragino Sans GB W3" panose="020B0300000000000000" pitchFamily="34" charset="-128"/>
            </a:endParaRPr>
          </a:p>
        </p:txBody>
      </p:sp>
      <p:sp>
        <p:nvSpPr>
          <p:cNvPr id="11" name="文本框 10">
            <a:extLst>
              <a:ext uri="{FF2B5EF4-FFF2-40B4-BE49-F238E27FC236}">
                <a16:creationId xmlns:a16="http://schemas.microsoft.com/office/drawing/2014/main" id="{ED07C7DC-E231-4D4C-8436-315116EC0737}"/>
              </a:ext>
            </a:extLst>
          </p:cNvPr>
          <p:cNvSpPr txBox="1"/>
          <p:nvPr/>
        </p:nvSpPr>
        <p:spPr>
          <a:xfrm>
            <a:off x="7288136" y="1720839"/>
            <a:ext cx="1019076" cy="3416320"/>
          </a:xfrm>
          <a:prstGeom prst="rect">
            <a:avLst/>
          </a:prstGeom>
          <a:noFill/>
        </p:spPr>
        <p:txBody>
          <a:bodyPr wrap="square" rtlCol="0">
            <a:spAutoFit/>
          </a:bodyPr>
          <a:lstStyle/>
          <a:p>
            <a:pPr marL="0" marR="0" algn="just">
              <a:spcBef>
                <a:spcPts val="0"/>
              </a:spcBef>
              <a:spcAft>
                <a:spcPts val="0"/>
              </a:spcAft>
            </a:pPr>
            <a:r>
              <a:rPr lang="zh-CN" altLang="en-US" sz="72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高效率</a:t>
            </a:r>
          </a:p>
        </p:txBody>
      </p:sp>
      <p:sp>
        <p:nvSpPr>
          <p:cNvPr id="12" name="文本框 11">
            <a:extLst>
              <a:ext uri="{FF2B5EF4-FFF2-40B4-BE49-F238E27FC236}">
                <a16:creationId xmlns:a16="http://schemas.microsoft.com/office/drawing/2014/main" id="{7334A2A8-4F17-D54D-B25B-6A9209D00514}"/>
              </a:ext>
            </a:extLst>
          </p:cNvPr>
          <p:cNvSpPr txBox="1"/>
          <p:nvPr/>
        </p:nvSpPr>
        <p:spPr>
          <a:xfrm>
            <a:off x="1053987" y="2462212"/>
            <a:ext cx="4698722" cy="1077218"/>
          </a:xfrm>
          <a:prstGeom prst="rect">
            <a:avLst/>
          </a:prstGeom>
          <a:noFill/>
        </p:spPr>
        <p:txBody>
          <a:bodyPr wrap="none" rtlCol="0">
            <a:spAutoFit/>
          </a:bodyPr>
          <a:lstStyle/>
          <a:p>
            <a:pPr algn="just"/>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引入做市机制来克服传统</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algn="just"/>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原子交换的低效率问题。</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4" name="文本框 3">
            <a:extLst>
              <a:ext uri="{FF2B5EF4-FFF2-40B4-BE49-F238E27FC236}">
                <a16:creationId xmlns:a16="http://schemas.microsoft.com/office/drawing/2014/main" id="{BEE3C951-422A-84A6-9783-404F66B74F97}"/>
              </a:ext>
            </a:extLst>
          </p:cNvPr>
          <p:cNvSpPr txBox="1"/>
          <p:nvPr/>
        </p:nvSpPr>
        <p:spPr>
          <a:xfrm>
            <a:off x="875066" y="-4078039"/>
            <a:ext cx="5708614" cy="3539430"/>
          </a:xfrm>
          <a:prstGeom prst="rect">
            <a:avLst/>
          </a:prstGeom>
          <a:noFill/>
        </p:spPr>
        <p:txBody>
          <a:bodyPr wrap="none" rtlCol="0">
            <a:spAutoFit/>
          </a:bodyPr>
          <a:lstStyle/>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无需跨链桥，比特币链上原</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生资产（包括</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Ordinals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en" altLang="zh-CN" sz="3200" kern="100" dirty="0" err="1">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Atomicals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Taproot Assets</a:t>
            </a: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等）都能进行无缝跨区块链</a:t>
            </a:r>
            <a:endParaRPr lang="en-US" altLang="zh-CN" sz="3200" kern="100" dirty="0">
              <a:solidFill>
                <a:srgbClr val="F88200"/>
              </a:solidFill>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交易，这项能力扩展到支持所</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有</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UTXO</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EVM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链以及 </a:t>
            </a:r>
            <a:endParaRPr lang="en-US" altLang="zh-CN" sz="3200" kern="100" dirty="0">
              <a:solidFill>
                <a:srgbClr val="F88200"/>
              </a:solidFill>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en" altLang="zh-CN" sz="3200" kern="100" dirty="0" err="1">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MoveVM</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a:t>
            </a:r>
          </a:p>
        </p:txBody>
      </p:sp>
    </p:spTree>
    <p:extLst>
      <p:ext uri="{BB962C8B-B14F-4D97-AF65-F5344CB8AC3E}">
        <p14:creationId xmlns:p14="http://schemas.microsoft.com/office/powerpoint/2010/main" val="79231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95E6-06EA-EF41-A3DC-1BB69089425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BADD495-E325-ED47-A24C-2DEB0E2A2633}"/>
              </a:ext>
            </a:extLst>
          </p:cNvPr>
          <p:cNvSpPr>
            <a:spLocks noGrp="1"/>
          </p:cNvSpPr>
          <p:nvPr>
            <p:ph idx="1"/>
          </p:nvPr>
        </p:nvSpPr>
        <p:spPr/>
        <p:txBody>
          <a:bodyPr/>
          <a:lstStyle/>
          <a:p>
            <a:endParaRPr kumimoji="1" lang="zh-CN" altLang="en-US"/>
          </a:p>
        </p:txBody>
      </p:sp>
      <p:sp>
        <p:nvSpPr>
          <p:cNvPr id="4" name="矩形 3">
            <a:extLst>
              <a:ext uri="{FF2B5EF4-FFF2-40B4-BE49-F238E27FC236}">
                <a16:creationId xmlns:a16="http://schemas.microsoft.com/office/drawing/2014/main" id="{CF897B3A-8EA0-7746-A0B8-1457F825549D}"/>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16F74FED-029F-8042-824C-84487F8A69CD}"/>
              </a:ext>
            </a:extLst>
          </p:cNvPr>
          <p:cNvSpPr txBox="1"/>
          <p:nvPr/>
        </p:nvSpPr>
        <p:spPr>
          <a:xfrm>
            <a:off x="15572509" y="12940145"/>
            <a:ext cx="184731" cy="369332"/>
          </a:xfrm>
          <a:prstGeom prst="rect">
            <a:avLst/>
          </a:prstGeom>
          <a:noFill/>
        </p:spPr>
        <p:txBody>
          <a:bodyPr wrap="none" rtlCol="0">
            <a:spAutoFit/>
          </a:bodyPr>
          <a:lstStyle/>
          <a:p>
            <a:endParaRPr kumimoji="1" lang="zh-CN" altLang="en-US" dirty="0"/>
          </a:p>
        </p:txBody>
      </p:sp>
      <p:sp>
        <p:nvSpPr>
          <p:cNvPr id="6" name="圆角矩形 5">
            <a:extLst>
              <a:ext uri="{FF2B5EF4-FFF2-40B4-BE49-F238E27FC236}">
                <a16:creationId xmlns:a16="http://schemas.microsoft.com/office/drawing/2014/main" id="{425937E2-1FA2-CB4B-B3FA-81A0182F43D7}"/>
              </a:ext>
            </a:extLst>
          </p:cNvPr>
          <p:cNvSpPr/>
          <p:nvPr/>
        </p:nvSpPr>
        <p:spPr>
          <a:xfrm>
            <a:off x="0" y="0"/>
            <a:ext cx="4881282" cy="6858000"/>
          </a:xfrm>
          <a:prstGeom prst="roundRect">
            <a:avLst/>
          </a:prstGeom>
          <a:solidFill>
            <a:srgbClr val="F8C5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dirty="0"/>
          </a:p>
        </p:txBody>
      </p:sp>
      <p:sp>
        <p:nvSpPr>
          <p:cNvPr id="7" name="圆角矩形 6">
            <a:extLst>
              <a:ext uri="{FF2B5EF4-FFF2-40B4-BE49-F238E27FC236}">
                <a16:creationId xmlns:a16="http://schemas.microsoft.com/office/drawing/2014/main" id="{801B4C3B-A7CD-734D-B6DE-9732A7FFAE70}"/>
              </a:ext>
            </a:extLst>
          </p:cNvPr>
          <p:cNvSpPr/>
          <p:nvPr/>
        </p:nvSpPr>
        <p:spPr>
          <a:xfrm>
            <a:off x="3158836" y="0"/>
            <a:ext cx="4701173" cy="6858000"/>
          </a:xfrm>
          <a:prstGeom prst="roundRect">
            <a:avLst/>
          </a:prstGeom>
          <a:solidFill>
            <a:srgbClr val="F8A3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dirty="0">
              <a:solidFill>
                <a:srgbClr val="F8A300"/>
              </a:solidFill>
            </a:endParaRPr>
          </a:p>
        </p:txBody>
      </p:sp>
      <p:sp>
        <p:nvSpPr>
          <p:cNvPr id="8" name="圆角矩形 7">
            <a:extLst>
              <a:ext uri="{FF2B5EF4-FFF2-40B4-BE49-F238E27FC236}">
                <a16:creationId xmlns:a16="http://schemas.microsoft.com/office/drawing/2014/main" id="{E2937202-A6DA-D348-A39D-9870BE1FA402}"/>
              </a:ext>
            </a:extLst>
          </p:cNvPr>
          <p:cNvSpPr/>
          <p:nvPr/>
        </p:nvSpPr>
        <p:spPr>
          <a:xfrm>
            <a:off x="6109855" y="0"/>
            <a:ext cx="5014309" cy="6858000"/>
          </a:xfrm>
          <a:prstGeom prst="roundRect">
            <a:avLst/>
          </a:prstGeom>
          <a:solidFill>
            <a:srgbClr val="F85A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dirty="0"/>
          </a:p>
        </p:txBody>
      </p:sp>
      <p:sp>
        <p:nvSpPr>
          <p:cNvPr id="9" name="圆角矩形 8">
            <a:extLst>
              <a:ext uri="{FF2B5EF4-FFF2-40B4-BE49-F238E27FC236}">
                <a16:creationId xmlns:a16="http://schemas.microsoft.com/office/drawing/2014/main" id="{59FCEEF3-C4FC-6646-8D52-B197ECB51CCB}"/>
              </a:ext>
            </a:extLst>
          </p:cNvPr>
          <p:cNvSpPr/>
          <p:nvPr/>
        </p:nvSpPr>
        <p:spPr>
          <a:xfrm>
            <a:off x="9296399" y="0"/>
            <a:ext cx="5250874" cy="6858000"/>
          </a:xfrm>
          <a:prstGeom prst="roundRect">
            <a:avLst/>
          </a:prstGeom>
          <a:solidFill>
            <a:srgbClr val="ED713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D21EFC53-3FC6-2645-9D09-3FDF55213C5F}"/>
              </a:ext>
            </a:extLst>
          </p:cNvPr>
          <p:cNvSpPr txBox="1"/>
          <p:nvPr/>
        </p:nvSpPr>
        <p:spPr>
          <a:xfrm>
            <a:off x="645884" y="2289554"/>
            <a:ext cx="2512952" cy="646331"/>
          </a:xfrm>
          <a:prstGeom prst="rect">
            <a:avLst/>
          </a:prstGeom>
          <a:noFill/>
        </p:spPr>
        <p:txBody>
          <a:bodyPr wrap="square" rtlCol="0">
            <a:spAutoFit/>
          </a:bodyPr>
          <a:lstStyle/>
          <a:p>
            <a:r>
              <a:rPr lang="zh-CN" altLang="en-US" sz="3600" kern="100" dirty="0">
                <a:effectLst/>
                <a:latin typeface="Hiragino Sans GB W3" panose="020B0300000000000000" pitchFamily="34" charset="-128"/>
                <a:ea typeface="Hiragino Sans GB W3" panose="020B0300000000000000" pitchFamily="34" charset="-128"/>
                <a:cs typeface="Microsoft Tai Le" panose="020B0502040204020203" pitchFamily="34" charset="0"/>
              </a:rPr>
              <a:t>项目介绍</a:t>
            </a:r>
          </a:p>
        </p:txBody>
      </p:sp>
      <p:sp>
        <p:nvSpPr>
          <p:cNvPr id="11" name="文本框 10">
            <a:extLst>
              <a:ext uri="{FF2B5EF4-FFF2-40B4-BE49-F238E27FC236}">
                <a16:creationId xmlns:a16="http://schemas.microsoft.com/office/drawing/2014/main" id="{19A4C274-E2E5-7949-BB8C-594CB741229C}"/>
              </a:ext>
            </a:extLst>
          </p:cNvPr>
          <p:cNvSpPr txBox="1"/>
          <p:nvPr/>
        </p:nvSpPr>
        <p:spPr>
          <a:xfrm>
            <a:off x="1067836" y="3481170"/>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01</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2" name="文本框 11">
            <a:extLst>
              <a:ext uri="{FF2B5EF4-FFF2-40B4-BE49-F238E27FC236}">
                <a16:creationId xmlns:a16="http://schemas.microsoft.com/office/drawing/2014/main" id="{38E00DB6-5A52-494C-B32E-1EEA476C11FD}"/>
              </a:ext>
            </a:extLst>
          </p:cNvPr>
          <p:cNvSpPr txBox="1"/>
          <p:nvPr/>
        </p:nvSpPr>
        <p:spPr>
          <a:xfrm>
            <a:off x="3200400" y="2289553"/>
            <a:ext cx="3117272"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四大设计理念</a:t>
            </a:r>
          </a:p>
        </p:txBody>
      </p:sp>
      <p:sp>
        <p:nvSpPr>
          <p:cNvPr id="13" name="文本框 12">
            <a:extLst>
              <a:ext uri="{FF2B5EF4-FFF2-40B4-BE49-F238E27FC236}">
                <a16:creationId xmlns:a16="http://schemas.microsoft.com/office/drawing/2014/main" id="{B933A0F7-0AEB-394F-9CE3-C50DA302C244}"/>
              </a:ext>
            </a:extLst>
          </p:cNvPr>
          <p:cNvSpPr txBox="1"/>
          <p:nvPr/>
        </p:nvSpPr>
        <p:spPr>
          <a:xfrm>
            <a:off x="4018856" y="3504381"/>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02</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4" name="文本框 13">
            <a:extLst>
              <a:ext uri="{FF2B5EF4-FFF2-40B4-BE49-F238E27FC236}">
                <a16:creationId xmlns:a16="http://schemas.microsoft.com/office/drawing/2014/main" id="{FDE85853-94BB-0948-AC0B-CD5420977CD9}"/>
              </a:ext>
            </a:extLst>
          </p:cNvPr>
          <p:cNvSpPr txBox="1"/>
          <p:nvPr/>
        </p:nvSpPr>
        <p:spPr>
          <a:xfrm>
            <a:off x="6814852" y="1767717"/>
            <a:ext cx="2043289" cy="1200329"/>
          </a:xfrm>
          <a:prstGeom prst="rect">
            <a:avLst/>
          </a:prstGeom>
          <a:noFill/>
        </p:spPr>
        <p:txBody>
          <a:bodyPr wrap="square" rtlCol="0">
            <a:spAutoFit/>
          </a:bodyPr>
          <a:lstStyle/>
          <a:p>
            <a:pPr marL="0" marR="0" algn="just">
              <a:spcBef>
                <a:spcPts val="0"/>
              </a:spcBef>
              <a:spcAft>
                <a:spcPts val="0"/>
              </a:spcAft>
            </a:pPr>
            <a:br>
              <a:rPr lang="en-US" altLang="zh-CN" sz="3600" kern="100" dirty="0">
                <a:latin typeface="Hiragino Sans GB W3" panose="020B0300000000000000" pitchFamily="34" charset="-128"/>
                <a:ea typeface="Hiragino Sans GB W3" panose="020B0300000000000000" pitchFamily="34" charset="-128"/>
                <a:cs typeface="Times New Roman" panose="02020603050405020304" pitchFamily="18" charset="0"/>
              </a:rPr>
            </a:b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原子交换</a:t>
            </a:r>
            <a:endPar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15" name="文本框 14">
            <a:extLst>
              <a:ext uri="{FF2B5EF4-FFF2-40B4-BE49-F238E27FC236}">
                <a16:creationId xmlns:a16="http://schemas.microsoft.com/office/drawing/2014/main" id="{D8AB702E-FF4A-2349-88DA-CCE50E6766D3}"/>
              </a:ext>
            </a:extLst>
          </p:cNvPr>
          <p:cNvSpPr txBox="1"/>
          <p:nvPr/>
        </p:nvSpPr>
        <p:spPr>
          <a:xfrm>
            <a:off x="7038111" y="3525163"/>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03</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6" name="文本框 15">
            <a:extLst>
              <a:ext uri="{FF2B5EF4-FFF2-40B4-BE49-F238E27FC236}">
                <a16:creationId xmlns:a16="http://schemas.microsoft.com/office/drawing/2014/main" id="{6A26A9F3-46FA-9B40-9180-EC223A3C841C}"/>
              </a:ext>
            </a:extLst>
          </p:cNvPr>
          <p:cNvSpPr txBox="1"/>
          <p:nvPr/>
        </p:nvSpPr>
        <p:spPr>
          <a:xfrm>
            <a:off x="9593662" y="2317833"/>
            <a:ext cx="2575389" cy="646331"/>
          </a:xfrm>
          <a:prstGeom prst="rect">
            <a:avLst/>
          </a:prstGeom>
          <a:noFill/>
        </p:spPr>
        <p:txBody>
          <a:bodyPr wrap="square" rtlCol="0">
            <a:spAutoFit/>
          </a:bodyPr>
          <a:lstStyle/>
          <a:p>
            <a:pPr marL="0" marR="0" algn="just">
              <a:spcBef>
                <a:spcPts val="0"/>
              </a:spcBef>
              <a:spcAft>
                <a:spcPts val="0"/>
              </a:spcAft>
            </a:pP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互操作性</a:t>
            </a:r>
            <a:endPar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17" name="文本框 16">
            <a:extLst>
              <a:ext uri="{FF2B5EF4-FFF2-40B4-BE49-F238E27FC236}">
                <a16:creationId xmlns:a16="http://schemas.microsoft.com/office/drawing/2014/main" id="{A62FEA41-048A-AB46-83C5-2D0D66B1FE8B}"/>
              </a:ext>
            </a:extLst>
          </p:cNvPr>
          <p:cNvSpPr txBox="1"/>
          <p:nvPr/>
        </p:nvSpPr>
        <p:spPr>
          <a:xfrm>
            <a:off x="9688845" y="3504381"/>
            <a:ext cx="1672253"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04</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8" name="椭圆 17">
            <a:extLst>
              <a:ext uri="{FF2B5EF4-FFF2-40B4-BE49-F238E27FC236}">
                <a16:creationId xmlns:a16="http://schemas.microsoft.com/office/drawing/2014/main" id="{823ED784-7E0C-724C-9F8C-63AAF09350E1}"/>
              </a:ext>
            </a:extLst>
          </p:cNvPr>
          <p:cNvSpPr/>
          <p:nvPr/>
        </p:nvSpPr>
        <p:spPr>
          <a:xfrm>
            <a:off x="6509988" y="1825625"/>
            <a:ext cx="2578594" cy="3595460"/>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9" name="图片 18">
            <a:extLst>
              <a:ext uri="{FF2B5EF4-FFF2-40B4-BE49-F238E27FC236}">
                <a16:creationId xmlns:a16="http://schemas.microsoft.com/office/drawing/2014/main" id="{26DC3802-AF42-C04D-3694-178BD68D6408}"/>
              </a:ext>
            </a:extLst>
          </p:cNvPr>
          <p:cNvPicPr>
            <a:picLocks noChangeAspect="1"/>
          </p:cNvPicPr>
          <p:nvPr/>
        </p:nvPicPr>
        <p:blipFill>
          <a:blip r:embed="rId3"/>
          <a:stretch>
            <a:fillRect/>
          </a:stretch>
        </p:blipFill>
        <p:spPr>
          <a:xfrm>
            <a:off x="-4973646" y="1899563"/>
            <a:ext cx="3251200" cy="3251200"/>
          </a:xfrm>
          <a:prstGeom prst="rect">
            <a:avLst/>
          </a:prstGeom>
        </p:spPr>
      </p:pic>
      <p:pic>
        <p:nvPicPr>
          <p:cNvPr id="20" name="图片 19">
            <a:extLst>
              <a:ext uri="{FF2B5EF4-FFF2-40B4-BE49-F238E27FC236}">
                <a16:creationId xmlns:a16="http://schemas.microsoft.com/office/drawing/2014/main" id="{45757FDD-4DAB-BA15-E7B8-7C43EF51DC60}"/>
              </a:ext>
            </a:extLst>
          </p:cNvPr>
          <p:cNvPicPr>
            <a:picLocks noChangeAspect="1"/>
          </p:cNvPicPr>
          <p:nvPr/>
        </p:nvPicPr>
        <p:blipFill>
          <a:blip r:embed="rId4"/>
          <a:stretch>
            <a:fillRect/>
          </a:stretch>
        </p:blipFill>
        <p:spPr>
          <a:xfrm>
            <a:off x="16997680" y="1676520"/>
            <a:ext cx="3251200" cy="3251200"/>
          </a:xfrm>
          <a:prstGeom prst="rect">
            <a:avLst/>
          </a:prstGeom>
        </p:spPr>
      </p:pic>
    </p:spTree>
    <p:extLst>
      <p:ext uri="{BB962C8B-B14F-4D97-AF65-F5344CB8AC3E}">
        <p14:creationId xmlns:p14="http://schemas.microsoft.com/office/powerpoint/2010/main" val="162725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927F6CA-8A5A-D4C6-873E-7F15EFE35880}"/>
              </a:ext>
            </a:extLst>
          </p:cNvPr>
          <p:cNvSpPr/>
          <p:nvPr/>
        </p:nvSpPr>
        <p:spPr>
          <a:xfrm>
            <a:off x="-159026" y="-218661"/>
            <a:ext cx="12419606" cy="7320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12" name="图片 11">
            <a:extLst>
              <a:ext uri="{FF2B5EF4-FFF2-40B4-BE49-F238E27FC236}">
                <a16:creationId xmlns:a16="http://schemas.microsoft.com/office/drawing/2014/main" id="{06171198-A08A-3B82-8778-750CF59830D4}"/>
              </a:ext>
            </a:extLst>
          </p:cNvPr>
          <p:cNvPicPr>
            <a:picLocks noChangeAspect="1"/>
          </p:cNvPicPr>
          <p:nvPr/>
        </p:nvPicPr>
        <p:blipFill>
          <a:blip r:embed="rId2"/>
          <a:stretch>
            <a:fillRect/>
          </a:stretch>
        </p:blipFill>
        <p:spPr>
          <a:xfrm>
            <a:off x="927100" y="1803400"/>
            <a:ext cx="3251200" cy="3251200"/>
          </a:xfrm>
          <a:prstGeom prst="rect">
            <a:avLst/>
          </a:prstGeom>
        </p:spPr>
      </p:pic>
      <p:pic>
        <p:nvPicPr>
          <p:cNvPr id="16" name="图片 15">
            <a:extLst>
              <a:ext uri="{FF2B5EF4-FFF2-40B4-BE49-F238E27FC236}">
                <a16:creationId xmlns:a16="http://schemas.microsoft.com/office/drawing/2014/main" id="{111CD017-495A-FD6D-1DC1-3420F8EFC796}"/>
              </a:ext>
            </a:extLst>
          </p:cNvPr>
          <p:cNvPicPr>
            <a:picLocks noChangeAspect="1"/>
          </p:cNvPicPr>
          <p:nvPr/>
        </p:nvPicPr>
        <p:blipFill>
          <a:blip r:embed="rId3"/>
          <a:stretch>
            <a:fillRect/>
          </a:stretch>
        </p:blipFill>
        <p:spPr>
          <a:xfrm>
            <a:off x="7442200" y="1803400"/>
            <a:ext cx="3251200" cy="3251200"/>
          </a:xfrm>
          <a:prstGeom prst="rect">
            <a:avLst/>
          </a:prstGeom>
        </p:spPr>
      </p:pic>
      <p:cxnSp>
        <p:nvCxnSpPr>
          <p:cNvPr id="18" name="直线箭头连接符 17">
            <a:extLst>
              <a:ext uri="{FF2B5EF4-FFF2-40B4-BE49-F238E27FC236}">
                <a16:creationId xmlns:a16="http://schemas.microsoft.com/office/drawing/2014/main" id="{06C0055B-0192-0873-5757-399FE97BE9F1}"/>
              </a:ext>
            </a:extLst>
          </p:cNvPr>
          <p:cNvCxnSpPr>
            <a:cxnSpLocks/>
            <a:stCxn id="12" idx="3"/>
          </p:cNvCxnSpPr>
          <p:nvPr/>
        </p:nvCxnSpPr>
        <p:spPr>
          <a:xfrm>
            <a:off x="4178300" y="3429000"/>
            <a:ext cx="3246120" cy="0"/>
          </a:xfrm>
          <a:prstGeom prst="straightConnector1">
            <a:avLst/>
          </a:prstGeom>
          <a:ln w="762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BFD431F0-B7EC-CE66-888F-CE733E474550}"/>
              </a:ext>
            </a:extLst>
          </p:cNvPr>
          <p:cNvSpPr txBox="1"/>
          <p:nvPr/>
        </p:nvSpPr>
        <p:spPr>
          <a:xfrm>
            <a:off x="4749801" y="3488173"/>
            <a:ext cx="2446129" cy="707886"/>
          </a:xfrm>
          <a:prstGeom prst="rect">
            <a:avLst/>
          </a:prstGeom>
          <a:noFill/>
        </p:spPr>
        <p:txBody>
          <a:bodyPr wrap="square" rtlCol="0">
            <a:spAutoFit/>
          </a:bodyPr>
          <a:lstStyle/>
          <a:p>
            <a:r>
              <a:rPr kumimoji="1" lang="zh-CN" altLang="en-US" sz="4000" dirty="0">
                <a:solidFill>
                  <a:srgbClr val="00B050"/>
                </a:solidFill>
              </a:rPr>
              <a:t>原子交换</a:t>
            </a:r>
          </a:p>
        </p:txBody>
      </p:sp>
    </p:spTree>
    <p:extLst>
      <p:ext uri="{BB962C8B-B14F-4D97-AF65-F5344CB8AC3E}">
        <p14:creationId xmlns:p14="http://schemas.microsoft.com/office/powerpoint/2010/main" val="255530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35CAB3F4-C2D0-E817-66CD-7382E74155C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文本框 1">
            <a:extLst>
              <a:ext uri="{FF2B5EF4-FFF2-40B4-BE49-F238E27FC236}">
                <a16:creationId xmlns:a16="http://schemas.microsoft.com/office/drawing/2014/main" id="{DA971D9D-11B6-ACB1-57C8-DAA48F3D8F7C}"/>
              </a:ext>
            </a:extLst>
          </p:cNvPr>
          <p:cNvSpPr txBox="1"/>
          <p:nvPr/>
        </p:nvSpPr>
        <p:spPr>
          <a:xfrm>
            <a:off x="144517" y="487025"/>
            <a:ext cx="11902966" cy="6370975"/>
          </a:xfrm>
          <a:prstGeom prst="rect">
            <a:avLst/>
          </a:prstGeom>
          <a:noFill/>
        </p:spPr>
        <p:txBody>
          <a:bodyPr wrap="square" rtlCol="0">
            <a:spAutoFit/>
          </a:bodyPr>
          <a:lstStyle/>
          <a:p>
            <a:pPr marL="0" marR="0">
              <a:spcBef>
                <a:spcPts val="0"/>
              </a:spcBef>
              <a:spcAft>
                <a:spcPts val="0"/>
              </a:spcAft>
            </a:pPr>
            <a:r>
              <a:rPr lang="en-US" altLang="zh-CN" sz="2400" b="1" dirty="0">
                <a:solidFill>
                  <a:srgbClr val="F85A00"/>
                </a:solidFill>
                <a:effectLst/>
              </a:rPr>
              <a:t>1</a:t>
            </a:r>
            <a:r>
              <a:rPr lang="en-US" altLang="zh-CN" sz="2400" b="1" i="1" dirty="0">
                <a:solidFill>
                  <a:srgbClr val="F85A00"/>
                </a:solidFill>
                <a:effectLst/>
              </a:rPr>
              <a:t>.</a:t>
            </a:r>
            <a:r>
              <a:rPr lang="zh-CN" altLang="en-US" sz="2400" b="1" i="1" dirty="0">
                <a:solidFill>
                  <a:srgbClr val="F85A00"/>
                </a:solidFill>
                <a:effectLst/>
              </a:rPr>
              <a:t> </a:t>
            </a:r>
            <a:r>
              <a:rPr lang="en" altLang="zh-CN" sz="2400" dirty="0">
                <a:solidFill>
                  <a:srgbClr val="F8A300"/>
                </a:solidFill>
                <a:effectLst/>
              </a:rPr>
              <a:t>Alice </a:t>
            </a:r>
            <a:r>
              <a:rPr lang="zh-CN" altLang="en" sz="2400" dirty="0">
                <a:solidFill>
                  <a:srgbClr val="F8A300"/>
                </a:solidFill>
                <a:effectLst/>
              </a:rPr>
              <a:t>持</a:t>
            </a:r>
            <a:r>
              <a:rPr lang="zh-CN" altLang="en-US" sz="2400" dirty="0">
                <a:solidFill>
                  <a:srgbClr val="F8A300"/>
                </a:solidFill>
                <a:effectLst/>
              </a:rPr>
              <a:t>有 </a:t>
            </a:r>
            <a:r>
              <a:rPr lang="en-US" altLang="zh-CN" sz="2400" dirty="0">
                <a:solidFill>
                  <a:srgbClr val="F8A300"/>
                </a:solidFill>
                <a:effectLst/>
              </a:rPr>
              <a:t>APT</a:t>
            </a:r>
            <a:r>
              <a:rPr lang="zh-CN" altLang="en-US" sz="2400" dirty="0">
                <a:solidFill>
                  <a:srgbClr val="F8A300"/>
                </a:solidFill>
                <a:effectLst/>
              </a:rPr>
              <a:t>，私钥 </a:t>
            </a:r>
            <a:r>
              <a:rPr lang="en" altLang="zh-CN" sz="2400" dirty="0" err="1">
                <a:solidFill>
                  <a:srgbClr val="F8A300"/>
                </a:solidFill>
                <a:effectLst/>
              </a:rPr>
              <a:t>s_a</a:t>
            </a:r>
            <a:r>
              <a:rPr lang="zh-CN" altLang="en-US" sz="2400" dirty="0">
                <a:solidFill>
                  <a:srgbClr val="F8A300"/>
                </a:solidFill>
              </a:rPr>
              <a:t>。</a:t>
            </a:r>
            <a:r>
              <a:rPr lang="en" altLang="zh-CN" sz="2400" dirty="0">
                <a:solidFill>
                  <a:srgbClr val="F8A300"/>
                </a:solidFill>
                <a:effectLst/>
              </a:rPr>
              <a:t>Bob </a:t>
            </a:r>
            <a:r>
              <a:rPr lang="zh-CN" altLang="en-US" sz="2400" dirty="0">
                <a:solidFill>
                  <a:srgbClr val="F8A300"/>
                </a:solidFill>
              </a:rPr>
              <a:t>持有 </a:t>
            </a:r>
            <a:r>
              <a:rPr lang="en-US" altLang="zh-CN" sz="2400" dirty="0">
                <a:solidFill>
                  <a:srgbClr val="F8A300"/>
                </a:solidFill>
              </a:rPr>
              <a:t>BTC</a:t>
            </a:r>
            <a:r>
              <a:rPr lang="zh-CN" altLang="en-US" sz="2400" dirty="0">
                <a:solidFill>
                  <a:srgbClr val="F8A300"/>
                </a:solidFill>
              </a:rPr>
              <a:t>，私钥 </a:t>
            </a:r>
            <a:r>
              <a:rPr lang="en-US" altLang="zh-CN" sz="2400" dirty="0" err="1">
                <a:solidFill>
                  <a:srgbClr val="F8A300"/>
                </a:solidFill>
              </a:rPr>
              <a:t>s_b</a:t>
            </a:r>
            <a:r>
              <a:rPr lang="zh-CN" altLang="en-US" sz="2400" dirty="0">
                <a:solidFill>
                  <a:srgbClr val="F8A300"/>
                </a:solidFill>
              </a:rPr>
              <a:t>。</a:t>
            </a:r>
            <a:endParaRPr lang="zh-CN" altLang="en-US" sz="2400" dirty="0">
              <a:solidFill>
                <a:srgbClr val="F8A300"/>
              </a:solidFill>
              <a:effectLst/>
            </a:endParaRPr>
          </a:p>
          <a:p>
            <a:pPr marL="0" marR="0">
              <a:spcBef>
                <a:spcPts val="0"/>
              </a:spcBef>
              <a:spcAft>
                <a:spcPts val="0"/>
              </a:spcAft>
            </a:pPr>
            <a:endParaRPr lang="en-US" altLang="zh-CN" sz="2400" b="1" dirty="0">
              <a:solidFill>
                <a:srgbClr val="F85A00"/>
              </a:solidFill>
              <a:effectLst/>
            </a:endParaRPr>
          </a:p>
          <a:p>
            <a:pPr marL="0" marR="0">
              <a:spcBef>
                <a:spcPts val="0"/>
              </a:spcBef>
              <a:spcAft>
                <a:spcPts val="0"/>
              </a:spcAft>
            </a:pPr>
            <a:r>
              <a:rPr lang="en-US" altLang="zh-CN" sz="2400" b="1" dirty="0">
                <a:solidFill>
                  <a:srgbClr val="F85A00"/>
                </a:solidFill>
                <a:effectLst/>
              </a:rPr>
              <a:t>2.</a:t>
            </a:r>
            <a:r>
              <a:rPr lang="zh-CN" altLang="en-US" sz="2400" b="1" dirty="0">
                <a:solidFill>
                  <a:srgbClr val="F85A00"/>
                </a:solidFill>
                <a:effectLst/>
              </a:rPr>
              <a:t> </a:t>
            </a:r>
            <a:r>
              <a:rPr lang="en" altLang="zh-CN" sz="2400" dirty="0">
                <a:solidFill>
                  <a:srgbClr val="F8A300"/>
                </a:solidFill>
                <a:effectLst/>
              </a:rPr>
              <a:t>Bob </a:t>
            </a:r>
            <a:r>
              <a:rPr lang="zh-CN" altLang="en-US" sz="2400" dirty="0">
                <a:solidFill>
                  <a:srgbClr val="F8A300"/>
                </a:solidFill>
                <a:effectLst/>
              </a:rPr>
              <a:t>发布 </a:t>
            </a:r>
            <a:r>
              <a:rPr lang="en" altLang="zh-CN" sz="2400" dirty="0" err="1">
                <a:solidFill>
                  <a:srgbClr val="F8A300"/>
                </a:solidFill>
                <a:effectLst/>
              </a:rPr>
              <a:t>Tx_lock</a:t>
            </a:r>
            <a:r>
              <a:rPr lang="zh-CN" altLang="en" sz="2400" dirty="0">
                <a:solidFill>
                  <a:srgbClr val="F8A300"/>
                </a:solidFill>
                <a:effectLst/>
              </a:rPr>
              <a:t>，</a:t>
            </a:r>
            <a:r>
              <a:rPr lang="zh-CN" altLang="en-US" sz="2400" dirty="0">
                <a:solidFill>
                  <a:srgbClr val="F8A300"/>
                </a:solidFill>
                <a:effectLst/>
              </a:rPr>
              <a:t>将他的比特币锁定在一个由 </a:t>
            </a:r>
            <a:r>
              <a:rPr lang="en" altLang="zh-CN" sz="2400" dirty="0">
                <a:solidFill>
                  <a:srgbClr val="F8A300"/>
                </a:solidFill>
                <a:effectLst/>
              </a:rPr>
              <a:t>Alice </a:t>
            </a:r>
            <a:r>
              <a:rPr lang="zh-CN" altLang="en-US" sz="2400" dirty="0">
                <a:solidFill>
                  <a:srgbClr val="F8A300"/>
                </a:solidFill>
                <a:effectLst/>
              </a:rPr>
              <a:t>和 </a:t>
            </a:r>
            <a:r>
              <a:rPr lang="en" altLang="zh-CN" sz="2400" dirty="0">
                <a:solidFill>
                  <a:srgbClr val="F8A300"/>
                </a:solidFill>
                <a:effectLst/>
              </a:rPr>
              <a:t>Bob </a:t>
            </a:r>
            <a:r>
              <a:rPr lang="zh-CN" altLang="en-US" sz="2400" dirty="0">
                <a:solidFill>
                  <a:srgbClr val="F8A300"/>
                </a:solidFill>
                <a:effectLst/>
              </a:rPr>
              <a:t>共同拥有的</a:t>
            </a:r>
            <a:endParaRPr lang="en-US" altLang="zh-CN" sz="2400" dirty="0">
              <a:solidFill>
                <a:srgbClr val="F8A300"/>
              </a:solidFill>
              <a:effectLst/>
            </a:endParaRPr>
          </a:p>
          <a:p>
            <a:pPr marL="0" marR="0">
              <a:spcBef>
                <a:spcPts val="0"/>
              </a:spcBef>
              <a:spcAft>
                <a:spcPts val="0"/>
              </a:spcAft>
            </a:pPr>
            <a:r>
              <a:rPr lang="en-US" altLang="zh-CN" sz="2400" dirty="0">
                <a:solidFill>
                  <a:srgbClr val="F8A300"/>
                </a:solidFill>
                <a:effectLst/>
              </a:rPr>
              <a:t>2-</a:t>
            </a:r>
            <a:r>
              <a:rPr lang="en" altLang="zh-CN" sz="2400" dirty="0">
                <a:solidFill>
                  <a:srgbClr val="F8A300"/>
                </a:solidFill>
                <a:effectLst/>
              </a:rPr>
              <a:t>of-2</a:t>
            </a:r>
            <a:r>
              <a:rPr lang="zh-CN" altLang="en-US" sz="2400" dirty="0">
                <a:solidFill>
                  <a:srgbClr val="F8A300"/>
                </a:solidFill>
                <a:effectLst/>
              </a:rPr>
              <a:t>多重签名输出中。</a:t>
            </a:r>
          </a:p>
          <a:p>
            <a:pPr marL="0" marR="0">
              <a:spcBef>
                <a:spcPts val="0"/>
              </a:spcBef>
              <a:spcAft>
                <a:spcPts val="0"/>
              </a:spcAft>
            </a:pPr>
            <a:endParaRPr lang="en-US" altLang="zh-CN" sz="2400" b="1" dirty="0">
              <a:solidFill>
                <a:srgbClr val="F85A00"/>
              </a:solidFill>
              <a:effectLst/>
            </a:endParaRPr>
          </a:p>
          <a:p>
            <a:pPr marL="0" marR="0">
              <a:spcBef>
                <a:spcPts val="0"/>
              </a:spcBef>
              <a:spcAft>
                <a:spcPts val="0"/>
              </a:spcAft>
            </a:pPr>
            <a:r>
              <a:rPr lang="en-US" altLang="zh-CN" sz="2400" b="1" dirty="0">
                <a:solidFill>
                  <a:srgbClr val="F85A00"/>
                </a:solidFill>
                <a:effectLst/>
              </a:rPr>
              <a:t>3.</a:t>
            </a:r>
            <a:r>
              <a:rPr lang="zh-CN" altLang="en-US" sz="2400" b="1" dirty="0">
                <a:solidFill>
                  <a:srgbClr val="F85A00"/>
                </a:solidFill>
                <a:effectLst/>
              </a:rPr>
              <a:t> </a:t>
            </a:r>
            <a:r>
              <a:rPr lang="en" altLang="zh-CN" sz="2400" dirty="0">
                <a:solidFill>
                  <a:srgbClr val="F8A300"/>
                </a:solidFill>
                <a:effectLst/>
              </a:rPr>
              <a:t>Alice </a:t>
            </a:r>
            <a:r>
              <a:rPr lang="zh-CN" altLang="en-US" sz="2400" dirty="0">
                <a:solidFill>
                  <a:srgbClr val="F8A300"/>
                </a:solidFill>
                <a:effectLst/>
              </a:rPr>
              <a:t>看到 </a:t>
            </a:r>
            <a:r>
              <a:rPr lang="en" altLang="zh-CN" sz="2400" dirty="0">
                <a:solidFill>
                  <a:srgbClr val="F8A300"/>
                </a:solidFill>
                <a:effectLst/>
              </a:rPr>
              <a:t>Bob </a:t>
            </a:r>
            <a:r>
              <a:rPr lang="zh-CN" altLang="en-US" sz="2400" dirty="0">
                <a:solidFill>
                  <a:srgbClr val="F8A300"/>
                </a:solidFill>
                <a:effectLst/>
              </a:rPr>
              <a:t>已经锁定了 </a:t>
            </a:r>
            <a:r>
              <a:rPr lang="en-US" altLang="zh-CN" sz="2400" dirty="0">
                <a:solidFill>
                  <a:srgbClr val="F8A300"/>
                </a:solidFill>
                <a:effectLst/>
              </a:rPr>
              <a:t>BTC</a:t>
            </a:r>
            <a:r>
              <a:rPr lang="zh-CN" altLang="en-US" sz="2400" dirty="0">
                <a:solidFill>
                  <a:srgbClr val="F8A300"/>
                </a:solidFill>
                <a:effectLst/>
              </a:rPr>
              <a:t>，于是她在 </a:t>
            </a:r>
            <a:r>
              <a:rPr lang="en-US" altLang="zh-CN" sz="2400" dirty="0">
                <a:solidFill>
                  <a:srgbClr val="F8A300"/>
                </a:solidFill>
                <a:effectLst/>
              </a:rPr>
              <a:t>Aptos</a:t>
            </a:r>
            <a:r>
              <a:rPr lang="zh-CN" altLang="en-US" sz="2400" dirty="0">
                <a:solidFill>
                  <a:srgbClr val="F8A300"/>
                </a:solidFill>
                <a:effectLst/>
              </a:rPr>
              <a:t> 链上</a:t>
            </a:r>
            <a:r>
              <a:rPr lang="zh-CN" altLang="en-US" sz="2400" dirty="0">
                <a:solidFill>
                  <a:srgbClr val="F8A300"/>
                </a:solidFill>
              </a:rPr>
              <a:t>将 </a:t>
            </a:r>
            <a:r>
              <a:rPr lang="en-US" altLang="zh-CN" sz="2400" dirty="0">
                <a:solidFill>
                  <a:srgbClr val="F8A300"/>
                </a:solidFill>
              </a:rPr>
              <a:t>APT</a:t>
            </a:r>
            <a:r>
              <a:rPr lang="zh-CN" altLang="en-US" sz="2400" dirty="0">
                <a:solidFill>
                  <a:srgbClr val="F8A300"/>
                </a:solidFill>
              </a:rPr>
              <a:t> 锁定</a:t>
            </a:r>
            <a:r>
              <a:rPr lang="zh-CN" altLang="en-US" sz="2400" dirty="0">
                <a:solidFill>
                  <a:srgbClr val="F8A300"/>
                </a:solidFill>
                <a:effectLst/>
              </a:rPr>
              <a:t>到</a:t>
            </a:r>
            <a:endParaRPr lang="en-US" altLang="zh-CN" sz="2400" dirty="0">
              <a:solidFill>
                <a:srgbClr val="F8A300"/>
              </a:solidFill>
              <a:effectLst/>
            </a:endParaRPr>
          </a:p>
          <a:p>
            <a:pPr marL="0" marR="0">
              <a:spcBef>
                <a:spcPts val="0"/>
              </a:spcBef>
              <a:spcAft>
                <a:spcPts val="0"/>
              </a:spcAft>
            </a:pPr>
            <a:r>
              <a:rPr lang="zh-CN" altLang="en-US" sz="2400" dirty="0">
                <a:solidFill>
                  <a:srgbClr val="F8A300"/>
                </a:solidFill>
                <a:effectLst/>
              </a:rPr>
              <a:t>一个合约中，合约限由</a:t>
            </a:r>
            <a:r>
              <a:rPr lang="zh-CN" altLang="en-US" sz="2400" dirty="0">
                <a:solidFill>
                  <a:srgbClr val="F8A300"/>
                </a:solidFill>
              </a:rPr>
              <a:t> </a:t>
            </a:r>
            <a:r>
              <a:rPr lang="en" altLang="zh-CN" sz="2400" dirty="0" err="1">
                <a:solidFill>
                  <a:srgbClr val="F8A300"/>
                </a:solidFill>
                <a:effectLst/>
              </a:rPr>
              <a:t>s_a</a:t>
            </a:r>
            <a:r>
              <a:rPr lang="zh-CN" altLang="en-US" sz="2400" dirty="0">
                <a:solidFill>
                  <a:srgbClr val="F8A300"/>
                </a:solidFill>
                <a:effectLst/>
              </a:rPr>
              <a:t> </a:t>
            </a:r>
            <a:r>
              <a:rPr lang="en-US" altLang="zh-CN" sz="2400" dirty="0">
                <a:solidFill>
                  <a:srgbClr val="F8A300"/>
                </a:solidFill>
                <a:effectLst/>
              </a:rPr>
              <a:t>+</a:t>
            </a:r>
            <a:r>
              <a:rPr lang="zh-CN" altLang="en-US" sz="2400" dirty="0">
                <a:solidFill>
                  <a:srgbClr val="F8A300"/>
                </a:solidFill>
                <a:effectLst/>
              </a:rPr>
              <a:t> </a:t>
            </a:r>
            <a:r>
              <a:rPr lang="en" altLang="zh-CN" sz="2400" dirty="0" err="1">
                <a:solidFill>
                  <a:srgbClr val="F8A300"/>
                </a:solidFill>
                <a:effectLst/>
              </a:rPr>
              <a:t>s_b</a:t>
            </a:r>
            <a:r>
              <a:rPr lang="zh-CN" altLang="en-US" sz="2400" dirty="0">
                <a:solidFill>
                  <a:srgbClr val="F8A300"/>
                </a:solidFill>
                <a:effectLst/>
              </a:rPr>
              <a:t> 生成</a:t>
            </a:r>
            <a:r>
              <a:rPr lang="zh-CN" altLang="en-US" sz="2400">
                <a:solidFill>
                  <a:srgbClr val="F8A300"/>
                </a:solidFill>
                <a:effectLst/>
              </a:rPr>
              <a:t>的账户操作</a:t>
            </a:r>
            <a:r>
              <a:rPr lang="zh-CN" altLang="en-US" sz="2400">
                <a:solidFill>
                  <a:srgbClr val="F8A300"/>
                </a:solidFill>
              </a:rPr>
              <a:t>。</a:t>
            </a:r>
            <a:endParaRPr lang="zh-CN" altLang="en-US" sz="2400" dirty="0">
              <a:solidFill>
                <a:srgbClr val="F8A300"/>
              </a:solidFill>
              <a:effectLst/>
            </a:endParaRPr>
          </a:p>
          <a:p>
            <a:pPr marL="0" marR="0">
              <a:spcBef>
                <a:spcPts val="0"/>
              </a:spcBef>
              <a:spcAft>
                <a:spcPts val="0"/>
              </a:spcAft>
            </a:pPr>
            <a:endParaRPr lang="en-US" altLang="zh-CN" sz="2400" b="1" dirty="0">
              <a:solidFill>
                <a:srgbClr val="F85A00"/>
              </a:solidFill>
              <a:effectLst/>
            </a:endParaRPr>
          </a:p>
          <a:p>
            <a:pPr marL="0" marR="0">
              <a:spcBef>
                <a:spcPts val="0"/>
              </a:spcBef>
              <a:spcAft>
                <a:spcPts val="0"/>
              </a:spcAft>
            </a:pPr>
            <a:r>
              <a:rPr lang="en-US" altLang="zh-CN" sz="2400" b="1" dirty="0">
                <a:solidFill>
                  <a:srgbClr val="F85A00"/>
                </a:solidFill>
                <a:effectLst/>
              </a:rPr>
              <a:t>4.</a:t>
            </a:r>
            <a:r>
              <a:rPr lang="zh-CN" altLang="en-US" sz="2400" b="1" dirty="0">
                <a:solidFill>
                  <a:srgbClr val="F85A00"/>
                </a:solidFill>
                <a:effectLst/>
              </a:rPr>
              <a:t> </a:t>
            </a:r>
            <a:r>
              <a:rPr lang="en" altLang="zh-CN" sz="2400" dirty="0">
                <a:solidFill>
                  <a:srgbClr val="F8A300"/>
                </a:solidFill>
                <a:effectLst/>
              </a:rPr>
              <a:t>Bob </a:t>
            </a:r>
            <a:r>
              <a:rPr lang="zh-CN" altLang="en-US" sz="2400" dirty="0">
                <a:solidFill>
                  <a:srgbClr val="F8A300"/>
                </a:solidFill>
                <a:effectLst/>
              </a:rPr>
              <a:t>看到 </a:t>
            </a:r>
            <a:r>
              <a:rPr lang="en" altLang="zh-CN" sz="2400" dirty="0">
                <a:solidFill>
                  <a:srgbClr val="F8A300"/>
                </a:solidFill>
                <a:effectLst/>
              </a:rPr>
              <a:t>Alice </a:t>
            </a:r>
            <a:r>
              <a:rPr lang="zh-CN" altLang="en-US" sz="2400" dirty="0">
                <a:solidFill>
                  <a:srgbClr val="F8A300"/>
                </a:solidFill>
                <a:effectLst/>
              </a:rPr>
              <a:t>已经锁定了</a:t>
            </a:r>
            <a:r>
              <a:rPr lang="zh-CN" altLang="en-US" sz="2400" dirty="0">
                <a:solidFill>
                  <a:srgbClr val="F8A300"/>
                </a:solidFill>
              </a:rPr>
              <a:t> </a:t>
            </a:r>
            <a:r>
              <a:rPr lang="en-US" altLang="zh-CN" sz="2400" dirty="0">
                <a:solidFill>
                  <a:srgbClr val="F8A300"/>
                </a:solidFill>
              </a:rPr>
              <a:t>APT</a:t>
            </a:r>
            <a:r>
              <a:rPr lang="zh-CN" altLang="en-US" sz="2400" dirty="0">
                <a:solidFill>
                  <a:srgbClr val="F8A300"/>
                </a:solidFill>
                <a:effectLst/>
              </a:rPr>
              <a:t>，于是他将 </a:t>
            </a:r>
            <a:r>
              <a:rPr lang="en" altLang="zh-CN" sz="2400" dirty="0">
                <a:solidFill>
                  <a:srgbClr val="F8A300"/>
                </a:solidFill>
                <a:effectLst/>
              </a:rPr>
              <a:t>Alice </a:t>
            </a:r>
            <a:r>
              <a:rPr lang="zh-CN" altLang="en-US" sz="2400" dirty="0">
                <a:solidFill>
                  <a:srgbClr val="F8A300"/>
                </a:solidFill>
                <a:effectLst/>
              </a:rPr>
              <a:t>所缺少的关键信息</a:t>
            </a:r>
            <a:endParaRPr lang="en-US" altLang="zh-CN" sz="2400" dirty="0">
              <a:solidFill>
                <a:srgbClr val="F8A300"/>
              </a:solidFill>
              <a:effectLst/>
            </a:endParaRPr>
          </a:p>
          <a:p>
            <a:pPr marL="0" marR="0">
              <a:spcBef>
                <a:spcPts val="0"/>
              </a:spcBef>
              <a:spcAft>
                <a:spcPts val="0"/>
              </a:spcAft>
            </a:pPr>
            <a:r>
              <a:rPr lang="zh-CN" altLang="en-US" sz="2400" dirty="0">
                <a:solidFill>
                  <a:srgbClr val="F8A300"/>
                </a:solidFill>
                <a:effectLst/>
              </a:rPr>
              <a:t>（即密钥）发送给她，这将允许 </a:t>
            </a:r>
            <a:r>
              <a:rPr lang="en" altLang="zh-CN" sz="2400" dirty="0">
                <a:solidFill>
                  <a:srgbClr val="F8A300"/>
                </a:solidFill>
                <a:effectLst/>
              </a:rPr>
              <a:t>Alice </a:t>
            </a:r>
            <a:r>
              <a:rPr lang="zh-CN" altLang="en-US" sz="2400" dirty="0">
                <a:solidFill>
                  <a:srgbClr val="F8A300"/>
                </a:solidFill>
                <a:effectLst/>
              </a:rPr>
              <a:t>使用 </a:t>
            </a:r>
            <a:r>
              <a:rPr lang="en" altLang="zh-CN" sz="2400" dirty="0" err="1">
                <a:solidFill>
                  <a:srgbClr val="F8A300"/>
                </a:solidFill>
                <a:effectLst/>
              </a:rPr>
              <a:t>Tx_redeem</a:t>
            </a:r>
            <a:r>
              <a:rPr lang="en" altLang="zh-CN" sz="2400" dirty="0">
                <a:solidFill>
                  <a:srgbClr val="F8A300"/>
                </a:solidFill>
                <a:effectLst/>
              </a:rPr>
              <a:t> </a:t>
            </a:r>
            <a:r>
              <a:rPr lang="zh-CN" altLang="en-US" sz="2400" dirty="0">
                <a:solidFill>
                  <a:srgbClr val="F8A300"/>
                </a:solidFill>
                <a:effectLst/>
              </a:rPr>
              <a:t>来兑换比特币。</a:t>
            </a:r>
          </a:p>
          <a:p>
            <a:pPr marL="0" marR="0">
              <a:spcBef>
                <a:spcPts val="0"/>
              </a:spcBef>
              <a:spcAft>
                <a:spcPts val="0"/>
              </a:spcAft>
            </a:pPr>
            <a:endParaRPr lang="en-US" altLang="zh-CN" sz="2400" b="1" dirty="0">
              <a:solidFill>
                <a:srgbClr val="F85A00"/>
              </a:solidFill>
              <a:effectLst/>
            </a:endParaRPr>
          </a:p>
          <a:p>
            <a:pPr marL="0" marR="0">
              <a:spcBef>
                <a:spcPts val="0"/>
              </a:spcBef>
              <a:spcAft>
                <a:spcPts val="0"/>
              </a:spcAft>
            </a:pPr>
            <a:r>
              <a:rPr lang="en-US" altLang="zh-CN" sz="2400" b="1" dirty="0">
                <a:solidFill>
                  <a:srgbClr val="F85A00"/>
                </a:solidFill>
                <a:effectLst/>
              </a:rPr>
              <a:t>5.</a:t>
            </a:r>
            <a:r>
              <a:rPr lang="zh-CN" altLang="en-US" sz="2400" b="1" dirty="0">
                <a:solidFill>
                  <a:srgbClr val="F85A00"/>
                </a:solidFill>
                <a:effectLst/>
              </a:rPr>
              <a:t> </a:t>
            </a:r>
            <a:r>
              <a:rPr lang="en" altLang="zh-CN" sz="2400" dirty="0">
                <a:solidFill>
                  <a:srgbClr val="F8A300"/>
                </a:solidFill>
                <a:effectLst/>
              </a:rPr>
              <a:t>Alice </a:t>
            </a:r>
            <a:r>
              <a:rPr lang="zh-CN" altLang="en-US" sz="2400" dirty="0">
                <a:solidFill>
                  <a:srgbClr val="F8A300"/>
                </a:solidFill>
                <a:effectLst/>
              </a:rPr>
              <a:t>将 </a:t>
            </a:r>
            <a:r>
              <a:rPr lang="en-US" altLang="zh-CN" sz="2400" dirty="0">
                <a:solidFill>
                  <a:srgbClr val="F8A300"/>
                </a:solidFill>
                <a:effectLst/>
              </a:rPr>
              <a:t>BTC</a:t>
            </a:r>
            <a:r>
              <a:rPr lang="zh-CN" altLang="en-US" sz="2400" dirty="0">
                <a:solidFill>
                  <a:srgbClr val="F8A300"/>
                </a:solidFill>
                <a:effectLst/>
              </a:rPr>
              <a:t> 转移到自己</a:t>
            </a:r>
            <a:r>
              <a:rPr lang="zh-CN" altLang="en-US" sz="2400" dirty="0">
                <a:solidFill>
                  <a:srgbClr val="F8A300"/>
                </a:solidFill>
              </a:rPr>
              <a:t>的地</a:t>
            </a:r>
            <a:r>
              <a:rPr lang="zh-CN" altLang="en-US" sz="2400" dirty="0">
                <a:solidFill>
                  <a:srgbClr val="F8A300"/>
                </a:solidFill>
                <a:effectLst/>
              </a:rPr>
              <a:t>址</a:t>
            </a:r>
            <a:r>
              <a:rPr lang="zh-CN" altLang="en-US" sz="2400" dirty="0">
                <a:solidFill>
                  <a:srgbClr val="F8A300"/>
                </a:solidFill>
              </a:rPr>
              <a:t>，</a:t>
            </a:r>
            <a:r>
              <a:rPr lang="zh-CN" altLang="en-US" sz="2400" dirty="0">
                <a:solidFill>
                  <a:srgbClr val="F8A300"/>
                </a:solidFill>
                <a:effectLst/>
              </a:rPr>
              <a:t>在这个过程中，通过适配器签名的</a:t>
            </a:r>
            <a:endParaRPr lang="en-US" altLang="zh-CN" sz="2400" dirty="0">
              <a:solidFill>
                <a:srgbClr val="F8A300"/>
              </a:solidFill>
              <a:effectLst/>
            </a:endParaRPr>
          </a:p>
          <a:p>
            <a:pPr marL="0" marR="0">
              <a:spcBef>
                <a:spcPts val="0"/>
              </a:spcBef>
              <a:spcAft>
                <a:spcPts val="0"/>
              </a:spcAft>
            </a:pPr>
            <a:r>
              <a:rPr lang="zh-CN" altLang="en-US" sz="2400" dirty="0">
                <a:solidFill>
                  <a:srgbClr val="F8A300"/>
                </a:solidFill>
                <a:effectLst/>
              </a:rPr>
              <a:t>作用，将她的 </a:t>
            </a:r>
            <a:r>
              <a:rPr lang="en-US" altLang="zh-CN" sz="2400" dirty="0">
                <a:solidFill>
                  <a:srgbClr val="F8A300"/>
                </a:solidFill>
                <a:effectLst/>
              </a:rPr>
              <a:t>Aptos</a:t>
            </a:r>
            <a:r>
              <a:rPr lang="zh-CN" altLang="en-US" sz="2400" dirty="0">
                <a:solidFill>
                  <a:srgbClr val="F8A300"/>
                </a:solidFill>
                <a:effectLst/>
              </a:rPr>
              <a:t> 私钥 </a:t>
            </a:r>
            <a:r>
              <a:rPr lang="en-US" altLang="zh-CN" sz="2400" dirty="0">
                <a:solidFill>
                  <a:srgbClr val="F8A300"/>
                </a:solidFill>
                <a:effectLst/>
              </a:rPr>
              <a:t>(</a:t>
            </a:r>
            <a:r>
              <a:rPr lang="en" altLang="zh-CN" sz="2400" dirty="0" err="1">
                <a:solidFill>
                  <a:srgbClr val="F8A300"/>
                </a:solidFill>
                <a:effectLst/>
              </a:rPr>
              <a:t>s_a</a:t>
            </a:r>
            <a:r>
              <a:rPr lang="en" altLang="zh-CN" sz="2400" dirty="0">
                <a:solidFill>
                  <a:srgbClr val="F8A300"/>
                </a:solidFill>
                <a:effectLst/>
              </a:rPr>
              <a:t>) </a:t>
            </a:r>
            <a:r>
              <a:rPr lang="zh-CN" altLang="en-US" sz="2400" dirty="0">
                <a:solidFill>
                  <a:srgbClr val="F8A300"/>
                </a:solidFill>
                <a:effectLst/>
              </a:rPr>
              <a:t>泄露给 </a:t>
            </a:r>
            <a:r>
              <a:rPr lang="en" altLang="zh-CN" sz="2400" dirty="0">
                <a:solidFill>
                  <a:srgbClr val="F8A300"/>
                </a:solidFill>
                <a:effectLst/>
              </a:rPr>
              <a:t>Bob</a:t>
            </a:r>
            <a:r>
              <a:rPr lang="zh-CN" altLang="en" sz="2400" dirty="0">
                <a:solidFill>
                  <a:srgbClr val="F8A300"/>
                </a:solidFill>
                <a:effectLst/>
              </a:rPr>
              <a:t>。</a:t>
            </a:r>
            <a:endParaRPr lang="en" altLang="zh-CN" sz="2400" dirty="0">
              <a:solidFill>
                <a:srgbClr val="F8A300"/>
              </a:solidFill>
              <a:effectLst/>
            </a:endParaRPr>
          </a:p>
          <a:p>
            <a:pPr marL="0" marR="0">
              <a:spcBef>
                <a:spcPts val="0"/>
              </a:spcBef>
              <a:spcAft>
                <a:spcPts val="0"/>
              </a:spcAft>
            </a:pPr>
            <a:endParaRPr lang="en-US" altLang="zh-CN" sz="2400" b="1" dirty="0">
              <a:solidFill>
                <a:srgbClr val="F85A00"/>
              </a:solidFill>
              <a:effectLst/>
            </a:endParaRPr>
          </a:p>
          <a:p>
            <a:pPr marL="0" marR="0">
              <a:spcBef>
                <a:spcPts val="0"/>
              </a:spcBef>
              <a:spcAft>
                <a:spcPts val="0"/>
              </a:spcAft>
            </a:pPr>
            <a:r>
              <a:rPr lang="en-US" altLang="zh-CN" sz="2400" b="1" dirty="0">
                <a:solidFill>
                  <a:srgbClr val="F85A00"/>
                </a:solidFill>
                <a:effectLst/>
              </a:rPr>
              <a:t>6.</a:t>
            </a:r>
            <a:r>
              <a:rPr lang="zh-CN" altLang="en-US" sz="2400" b="1" dirty="0">
                <a:solidFill>
                  <a:srgbClr val="F85A00"/>
                </a:solidFill>
                <a:effectLst/>
              </a:rPr>
              <a:t> </a:t>
            </a:r>
            <a:r>
              <a:rPr lang="en" altLang="zh-CN" sz="2400" dirty="0">
                <a:solidFill>
                  <a:srgbClr val="F8A300"/>
                </a:solidFill>
                <a:effectLst/>
              </a:rPr>
              <a:t>Bob </a:t>
            </a:r>
            <a:r>
              <a:rPr lang="zh-CN" altLang="en-US" sz="2400" dirty="0">
                <a:solidFill>
                  <a:srgbClr val="F8A300"/>
                </a:solidFill>
                <a:effectLst/>
              </a:rPr>
              <a:t>看到 </a:t>
            </a:r>
            <a:r>
              <a:rPr lang="en" altLang="zh-CN" sz="2400" dirty="0">
                <a:solidFill>
                  <a:srgbClr val="F8A300"/>
                </a:solidFill>
                <a:effectLst/>
              </a:rPr>
              <a:t>Alice </a:t>
            </a:r>
            <a:r>
              <a:rPr lang="zh-CN" altLang="en-US" sz="2400" dirty="0">
                <a:solidFill>
                  <a:srgbClr val="F8A300"/>
                </a:solidFill>
                <a:effectLst/>
              </a:rPr>
              <a:t>的 </a:t>
            </a:r>
            <a:r>
              <a:rPr lang="en" altLang="zh-CN" sz="2400" dirty="0" err="1">
                <a:solidFill>
                  <a:srgbClr val="F8A300"/>
                </a:solidFill>
                <a:effectLst/>
              </a:rPr>
              <a:t>Tx_redeem</a:t>
            </a:r>
            <a:r>
              <a:rPr lang="en" altLang="zh-CN" sz="2400" dirty="0">
                <a:solidFill>
                  <a:srgbClr val="F8A300"/>
                </a:solidFill>
                <a:effectLst/>
              </a:rPr>
              <a:t> </a:t>
            </a:r>
            <a:r>
              <a:rPr lang="zh-CN" altLang="en-US" sz="2400" dirty="0">
                <a:solidFill>
                  <a:srgbClr val="F8A300"/>
                </a:solidFill>
                <a:effectLst/>
              </a:rPr>
              <a:t>后，就可以利用适配器签名从中提取 </a:t>
            </a:r>
            <a:r>
              <a:rPr lang="en" altLang="zh-CN" sz="2400" dirty="0">
                <a:solidFill>
                  <a:srgbClr val="F8A300"/>
                </a:solidFill>
                <a:effectLst/>
              </a:rPr>
              <a:t>Alice </a:t>
            </a:r>
          </a:p>
          <a:p>
            <a:pPr marL="0" marR="0">
              <a:spcBef>
                <a:spcPts val="0"/>
              </a:spcBef>
              <a:spcAft>
                <a:spcPts val="0"/>
              </a:spcAft>
            </a:pPr>
            <a:r>
              <a:rPr lang="zh-CN" altLang="en-US" sz="2400" dirty="0">
                <a:solidFill>
                  <a:srgbClr val="F8A300"/>
                </a:solidFill>
                <a:effectLst/>
              </a:rPr>
              <a:t>的私钥</a:t>
            </a:r>
            <a:r>
              <a:rPr lang="en-US" altLang="zh-CN" sz="2400" dirty="0">
                <a:solidFill>
                  <a:srgbClr val="F8A300"/>
                </a:solidFill>
                <a:effectLst/>
              </a:rPr>
              <a:t>(</a:t>
            </a:r>
            <a:r>
              <a:rPr lang="en" altLang="zh-CN" sz="2400" dirty="0" err="1">
                <a:solidFill>
                  <a:srgbClr val="F8A300"/>
                </a:solidFill>
                <a:effectLst/>
              </a:rPr>
              <a:t>s_a</a:t>
            </a:r>
            <a:r>
              <a:rPr lang="en" altLang="zh-CN" sz="2400" dirty="0">
                <a:solidFill>
                  <a:srgbClr val="F8A300"/>
                </a:solidFill>
                <a:effectLst/>
              </a:rPr>
              <a:t>)</a:t>
            </a:r>
            <a:r>
              <a:rPr lang="zh-CN" altLang="en-US" sz="2400" dirty="0">
                <a:solidFill>
                  <a:srgbClr val="F8A300"/>
                </a:solidFill>
                <a:effectLst/>
              </a:rPr>
              <a:t>，并将其与自己的私钥</a:t>
            </a:r>
            <a:r>
              <a:rPr lang="en-US" altLang="zh-CN" sz="2400" dirty="0">
                <a:solidFill>
                  <a:srgbClr val="F8A300"/>
                </a:solidFill>
                <a:effectLst/>
              </a:rPr>
              <a:t>(</a:t>
            </a:r>
            <a:r>
              <a:rPr lang="en" altLang="zh-CN" sz="2400" dirty="0" err="1">
                <a:solidFill>
                  <a:srgbClr val="F8A300"/>
                </a:solidFill>
                <a:effectLst/>
              </a:rPr>
              <a:t>s_b</a:t>
            </a:r>
            <a:r>
              <a:rPr lang="en" altLang="zh-CN" sz="2400" dirty="0">
                <a:solidFill>
                  <a:srgbClr val="F8A300"/>
                </a:solidFill>
                <a:effectLst/>
              </a:rPr>
              <a:t>)</a:t>
            </a:r>
            <a:r>
              <a:rPr lang="zh-CN" altLang="en-US" sz="2400" dirty="0">
                <a:solidFill>
                  <a:srgbClr val="F8A300"/>
                </a:solidFill>
                <a:effectLst/>
              </a:rPr>
              <a:t>结合，将 </a:t>
            </a:r>
            <a:r>
              <a:rPr lang="en-US" altLang="zh-CN" sz="2400" dirty="0">
                <a:solidFill>
                  <a:srgbClr val="F8A300"/>
                </a:solidFill>
                <a:effectLst/>
              </a:rPr>
              <a:t>APT</a:t>
            </a:r>
            <a:r>
              <a:rPr lang="zh-CN" altLang="en-US" sz="2400" dirty="0">
                <a:solidFill>
                  <a:srgbClr val="F8A300"/>
                </a:solidFill>
                <a:effectLst/>
              </a:rPr>
              <a:t> 转移到自己的地址。</a:t>
            </a:r>
          </a:p>
          <a:p>
            <a:endParaRPr kumimoji="1" lang="zh-CN" altLang="en-US" sz="2400" dirty="0">
              <a:solidFill>
                <a:srgbClr val="F8A300"/>
              </a:solidFill>
            </a:endParaRPr>
          </a:p>
        </p:txBody>
      </p:sp>
      <p:sp>
        <p:nvSpPr>
          <p:cNvPr id="7" name="任意形状 6">
            <a:extLst>
              <a:ext uri="{FF2B5EF4-FFF2-40B4-BE49-F238E27FC236}">
                <a16:creationId xmlns:a16="http://schemas.microsoft.com/office/drawing/2014/main" id="{1E8845A0-7F25-6501-5295-CD73924F2C2A}"/>
              </a:ext>
            </a:extLst>
          </p:cNvPr>
          <p:cNvSpPr/>
          <p:nvPr/>
        </p:nvSpPr>
        <p:spPr>
          <a:xfrm>
            <a:off x="10455215" y="-17253"/>
            <a:ext cx="1736785" cy="5521942"/>
          </a:xfrm>
          <a:custGeom>
            <a:avLst/>
            <a:gdLst>
              <a:gd name="connsiteX0" fmla="*/ 0 w 1061049"/>
              <a:gd name="connsiteY0" fmla="*/ 0 h 5564038"/>
              <a:gd name="connsiteX1" fmla="*/ 0 w 1061049"/>
              <a:gd name="connsiteY1" fmla="*/ 5564038 h 5564038"/>
              <a:gd name="connsiteX2" fmla="*/ 1061049 w 1061049"/>
              <a:gd name="connsiteY2" fmla="*/ 5564038 h 5564038"/>
            </a:gdLst>
            <a:ahLst/>
            <a:cxnLst>
              <a:cxn ang="0">
                <a:pos x="connsiteX0" y="connsiteY0"/>
              </a:cxn>
              <a:cxn ang="0">
                <a:pos x="connsiteX1" y="connsiteY1"/>
              </a:cxn>
              <a:cxn ang="0">
                <a:pos x="connsiteX2" y="connsiteY2"/>
              </a:cxn>
            </a:cxnLst>
            <a:rect l="l" t="t" r="r" b="b"/>
            <a:pathLst>
              <a:path w="1061049" h="5564038">
                <a:moveTo>
                  <a:pt x="0" y="0"/>
                </a:moveTo>
                <a:lnTo>
                  <a:pt x="0" y="5564038"/>
                </a:lnTo>
                <a:lnTo>
                  <a:pt x="1061049" y="5564038"/>
                </a:lnTo>
              </a:path>
            </a:pathLst>
          </a:custGeom>
          <a:noFill/>
          <a:ln w="38100">
            <a:solidFill>
              <a:srgbClr val="ED71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D44D1C80-5183-F8EA-D9B9-2A4A131D79C9}"/>
              </a:ext>
            </a:extLst>
          </p:cNvPr>
          <p:cNvSpPr txBox="1"/>
          <p:nvPr/>
        </p:nvSpPr>
        <p:spPr>
          <a:xfrm>
            <a:off x="10885025" y="1225295"/>
            <a:ext cx="877163" cy="3416320"/>
          </a:xfrm>
          <a:prstGeom prst="rect">
            <a:avLst/>
          </a:prstGeom>
          <a:noFill/>
        </p:spPr>
        <p:txBody>
          <a:bodyPr wrap="none" rtlCol="0">
            <a:spAutoFit/>
          </a:bodyPr>
          <a:lstStyle/>
          <a:p>
            <a:r>
              <a:rPr kumimoji="1" lang="zh-CN" altLang="en-US" sz="5400" dirty="0">
                <a:solidFill>
                  <a:srgbClr val="F85A00"/>
                </a:solidFill>
              </a:rPr>
              <a:t>理</a:t>
            </a:r>
            <a:endParaRPr kumimoji="1" lang="en-US" altLang="zh-CN" sz="5400" dirty="0">
              <a:solidFill>
                <a:srgbClr val="F85A00"/>
              </a:solidFill>
            </a:endParaRPr>
          </a:p>
          <a:p>
            <a:r>
              <a:rPr kumimoji="1" lang="zh-CN" altLang="en-US" sz="5400" dirty="0">
                <a:solidFill>
                  <a:srgbClr val="F85A00"/>
                </a:solidFill>
              </a:rPr>
              <a:t>想</a:t>
            </a:r>
            <a:endParaRPr kumimoji="1" lang="en-US" altLang="zh-CN" sz="5400" dirty="0">
              <a:solidFill>
                <a:srgbClr val="F85A00"/>
              </a:solidFill>
            </a:endParaRPr>
          </a:p>
          <a:p>
            <a:r>
              <a:rPr kumimoji="1" lang="zh-CN" altLang="en-US" sz="5400" dirty="0">
                <a:solidFill>
                  <a:srgbClr val="F85A00"/>
                </a:solidFill>
              </a:rPr>
              <a:t>情</a:t>
            </a:r>
            <a:endParaRPr kumimoji="1" lang="en-US" altLang="zh-CN" sz="5400" dirty="0">
              <a:solidFill>
                <a:srgbClr val="F85A00"/>
              </a:solidFill>
            </a:endParaRPr>
          </a:p>
          <a:p>
            <a:r>
              <a:rPr kumimoji="1" lang="zh-CN" altLang="en-US" sz="5400" dirty="0">
                <a:solidFill>
                  <a:srgbClr val="F85A00"/>
                </a:solidFill>
              </a:rPr>
              <a:t>况</a:t>
            </a:r>
          </a:p>
        </p:txBody>
      </p:sp>
      <p:pic>
        <p:nvPicPr>
          <p:cNvPr id="12" name="图片 11">
            <a:extLst>
              <a:ext uri="{FF2B5EF4-FFF2-40B4-BE49-F238E27FC236}">
                <a16:creationId xmlns:a16="http://schemas.microsoft.com/office/drawing/2014/main" id="{82E9499A-B7AB-A2ED-CCB6-857B03E1B644}"/>
              </a:ext>
            </a:extLst>
          </p:cNvPr>
          <p:cNvPicPr>
            <a:picLocks noChangeAspect="1"/>
          </p:cNvPicPr>
          <p:nvPr/>
        </p:nvPicPr>
        <p:blipFill>
          <a:blip r:embed="rId3"/>
          <a:stretch>
            <a:fillRect/>
          </a:stretch>
        </p:blipFill>
        <p:spPr>
          <a:xfrm>
            <a:off x="-4993640" y="1803399"/>
            <a:ext cx="3251200" cy="3251200"/>
          </a:xfrm>
          <a:prstGeom prst="rect">
            <a:avLst/>
          </a:prstGeom>
        </p:spPr>
      </p:pic>
      <p:pic>
        <p:nvPicPr>
          <p:cNvPr id="13" name="图片 12">
            <a:extLst>
              <a:ext uri="{FF2B5EF4-FFF2-40B4-BE49-F238E27FC236}">
                <a16:creationId xmlns:a16="http://schemas.microsoft.com/office/drawing/2014/main" id="{DF6B46FD-74E5-B368-9EA3-BAE18F989545}"/>
              </a:ext>
            </a:extLst>
          </p:cNvPr>
          <p:cNvPicPr>
            <a:picLocks noChangeAspect="1"/>
          </p:cNvPicPr>
          <p:nvPr/>
        </p:nvPicPr>
        <p:blipFill>
          <a:blip r:embed="rId4"/>
          <a:stretch>
            <a:fillRect/>
          </a:stretch>
        </p:blipFill>
        <p:spPr>
          <a:xfrm>
            <a:off x="13757656" y="1803399"/>
            <a:ext cx="3251200" cy="3251200"/>
          </a:xfrm>
          <a:prstGeom prst="rect">
            <a:avLst/>
          </a:prstGeom>
        </p:spPr>
      </p:pic>
    </p:spTree>
    <p:extLst>
      <p:ext uri="{BB962C8B-B14F-4D97-AF65-F5344CB8AC3E}">
        <p14:creationId xmlns:p14="http://schemas.microsoft.com/office/powerpoint/2010/main" val="388961694"/>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95E6-06EA-EF41-A3DC-1BB69089425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BADD495-E325-ED47-A24C-2DEB0E2A2633}"/>
              </a:ext>
            </a:extLst>
          </p:cNvPr>
          <p:cNvSpPr>
            <a:spLocks noGrp="1"/>
          </p:cNvSpPr>
          <p:nvPr>
            <p:ph idx="1"/>
          </p:nvPr>
        </p:nvSpPr>
        <p:spPr/>
        <p:txBody>
          <a:bodyPr/>
          <a:lstStyle/>
          <a:p>
            <a:endParaRPr kumimoji="1" lang="zh-CN" altLang="en-US"/>
          </a:p>
        </p:txBody>
      </p:sp>
      <p:sp>
        <p:nvSpPr>
          <p:cNvPr id="4" name="矩形 3">
            <a:extLst>
              <a:ext uri="{FF2B5EF4-FFF2-40B4-BE49-F238E27FC236}">
                <a16:creationId xmlns:a16="http://schemas.microsoft.com/office/drawing/2014/main" id="{CF897B3A-8EA0-7746-A0B8-1457F825549D}"/>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16F74FED-029F-8042-824C-84487F8A69CD}"/>
              </a:ext>
            </a:extLst>
          </p:cNvPr>
          <p:cNvSpPr txBox="1"/>
          <p:nvPr/>
        </p:nvSpPr>
        <p:spPr>
          <a:xfrm>
            <a:off x="15572509" y="12940145"/>
            <a:ext cx="184731" cy="369332"/>
          </a:xfrm>
          <a:prstGeom prst="rect">
            <a:avLst/>
          </a:prstGeom>
          <a:noFill/>
        </p:spPr>
        <p:txBody>
          <a:bodyPr wrap="none" rtlCol="0">
            <a:spAutoFit/>
          </a:bodyPr>
          <a:lstStyle/>
          <a:p>
            <a:endParaRPr kumimoji="1" lang="zh-CN" altLang="en-US" dirty="0"/>
          </a:p>
        </p:txBody>
      </p:sp>
      <p:sp>
        <p:nvSpPr>
          <p:cNvPr id="6" name="圆角矩形 5">
            <a:extLst>
              <a:ext uri="{FF2B5EF4-FFF2-40B4-BE49-F238E27FC236}">
                <a16:creationId xmlns:a16="http://schemas.microsoft.com/office/drawing/2014/main" id="{425937E2-1FA2-CB4B-B3FA-81A0182F43D7}"/>
              </a:ext>
            </a:extLst>
          </p:cNvPr>
          <p:cNvSpPr/>
          <p:nvPr/>
        </p:nvSpPr>
        <p:spPr>
          <a:xfrm>
            <a:off x="0" y="0"/>
            <a:ext cx="4881282" cy="6858000"/>
          </a:xfrm>
          <a:prstGeom prst="roundRect">
            <a:avLst/>
          </a:prstGeom>
          <a:solidFill>
            <a:srgbClr val="F8C5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dirty="0"/>
          </a:p>
        </p:txBody>
      </p:sp>
      <p:sp>
        <p:nvSpPr>
          <p:cNvPr id="7" name="圆角矩形 6">
            <a:extLst>
              <a:ext uri="{FF2B5EF4-FFF2-40B4-BE49-F238E27FC236}">
                <a16:creationId xmlns:a16="http://schemas.microsoft.com/office/drawing/2014/main" id="{801B4C3B-A7CD-734D-B6DE-9732A7FFAE70}"/>
              </a:ext>
            </a:extLst>
          </p:cNvPr>
          <p:cNvSpPr/>
          <p:nvPr/>
        </p:nvSpPr>
        <p:spPr>
          <a:xfrm>
            <a:off x="3158836" y="0"/>
            <a:ext cx="4701173" cy="6858000"/>
          </a:xfrm>
          <a:prstGeom prst="roundRect">
            <a:avLst/>
          </a:prstGeom>
          <a:solidFill>
            <a:srgbClr val="F8A3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dirty="0">
              <a:solidFill>
                <a:srgbClr val="F8A300"/>
              </a:solidFill>
            </a:endParaRPr>
          </a:p>
        </p:txBody>
      </p:sp>
      <p:sp>
        <p:nvSpPr>
          <p:cNvPr id="8" name="圆角矩形 7">
            <a:extLst>
              <a:ext uri="{FF2B5EF4-FFF2-40B4-BE49-F238E27FC236}">
                <a16:creationId xmlns:a16="http://schemas.microsoft.com/office/drawing/2014/main" id="{E2937202-A6DA-D348-A39D-9870BE1FA402}"/>
              </a:ext>
            </a:extLst>
          </p:cNvPr>
          <p:cNvSpPr/>
          <p:nvPr/>
        </p:nvSpPr>
        <p:spPr>
          <a:xfrm>
            <a:off x="6109855" y="0"/>
            <a:ext cx="5014309" cy="6858000"/>
          </a:xfrm>
          <a:prstGeom prst="roundRect">
            <a:avLst/>
          </a:prstGeom>
          <a:solidFill>
            <a:srgbClr val="F882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dirty="0"/>
          </a:p>
        </p:txBody>
      </p:sp>
      <p:sp>
        <p:nvSpPr>
          <p:cNvPr id="9" name="圆角矩形 8">
            <a:extLst>
              <a:ext uri="{FF2B5EF4-FFF2-40B4-BE49-F238E27FC236}">
                <a16:creationId xmlns:a16="http://schemas.microsoft.com/office/drawing/2014/main" id="{59FCEEF3-C4FC-6646-8D52-B197ECB51CCB}"/>
              </a:ext>
            </a:extLst>
          </p:cNvPr>
          <p:cNvSpPr/>
          <p:nvPr/>
        </p:nvSpPr>
        <p:spPr>
          <a:xfrm>
            <a:off x="9296399" y="0"/>
            <a:ext cx="5250874" cy="6858000"/>
          </a:xfrm>
          <a:prstGeom prst="roundRect">
            <a:avLst/>
          </a:prstGeom>
          <a:solidFill>
            <a:srgbClr val="F85A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D21EFC53-3FC6-2645-9D09-3FDF55213C5F}"/>
              </a:ext>
            </a:extLst>
          </p:cNvPr>
          <p:cNvSpPr txBox="1"/>
          <p:nvPr/>
        </p:nvSpPr>
        <p:spPr>
          <a:xfrm>
            <a:off x="645884" y="2289554"/>
            <a:ext cx="2512952" cy="646331"/>
          </a:xfrm>
          <a:prstGeom prst="rect">
            <a:avLst/>
          </a:prstGeom>
          <a:noFill/>
        </p:spPr>
        <p:txBody>
          <a:bodyPr wrap="square" rtlCol="0">
            <a:spAutoFit/>
          </a:bodyPr>
          <a:lstStyle/>
          <a:p>
            <a:r>
              <a:rPr lang="zh-CN" altLang="en-US" sz="3600" kern="100" dirty="0">
                <a:effectLst/>
                <a:latin typeface="Hiragino Sans GB W3" panose="020B0300000000000000" pitchFamily="34" charset="-128"/>
                <a:ea typeface="Hiragino Sans GB W3" panose="020B0300000000000000" pitchFamily="34" charset="-128"/>
                <a:cs typeface="Microsoft Tai Le" panose="020B0502040204020203" pitchFamily="34" charset="0"/>
              </a:rPr>
              <a:t>项目介绍</a:t>
            </a:r>
          </a:p>
        </p:txBody>
      </p:sp>
      <p:sp>
        <p:nvSpPr>
          <p:cNvPr id="11" name="文本框 10">
            <a:extLst>
              <a:ext uri="{FF2B5EF4-FFF2-40B4-BE49-F238E27FC236}">
                <a16:creationId xmlns:a16="http://schemas.microsoft.com/office/drawing/2014/main" id="{19A4C274-E2E5-7949-BB8C-594CB741229C}"/>
              </a:ext>
            </a:extLst>
          </p:cNvPr>
          <p:cNvSpPr txBox="1"/>
          <p:nvPr/>
        </p:nvSpPr>
        <p:spPr>
          <a:xfrm>
            <a:off x="1067836" y="3481170"/>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01</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2" name="文本框 11">
            <a:extLst>
              <a:ext uri="{FF2B5EF4-FFF2-40B4-BE49-F238E27FC236}">
                <a16:creationId xmlns:a16="http://schemas.microsoft.com/office/drawing/2014/main" id="{38E00DB6-5A52-494C-B32E-1EEA476C11FD}"/>
              </a:ext>
            </a:extLst>
          </p:cNvPr>
          <p:cNvSpPr txBox="1"/>
          <p:nvPr/>
        </p:nvSpPr>
        <p:spPr>
          <a:xfrm>
            <a:off x="3200400" y="2289553"/>
            <a:ext cx="3117272"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四大设计理念</a:t>
            </a:r>
          </a:p>
        </p:txBody>
      </p:sp>
      <p:sp>
        <p:nvSpPr>
          <p:cNvPr id="13" name="文本框 12">
            <a:extLst>
              <a:ext uri="{FF2B5EF4-FFF2-40B4-BE49-F238E27FC236}">
                <a16:creationId xmlns:a16="http://schemas.microsoft.com/office/drawing/2014/main" id="{B933A0F7-0AEB-394F-9CE3-C50DA302C244}"/>
              </a:ext>
            </a:extLst>
          </p:cNvPr>
          <p:cNvSpPr txBox="1"/>
          <p:nvPr/>
        </p:nvSpPr>
        <p:spPr>
          <a:xfrm>
            <a:off x="4018856" y="3504381"/>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02</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4" name="文本框 13">
            <a:extLst>
              <a:ext uri="{FF2B5EF4-FFF2-40B4-BE49-F238E27FC236}">
                <a16:creationId xmlns:a16="http://schemas.microsoft.com/office/drawing/2014/main" id="{FDE85853-94BB-0948-AC0B-CD5420977CD9}"/>
              </a:ext>
            </a:extLst>
          </p:cNvPr>
          <p:cNvSpPr txBox="1"/>
          <p:nvPr/>
        </p:nvSpPr>
        <p:spPr>
          <a:xfrm>
            <a:off x="6818436" y="2326050"/>
            <a:ext cx="2083146"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原子交换</a:t>
            </a:r>
          </a:p>
        </p:txBody>
      </p:sp>
      <p:sp>
        <p:nvSpPr>
          <p:cNvPr id="15" name="文本框 14">
            <a:extLst>
              <a:ext uri="{FF2B5EF4-FFF2-40B4-BE49-F238E27FC236}">
                <a16:creationId xmlns:a16="http://schemas.microsoft.com/office/drawing/2014/main" id="{D8AB702E-FF4A-2349-88DA-CCE50E6766D3}"/>
              </a:ext>
            </a:extLst>
          </p:cNvPr>
          <p:cNvSpPr txBox="1"/>
          <p:nvPr/>
        </p:nvSpPr>
        <p:spPr>
          <a:xfrm>
            <a:off x="7038111" y="3525163"/>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03</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6" name="文本框 15">
            <a:extLst>
              <a:ext uri="{FF2B5EF4-FFF2-40B4-BE49-F238E27FC236}">
                <a16:creationId xmlns:a16="http://schemas.microsoft.com/office/drawing/2014/main" id="{6A26A9F3-46FA-9B40-9180-EC223A3C841C}"/>
              </a:ext>
            </a:extLst>
          </p:cNvPr>
          <p:cNvSpPr txBox="1"/>
          <p:nvPr/>
        </p:nvSpPr>
        <p:spPr>
          <a:xfrm>
            <a:off x="9568525" y="2326050"/>
            <a:ext cx="2503470" cy="646331"/>
          </a:xfrm>
          <a:prstGeom prst="rect">
            <a:avLst/>
          </a:prstGeom>
          <a:noFill/>
        </p:spPr>
        <p:txBody>
          <a:bodyPr wrap="square" rtlCol="0">
            <a:spAutoFit/>
          </a:bodyPr>
          <a:lstStyle/>
          <a:p>
            <a:pPr marL="0" marR="0" algn="just">
              <a:spcBef>
                <a:spcPts val="0"/>
              </a:spcBef>
              <a:spcAft>
                <a:spcPts val="0"/>
              </a:spcAft>
            </a:pP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互操作性</a:t>
            </a:r>
            <a:endPar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17" name="文本框 16">
            <a:extLst>
              <a:ext uri="{FF2B5EF4-FFF2-40B4-BE49-F238E27FC236}">
                <a16:creationId xmlns:a16="http://schemas.microsoft.com/office/drawing/2014/main" id="{A62FEA41-048A-AB46-83C5-2D0D66B1FE8B}"/>
              </a:ext>
            </a:extLst>
          </p:cNvPr>
          <p:cNvSpPr txBox="1"/>
          <p:nvPr/>
        </p:nvSpPr>
        <p:spPr>
          <a:xfrm>
            <a:off x="9568525" y="3472805"/>
            <a:ext cx="1672253"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04</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8" name="椭圆 17">
            <a:extLst>
              <a:ext uri="{FF2B5EF4-FFF2-40B4-BE49-F238E27FC236}">
                <a16:creationId xmlns:a16="http://schemas.microsoft.com/office/drawing/2014/main" id="{823ED784-7E0C-724C-9F8C-63AAF09350E1}"/>
              </a:ext>
            </a:extLst>
          </p:cNvPr>
          <p:cNvSpPr/>
          <p:nvPr/>
        </p:nvSpPr>
        <p:spPr>
          <a:xfrm>
            <a:off x="9448800" y="1440180"/>
            <a:ext cx="2903938" cy="3861931"/>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589089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4EDFDB6-3E44-8698-22E1-1D9D8C3ACAED}"/>
              </a:ext>
            </a:extLst>
          </p:cNvPr>
          <p:cNvSpPr/>
          <p:nvPr/>
        </p:nvSpPr>
        <p:spPr>
          <a:xfrm>
            <a:off x="-159026" y="-218661"/>
            <a:ext cx="12419606" cy="7320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文本框 1">
            <a:extLst>
              <a:ext uri="{FF2B5EF4-FFF2-40B4-BE49-F238E27FC236}">
                <a16:creationId xmlns:a16="http://schemas.microsoft.com/office/drawing/2014/main" id="{E26E913D-1A26-1F8F-99DB-67143671DBEA}"/>
              </a:ext>
            </a:extLst>
          </p:cNvPr>
          <p:cNvSpPr txBox="1"/>
          <p:nvPr/>
        </p:nvSpPr>
        <p:spPr>
          <a:xfrm>
            <a:off x="-34291" y="1637383"/>
            <a:ext cx="12260580" cy="5632311"/>
          </a:xfrm>
          <a:prstGeom prst="rect">
            <a:avLst/>
          </a:prstGeom>
          <a:noFill/>
        </p:spPr>
        <p:txBody>
          <a:bodyPr wrap="square" rtlCol="0">
            <a:spAutoFit/>
          </a:bodyPr>
          <a:lstStyle/>
          <a:p>
            <a:pPr marL="0" marR="0">
              <a:spcBef>
                <a:spcPts val="0"/>
              </a:spcBef>
              <a:spcAft>
                <a:spcPts val="0"/>
              </a:spcAft>
            </a:pPr>
            <a:r>
              <a:rPr lang="en-US" altLang="zh-CN" sz="2400" dirty="0">
                <a:solidFill>
                  <a:srgbClr val="F88200"/>
                </a:solidFill>
              </a:rPr>
              <a:t>Bitcoin</a:t>
            </a:r>
            <a:r>
              <a:rPr lang="zh-CN" altLang="en-US" sz="2400" dirty="0">
                <a:solidFill>
                  <a:srgbClr val="F88200"/>
                </a:solidFill>
              </a:rPr>
              <a:t> </a:t>
            </a:r>
            <a:r>
              <a:rPr lang="zh-CN" altLang="en-US" sz="2400" dirty="0">
                <a:solidFill>
                  <a:srgbClr val="F88200"/>
                </a:solidFill>
                <a:effectLst/>
              </a:rPr>
              <a:t>和 </a:t>
            </a:r>
            <a:r>
              <a:rPr lang="en-US" altLang="zh-CN" sz="2400" dirty="0">
                <a:solidFill>
                  <a:srgbClr val="F88200"/>
                </a:solidFill>
                <a:effectLst/>
              </a:rPr>
              <a:t>Aptos</a:t>
            </a:r>
            <a:r>
              <a:rPr lang="zh-CN" altLang="en-US" sz="2400" dirty="0">
                <a:solidFill>
                  <a:srgbClr val="F88200"/>
                </a:solidFill>
                <a:effectLst/>
              </a:rPr>
              <a:t> 使用不同的椭圆曲线生成密钥</a:t>
            </a:r>
            <a:r>
              <a:rPr lang="zh-CN" altLang="en-US" sz="2400" dirty="0">
                <a:solidFill>
                  <a:srgbClr val="F88200"/>
                </a:solidFill>
              </a:rPr>
              <a:t>，因</a:t>
            </a:r>
            <a:r>
              <a:rPr lang="zh-CN" altLang="en-US" sz="2400" dirty="0">
                <a:solidFill>
                  <a:srgbClr val="F88200"/>
                </a:solidFill>
                <a:effectLst/>
              </a:rPr>
              <a:t>此一条链上的密钥对在另一条链上通常</a:t>
            </a:r>
            <a:r>
              <a:rPr lang="zh-CN" altLang="en-US" sz="2400" dirty="0">
                <a:solidFill>
                  <a:srgbClr val="F88200"/>
                </a:solidFill>
              </a:rPr>
              <a:t>是</a:t>
            </a:r>
            <a:r>
              <a:rPr lang="zh-CN" altLang="en-US" sz="2400" dirty="0">
                <a:solidFill>
                  <a:srgbClr val="F88200"/>
                </a:solidFill>
                <a:effectLst/>
              </a:rPr>
              <a:t>不存在的。这意味着，如果在</a:t>
            </a:r>
            <a:r>
              <a:rPr lang="en-US" altLang="zh-CN" sz="2400" dirty="0">
                <a:solidFill>
                  <a:srgbClr val="F88200"/>
                </a:solidFill>
              </a:rPr>
              <a:t>Bitcoin</a:t>
            </a:r>
            <a:r>
              <a:rPr lang="zh-CN" altLang="en-US" sz="2400" dirty="0">
                <a:solidFill>
                  <a:srgbClr val="F88200"/>
                </a:solidFill>
                <a:effectLst/>
              </a:rPr>
              <a:t>链上通过适配器签名泄漏公钥 </a:t>
            </a:r>
            <a:r>
              <a:rPr lang="en" altLang="zh-CN" sz="2400" dirty="0">
                <a:solidFill>
                  <a:srgbClr val="F88200"/>
                </a:solidFill>
                <a:effectLst/>
              </a:rPr>
              <a:t>X </a:t>
            </a:r>
            <a:r>
              <a:rPr lang="zh-CN" altLang="en-US" sz="2400" dirty="0">
                <a:solidFill>
                  <a:srgbClr val="F88200"/>
                </a:solidFill>
                <a:effectLst/>
              </a:rPr>
              <a:t>对应的密钥 </a:t>
            </a:r>
            <a:r>
              <a:rPr lang="en" altLang="zh-CN" sz="2400" dirty="0">
                <a:solidFill>
                  <a:srgbClr val="F88200"/>
                </a:solidFill>
                <a:effectLst/>
              </a:rPr>
              <a:t>x</a:t>
            </a:r>
            <a:r>
              <a:rPr lang="zh-CN" altLang="en" sz="2400" dirty="0">
                <a:solidFill>
                  <a:srgbClr val="F88200"/>
                </a:solidFill>
                <a:effectLst/>
              </a:rPr>
              <a:t>，</a:t>
            </a:r>
            <a:r>
              <a:rPr lang="zh-CN" altLang="en-US" sz="2400" dirty="0">
                <a:solidFill>
                  <a:srgbClr val="F88200"/>
                </a:solidFill>
                <a:effectLst/>
              </a:rPr>
              <a:t>将无法知道密钥 </a:t>
            </a:r>
            <a:r>
              <a:rPr lang="en-US" altLang="zh-CN" sz="2400" dirty="0">
                <a:solidFill>
                  <a:srgbClr val="F88200"/>
                </a:solidFill>
                <a:effectLst/>
              </a:rPr>
              <a:t>x</a:t>
            </a:r>
            <a:r>
              <a:rPr lang="zh-CN" altLang="en-US" sz="2400" dirty="0">
                <a:solidFill>
                  <a:srgbClr val="F88200"/>
                </a:solidFill>
                <a:effectLst/>
              </a:rPr>
              <a:t> 在 </a:t>
            </a:r>
            <a:r>
              <a:rPr lang="en-US" altLang="zh-CN" sz="2400" dirty="0">
                <a:solidFill>
                  <a:srgbClr val="F88200"/>
                </a:solidFill>
                <a:effectLst/>
              </a:rPr>
              <a:t>Aptos</a:t>
            </a:r>
            <a:r>
              <a:rPr lang="zh-CN" altLang="en-US" sz="2400" dirty="0">
                <a:solidFill>
                  <a:srgbClr val="F88200"/>
                </a:solidFill>
                <a:effectLst/>
              </a:rPr>
              <a:t> 链上对应的公钥 </a:t>
            </a:r>
            <a:r>
              <a:rPr lang="en" altLang="zh-CN" sz="2400" dirty="0">
                <a:solidFill>
                  <a:srgbClr val="F88200"/>
                </a:solidFill>
                <a:effectLst/>
              </a:rPr>
              <a:t>Y </a:t>
            </a:r>
            <a:r>
              <a:rPr lang="zh-CN" altLang="en-US" sz="2400" dirty="0">
                <a:solidFill>
                  <a:srgbClr val="F88200"/>
                </a:solidFill>
                <a:effectLst/>
              </a:rPr>
              <a:t>会是什么，这使得泄露的密钥毫无用处。</a:t>
            </a:r>
          </a:p>
          <a:p>
            <a:pPr marL="0" marR="0">
              <a:spcBef>
                <a:spcPts val="0"/>
              </a:spcBef>
              <a:spcAft>
                <a:spcPts val="0"/>
              </a:spcAft>
            </a:pPr>
            <a:endParaRPr lang="en-US" altLang="zh-CN" sz="2400" dirty="0">
              <a:solidFill>
                <a:srgbClr val="F88200"/>
              </a:solidFill>
              <a:effectLst/>
            </a:endParaRPr>
          </a:p>
          <a:p>
            <a:pPr marL="0" marR="0">
              <a:spcBef>
                <a:spcPts val="0"/>
              </a:spcBef>
              <a:spcAft>
                <a:spcPts val="0"/>
              </a:spcAft>
            </a:pPr>
            <a:r>
              <a:rPr lang="zh-CN" altLang="en-US" sz="2400" dirty="0">
                <a:solidFill>
                  <a:srgbClr val="F88200"/>
                </a:solidFill>
              </a:rPr>
              <a:t>但是，</a:t>
            </a:r>
            <a:r>
              <a:rPr lang="zh-CN" altLang="en-US" sz="2400" dirty="0">
                <a:solidFill>
                  <a:srgbClr val="F88200"/>
                </a:solidFill>
                <a:effectLst/>
              </a:rPr>
              <a:t>如果在泄露任何信息之前，我们能够向对方证明 </a:t>
            </a:r>
            <a:r>
              <a:rPr lang="en" altLang="zh-CN" sz="2400" dirty="0">
                <a:solidFill>
                  <a:srgbClr val="F88200"/>
                </a:solidFill>
                <a:effectLst/>
              </a:rPr>
              <a:t>X </a:t>
            </a:r>
            <a:r>
              <a:rPr lang="zh-CN" altLang="en-US" sz="2400" dirty="0">
                <a:solidFill>
                  <a:srgbClr val="F88200"/>
                </a:solidFill>
                <a:effectLst/>
              </a:rPr>
              <a:t>和 </a:t>
            </a:r>
            <a:r>
              <a:rPr lang="en" altLang="zh-CN" sz="2400" dirty="0">
                <a:solidFill>
                  <a:srgbClr val="F88200"/>
                </a:solidFill>
                <a:effectLst/>
              </a:rPr>
              <a:t>Y </a:t>
            </a:r>
            <a:r>
              <a:rPr lang="zh-CN" altLang="en-US" sz="2400" dirty="0">
                <a:solidFill>
                  <a:srgbClr val="F88200"/>
                </a:solidFill>
                <a:effectLst/>
              </a:rPr>
              <a:t>实际上共享相同的密钥 </a:t>
            </a:r>
            <a:r>
              <a:rPr lang="en" altLang="zh-CN" sz="2400" dirty="0">
                <a:solidFill>
                  <a:srgbClr val="F88200"/>
                </a:solidFill>
                <a:effectLst/>
              </a:rPr>
              <a:t>x</a:t>
            </a:r>
            <a:r>
              <a:rPr lang="zh-CN" altLang="en-US" sz="2400" dirty="0">
                <a:solidFill>
                  <a:srgbClr val="F88200"/>
                </a:solidFill>
                <a:effectLst/>
              </a:rPr>
              <a:t>，而又不泄露密钥值，那就可以解决这个问题。</a:t>
            </a:r>
          </a:p>
          <a:p>
            <a:pPr marL="0" marR="0">
              <a:spcBef>
                <a:spcPts val="0"/>
              </a:spcBef>
              <a:spcAft>
                <a:spcPts val="0"/>
              </a:spcAft>
            </a:pPr>
            <a:endParaRPr lang="en-US" altLang="zh-CN" sz="2400" dirty="0">
              <a:solidFill>
                <a:srgbClr val="F88200"/>
              </a:solidFill>
              <a:effectLst/>
            </a:endParaRPr>
          </a:p>
          <a:p>
            <a:pPr marL="0" marR="0">
              <a:spcBef>
                <a:spcPts val="0"/>
              </a:spcBef>
              <a:spcAft>
                <a:spcPts val="0"/>
              </a:spcAft>
            </a:pPr>
            <a:r>
              <a:rPr lang="zh-CN" altLang="en-US" sz="2400" dirty="0">
                <a:solidFill>
                  <a:srgbClr val="F88200"/>
                </a:solidFill>
                <a:effectLst/>
              </a:rPr>
              <a:t>将这种证明附加到适配器签名，就可以证明在一条链上泄露的密钥实际上是另一条链上一个已知公钥对应的密钥的泄露。也就是说，当一方在一条链上泄露了适配器签名中的密钥时，对方能确认这个泄露的密钥对应了在另一条链上一个已知的公钥。</a:t>
            </a:r>
          </a:p>
          <a:p>
            <a:pPr marL="0" marR="0">
              <a:spcBef>
                <a:spcPts val="0"/>
              </a:spcBef>
              <a:spcAft>
                <a:spcPts val="0"/>
              </a:spcAft>
            </a:pPr>
            <a:endParaRPr lang="en-US" altLang="zh-CN" sz="2400" dirty="0">
              <a:solidFill>
                <a:srgbClr val="F88200"/>
              </a:solidFill>
              <a:effectLst/>
            </a:endParaRPr>
          </a:p>
          <a:p>
            <a:pPr marL="0" marR="0">
              <a:spcBef>
                <a:spcPts val="0"/>
              </a:spcBef>
              <a:spcAft>
                <a:spcPts val="0"/>
              </a:spcAft>
            </a:pPr>
            <a:r>
              <a:rPr lang="zh-CN" altLang="en-US" sz="2400" dirty="0">
                <a:solidFill>
                  <a:srgbClr val="F88200"/>
                </a:solidFill>
                <a:effectLst/>
              </a:rPr>
              <a:t>这项零证明技术解决了由于使用不同的椭圆曲线而导致的互操作性问题，在异构链之间也能安全、可信地交换密钥和资产。双方无需直接泄露对方链上的密钥，并可相互证明自己在不同曲线上生成的密钥对实际上对应着同一个密钥。</a:t>
            </a:r>
          </a:p>
          <a:p>
            <a:endParaRPr kumimoji="1" lang="zh-CN" altLang="en-US" sz="2400" dirty="0">
              <a:solidFill>
                <a:srgbClr val="F88200"/>
              </a:solidFill>
            </a:endParaRPr>
          </a:p>
        </p:txBody>
      </p:sp>
      <p:sp>
        <p:nvSpPr>
          <p:cNvPr id="5" name="圆角矩形 4">
            <a:extLst>
              <a:ext uri="{FF2B5EF4-FFF2-40B4-BE49-F238E27FC236}">
                <a16:creationId xmlns:a16="http://schemas.microsoft.com/office/drawing/2014/main" id="{94765073-E869-1BD4-985C-B15901F3E6ED}"/>
              </a:ext>
            </a:extLst>
          </p:cNvPr>
          <p:cNvSpPr/>
          <p:nvPr/>
        </p:nvSpPr>
        <p:spPr>
          <a:xfrm>
            <a:off x="1064013" y="616537"/>
            <a:ext cx="9955282" cy="723275"/>
          </a:xfrm>
          <a:prstGeom prst="roundRect">
            <a:avLst/>
          </a:prstGeom>
          <a:solidFill>
            <a:schemeClr val="bg2">
              <a:lumMod val="9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C4B433EA-DCC6-C54C-943E-EBBD1ADF5FA6}"/>
              </a:ext>
            </a:extLst>
          </p:cNvPr>
          <p:cNvSpPr txBox="1"/>
          <p:nvPr/>
        </p:nvSpPr>
        <p:spPr>
          <a:xfrm>
            <a:off x="1064013" y="616537"/>
            <a:ext cx="10063973" cy="1446550"/>
          </a:xfrm>
          <a:prstGeom prst="rect">
            <a:avLst/>
          </a:prstGeom>
          <a:noFill/>
        </p:spPr>
        <p:txBody>
          <a:bodyPr wrap="none" rtlCol="0">
            <a:spAutoFit/>
          </a:bodyPr>
          <a:lstStyle/>
          <a:p>
            <a:r>
              <a:rPr lang="en" altLang="zh-CN" sz="4400" b="1" dirty="0">
                <a:solidFill>
                  <a:srgbClr val="ED7131"/>
                </a:solidFill>
                <a:effectLst/>
              </a:rPr>
              <a:t>secp256k1 </a:t>
            </a:r>
            <a:r>
              <a:rPr lang="zh-CN" altLang="en-US" sz="4400" b="1" dirty="0">
                <a:solidFill>
                  <a:srgbClr val="ED7131"/>
                </a:solidFill>
                <a:effectLst/>
              </a:rPr>
              <a:t>与 </a:t>
            </a:r>
            <a:r>
              <a:rPr lang="en" altLang="zh-CN" sz="4400" b="1" dirty="0">
                <a:solidFill>
                  <a:srgbClr val="ED7131"/>
                </a:solidFill>
                <a:effectLst/>
              </a:rPr>
              <a:t>ed25519 </a:t>
            </a:r>
            <a:r>
              <a:rPr lang="zh-CN" altLang="en-US" sz="4400" b="1" dirty="0">
                <a:solidFill>
                  <a:srgbClr val="ED7131"/>
                </a:solidFill>
                <a:effectLst/>
              </a:rPr>
              <a:t>之间的互操作性</a:t>
            </a:r>
          </a:p>
          <a:p>
            <a:endParaRPr kumimoji="1" lang="zh-CN" altLang="en-US" sz="4400" dirty="0">
              <a:solidFill>
                <a:srgbClr val="ED7131"/>
              </a:solidFill>
            </a:endParaRPr>
          </a:p>
        </p:txBody>
      </p:sp>
    </p:spTree>
    <p:extLst>
      <p:ext uri="{BB962C8B-B14F-4D97-AF65-F5344CB8AC3E}">
        <p14:creationId xmlns:p14="http://schemas.microsoft.com/office/powerpoint/2010/main" val="2503094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4EDFDB6-3E44-8698-22E1-1D9D8C3ACAED}"/>
              </a:ext>
            </a:extLst>
          </p:cNvPr>
          <p:cNvSpPr/>
          <p:nvPr/>
        </p:nvSpPr>
        <p:spPr>
          <a:xfrm>
            <a:off x="-159026" y="-218661"/>
            <a:ext cx="12419606" cy="7320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圆角矩形 4">
            <a:extLst>
              <a:ext uri="{FF2B5EF4-FFF2-40B4-BE49-F238E27FC236}">
                <a16:creationId xmlns:a16="http://schemas.microsoft.com/office/drawing/2014/main" id="{94765073-E869-1BD4-985C-B15901F3E6ED}"/>
              </a:ext>
            </a:extLst>
          </p:cNvPr>
          <p:cNvSpPr/>
          <p:nvPr/>
        </p:nvSpPr>
        <p:spPr>
          <a:xfrm>
            <a:off x="3115159" y="616537"/>
            <a:ext cx="6077694" cy="843617"/>
          </a:xfrm>
          <a:prstGeom prst="roundRect">
            <a:avLst/>
          </a:prstGeom>
          <a:solidFill>
            <a:schemeClr val="bg2">
              <a:lumMod val="9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C4B433EA-DCC6-C54C-943E-EBBD1ADF5FA6}"/>
              </a:ext>
            </a:extLst>
          </p:cNvPr>
          <p:cNvSpPr txBox="1"/>
          <p:nvPr/>
        </p:nvSpPr>
        <p:spPr>
          <a:xfrm>
            <a:off x="3235773" y="616537"/>
            <a:ext cx="5957080" cy="769441"/>
          </a:xfrm>
          <a:prstGeom prst="rect">
            <a:avLst/>
          </a:prstGeom>
          <a:noFill/>
        </p:spPr>
        <p:txBody>
          <a:bodyPr wrap="square" rtlCol="0">
            <a:spAutoFit/>
          </a:bodyPr>
          <a:lstStyle/>
          <a:p>
            <a:r>
              <a:rPr kumimoji="1" lang="en-US" altLang="zh-CN" sz="4400" dirty="0">
                <a:solidFill>
                  <a:srgbClr val="ED7131"/>
                </a:solidFill>
              </a:rPr>
              <a:t>Bitcoin</a:t>
            </a:r>
            <a:r>
              <a:rPr kumimoji="1" lang="zh-CN" altLang="en-US" sz="4400" dirty="0">
                <a:solidFill>
                  <a:srgbClr val="ED7131"/>
                </a:solidFill>
              </a:rPr>
              <a:t> 与 </a:t>
            </a:r>
            <a:r>
              <a:rPr kumimoji="1" lang="en-US" altLang="zh-CN" sz="4400" dirty="0">
                <a:solidFill>
                  <a:srgbClr val="ED7131"/>
                </a:solidFill>
              </a:rPr>
              <a:t>Aptos</a:t>
            </a:r>
            <a:r>
              <a:rPr kumimoji="1" lang="zh-CN" altLang="en-US" sz="4400" dirty="0">
                <a:solidFill>
                  <a:srgbClr val="ED7131"/>
                </a:solidFill>
              </a:rPr>
              <a:t> 互操作</a:t>
            </a:r>
          </a:p>
        </p:txBody>
      </p:sp>
      <p:pic>
        <p:nvPicPr>
          <p:cNvPr id="6" name="图片 5">
            <a:extLst>
              <a:ext uri="{FF2B5EF4-FFF2-40B4-BE49-F238E27FC236}">
                <a16:creationId xmlns:a16="http://schemas.microsoft.com/office/drawing/2014/main" id="{9B2E66F1-4A15-AFA4-89B5-D2CD189C72DF}"/>
              </a:ext>
            </a:extLst>
          </p:cNvPr>
          <p:cNvPicPr>
            <a:picLocks noChangeAspect="1"/>
          </p:cNvPicPr>
          <p:nvPr/>
        </p:nvPicPr>
        <p:blipFill>
          <a:blip r:embed="rId3"/>
          <a:stretch>
            <a:fillRect/>
          </a:stretch>
        </p:blipFill>
        <p:spPr>
          <a:xfrm>
            <a:off x="402956" y="1460154"/>
            <a:ext cx="10895307" cy="5604663"/>
          </a:xfrm>
          <a:prstGeom prst="rect">
            <a:avLst/>
          </a:prstGeom>
        </p:spPr>
      </p:pic>
    </p:spTree>
    <p:extLst>
      <p:ext uri="{BB962C8B-B14F-4D97-AF65-F5344CB8AC3E}">
        <p14:creationId xmlns:p14="http://schemas.microsoft.com/office/powerpoint/2010/main" val="3831153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0D1F47E-DB23-0269-8AE8-16FBA112FC7D}"/>
              </a:ext>
            </a:extLst>
          </p:cNvPr>
          <p:cNvSpPr/>
          <p:nvPr/>
        </p:nvSpPr>
        <p:spPr>
          <a:xfrm>
            <a:off x="-159026" y="-218661"/>
            <a:ext cx="12419606" cy="7320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4345C296-2365-7AA0-249B-B5708CDD0DDF}"/>
              </a:ext>
            </a:extLst>
          </p:cNvPr>
          <p:cNvSpPr txBox="1"/>
          <p:nvPr/>
        </p:nvSpPr>
        <p:spPr>
          <a:xfrm>
            <a:off x="3270547" y="2194560"/>
            <a:ext cx="5650906" cy="1892826"/>
          </a:xfrm>
          <a:prstGeom prst="rect">
            <a:avLst/>
          </a:prstGeom>
          <a:noFill/>
        </p:spPr>
        <p:txBody>
          <a:bodyPr wrap="none" rtlCol="0">
            <a:spAutoFit/>
          </a:bodyPr>
          <a:lstStyle/>
          <a:p>
            <a:r>
              <a:rPr kumimoji="1" lang="en-US" altLang="zh-CN" sz="11700" dirty="0">
                <a:solidFill>
                  <a:srgbClr val="F88200"/>
                </a:solidFill>
              </a:rPr>
              <a:t>THANKS</a:t>
            </a:r>
            <a:endParaRPr kumimoji="1" lang="zh-CN" altLang="en-US" sz="11700" dirty="0">
              <a:solidFill>
                <a:srgbClr val="F88200"/>
              </a:solidFill>
            </a:endParaRPr>
          </a:p>
        </p:txBody>
      </p:sp>
    </p:spTree>
    <p:extLst>
      <p:ext uri="{BB962C8B-B14F-4D97-AF65-F5344CB8AC3E}">
        <p14:creationId xmlns:p14="http://schemas.microsoft.com/office/powerpoint/2010/main" val="293432085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3F9EEDD-1AF7-774F-889B-08A0B6C06614}"/>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5931D6C0-7380-D049-9293-DA9164049FFE}"/>
              </a:ext>
            </a:extLst>
          </p:cNvPr>
          <p:cNvSpPr txBox="1"/>
          <p:nvPr/>
        </p:nvSpPr>
        <p:spPr>
          <a:xfrm>
            <a:off x="15572509" y="12940145"/>
            <a:ext cx="184731" cy="369332"/>
          </a:xfrm>
          <a:prstGeom prst="rect">
            <a:avLst/>
          </a:prstGeom>
          <a:noFill/>
        </p:spPr>
        <p:txBody>
          <a:bodyPr wrap="none" rtlCol="0">
            <a:spAutoFit/>
          </a:bodyPr>
          <a:lstStyle/>
          <a:p>
            <a:endParaRPr kumimoji="1" lang="zh-CN" altLang="en-US" dirty="0"/>
          </a:p>
        </p:txBody>
      </p:sp>
      <p:sp>
        <p:nvSpPr>
          <p:cNvPr id="6" name="圆角矩形 5">
            <a:extLst>
              <a:ext uri="{FF2B5EF4-FFF2-40B4-BE49-F238E27FC236}">
                <a16:creationId xmlns:a16="http://schemas.microsoft.com/office/drawing/2014/main" id="{F9D3146C-C37E-4C4D-82A0-4A447FBFEB79}"/>
              </a:ext>
            </a:extLst>
          </p:cNvPr>
          <p:cNvSpPr/>
          <p:nvPr/>
        </p:nvSpPr>
        <p:spPr>
          <a:xfrm>
            <a:off x="0" y="0"/>
            <a:ext cx="4881282" cy="6858000"/>
          </a:xfrm>
          <a:prstGeom prst="roundRect">
            <a:avLst/>
          </a:prstGeom>
          <a:solidFill>
            <a:srgbClr val="F8C5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dirty="0"/>
          </a:p>
        </p:txBody>
      </p:sp>
      <p:sp>
        <p:nvSpPr>
          <p:cNvPr id="7" name="圆角矩形 6">
            <a:extLst>
              <a:ext uri="{FF2B5EF4-FFF2-40B4-BE49-F238E27FC236}">
                <a16:creationId xmlns:a16="http://schemas.microsoft.com/office/drawing/2014/main" id="{9F0CD424-1308-394E-BC57-CE11E1DFEEB5}"/>
              </a:ext>
            </a:extLst>
          </p:cNvPr>
          <p:cNvSpPr/>
          <p:nvPr/>
        </p:nvSpPr>
        <p:spPr>
          <a:xfrm>
            <a:off x="3158836" y="0"/>
            <a:ext cx="4701173" cy="6858000"/>
          </a:xfrm>
          <a:prstGeom prst="roundRect">
            <a:avLst/>
          </a:prstGeom>
          <a:solidFill>
            <a:srgbClr val="F8A3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8" name="圆角矩形 7">
            <a:extLst>
              <a:ext uri="{FF2B5EF4-FFF2-40B4-BE49-F238E27FC236}">
                <a16:creationId xmlns:a16="http://schemas.microsoft.com/office/drawing/2014/main" id="{ED22E8B9-8715-ED40-BBE9-7DF4AC064343}"/>
              </a:ext>
            </a:extLst>
          </p:cNvPr>
          <p:cNvSpPr/>
          <p:nvPr/>
        </p:nvSpPr>
        <p:spPr>
          <a:xfrm>
            <a:off x="6109855" y="0"/>
            <a:ext cx="5014309" cy="6858000"/>
          </a:xfrm>
          <a:prstGeom prst="roundRect">
            <a:avLst/>
          </a:prstGeom>
          <a:solidFill>
            <a:srgbClr val="F882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089E9E13-91D1-AD4B-8CDE-C0E093F1B2D2}"/>
              </a:ext>
            </a:extLst>
          </p:cNvPr>
          <p:cNvSpPr/>
          <p:nvPr/>
        </p:nvSpPr>
        <p:spPr>
          <a:xfrm>
            <a:off x="9296399" y="0"/>
            <a:ext cx="5250874" cy="6858000"/>
          </a:xfrm>
          <a:prstGeom prst="roundRect">
            <a:avLst/>
          </a:prstGeom>
          <a:solidFill>
            <a:srgbClr val="ED713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a:p>
        </p:txBody>
      </p:sp>
      <p:sp>
        <p:nvSpPr>
          <p:cNvPr id="12" name="文本框 11">
            <a:extLst>
              <a:ext uri="{FF2B5EF4-FFF2-40B4-BE49-F238E27FC236}">
                <a16:creationId xmlns:a16="http://schemas.microsoft.com/office/drawing/2014/main" id="{6F38D959-6F4E-6E49-B346-36871E2877F1}"/>
              </a:ext>
            </a:extLst>
          </p:cNvPr>
          <p:cNvSpPr txBox="1"/>
          <p:nvPr/>
        </p:nvSpPr>
        <p:spPr>
          <a:xfrm>
            <a:off x="645884" y="2289554"/>
            <a:ext cx="2512952" cy="646331"/>
          </a:xfrm>
          <a:prstGeom prst="rect">
            <a:avLst/>
          </a:prstGeom>
          <a:noFill/>
        </p:spPr>
        <p:txBody>
          <a:bodyPr wrap="square" rtlCol="0">
            <a:spAutoFit/>
          </a:bodyPr>
          <a:lstStyle/>
          <a:p>
            <a:r>
              <a:rPr lang="zh-CN" altLang="en-US" sz="3600" kern="100" dirty="0">
                <a:effectLst/>
                <a:latin typeface="Hiragino Sans GB W3" panose="020B0300000000000000" pitchFamily="34" charset="-128"/>
                <a:ea typeface="Hiragino Sans GB W3" panose="020B0300000000000000" pitchFamily="34" charset="-128"/>
                <a:cs typeface="Microsoft Tai Le" panose="020B0502040204020203" pitchFamily="34" charset="0"/>
              </a:rPr>
              <a:t>项目介绍</a:t>
            </a:r>
          </a:p>
        </p:txBody>
      </p:sp>
      <p:sp>
        <p:nvSpPr>
          <p:cNvPr id="13" name="文本框 12">
            <a:extLst>
              <a:ext uri="{FF2B5EF4-FFF2-40B4-BE49-F238E27FC236}">
                <a16:creationId xmlns:a16="http://schemas.microsoft.com/office/drawing/2014/main" id="{C29FC089-2D02-0646-8E1E-033FEE228E1C}"/>
              </a:ext>
            </a:extLst>
          </p:cNvPr>
          <p:cNvSpPr txBox="1"/>
          <p:nvPr/>
        </p:nvSpPr>
        <p:spPr>
          <a:xfrm>
            <a:off x="1067836" y="3481170"/>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01</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4" name="文本框 13">
            <a:extLst>
              <a:ext uri="{FF2B5EF4-FFF2-40B4-BE49-F238E27FC236}">
                <a16:creationId xmlns:a16="http://schemas.microsoft.com/office/drawing/2014/main" id="{7E1E4021-A527-674D-BC5D-29C22E321F22}"/>
              </a:ext>
            </a:extLst>
          </p:cNvPr>
          <p:cNvSpPr txBox="1"/>
          <p:nvPr/>
        </p:nvSpPr>
        <p:spPr>
          <a:xfrm>
            <a:off x="3200400" y="2289553"/>
            <a:ext cx="3117272"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四大设计理念</a:t>
            </a:r>
          </a:p>
        </p:txBody>
      </p:sp>
      <p:sp>
        <p:nvSpPr>
          <p:cNvPr id="15" name="文本框 14">
            <a:extLst>
              <a:ext uri="{FF2B5EF4-FFF2-40B4-BE49-F238E27FC236}">
                <a16:creationId xmlns:a16="http://schemas.microsoft.com/office/drawing/2014/main" id="{58DFE09F-AFB9-554C-A286-41192841240D}"/>
              </a:ext>
            </a:extLst>
          </p:cNvPr>
          <p:cNvSpPr txBox="1"/>
          <p:nvPr/>
        </p:nvSpPr>
        <p:spPr>
          <a:xfrm>
            <a:off x="4018856" y="3504381"/>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02</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6" name="文本框 15">
            <a:extLst>
              <a:ext uri="{FF2B5EF4-FFF2-40B4-BE49-F238E27FC236}">
                <a16:creationId xmlns:a16="http://schemas.microsoft.com/office/drawing/2014/main" id="{171689DD-75EF-6B4D-9F80-33C45AD1996E}"/>
              </a:ext>
            </a:extLst>
          </p:cNvPr>
          <p:cNvSpPr txBox="1"/>
          <p:nvPr/>
        </p:nvSpPr>
        <p:spPr>
          <a:xfrm>
            <a:off x="6620398" y="2297300"/>
            <a:ext cx="2161307" cy="646331"/>
          </a:xfrm>
          <a:prstGeom prst="rect">
            <a:avLst/>
          </a:prstGeom>
          <a:noFill/>
        </p:spPr>
        <p:txBody>
          <a:bodyPr wrap="square" rtlCol="0">
            <a:spAutoFit/>
          </a:bodyPr>
          <a:lstStyle/>
          <a:p>
            <a:pPr marL="0" marR="0" algn="just">
              <a:spcBef>
                <a:spcPts val="0"/>
              </a:spcBef>
              <a:spcAft>
                <a:spcPts val="0"/>
              </a:spcAft>
            </a:pP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原子交换</a:t>
            </a:r>
            <a:endPar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18" name="文本框 17">
            <a:extLst>
              <a:ext uri="{FF2B5EF4-FFF2-40B4-BE49-F238E27FC236}">
                <a16:creationId xmlns:a16="http://schemas.microsoft.com/office/drawing/2014/main" id="{13D9A7B5-0299-4B41-851D-E2CDE64B304F}"/>
              </a:ext>
            </a:extLst>
          </p:cNvPr>
          <p:cNvSpPr txBox="1"/>
          <p:nvPr/>
        </p:nvSpPr>
        <p:spPr>
          <a:xfrm>
            <a:off x="7038111" y="3525163"/>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03</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20" name="文本框 19">
            <a:extLst>
              <a:ext uri="{FF2B5EF4-FFF2-40B4-BE49-F238E27FC236}">
                <a16:creationId xmlns:a16="http://schemas.microsoft.com/office/drawing/2014/main" id="{87BA7101-4390-1344-8C66-70C386346923}"/>
              </a:ext>
            </a:extLst>
          </p:cNvPr>
          <p:cNvSpPr txBox="1"/>
          <p:nvPr/>
        </p:nvSpPr>
        <p:spPr>
          <a:xfrm>
            <a:off x="9822352" y="2297300"/>
            <a:ext cx="2603621" cy="646331"/>
          </a:xfrm>
          <a:prstGeom prst="rect">
            <a:avLst/>
          </a:prstGeom>
          <a:noFill/>
        </p:spPr>
        <p:txBody>
          <a:bodyPr wrap="square" rtlCol="0">
            <a:spAutoFit/>
          </a:bodyPr>
          <a:lstStyle/>
          <a:p>
            <a:pPr marL="0" marR="0" algn="just">
              <a:spcBef>
                <a:spcPts val="0"/>
              </a:spcBef>
              <a:spcAft>
                <a:spcPts val="0"/>
              </a:spcAft>
            </a:pP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互操作性</a:t>
            </a:r>
            <a:endPar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21" name="文本框 20">
            <a:extLst>
              <a:ext uri="{FF2B5EF4-FFF2-40B4-BE49-F238E27FC236}">
                <a16:creationId xmlns:a16="http://schemas.microsoft.com/office/drawing/2014/main" id="{EEFA5470-05C9-094F-B729-9770ED354C65}"/>
              </a:ext>
            </a:extLst>
          </p:cNvPr>
          <p:cNvSpPr txBox="1"/>
          <p:nvPr/>
        </p:nvSpPr>
        <p:spPr>
          <a:xfrm>
            <a:off x="9985829" y="3519214"/>
            <a:ext cx="1672253"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04</a:t>
            </a:r>
            <a:endParaRPr kumimoji="1" lang="zh-CN" altLang="en-US" sz="88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161082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3F9EEDD-1AF7-774F-889B-08A0B6C06614}"/>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5931D6C0-7380-D049-9293-DA9164049FFE}"/>
              </a:ext>
            </a:extLst>
          </p:cNvPr>
          <p:cNvSpPr txBox="1"/>
          <p:nvPr/>
        </p:nvSpPr>
        <p:spPr>
          <a:xfrm>
            <a:off x="15572509" y="12940145"/>
            <a:ext cx="184731" cy="369332"/>
          </a:xfrm>
          <a:prstGeom prst="rect">
            <a:avLst/>
          </a:prstGeom>
          <a:noFill/>
        </p:spPr>
        <p:txBody>
          <a:bodyPr wrap="none" rtlCol="0">
            <a:spAutoFit/>
          </a:bodyPr>
          <a:lstStyle/>
          <a:p>
            <a:endParaRPr kumimoji="1" lang="zh-CN" altLang="en-US" dirty="0"/>
          </a:p>
        </p:txBody>
      </p:sp>
      <p:sp>
        <p:nvSpPr>
          <p:cNvPr id="6" name="圆角矩形 5">
            <a:extLst>
              <a:ext uri="{FF2B5EF4-FFF2-40B4-BE49-F238E27FC236}">
                <a16:creationId xmlns:a16="http://schemas.microsoft.com/office/drawing/2014/main" id="{F9D3146C-C37E-4C4D-82A0-4A447FBFEB79}"/>
              </a:ext>
            </a:extLst>
          </p:cNvPr>
          <p:cNvSpPr/>
          <p:nvPr/>
        </p:nvSpPr>
        <p:spPr>
          <a:xfrm>
            <a:off x="0" y="0"/>
            <a:ext cx="4881282" cy="6858000"/>
          </a:xfrm>
          <a:prstGeom prst="roundRect">
            <a:avLst/>
          </a:prstGeom>
          <a:solidFill>
            <a:srgbClr val="F85A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dirty="0"/>
          </a:p>
        </p:txBody>
      </p:sp>
      <p:sp>
        <p:nvSpPr>
          <p:cNvPr id="7" name="圆角矩形 6">
            <a:extLst>
              <a:ext uri="{FF2B5EF4-FFF2-40B4-BE49-F238E27FC236}">
                <a16:creationId xmlns:a16="http://schemas.microsoft.com/office/drawing/2014/main" id="{9F0CD424-1308-394E-BC57-CE11E1DFEEB5}"/>
              </a:ext>
            </a:extLst>
          </p:cNvPr>
          <p:cNvSpPr/>
          <p:nvPr/>
        </p:nvSpPr>
        <p:spPr>
          <a:xfrm>
            <a:off x="3158836" y="0"/>
            <a:ext cx="4701173" cy="6858000"/>
          </a:xfrm>
          <a:prstGeom prst="roundRect">
            <a:avLst/>
          </a:prstGeom>
          <a:solidFill>
            <a:srgbClr val="F8A3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8" name="圆角矩形 7">
            <a:extLst>
              <a:ext uri="{FF2B5EF4-FFF2-40B4-BE49-F238E27FC236}">
                <a16:creationId xmlns:a16="http://schemas.microsoft.com/office/drawing/2014/main" id="{ED22E8B9-8715-ED40-BBE9-7DF4AC064343}"/>
              </a:ext>
            </a:extLst>
          </p:cNvPr>
          <p:cNvSpPr/>
          <p:nvPr/>
        </p:nvSpPr>
        <p:spPr>
          <a:xfrm>
            <a:off x="6109855" y="0"/>
            <a:ext cx="5014309" cy="6858000"/>
          </a:xfrm>
          <a:prstGeom prst="roundRect">
            <a:avLst/>
          </a:prstGeom>
          <a:solidFill>
            <a:srgbClr val="F882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089E9E13-91D1-AD4B-8CDE-C0E093F1B2D2}"/>
              </a:ext>
            </a:extLst>
          </p:cNvPr>
          <p:cNvSpPr/>
          <p:nvPr/>
        </p:nvSpPr>
        <p:spPr>
          <a:xfrm>
            <a:off x="9296399" y="0"/>
            <a:ext cx="5250874" cy="6858000"/>
          </a:xfrm>
          <a:prstGeom prst="roundRect">
            <a:avLst/>
          </a:prstGeom>
          <a:solidFill>
            <a:srgbClr val="ED713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6F38D959-6F4E-6E49-B346-36871E2877F1}"/>
              </a:ext>
            </a:extLst>
          </p:cNvPr>
          <p:cNvSpPr txBox="1"/>
          <p:nvPr/>
        </p:nvSpPr>
        <p:spPr>
          <a:xfrm>
            <a:off x="645884" y="2289554"/>
            <a:ext cx="2512952" cy="646331"/>
          </a:xfrm>
          <a:prstGeom prst="rect">
            <a:avLst/>
          </a:prstGeom>
          <a:noFill/>
        </p:spPr>
        <p:txBody>
          <a:bodyPr wrap="square" rtlCol="0">
            <a:spAutoFit/>
          </a:bodyPr>
          <a:lstStyle/>
          <a:p>
            <a:r>
              <a:rPr lang="zh-CN" altLang="en-US" sz="3600" kern="100" dirty="0">
                <a:effectLst/>
                <a:latin typeface="Hiragino Sans GB W3" panose="020B0300000000000000" pitchFamily="34" charset="-128"/>
                <a:ea typeface="Hiragino Sans GB W3" panose="020B0300000000000000" pitchFamily="34" charset="-128"/>
                <a:cs typeface="Microsoft Tai Le" panose="020B0502040204020203" pitchFamily="34" charset="0"/>
              </a:rPr>
              <a:t>项目介绍</a:t>
            </a:r>
          </a:p>
        </p:txBody>
      </p:sp>
      <p:sp>
        <p:nvSpPr>
          <p:cNvPr id="13" name="文本框 12">
            <a:extLst>
              <a:ext uri="{FF2B5EF4-FFF2-40B4-BE49-F238E27FC236}">
                <a16:creationId xmlns:a16="http://schemas.microsoft.com/office/drawing/2014/main" id="{C29FC089-2D02-0646-8E1E-033FEE228E1C}"/>
              </a:ext>
            </a:extLst>
          </p:cNvPr>
          <p:cNvSpPr txBox="1"/>
          <p:nvPr/>
        </p:nvSpPr>
        <p:spPr>
          <a:xfrm>
            <a:off x="1067836" y="3481170"/>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01</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4" name="文本框 13">
            <a:extLst>
              <a:ext uri="{FF2B5EF4-FFF2-40B4-BE49-F238E27FC236}">
                <a16:creationId xmlns:a16="http://schemas.microsoft.com/office/drawing/2014/main" id="{7E1E4021-A527-674D-BC5D-29C22E321F22}"/>
              </a:ext>
            </a:extLst>
          </p:cNvPr>
          <p:cNvSpPr txBox="1"/>
          <p:nvPr/>
        </p:nvSpPr>
        <p:spPr>
          <a:xfrm>
            <a:off x="3200400" y="2289553"/>
            <a:ext cx="3117272"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四大设计理念</a:t>
            </a:r>
          </a:p>
        </p:txBody>
      </p:sp>
      <p:sp>
        <p:nvSpPr>
          <p:cNvPr id="15" name="文本框 14">
            <a:extLst>
              <a:ext uri="{FF2B5EF4-FFF2-40B4-BE49-F238E27FC236}">
                <a16:creationId xmlns:a16="http://schemas.microsoft.com/office/drawing/2014/main" id="{58DFE09F-AFB9-554C-A286-41192841240D}"/>
              </a:ext>
            </a:extLst>
          </p:cNvPr>
          <p:cNvSpPr txBox="1"/>
          <p:nvPr/>
        </p:nvSpPr>
        <p:spPr>
          <a:xfrm>
            <a:off x="4018856" y="3504381"/>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02</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6" name="文本框 15">
            <a:extLst>
              <a:ext uri="{FF2B5EF4-FFF2-40B4-BE49-F238E27FC236}">
                <a16:creationId xmlns:a16="http://schemas.microsoft.com/office/drawing/2014/main" id="{171689DD-75EF-6B4D-9F80-33C45AD1996E}"/>
              </a:ext>
            </a:extLst>
          </p:cNvPr>
          <p:cNvSpPr txBox="1"/>
          <p:nvPr/>
        </p:nvSpPr>
        <p:spPr>
          <a:xfrm>
            <a:off x="6805889" y="2287026"/>
            <a:ext cx="2231756" cy="646331"/>
          </a:xfrm>
          <a:prstGeom prst="rect">
            <a:avLst/>
          </a:prstGeom>
          <a:noFill/>
        </p:spPr>
        <p:txBody>
          <a:bodyPr wrap="square" rtlCol="0">
            <a:spAutoFit/>
          </a:bodyPr>
          <a:lstStyle/>
          <a:p>
            <a:pPr marL="0" marR="0" algn="just">
              <a:spcBef>
                <a:spcPts val="0"/>
              </a:spcBef>
              <a:spcAft>
                <a:spcPts val="0"/>
              </a:spcAft>
            </a:pP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原</a:t>
            </a: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子交换</a:t>
            </a:r>
          </a:p>
        </p:txBody>
      </p:sp>
      <p:sp>
        <p:nvSpPr>
          <p:cNvPr id="18" name="文本框 17">
            <a:extLst>
              <a:ext uri="{FF2B5EF4-FFF2-40B4-BE49-F238E27FC236}">
                <a16:creationId xmlns:a16="http://schemas.microsoft.com/office/drawing/2014/main" id="{13D9A7B5-0299-4B41-851D-E2CDE64B304F}"/>
              </a:ext>
            </a:extLst>
          </p:cNvPr>
          <p:cNvSpPr txBox="1"/>
          <p:nvPr/>
        </p:nvSpPr>
        <p:spPr>
          <a:xfrm>
            <a:off x="7038111" y="3525163"/>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03</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20" name="文本框 19">
            <a:extLst>
              <a:ext uri="{FF2B5EF4-FFF2-40B4-BE49-F238E27FC236}">
                <a16:creationId xmlns:a16="http://schemas.microsoft.com/office/drawing/2014/main" id="{87BA7101-4390-1344-8C66-70C386346923}"/>
              </a:ext>
            </a:extLst>
          </p:cNvPr>
          <p:cNvSpPr txBox="1"/>
          <p:nvPr/>
        </p:nvSpPr>
        <p:spPr>
          <a:xfrm>
            <a:off x="9764549" y="2287026"/>
            <a:ext cx="2719227" cy="646331"/>
          </a:xfrm>
          <a:prstGeom prst="rect">
            <a:avLst/>
          </a:prstGeom>
          <a:noFill/>
        </p:spPr>
        <p:txBody>
          <a:bodyPr wrap="square" rtlCol="0">
            <a:spAutoFit/>
          </a:bodyPr>
          <a:lstStyle/>
          <a:p>
            <a:pPr marL="0" marR="0" algn="just">
              <a:spcBef>
                <a:spcPts val="0"/>
              </a:spcBef>
              <a:spcAft>
                <a:spcPts val="0"/>
              </a:spcAft>
            </a:pP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互操作性</a:t>
            </a:r>
            <a:endPar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21" name="文本框 20">
            <a:extLst>
              <a:ext uri="{FF2B5EF4-FFF2-40B4-BE49-F238E27FC236}">
                <a16:creationId xmlns:a16="http://schemas.microsoft.com/office/drawing/2014/main" id="{EEFA5470-05C9-094F-B729-9770ED354C65}"/>
              </a:ext>
            </a:extLst>
          </p:cNvPr>
          <p:cNvSpPr txBox="1"/>
          <p:nvPr/>
        </p:nvSpPr>
        <p:spPr>
          <a:xfrm>
            <a:off x="9829509" y="3525163"/>
            <a:ext cx="1672253"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04</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2" name="椭圆 1">
            <a:extLst>
              <a:ext uri="{FF2B5EF4-FFF2-40B4-BE49-F238E27FC236}">
                <a16:creationId xmlns:a16="http://schemas.microsoft.com/office/drawing/2014/main" id="{6C458C3C-704C-D344-988E-115E85BE010F}"/>
              </a:ext>
            </a:extLst>
          </p:cNvPr>
          <p:cNvSpPr/>
          <p:nvPr/>
        </p:nvSpPr>
        <p:spPr>
          <a:xfrm>
            <a:off x="198455" y="1622766"/>
            <a:ext cx="2849136" cy="3612468"/>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47117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CCF40648-CCB1-6242-95EC-6ACF8FB593F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文本框 9">
            <a:extLst>
              <a:ext uri="{FF2B5EF4-FFF2-40B4-BE49-F238E27FC236}">
                <a16:creationId xmlns:a16="http://schemas.microsoft.com/office/drawing/2014/main" id="{442A9D17-F231-3D49-A24D-99FAEB0995D9}"/>
              </a:ext>
            </a:extLst>
          </p:cNvPr>
          <p:cNvSpPr txBox="1"/>
          <p:nvPr/>
        </p:nvSpPr>
        <p:spPr>
          <a:xfrm>
            <a:off x="846806" y="2559340"/>
            <a:ext cx="10881505" cy="1015663"/>
          </a:xfrm>
          <a:prstGeom prst="rect">
            <a:avLst/>
          </a:prstGeom>
          <a:noFill/>
        </p:spPr>
        <p:txBody>
          <a:bodyPr wrap="none" rtlCol="0">
            <a:spAutoFit/>
          </a:bodyPr>
          <a:lstStyle/>
          <a:p>
            <a:r>
              <a:rPr kumimoji="1" lang="en-US" altLang="zh-CN" sz="6000" dirty="0">
                <a:solidFill>
                  <a:srgbClr val="FFC000"/>
                </a:solidFill>
              </a:rPr>
              <a:t>Aptos</a:t>
            </a:r>
            <a:r>
              <a:rPr kumimoji="1" lang="zh-CN" altLang="en-US" sz="6000" dirty="0">
                <a:solidFill>
                  <a:srgbClr val="FFC000"/>
                </a:solidFill>
              </a:rPr>
              <a:t>能直接与</a:t>
            </a:r>
            <a:r>
              <a:rPr kumimoji="1" lang="en-US" altLang="zh-CN" sz="6000" dirty="0">
                <a:solidFill>
                  <a:srgbClr val="FFC000"/>
                </a:solidFill>
              </a:rPr>
              <a:t>Bitcoin</a:t>
            </a:r>
            <a:r>
              <a:rPr kumimoji="1" lang="zh-CN" altLang="en-US" sz="6000" dirty="0">
                <a:solidFill>
                  <a:srgbClr val="FFC000"/>
                </a:solidFill>
              </a:rPr>
              <a:t>交换吗？</a:t>
            </a:r>
          </a:p>
        </p:txBody>
      </p:sp>
    </p:spTree>
    <p:extLst>
      <p:ext uri="{BB962C8B-B14F-4D97-AF65-F5344CB8AC3E}">
        <p14:creationId xmlns:p14="http://schemas.microsoft.com/office/powerpoint/2010/main" val="3984025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CF897B4F-DC98-834E-B6C6-11881529EAD7}"/>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文本框 21">
            <a:extLst>
              <a:ext uri="{FF2B5EF4-FFF2-40B4-BE49-F238E27FC236}">
                <a16:creationId xmlns:a16="http://schemas.microsoft.com/office/drawing/2014/main" id="{F63671BA-D7CC-004E-B1F5-E027397CBEDB}"/>
              </a:ext>
            </a:extLst>
          </p:cNvPr>
          <p:cNvSpPr txBox="1"/>
          <p:nvPr/>
        </p:nvSpPr>
        <p:spPr>
          <a:xfrm>
            <a:off x="3527901" y="471571"/>
            <a:ext cx="8201805" cy="5632311"/>
          </a:xfrm>
          <a:prstGeom prst="rect">
            <a:avLst/>
          </a:prstGeom>
          <a:noFill/>
        </p:spPr>
        <p:txBody>
          <a:bodyPr wrap="square">
            <a:spAutoFit/>
          </a:bodyPr>
          <a:lstStyle/>
          <a:p>
            <a:pPr marL="0" marR="0" algn="just">
              <a:spcBef>
                <a:spcPts val="0"/>
              </a:spcBef>
              <a:spcAft>
                <a:spcPts val="0"/>
              </a:spcAft>
            </a:pPr>
            <a:r>
              <a:rPr lang="en-US" altLang="zh-CN" sz="4000" kern="100" dirty="0" err="1">
                <a:solidFill>
                  <a:schemeClr val="accent2"/>
                </a:solidFill>
                <a:effectLst/>
                <a:latin typeface="+mj-ea"/>
                <a:ea typeface="+mj-ea"/>
                <a:cs typeface="Times New Roman" panose="02020603050405020304" pitchFamily="18" charset="0"/>
              </a:rPr>
              <a:t>Satoshion</a:t>
            </a:r>
            <a:r>
              <a:rPr lang="en-US" altLang="zh-CN" sz="4000" kern="100" dirty="0">
                <a:solidFill>
                  <a:schemeClr val="accent2"/>
                </a:solidFill>
                <a:effectLst/>
                <a:latin typeface="+mj-ea"/>
                <a:ea typeface="+mj-ea"/>
                <a:cs typeface="Times New Roman" panose="02020603050405020304" pitchFamily="18" charset="0"/>
              </a:rPr>
              <a:t> </a:t>
            </a:r>
            <a:r>
              <a:rPr lang="zh-CN" altLang="en-US" sz="4000" kern="100" dirty="0">
                <a:solidFill>
                  <a:schemeClr val="accent2"/>
                </a:solidFill>
                <a:effectLst/>
                <a:latin typeface="+mj-ea"/>
                <a:ea typeface="+mj-ea"/>
                <a:cs typeface="Times New Roman" panose="02020603050405020304" pitchFamily="18" charset="0"/>
              </a:rPr>
              <a:t>协议用于实现比特币链上原生资产与其他区块链资产之间的原子交换。这一交换是无需信任的，也不需要任何形式的抵押，允许两个陌生人无风险地交易，无需第三方的帮助。 </a:t>
            </a:r>
            <a:endParaRPr lang="en-US" altLang="zh-CN" sz="4000" kern="100" dirty="0">
              <a:solidFill>
                <a:schemeClr val="accent2"/>
              </a:solidFill>
              <a:effectLst/>
              <a:latin typeface="+mj-ea"/>
              <a:ea typeface="+mj-ea"/>
              <a:cs typeface="Times New Roman" panose="02020603050405020304" pitchFamily="18" charset="0"/>
            </a:endParaRPr>
          </a:p>
          <a:p>
            <a:pPr marL="0" marR="0" algn="just">
              <a:spcBef>
                <a:spcPts val="0"/>
              </a:spcBef>
              <a:spcAft>
                <a:spcPts val="0"/>
              </a:spcAft>
            </a:pPr>
            <a:endParaRPr lang="en-US" altLang="zh-CN" sz="4000" kern="100" dirty="0">
              <a:solidFill>
                <a:schemeClr val="accent2"/>
              </a:solidFill>
              <a:latin typeface="+mj-ea"/>
              <a:ea typeface="+mj-ea"/>
              <a:cs typeface="Times New Roman" panose="02020603050405020304" pitchFamily="18" charset="0"/>
            </a:endParaRPr>
          </a:p>
          <a:p>
            <a:pPr marL="0" marR="0" algn="just">
              <a:spcBef>
                <a:spcPts val="0"/>
              </a:spcBef>
              <a:spcAft>
                <a:spcPts val="0"/>
              </a:spcAft>
            </a:pPr>
            <a:r>
              <a:rPr lang="en-US" altLang="zh-CN" sz="4000" kern="100" dirty="0" err="1">
                <a:solidFill>
                  <a:schemeClr val="accent2"/>
                </a:solidFill>
                <a:effectLst/>
                <a:latin typeface="+mj-ea"/>
                <a:ea typeface="+mj-ea"/>
                <a:cs typeface="Times New Roman" panose="02020603050405020304" pitchFamily="18" charset="0"/>
              </a:rPr>
              <a:t>Satoshion</a:t>
            </a:r>
            <a:r>
              <a:rPr lang="en-US" altLang="zh-CN" sz="4000" kern="100" dirty="0">
                <a:solidFill>
                  <a:schemeClr val="accent2"/>
                </a:solidFill>
                <a:effectLst/>
                <a:latin typeface="+mj-ea"/>
                <a:ea typeface="+mj-ea"/>
                <a:cs typeface="Times New Roman" panose="02020603050405020304" pitchFamily="18" charset="0"/>
              </a:rPr>
              <a:t> </a:t>
            </a:r>
            <a:r>
              <a:rPr lang="zh-CN" altLang="en-US" sz="4000" kern="100" dirty="0">
                <a:solidFill>
                  <a:schemeClr val="accent2"/>
                </a:solidFill>
                <a:effectLst/>
                <a:latin typeface="+mj-ea"/>
                <a:ea typeface="+mj-ea"/>
                <a:cs typeface="Times New Roman" panose="02020603050405020304" pitchFamily="18" charset="0"/>
              </a:rPr>
              <a:t>协议引入了做市商机制，以克服传统原子交换的低效率问题。</a:t>
            </a:r>
          </a:p>
        </p:txBody>
      </p:sp>
      <p:sp>
        <p:nvSpPr>
          <p:cNvPr id="4" name="文本框 3">
            <a:extLst>
              <a:ext uri="{FF2B5EF4-FFF2-40B4-BE49-F238E27FC236}">
                <a16:creationId xmlns:a16="http://schemas.microsoft.com/office/drawing/2014/main" id="{7ECF9ED5-AF5B-874A-BE3D-D9A86E720E70}"/>
              </a:ext>
            </a:extLst>
          </p:cNvPr>
          <p:cNvSpPr txBox="1"/>
          <p:nvPr/>
        </p:nvSpPr>
        <p:spPr>
          <a:xfrm>
            <a:off x="1761565" y="1210235"/>
            <a:ext cx="1031051" cy="4154984"/>
          </a:xfrm>
          <a:prstGeom prst="rect">
            <a:avLst/>
          </a:prstGeom>
          <a:noFill/>
        </p:spPr>
        <p:txBody>
          <a:bodyPr wrap="none" rtlCol="0">
            <a:spAutoFit/>
          </a:bodyPr>
          <a:lstStyle/>
          <a:p>
            <a:r>
              <a:rPr kumimoji="1" lang="zh-CN" altLang="en-US" sz="6600" dirty="0">
                <a:solidFill>
                  <a:srgbClr val="F88200"/>
                </a:solidFill>
              </a:rPr>
              <a:t>项</a:t>
            </a:r>
            <a:endParaRPr kumimoji="1" lang="en-US" altLang="zh-CN" sz="6600" dirty="0">
              <a:solidFill>
                <a:srgbClr val="F88200"/>
              </a:solidFill>
            </a:endParaRPr>
          </a:p>
          <a:p>
            <a:r>
              <a:rPr kumimoji="1" lang="zh-CN" altLang="en-US" sz="6600" dirty="0">
                <a:solidFill>
                  <a:srgbClr val="F88200"/>
                </a:solidFill>
              </a:rPr>
              <a:t>目</a:t>
            </a:r>
            <a:endParaRPr kumimoji="1" lang="en-US" altLang="zh-CN" sz="6600" dirty="0">
              <a:solidFill>
                <a:srgbClr val="F88200"/>
              </a:solidFill>
            </a:endParaRPr>
          </a:p>
          <a:p>
            <a:r>
              <a:rPr kumimoji="1" lang="zh-CN" altLang="en-US" sz="6600" dirty="0">
                <a:solidFill>
                  <a:srgbClr val="F88200"/>
                </a:solidFill>
              </a:rPr>
              <a:t>介</a:t>
            </a:r>
            <a:endParaRPr kumimoji="1" lang="en-US" altLang="zh-CN" sz="6600" dirty="0">
              <a:solidFill>
                <a:srgbClr val="F88200"/>
              </a:solidFill>
            </a:endParaRPr>
          </a:p>
          <a:p>
            <a:r>
              <a:rPr kumimoji="1" lang="zh-CN" altLang="en-US" sz="6600" dirty="0">
                <a:solidFill>
                  <a:srgbClr val="F88200"/>
                </a:solidFill>
              </a:rPr>
              <a:t>绍</a:t>
            </a:r>
          </a:p>
        </p:txBody>
      </p:sp>
      <p:sp>
        <p:nvSpPr>
          <p:cNvPr id="10" name="文本框 9">
            <a:extLst>
              <a:ext uri="{FF2B5EF4-FFF2-40B4-BE49-F238E27FC236}">
                <a16:creationId xmlns:a16="http://schemas.microsoft.com/office/drawing/2014/main" id="{F3FDBB7A-00D8-6B4B-9720-DFD60540FE79}"/>
              </a:ext>
            </a:extLst>
          </p:cNvPr>
          <p:cNvSpPr txBox="1"/>
          <p:nvPr/>
        </p:nvSpPr>
        <p:spPr>
          <a:xfrm>
            <a:off x="671164" y="2826062"/>
            <a:ext cx="1095172" cy="923330"/>
          </a:xfrm>
          <a:prstGeom prst="rect">
            <a:avLst/>
          </a:prstGeom>
          <a:noFill/>
        </p:spPr>
        <p:txBody>
          <a:bodyPr wrap="none" rtlCol="0">
            <a:spAutoFit/>
          </a:bodyPr>
          <a:lstStyle/>
          <a:p>
            <a:r>
              <a:rPr kumimoji="1" lang="en-US" altLang="zh-CN" sz="5400" dirty="0">
                <a:solidFill>
                  <a:srgbClr val="F88200"/>
                </a:solidFill>
                <a:latin typeface="Hiragino Sans GB W3" panose="020B0300000000000000" pitchFamily="34" charset="-128"/>
                <a:ea typeface="Hiragino Sans GB W3" panose="020B0300000000000000" pitchFamily="34" charset="-128"/>
              </a:rPr>
              <a:t>01</a:t>
            </a:r>
          </a:p>
        </p:txBody>
      </p:sp>
      <p:cxnSp>
        <p:nvCxnSpPr>
          <p:cNvPr id="25" name="直线连接符 24">
            <a:extLst>
              <a:ext uri="{FF2B5EF4-FFF2-40B4-BE49-F238E27FC236}">
                <a16:creationId xmlns:a16="http://schemas.microsoft.com/office/drawing/2014/main" id="{0C435223-ADF5-1C4F-B81D-20B6C5EB5068}"/>
              </a:ext>
            </a:extLst>
          </p:cNvPr>
          <p:cNvCxnSpPr/>
          <p:nvPr/>
        </p:nvCxnSpPr>
        <p:spPr>
          <a:xfrm>
            <a:off x="2904565" y="0"/>
            <a:ext cx="0" cy="6858000"/>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53303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421FC-C669-584A-A887-9E76768AEBC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82129E7-A81A-C84E-AB17-EF01AD90489C}"/>
              </a:ext>
            </a:extLst>
          </p:cNvPr>
          <p:cNvSpPr>
            <a:spLocks noGrp="1"/>
          </p:cNvSpPr>
          <p:nvPr>
            <p:ph idx="1"/>
          </p:nvPr>
        </p:nvSpPr>
        <p:spPr/>
        <p:txBody>
          <a:bodyPr/>
          <a:lstStyle/>
          <a:p>
            <a:endParaRPr kumimoji="1" lang="zh-CN" altLang="en-US"/>
          </a:p>
        </p:txBody>
      </p:sp>
      <p:sp>
        <p:nvSpPr>
          <p:cNvPr id="4" name="矩形 3">
            <a:extLst>
              <a:ext uri="{FF2B5EF4-FFF2-40B4-BE49-F238E27FC236}">
                <a16:creationId xmlns:a16="http://schemas.microsoft.com/office/drawing/2014/main" id="{040847AA-7B33-8543-994A-81792ECD38C2}"/>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文本框 4">
            <a:extLst>
              <a:ext uri="{FF2B5EF4-FFF2-40B4-BE49-F238E27FC236}">
                <a16:creationId xmlns:a16="http://schemas.microsoft.com/office/drawing/2014/main" id="{5215344F-F56F-DC45-8F17-228E9FD675FF}"/>
              </a:ext>
            </a:extLst>
          </p:cNvPr>
          <p:cNvSpPr txBox="1"/>
          <p:nvPr/>
        </p:nvSpPr>
        <p:spPr>
          <a:xfrm>
            <a:off x="15572509" y="12940145"/>
            <a:ext cx="184731" cy="369332"/>
          </a:xfrm>
          <a:prstGeom prst="rect">
            <a:avLst/>
          </a:prstGeom>
          <a:noFill/>
        </p:spPr>
        <p:txBody>
          <a:bodyPr wrap="none" rtlCol="0">
            <a:spAutoFit/>
          </a:bodyPr>
          <a:lstStyle/>
          <a:p>
            <a:endParaRPr kumimoji="1" lang="zh-CN" altLang="en-US" dirty="0"/>
          </a:p>
        </p:txBody>
      </p:sp>
      <p:sp>
        <p:nvSpPr>
          <p:cNvPr id="6" name="圆角矩形 5">
            <a:extLst>
              <a:ext uri="{FF2B5EF4-FFF2-40B4-BE49-F238E27FC236}">
                <a16:creationId xmlns:a16="http://schemas.microsoft.com/office/drawing/2014/main" id="{F92F7593-DF8E-C646-B0C1-125B01216D15}"/>
              </a:ext>
            </a:extLst>
          </p:cNvPr>
          <p:cNvSpPr/>
          <p:nvPr/>
        </p:nvSpPr>
        <p:spPr>
          <a:xfrm>
            <a:off x="0" y="0"/>
            <a:ext cx="4881282" cy="6858000"/>
          </a:xfrm>
          <a:prstGeom prst="roundRect">
            <a:avLst/>
          </a:prstGeom>
          <a:solidFill>
            <a:srgbClr val="F8C5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dirty="0"/>
          </a:p>
        </p:txBody>
      </p:sp>
      <p:sp>
        <p:nvSpPr>
          <p:cNvPr id="7" name="圆角矩形 6">
            <a:extLst>
              <a:ext uri="{FF2B5EF4-FFF2-40B4-BE49-F238E27FC236}">
                <a16:creationId xmlns:a16="http://schemas.microsoft.com/office/drawing/2014/main" id="{2261F599-65ED-5E49-8990-5C1410E37B98}"/>
              </a:ext>
            </a:extLst>
          </p:cNvPr>
          <p:cNvSpPr/>
          <p:nvPr/>
        </p:nvSpPr>
        <p:spPr>
          <a:xfrm>
            <a:off x="3158836" y="0"/>
            <a:ext cx="4701173" cy="6858000"/>
          </a:xfrm>
          <a:prstGeom prst="roundRect">
            <a:avLst/>
          </a:prstGeom>
          <a:solidFill>
            <a:srgbClr val="F85A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8" name="圆角矩形 7">
            <a:extLst>
              <a:ext uri="{FF2B5EF4-FFF2-40B4-BE49-F238E27FC236}">
                <a16:creationId xmlns:a16="http://schemas.microsoft.com/office/drawing/2014/main" id="{72F81DDC-5740-2A4C-871B-7EB52B19F0AF}"/>
              </a:ext>
            </a:extLst>
          </p:cNvPr>
          <p:cNvSpPr/>
          <p:nvPr/>
        </p:nvSpPr>
        <p:spPr>
          <a:xfrm>
            <a:off x="6109855" y="0"/>
            <a:ext cx="5014309" cy="6858000"/>
          </a:xfrm>
          <a:prstGeom prst="roundRect">
            <a:avLst/>
          </a:prstGeom>
          <a:solidFill>
            <a:srgbClr val="F882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27DE6D3B-4099-B149-BFFB-D4CA013B4517}"/>
              </a:ext>
            </a:extLst>
          </p:cNvPr>
          <p:cNvSpPr/>
          <p:nvPr/>
        </p:nvSpPr>
        <p:spPr>
          <a:xfrm>
            <a:off x="9296399" y="0"/>
            <a:ext cx="5250874" cy="6858000"/>
          </a:xfrm>
          <a:prstGeom prst="roundRect">
            <a:avLst/>
          </a:prstGeom>
          <a:solidFill>
            <a:srgbClr val="ED713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F68D79B5-C5F4-D342-A36B-0CCC45F074F2}"/>
              </a:ext>
            </a:extLst>
          </p:cNvPr>
          <p:cNvSpPr txBox="1"/>
          <p:nvPr/>
        </p:nvSpPr>
        <p:spPr>
          <a:xfrm>
            <a:off x="645884" y="2289554"/>
            <a:ext cx="2512952" cy="646331"/>
          </a:xfrm>
          <a:prstGeom prst="rect">
            <a:avLst/>
          </a:prstGeom>
          <a:noFill/>
        </p:spPr>
        <p:txBody>
          <a:bodyPr wrap="square" rtlCol="0">
            <a:spAutoFit/>
          </a:bodyPr>
          <a:lstStyle/>
          <a:p>
            <a:r>
              <a:rPr lang="zh-CN" altLang="en-US" sz="3600" kern="100" dirty="0">
                <a:effectLst/>
                <a:latin typeface="Hiragino Sans GB W3" panose="020B0300000000000000" pitchFamily="34" charset="-128"/>
                <a:ea typeface="Hiragino Sans GB W3" panose="020B0300000000000000" pitchFamily="34" charset="-128"/>
                <a:cs typeface="Microsoft Tai Le" panose="020B0502040204020203" pitchFamily="34" charset="0"/>
              </a:rPr>
              <a:t>项目介绍</a:t>
            </a:r>
          </a:p>
        </p:txBody>
      </p:sp>
      <p:sp>
        <p:nvSpPr>
          <p:cNvPr id="11" name="文本框 10">
            <a:extLst>
              <a:ext uri="{FF2B5EF4-FFF2-40B4-BE49-F238E27FC236}">
                <a16:creationId xmlns:a16="http://schemas.microsoft.com/office/drawing/2014/main" id="{E02DA51A-2BCE-894B-A82F-31E6DEF33FDC}"/>
              </a:ext>
            </a:extLst>
          </p:cNvPr>
          <p:cNvSpPr txBox="1"/>
          <p:nvPr/>
        </p:nvSpPr>
        <p:spPr>
          <a:xfrm>
            <a:off x="1067836" y="3481170"/>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01</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2" name="文本框 11">
            <a:extLst>
              <a:ext uri="{FF2B5EF4-FFF2-40B4-BE49-F238E27FC236}">
                <a16:creationId xmlns:a16="http://schemas.microsoft.com/office/drawing/2014/main" id="{B62551B7-8224-624C-B16E-33E62413EA3E}"/>
              </a:ext>
            </a:extLst>
          </p:cNvPr>
          <p:cNvSpPr txBox="1"/>
          <p:nvPr/>
        </p:nvSpPr>
        <p:spPr>
          <a:xfrm>
            <a:off x="3200400" y="2289553"/>
            <a:ext cx="3117272"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四大设计理念</a:t>
            </a:r>
          </a:p>
        </p:txBody>
      </p:sp>
      <p:sp>
        <p:nvSpPr>
          <p:cNvPr id="13" name="文本框 12">
            <a:extLst>
              <a:ext uri="{FF2B5EF4-FFF2-40B4-BE49-F238E27FC236}">
                <a16:creationId xmlns:a16="http://schemas.microsoft.com/office/drawing/2014/main" id="{5BBC7921-6CB0-1944-836A-1F9A748A10DA}"/>
              </a:ext>
            </a:extLst>
          </p:cNvPr>
          <p:cNvSpPr txBox="1"/>
          <p:nvPr/>
        </p:nvSpPr>
        <p:spPr>
          <a:xfrm>
            <a:off x="4018856" y="3504381"/>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02</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4" name="文本框 13">
            <a:extLst>
              <a:ext uri="{FF2B5EF4-FFF2-40B4-BE49-F238E27FC236}">
                <a16:creationId xmlns:a16="http://schemas.microsoft.com/office/drawing/2014/main" id="{3DA4A1ED-844E-C94D-BEDF-140B4458BEE2}"/>
              </a:ext>
            </a:extLst>
          </p:cNvPr>
          <p:cNvSpPr txBox="1"/>
          <p:nvPr/>
        </p:nvSpPr>
        <p:spPr>
          <a:xfrm>
            <a:off x="6728041" y="2309544"/>
            <a:ext cx="2022767" cy="646331"/>
          </a:xfrm>
          <a:prstGeom prst="rect">
            <a:avLst/>
          </a:prstGeom>
          <a:noFill/>
        </p:spPr>
        <p:txBody>
          <a:bodyPr wrap="square" rtlCol="0">
            <a:spAutoFit/>
          </a:bodyPr>
          <a:lstStyle/>
          <a:p>
            <a:pPr marL="0" marR="0" algn="just">
              <a:spcBef>
                <a:spcPts val="0"/>
              </a:spcBef>
              <a:spcAft>
                <a:spcPts val="0"/>
              </a:spcAft>
            </a:pPr>
            <a:r>
              <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原子交换</a:t>
            </a:r>
          </a:p>
        </p:txBody>
      </p:sp>
      <p:sp>
        <p:nvSpPr>
          <p:cNvPr id="15" name="文本框 14">
            <a:extLst>
              <a:ext uri="{FF2B5EF4-FFF2-40B4-BE49-F238E27FC236}">
                <a16:creationId xmlns:a16="http://schemas.microsoft.com/office/drawing/2014/main" id="{A24128BB-B62C-6B41-9FFC-0DBD84160B1E}"/>
              </a:ext>
            </a:extLst>
          </p:cNvPr>
          <p:cNvSpPr txBox="1"/>
          <p:nvPr/>
        </p:nvSpPr>
        <p:spPr>
          <a:xfrm>
            <a:off x="7038111" y="3525163"/>
            <a:ext cx="1669047"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03</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6" name="文本框 15">
            <a:extLst>
              <a:ext uri="{FF2B5EF4-FFF2-40B4-BE49-F238E27FC236}">
                <a16:creationId xmlns:a16="http://schemas.microsoft.com/office/drawing/2014/main" id="{59FB58F8-FE9D-C448-ABC0-CC2A821F5CA7}"/>
              </a:ext>
            </a:extLst>
          </p:cNvPr>
          <p:cNvSpPr txBox="1"/>
          <p:nvPr/>
        </p:nvSpPr>
        <p:spPr>
          <a:xfrm>
            <a:off x="9818644" y="2271843"/>
            <a:ext cx="2692009" cy="646331"/>
          </a:xfrm>
          <a:prstGeom prst="rect">
            <a:avLst/>
          </a:prstGeom>
          <a:noFill/>
        </p:spPr>
        <p:txBody>
          <a:bodyPr wrap="square" rtlCol="0">
            <a:spAutoFit/>
          </a:bodyPr>
          <a:lstStyle/>
          <a:p>
            <a:pPr marL="0" marR="0" algn="just">
              <a:spcBef>
                <a:spcPts val="0"/>
              </a:spcBef>
              <a:spcAft>
                <a:spcPts val="0"/>
              </a:spcAft>
            </a:pPr>
            <a:r>
              <a:rPr lang="zh-CN" altLang="en-US" sz="3600" kern="100" dirty="0">
                <a:latin typeface="Hiragino Sans GB W3" panose="020B0300000000000000" pitchFamily="34" charset="-128"/>
                <a:ea typeface="Hiragino Sans GB W3" panose="020B0300000000000000" pitchFamily="34" charset="-128"/>
                <a:cs typeface="Times New Roman" panose="02020603050405020304" pitchFamily="18" charset="0"/>
              </a:rPr>
              <a:t>零知识证明</a:t>
            </a:r>
            <a:endParaRPr lang="zh-CN" altLang="en-US" sz="3600" kern="100" dirty="0">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
        <p:nvSpPr>
          <p:cNvPr id="17" name="文本框 16">
            <a:extLst>
              <a:ext uri="{FF2B5EF4-FFF2-40B4-BE49-F238E27FC236}">
                <a16:creationId xmlns:a16="http://schemas.microsoft.com/office/drawing/2014/main" id="{19563A01-29EB-E740-BC46-7CB08035E12A}"/>
              </a:ext>
            </a:extLst>
          </p:cNvPr>
          <p:cNvSpPr txBox="1"/>
          <p:nvPr/>
        </p:nvSpPr>
        <p:spPr>
          <a:xfrm>
            <a:off x="10288037" y="3504381"/>
            <a:ext cx="1672253" cy="1446550"/>
          </a:xfrm>
          <a:prstGeom prst="rect">
            <a:avLst/>
          </a:prstGeom>
          <a:noFill/>
        </p:spPr>
        <p:txBody>
          <a:bodyPr wrap="none" rtlCol="0">
            <a:spAutoFit/>
          </a:bodyPr>
          <a:lstStyle/>
          <a:p>
            <a:r>
              <a:rPr kumimoji="1" lang="en-US" altLang="zh-CN" sz="8800" dirty="0">
                <a:latin typeface="Hiragino Sans GB W3" panose="020B0300000000000000" pitchFamily="34" charset="-128"/>
                <a:ea typeface="Hiragino Sans GB W3" panose="020B0300000000000000" pitchFamily="34" charset="-128"/>
              </a:rPr>
              <a:t>04</a:t>
            </a:r>
            <a:endParaRPr kumimoji="1" lang="zh-CN" altLang="en-US" sz="8800" dirty="0">
              <a:latin typeface="Hiragino Sans GB W3" panose="020B0300000000000000" pitchFamily="34" charset="-128"/>
              <a:ea typeface="Hiragino Sans GB W3" panose="020B0300000000000000" pitchFamily="34" charset="-128"/>
            </a:endParaRPr>
          </a:p>
        </p:txBody>
      </p:sp>
      <p:sp>
        <p:nvSpPr>
          <p:cNvPr id="19" name="椭圆 18">
            <a:extLst>
              <a:ext uri="{FF2B5EF4-FFF2-40B4-BE49-F238E27FC236}">
                <a16:creationId xmlns:a16="http://schemas.microsoft.com/office/drawing/2014/main" id="{F2EEBA7E-55FF-D442-B900-387F5879C1D2}"/>
              </a:ext>
            </a:extLst>
          </p:cNvPr>
          <p:cNvSpPr/>
          <p:nvPr/>
        </p:nvSpPr>
        <p:spPr>
          <a:xfrm>
            <a:off x="3209783" y="1027906"/>
            <a:ext cx="2906996" cy="4351337"/>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175725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AC3249D-6ED7-DA41-AA1F-39F35CDE046E}"/>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任意形状 22">
            <a:extLst>
              <a:ext uri="{FF2B5EF4-FFF2-40B4-BE49-F238E27FC236}">
                <a16:creationId xmlns:a16="http://schemas.microsoft.com/office/drawing/2014/main" id="{9E8F4B0D-35E0-DE44-8452-568583CCD658}"/>
              </a:ext>
            </a:extLst>
          </p:cNvPr>
          <p:cNvSpPr/>
          <p:nvPr/>
        </p:nvSpPr>
        <p:spPr>
          <a:xfrm>
            <a:off x="6096000" y="-3599482"/>
            <a:ext cx="14056963" cy="14056963"/>
          </a:xfrm>
          <a:custGeom>
            <a:avLst/>
            <a:gdLst>
              <a:gd name="connsiteX0" fmla="*/ 2599370 w 3967568"/>
              <a:gd name="connsiteY0" fmla="*/ 2755940 h 3967568"/>
              <a:gd name="connsiteX1" fmla="*/ 3299725 w 3967568"/>
              <a:gd name="connsiteY1" fmla="*/ 3465427 h 3967568"/>
              <a:gd name="connsiteX2" fmla="*/ 3245655 w 3967568"/>
              <a:gd name="connsiteY2" fmla="*/ 3514569 h 3967568"/>
              <a:gd name="connsiteX3" fmla="*/ 1983784 w 3967568"/>
              <a:gd name="connsiteY3" fmla="*/ 3967568 h 3967568"/>
              <a:gd name="connsiteX4" fmla="*/ 721913 w 3967568"/>
              <a:gd name="connsiteY4" fmla="*/ 3514569 h 3967568"/>
              <a:gd name="connsiteX5" fmla="*/ 671607 w 3967568"/>
              <a:gd name="connsiteY5" fmla="*/ 3468847 h 3967568"/>
              <a:gd name="connsiteX6" fmla="*/ 1382150 w 3967568"/>
              <a:gd name="connsiteY6" fmla="*/ 2767450 h 3967568"/>
              <a:gd name="connsiteX7" fmla="*/ 1429208 w 3967568"/>
              <a:gd name="connsiteY7" fmla="*/ 2806277 h 3967568"/>
              <a:gd name="connsiteX8" fmla="*/ 1983784 w 3967568"/>
              <a:gd name="connsiteY8" fmla="*/ 2975676 h 3967568"/>
              <a:gd name="connsiteX9" fmla="*/ 2538361 w 3967568"/>
              <a:gd name="connsiteY9" fmla="*/ 2806277 h 3967568"/>
              <a:gd name="connsiteX10" fmla="*/ 3486096 w 3967568"/>
              <a:gd name="connsiteY10" fmla="*/ 690585 h 3967568"/>
              <a:gd name="connsiteX11" fmla="*/ 3514569 w 3967568"/>
              <a:gd name="connsiteY11" fmla="*/ 721913 h 3967568"/>
              <a:gd name="connsiteX12" fmla="*/ 3967568 w 3967568"/>
              <a:gd name="connsiteY12" fmla="*/ 1983784 h 3967568"/>
              <a:gd name="connsiteX13" fmla="*/ 3386531 w 3967568"/>
              <a:gd name="connsiteY13" fmla="*/ 3386532 h 3967568"/>
              <a:gd name="connsiteX14" fmla="*/ 3357119 w 3967568"/>
              <a:gd name="connsiteY14" fmla="*/ 3413264 h 3967568"/>
              <a:gd name="connsiteX15" fmla="*/ 2659380 w 3967568"/>
              <a:gd name="connsiteY15" fmla="*/ 2706427 h 3967568"/>
              <a:gd name="connsiteX16" fmla="*/ 2685158 w 3967568"/>
              <a:gd name="connsiteY16" fmla="*/ 2685158 h 3967568"/>
              <a:gd name="connsiteX17" fmla="*/ 2975676 w 3967568"/>
              <a:gd name="connsiteY17" fmla="*/ 1983784 h 3967568"/>
              <a:gd name="connsiteX18" fmla="*/ 2806277 w 3967568"/>
              <a:gd name="connsiteY18" fmla="*/ 1429208 h 3967568"/>
              <a:gd name="connsiteX19" fmla="*/ 2775558 w 3967568"/>
              <a:gd name="connsiteY19" fmla="*/ 1391977 h 3967568"/>
              <a:gd name="connsiteX20" fmla="*/ 519403 w 3967568"/>
              <a:gd name="connsiteY20" fmla="*/ 648852 h 3967568"/>
              <a:gd name="connsiteX21" fmla="*/ 1219761 w 3967568"/>
              <a:gd name="connsiteY21" fmla="*/ 1358342 h 3967568"/>
              <a:gd name="connsiteX22" fmla="*/ 1161292 w 3967568"/>
              <a:gd name="connsiteY22" fmla="*/ 1429208 h 3967568"/>
              <a:gd name="connsiteX23" fmla="*/ 991892 w 3967568"/>
              <a:gd name="connsiteY23" fmla="*/ 1983784 h 3967568"/>
              <a:gd name="connsiteX24" fmla="*/ 1282411 w 3967568"/>
              <a:gd name="connsiteY24" fmla="*/ 2685158 h 3967568"/>
              <a:gd name="connsiteX25" fmla="*/ 1322065 w 3967568"/>
              <a:gd name="connsiteY25" fmla="*/ 2717876 h 3967568"/>
              <a:gd name="connsiteX26" fmla="*/ 614178 w 3967568"/>
              <a:gd name="connsiteY26" fmla="*/ 3416652 h 3967568"/>
              <a:gd name="connsiteX27" fmla="*/ 581037 w 3967568"/>
              <a:gd name="connsiteY27" fmla="*/ 3386532 h 3967568"/>
              <a:gd name="connsiteX28" fmla="*/ 0 w 3967568"/>
              <a:gd name="connsiteY28" fmla="*/ 1983784 h 3967568"/>
              <a:gd name="connsiteX29" fmla="*/ 453000 w 3967568"/>
              <a:gd name="connsiteY29" fmla="*/ 721913 h 3967568"/>
              <a:gd name="connsiteX30" fmla="*/ 1983784 w 3967568"/>
              <a:gd name="connsiteY30" fmla="*/ 0 h 3967568"/>
              <a:gd name="connsiteX31" fmla="*/ 3386531 w 3967568"/>
              <a:gd name="connsiteY31" fmla="*/ 581037 h 3967568"/>
              <a:gd name="connsiteX32" fmla="*/ 3433932 w 3967568"/>
              <a:gd name="connsiteY32" fmla="*/ 633191 h 3967568"/>
              <a:gd name="connsiteX33" fmla="*/ 2726045 w 3967568"/>
              <a:gd name="connsiteY33" fmla="*/ 1331966 h 3967568"/>
              <a:gd name="connsiteX34" fmla="*/ 2685158 w 3967568"/>
              <a:gd name="connsiteY34" fmla="*/ 1282411 h 3967568"/>
              <a:gd name="connsiteX35" fmla="*/ 1983784 w 3967568"/>
              <a:gd name="connsiteY35" fmla="*/ 991892 h 3967568"/>
              <a:gd name="connsiteX36" fmla="*/ 1282411 w 3967568"/>
              <a:gd name="connsiteY36" fmla="*/ 1282411 h 3967568"/>
              <a:gd name="connsiteX37" fmla="*/ 1269336 w 3967568"/>
              <a:gd name="connsiteY37" fmla="*/ 1298258 h 3967568"/>
              <a:gd name="connsiteX38" fmla="*/ 571598 w 3967568"/>
              <a:gd name="connsiteY38" fmla="*/ 591422 h 3967568"/>
              <a:gd name="connsiteX39" fmla="*/ 581037 w 3967568"/>
              <a:gd name="connsiteY39" fmla="*/ 581037 h 3967568"/>
              <a:gd name="connsiteX40" fmla="*/ 1983784 w 3967568"/>
              <a:gd name="connsiteY40" fmla="*/ 0 h 396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67568" h="3967568">
                <a:moveTo>
                  <a:pt x="2599370" y="2755940"/>
                </a:moveTo>
                <a:lnTo>
                  <a:pt x="3299725" y="3465427"/>
                </a:lnTo>
                <a:lnTo>
                  <a:pt x="3245655" y="3514569"/>
                </a:lnTo>
                <a:cubicBezTo>
                  <a:pt x="2902740" y="3797567"/>
                  <a:pt x="2463115" y="3967568"/>
                  <a:pt x="1983784" y="3967568"/>
                </a:cubicBezTo>
                <a:cubicBezTo>
                  <a:pt x="1504453" y="3967568"/>
                  <a:pt x="1064828" y="3797567"/>
                  <a:pt x="721913" y="3514569"/>
                </a:cubicBezTo>
                <a:lnTo>
                  <a:pt x="671607" y="3468847"/>
                </a:lnTo>
                <a:lnTo>
                  <a:pt x="1382150" y="2767450"/>
                </a:lnTo>
                <a:lnTo>
                  <a:pt x="1429208" y="2806277"/>
                </a:lnTo>
                <a:cubicBezTo>
                  <a:pt x="1587515" y="2913227"/>
                  <a:pt x="1778357" y="2975676"/>
                  <a:pt x="1983784" y="2975676"/>
                </a:cubicBezTo>
                <a:cubicBezTo>
                  <a:pt x="2189212" y="2975676"/>
                  <a:pt x="2380054" y="2913227"/>
                  <a:pt x="2538361" y="2806277"/>
                </a:cubicBezTo>
                <a:close/>
                <a:moveTo>
                  <a:pt x="3486096" y="690585"/>
                </a:moveTo>
                <a:lnTo>
                  <a:pt x="3514569" y="721913"/>
                </a:lnTo>
                <a:cubicBezTo>
                  <a:pt x="3797567" y="1064828"/>
                  <a:pt x="3967568" y="1504453"/>
                  <a:pt x="3967568" y="1983784"/>
                </a:cubicBezTo>
                <a:cubicBezTo>
                  <a:pt x="3967568" y="2531591"/>
                  <a:pt x="3745525" y="3027537"/>
                  <a:pt x="3386531" y="3386532"/>
                </a:cubicBezTo>
                <a:lnTo>
                  <a:pt x="3357119" y="3413264"/>
                </a:lnTo>
                <a:lnTo>
                  <a:pt x="2659380" y="2706427"/>
                </a:lnTo>
                <a:lnTo>
                  <a:pt x="2685158" y="2685158"/>
                </a:lnTo>
                <a:cubicBezTo>
                  <a:pt x="2864655" y="2505661"/>
                  <a:pt x="2975676" y="2257688"/>
                  <a:pt x="2975676" y="1983784"/>
                </a:cubicBezTo>
                <a:cubicBezTo>
                  <a:pt x="2975676" y="1778357"/>
                  <a:pt x="2913227" y="1587515"/>
                  <a:pt x="2806277" y="1429208"/>
                </a:cubicBezTo>
                <a:lnTo>
                  <a:pt x="2775558" y="1391977"/>
                </a:lnTo>
                <a:close/>
                <a:moveTo>
                  <a:pt x="519403" y="648852"/>
                </a:moveTo>
                <a:lnTo>
                  <a:pt x="1219761" y="1358342"/>
                </a:lnTo>
                <a:lnTo>
                  <a:pt x="1161292" y="1429208"/>
                </a:lnTo>
                <a:cubicBezTo>
                  <a:pt x="1054342" y="1587515"/>
                  <a:pt x="991892" y="1778357"/>
                  <a:pt x="991892" y="1983784"/>
                </a:cubicBezTo>
                <a:cubicBezTo>
                  <a:pt x="991892" y="2257688"/>
                  <a:pt x="1102914" y="2505661"/>
                  <a:pt x="1282411" y="2685158"/>
                </a:cubicBezTo>
                <a:lnTo>
                  <a:pt x="1322065" y="2717876"/>
                </a:lnTo>
                <a:lnTo>
                  <a:pt x="614178" y="3416652"/>
                </a:lnTo>
                <a:lnTo>
                  <a:pt x="581037" y="3386532"/>
                </a:lnTo>
                <a:cubicBezTo>
                  <a:pt x="222043" y="3027537"/>
                  <a:pt x="0" y="2531591"/>
                  <a:pt x="0" y="1983784"/>
                </a:cubicBezTo>
                <a:cubicBezTo>
                  <a:pt x="0" y="1504453"/>
                  <a:pt x="170002" y="1064828"/>
                  <a:pt x="453000" y="721913"/>
                </a:cubicBezTo>
                <a:close/>
                <a:moveTo>
                  <a:pt x="1983784" y="0"/>
                </a:moveTo>
                <a:cubicBezTo>
                  <a:pt x="2531591" y="0"/>
                  <a:pt x="3027537" y="222043"/>
                  <a:pt x="3386531" y="581037"/>
                </a:cubicBezTo>
                <a:lnTo>
                  <a:pt x="3433932" y="633191"/>
                </a:lnTo>
                <a:lnTo>
                  <a:pt x="2726045" y="1331966"/>
                </a:lnTo>
                <a:lnTo>
                  <a:pt x="2685158" y="1282411"/>
                </a:lnTo>
                <a:cubicBezTo>
                  <a:pt x="2505661" y="1102913"/>
                  <a:pt x="2257688" y="991892"/>
                  <a:pt x="1983784" y="991892"/>
                </a:cubicBezTo>
                <a:cubicBezTo>
                  <a:pt x="1709881" y="991892"/>
                  <a:pt x="1461908" y="1102913"/>
                  <a:pt x="1282411" y="1282411"/>
                </a:cubicBezTo>
                <a:lnTo>
                  <a:pt x="1269336" y="1298258"/>
                </a:lnTo>
                <a:lnTo>
                  <a:pt x="571598" y="591422"/>
                </a:lnTo>
                <a:lnTo>
                  <a:pt x="581037" y="581037"/>
                </a:lnTo>
                <a:cubicBezTo>
                  <a:pt x="940031" y="222043"/>
                  <a:pt x="1435977" y="0"/>
                  <a:pt x="1983784" y="0"/>
                </a:cubicBezTo>
                <a:close/>
              </a:path>
            </a:pathLst>
          </a:custGeom>
          <a:solidFill>
            <a:schemeClr val="accent2"/>
          </a:solidFill>
          <a:ln>
            <a:noFill/>
          </a:ln>
          <a:effectLst>
            <a:outerShdw blurRad="520700" sx="102000" sy="102000" algn="ctr"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tx1"/>
              </a:solidFill>
              <a:effectLst>
                <a:outerShdw blurRad="38100" dist="38100" dir="2700000" algn="tl">
                  <a:srgbClr val="000000">
                    <a:alpha val="43137"/>
                  </a:srgbClr>
                </a:outerShdw>
              </a:effectLst>
            </a:endParaRPr>
          </a:p>
        </p:txBody>
      </p:sp>
      <p:sp>
        <p:nvSpPr>
          <p:cNvPr id="28" name="文本框 27">
            <a:extLst>
              <a:ext uri="{FF2B5EF4-FFF2-40B4-BE49-F238E27FC236}">
                <a16:creationId xmlns:a16="http://schemas.microsoft.com/office/drawing/2014/main" id="{4E8B2FD3-3118-AC48-959F-B4F2206E0197}"/>
              </a:ext>
            </a:extLst>
          </p:cNvPr>
          <p:cNvSpPr txBox="1"/>
          <p:nvPr/>
        </p:nvSpPr>
        <p:spPr>
          <a:xfrm>
            <a:off x="166172" y="2151726"/>
            <a:ext cx="5929828" cy="2554545"/>
          </a:xfrm>
          <a:prstGeom prst="rect">
            <a:avLst/>
          </a:prstGeom>
          <a:noFill/>
        </p:spPr>
        <p:txBody>
          <a:bodyPr wrap="none" rtlCol="0">
            <a:spAutoFit/>
          </a:bodyPr>
          <a:lstStyle/>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原子交换可以在不同的区块链上</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进行加密货币的点对点交换</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，无需依赖第三方，降低交易</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风险。原子交换要么交换成功</a:t>
            </a:r>
            <a:br>
              <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b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，要么返还给其原所有者。</a:t>
            </a:r>
          </a:p>
        </p:txBody>
      </p:sp>
      <p:sp>
        <p:nvSpPr>
          <p:cNvPr id="2" name="文本框 1">
            <a:extLst>
              <a:ext uri="{FF2B5EF4-FFF2-40B4-BE49-F238E27FC236}">
                <a16:creationId xmlns:a16="http://schemas.microsoft.com/office/drawing/2014/main" id="{5C95D634-D140-7840-8F2F-EEC4F15067A8}"/>
              </a:ext>
            </a:extLst>
          </p:cNvPr>
          <p:cNvSpPr txBox="1"/>
          <p:nvPr/>
        </p:nvSpPr>
        <p:spPr>
          <a:xfrm>
            <a:off x="7279535" y="1720839"/>
            <a:ext cx="1019076" cy="3416320"/>
          </a:xfrm>
          <a:prstGeom prst="rect">
            <a:avLst/>
          </a:prstGeom>
          <a:noFill/>
        </p:spPr>
        <p:txBody>
          <a:bodyPr wrap="square" rtlCol="0">
            <a:spAutoFit/>
          </a:bodyPr>
          <a:lstStyle/>
          <a:p>
            <a:r>
              <a:rPr lang="zh-CN" altLang="en-US" sz="72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原子性</a:t>
            </a:r>
          </a:p>
        </p:txBody>
      </p:sp>
      <p:sp>
        <p:nvSpPr>
          <p:cNvPr id="8" name="文本框 7">
            <a:extLst>
              <a:ext uri="{FF2B5EF4-FFF2-40B4-BE49-F238E27FC236}">
                <a16:creationId xmlns:a16="http://schemas.microsoft.com/office/drawing/2014/main" id="{34E11448-DA5F-B148-B182-EDDB71B203EC}"/>
              </a:ext>
            </a:extLst>
          </p:cNvPr>
          <p:cNvSpPr txBox="1"/>
          <p:nvPr/>
        </p:nvSpPr>
        <p:spPr>
          <a:xfrm>
            <a:off x="10175383" y="2883279"/>
            <a:ext cx="1669047" cy="1446550"/>
          </a:xfrm>
          <a:prstGeom prst="rect">
            <a:avLst/>
          </a:prstGeom>
          <a:noFill/>
        </p:spPr>
        <p:txBody>
          <a:bodyPr wrap="none" rtlCol="0">
            <a:spAutoFit/>
          </a:bodyPr>
          <a:lstStyle/>
          <a:p>
            <a:r>
              <a:rPr kumimoji="1" lang="en-US" altLang="zh-CN" sz="8800" dirty="0">
                <a:solidFill>
                  <a:srgbClr val="F88200"/>
                </a:solidFill>
                <a:latin typeface="Hiragino Sans GB W3" panose="020B0300000000000000" pitchFamily="34" charset="-128"/>
                <a:ea typeface="Hiragino Sans GB W3" panose="020B0300000000000000" pitchFamily="34" charset="-128"/>
              </a:rPr>
              <a:t>02</a:t>
            </a:r>
            <a:endParaRPr kumimoji="1" lang="zh-CN" altLang="en-US" sz="8800" dirty="0">
              <a:solidFill>
                <a:srgbClr val="F88200"/>
              </a:solidFill>
              <a:latin typeface="Hiragino Sans GB W3" panose="020B0300000000000000" pitchFamily="34" charset="-128"/>
              <a:ea typeface="Hiragino Sans GB W3" panose="020B0300000000000000" pitchFamily="34" charset="-128"/>
            </a:endParaRPr>
          </a:p>
        </p:txBody>
      </p:sp>
      <p:sp>
        <p:nvSpPr>
          <p:cNvPr id="3" name="文本框 2">
            <a:extLst>
              <a:ext uri="{FF2B5EF4-FFF2-40B4-BE49-F238E27FC236}">
                <a16:creationId xmlns:a16="http://schemas.microsoft.com/office/drawing/2014/main" id="{7AB069A2-0E84-0206-AF08-BDF69D2043FF}"/>
              </a:ext>
            </a:extLst>
          </p:cNvPr>
          <p:cNvSpPr txBox="1"/>
          <p:nvPr/>
        </p:nvSpPr>
        <p:spPr>
          <a:xfrm>
            <a:off x="526848" y="7380468"/>
            <a:ext cx="5208477" cy="2554545"/>
          </a:xfrm>
          <a:prstGeom prst="rect">
            <a:avLst/>
          </a:prstGeom>
          <a:noFill/>
        </p:spPr>
        <p:txBody>
          <a:bodyPr wrap="none" rtlCol="0">
            <a:spAutoFit/>
          </a:bodyPr>
          <a:lstStyle/>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密钥交换是通过 </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ECDSA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的</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一次性 </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VES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One-Time </a:t>
            </a:r>
          </a:p>
          <a:p>
            <a:pPr marL="0" marR="0">
              <a:spcBef>
                <a:spcPts val="0"/>
              </a:spcBef>
              <a:spcAft>
                <a:spcPts val="0"/>
              </a:spcAft>
            </a:pP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Verifiably Encrypted </a:t>
            </a:r>
          </a:p>
          <a:p>
            <a:pPr marL="0" marR="0">
              <a:spcBef>
                <a:spcPts val="0"/>
              </a:spcBef>
              <a:spcAft>
                <a:spcPts val="0"/>
              </a:spcAft>
            </a:pP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Signatures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以及零知</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识证明来进行的。</a:t>
            </a:r>
          </a:p>
        </p:txBody>
      </p:sp>
    </p:spTree>
    <p:extLst>
      <p:ext uri="{BB962C8B-B14F-4D97-AF65-F5344CB8AC3E}">
        <p14:creationId xmlns:p14="http://schemas.microsoft.com/office/powerpoint/2010/main" val="3962310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38B1A25-9F7A-D54D-8099-E1CA5FDE5BAA}"/>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任意形状 22">
            <a:extLst>
              <a:ext uri="{FF2B5EF4-FFF2-40B4-BE49-F238E27FC236}">
                <a16:creationId xmlns:a16="http://schemas.microsoft.com/office/drawing/2014/main" id="{9E8F4B0D-35E0-DE44-8452-568583CCD658}"/>
              </a:ext>
            </a:extLst>
          </p:cNvPr>
          <p:cNvSpPr/>
          <p:nvPr/>
        </p:nvSpPr>
        <p:spPr>
          <a:xfrm rot="16200000">
            <a:off x="6096000" y="-3599482"/>
            <a:ext cx="14056963" cy="14056963"/>
          </a:xfrm>
          <a:custGeom>
            <a:avLst/>
            <a:gdLst>
              <a:gd name="connsiteX0" fmla="*/ 2599370 w 3967568"/>
              <a:gd name="connsiteY0" fmla="*/ 2755940 h 3967568"/>
              <a:gd name="connsiteX1" fmla="*/ 3299725 w 3967568"/>
              <a:gd name="connsiteY1" fmla="*/ 3465427 h 3967568"/>
              <a:gd name="connsiteX2" fmla="*/ 3245655 w 3967568"/>
              <a:gd name="connsiteY2" fmla="*/ 3514569 h 3967568"/>
              <a:gd name="connsiteX3" fmla="*/ 1983784 w 3967568"/>
              <a:gd name="connsiteY3" fmla="*/ 3967568 h 3967568"/>
              <a:gd name="connsiteX4" fmla="*/ 721913 w 3967568"/>
              <a:gd name="connsiteY4" fmla="*/ 3514569 h 3967568"/>
              <a:gd name="connsiteX5" fmla="*/ 671607 w 3967568"/>
              <a:gd name="connsiteY5" fmla="*/ 3468847 h 3967568"/>
              <a:gd name="connsiteX6" fmla="*/ 1382150 w 3967568"/>
              <a:gd name="connsiteY6" fmla="*/ 2767450 h 3967568"/>
              <a:gd name="connsiteX7" fmla="*/ 1429208 w 3967568"/>
              <a:gd name="connsiteY7" fmla="*/ 2806277 h 3967568"/>
              <a:gd name="connsiteX8" fmla="*/ 1983784 w 3967568"/>
              <a:gd name="connsiteY8" fmla="*/ 2975676 h 3967568"/>
              <a:gd name="connsiteX9" fmla="*/ 2538361 w 3967568"/>
              <a:gd name="connsiteY9" fmla="*/ 2806277 h 3967568"/>
              <a:gd name="connsiteX10" fmla="*/ 3486096 w 3967568"/>
              <a:gd name="connsiteY10" fmla="*/ 690585 h 3967568"/>
              <a:gd name="connsiteX11" fmla="*/ 3514569 w 3967568"/>
              <a:gd name="connsiteY11" fmla="*/ 721913 h 3967568"/>
              <a:gd name="connsiteX12" fmla="*/ 3967568 w 3967568"/>
              <a:gd name="connsiteY12" fmla="*/ 1983784 h 3967568"/>
              <a:gd name="connsiteX13" fmla="*/ 3386531 w 3967568"/>
              <a:gd name="connsiteY13" fmla="*/ 3386532 h 3967568"/>
              <a:gd name="connsiteX14" fmla="*/ 3357119 w 3967568"/>
              <a:gd name="connsiteY14" fmla="*/ 3413264 h 3967568"/>
              <a:gd name="connsiteX15" fmla="*/ 2659380 w 3967568"/>
              <a:gd name="connsiteY15" fmla="*/ 2706427 h 3967568"/>
              <a:gd name="connsiteX16" fmla="*/ 2685158 w 3967568"/>
              <a:gd name="connsiteY16" fmla="*/ 2685158 h 3967568"/>
              <a:gd name="connsiteX17" fmla="*/ 2975676 w 3967568"/>
              <a:gd name="connsiteY17" fmla="*/ 1983784 h 3967568"/>
              <a:gd name="connsiteX18" fmla="*/ 2806277 w 3967568"/>
              <a:gd name="connsiteY18" fmla="*/ 1429208 h 3967568"/>
              <a:gd name="connsiteX19" fmla="*/ 2775558 w 3967568"/>
              <a:gd name="connsiteY19" fmla="*/ 1391977 h 3967568"/>
              <a:gd name="connsiteX20" fmla="*/ 519403 w 3967568"/>
              <a:gd name="connsiteY20" fmla="*/ 648852 h 3967568"/>
              <a:gd name="connsiteX21" fmla="*/ 1219761 w 3967568"/>
              <a:gd name="connsiteY21" fmla="*/ 1358342 h 3967568"/>
              <a:gd name="connsiteX22" fmla="*/ 1161292 w 3967568"/>
              <a:gd name="connsiteY22" fmla="*/ 1429208 h 3967568"/>
              <a:gd name="connsiteX23" fmla="*/ 991892 w 3967568"/>
              <a:gd name="connsiteY23" fmla="*/ 1983784 h 3967568"/>
              <a:gd name="connsiteX24" fmla="*/ 1282411 w 3967568"/>
              <a:gd name="connsiteY24" fmla="*/ 2685158 h 3967568"/>
              <a:gd name="connsiteX25" fmla="*/ 1322065 w 3967568"/>
              <a:gd name="connsiteY25" fmla="*/ 2717876 h 3967568"/>
              <a:gd name="connsiteX26" fmla="*/ 614178 w 3967568"/>
              <a:gd name="connsiteY26" fmla="*/ 3416652 h 3967568"/>
              <a:gd name="connsiteX27" fmla="*/ 581037 w 3967568"/>
              <a:gd name="connsiteY27" fmla="*/ 3386532 h 3967568"/>
              <a:gd name="connsiteX28" fmla="*/ 0 w 3967568"/>
              <a:gd name="connsiteY28" fmla="*/ 1983784 h 3967568"/>
              <a:gd name="connsiteX29" fmla="*/ 453000 w 3967568"/>
              <a:gd name="connsiteY29" fmla="*/ 721913 h 3967568"/>
              <a:gd name="connsiteX30" fmla="*/ 1983784 w 3967568"/>
              <a:gd name="connsiteY30" fmla="*/ 0 h 3967568"/>
              <a:gd name="connsiteX31" fmla="*/ 3386531 w 3967568"/>
              <a:gd name="connsiteY31" fmla="*/ 581037 h 3967568"/>
              <a:gd name="connsiteX32" fmla="*/ 3433932 w 3967568"/>
              <a:gd name="connsiteY32" fmla="*/ 633191 h 3967568"/>
              <a:gd name="connsiteX33" fmla="*/ 2726045 w 3967568"/>
              <a:gd name="connsiteY33" fmla="*/ 1331966 h 3967568"/>
              <a:gd name="connsiteX34" fmla="*/ 2685158 w 3967568"/>
              <a:gd name="connsiteY34" fmla="*/ 1282411 h 3967568"/>
              <a:gd name="connsiteX35" fmla="*/ 1983784 w 3967568"/>
              <a:gd name="connsiteY35" fmla="*/ 991892 h 3967568"/>
              <a:gd name="connsiteX36" fmla="*/ 1282411 w 3967568"/>
              <a:gd name="connsiteY36" fmla="*/ 1282411 h 3967568"/>
              <a:gd name="connsiteX37" fmla="*/ 1269336 w 3967568"/>
              <a:gd name="connsiteY37" fmla="*/ 1298258 h 3967568"/>
              <a:gd name="connsiteX38" fmla="*/ 571598 w 3967568"/>
              <a:gd name="connsiteY38" fmla="*/ 591422 h 3967568"/>
              <a:gd name="connsiteX39" fmla="*/ 581037 w 3967568"/>
              <a:gd name="connsiteY39" fmla="*/ 581037 h 3967568"/>
              <a:gd name="connsiteX40" fmla="*/ 1983784 w 3967568"/>
              <a:gd name="connsiteY40" fmla="*/ 0 h 396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67568" h="3967568">
                <a:moveTo>
                  <a:pt x="2599370" y="2755940"/>
                </a:moveTo>
                <a:lnTo>
                  <a:pt x="3299725" y="3465427"/>
                </a:lnTo>
                <a:lnTo>
                  <a:pt x="3245655" y="3514569"/>
                </a:lnTo>
                <a:cubicBezTo>
                  <a:pt x="2902740" y="3797567"/>
                  <a:pt x="2463115" y="3967568"/>
                  <a:pt x="1983784" y="3967568"/>
                </a:cubicBezTo>
                <a:cubicBezTo>
                  <a:pt x="1504453" y="3967568"/>
                  <a:pt x="1064828" y="3797567"/>
                  <a:pt x="721913" y="3514569"/>
                </a:cubicBezTo>
                <a:lnTo>
                  <a:pt x="671607" y="3468847"/>
                </a:lnTo>
                <a:lnTo>
                  <a:pt x="1382150" y="2767450"/>
                </a:lnTo>
                <a:lnTo>
                  <a:pt x="1429208" y="2806277"/>
                </a:lnTo>
                <a:cubicBezTo>
                  <a:pt x="1587515" y="2913227"/>
                  <a:pt x="1778357" y="2975676"/>
                  <a:pt x="1983784" y="2975676"/>
                </a:cubicBezTo>
                <a:cubicBezTo>
                  <a:pt x="2189212" y="2975676"/>
                  <a:pt x="2380054" y="2913227"/>
                  <a:pt x="2538361" y="2806277"/>
                </a:cubicBezTo>
                <a:close/>
                <a:moveTo>
                  <a:pt x="3486096" y="690585"/>
                </a:moveTo>
                <a:lnTo>
                  <a:pt x="3514569" y="721913"/>
                </a:lnTo>
                <a:cubicBezTo>
                  <a:pt x="3797567" y="1064828"/>
                  <a:pt x="3967568" y="1504453"/>
                  <a:pt x="3967568" y="1983784"/>
                </a:cubicBezTo>
                <a:cubicBezTo>
                  <a:pt x="3967568" y="2531591"/>
                  <a:pt x="3745525" y="3027537"/>
                  <a:pt x="3386531" y="3386532"/>
                </a:cubicBezTo>
                <a:lnTo>
                  <a:pt x="3357119" y="3413264"/>
                </a:lnTo>
                <a:lnTo>
                  <a:pt x="2659380" y="2706427"/>
                </a:lnTo>
                <a:lnTo>
                  <a:pt x="2685158" y="2685158"/>
                </a:lnTo>
                <a:cubicBezTo>
                  <a:pt x="2864655" y="2505661"/>
                  <a:pt x="2975676" y="2257688"/>
                  <a:pt x="2975676" y="1983784"/>
                </a:cubicBezTo>
                <a:cubicBezTo>
                  <a:pt x="2975676" y="1778357"/>
                  <a:pt x="2913227" y="1587515"/>
                  <a:pt x="2806277" y="1429208"/>
                </a:cubicBezTo>
                <a:lnTo>
                  <a:pt x="2775558" y="1391977"/>
                </a:lnTo>
                <a:close/>
                <a:moveTo>
                  <a:pt x="519403" y="648852"/>
                </a:moveTo>
                <a:lnTo>
                  <a:pt x="1219761" y="1358342"/>
                </a:lnTo>
                <a:lnTo>
                  <a:pt x="1161292" y="1429208"/>
                </a:lnTo>
                <a:cubicBezTo>
                  <a:pt x="1054342" y="1587515"/>
                  <a:pt x="991892" y="1778357"/>
                  <a:pt x="991892" y="1983784"/>
                </a:cubicBezTo>
                <a:cubicBezTo>
                  <a:pt x="991892" y="2257688"/>
                  <a:pt x="1102914" y="2505661"/>
                  <a:pt x="1282411" y="2685158"/>
                </a:cubicBezTo>
                <a:lnTo>
                  <a:pt x="1322065" y="2717876"/>
                </a:lnTo>
                <a:lnTo>
                  <a:pt x="614178" y="3416652"/>
                </a:lnTo>
                <a:lnTo>
                  <a:pt x="581037" y="3386532"/>
                </a:lnTo>
                <a:cubicBezTo>
                  <a:pt x="222043" y="3027537"/>
                  <a:pt x="0" y="2531591"/>
                  <a:pt x="0" y="1983784"/>
                </a:cubicBezTo>
                <a:cubicBezTo>
                  <a:pt x="0" y="1504453"/>
                  <a:pt x="170002" y="1064828"/>
                  <a:pt x="453000" y="721913"/>
                </a:cubicBezTo>
                <a:close/>
                <a:moveTo>
                  <a:pt x="1983784" y="0"/>
                </a:moveTo>
                <a:cubicBezTo>
                  <a:pt x="2531591" y="0"/>
                  <a:pt x="3027537" y="222043"/>
                  <a:pt x="3386531" y="581037"/>
                </a:cubicBezTo>
                <a:lnTo>
                  <a:pt x="3433932" y="633191"/>
                </a:lnTo>
                <a:lnTo>
                  <a:pt x="2726045" y="1331966"/>
                </a:lnTo>
                <a:lnTo>
                  <a:pt x="2685158" y="1282411"/>
                </a:lnTo>
                <a:cubicBezTo>
                  <a:pt x="2505661" y="1102913"/>
                  <a:pt x="2257688" y="991892"/>
                  <a:pt x="1983784" y="991892"/>
                </a:cubicBezTo>
                <a:cubicBezTo>
                  <a:pt x="1709881" y="991892"/>
                  <a:pt x="1461908" y="1102913"/>
                  <a:pt x="1282411" y="1282411"/>
                </a:cubicBezTo>
                <a:lnTo>
                  <a:pt x="1269336" y="1298258"/>
                </a:lnTo>
                <a:lnTo>
                  <a:pt x="571598" y="591422"/>
                </a:lnTo>
                <a:lnTo>
                  <a:pt x="581037" y="581037"/>
                </a:lnTo>
                <a:cubicBezTo>
                  <a:pt x="940031" y="222043"/>
                  <a:pt x="1435977" y="0"/>
                  <a:pt x="1983784" y="0"/>
                </a:cubicBezTo>
                <a:close/>
              </a:path>
            </a:pathLst>
          </a:custGeom>
          <a:solidFill>
            <a:schemeClr val="accent2"/>
          </a:solidFill>
          <a:ln>
            <a:noFill/>
          </a:ln>
          <a:effectLst>
            <a:outerShdw blurRad="520700" sx="102000" sy="102000" algn="ctr"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tx1"/>
              </a:solidFill>
              <a:effectLst>
                <a:outerShdw blurRad="38100" dist="38100" dir="2700000" algn="tl">
                  <a:srgbClr val="000000">
                    <a:alpha val="43137"/>
                  </a:srgbClr>
                </a:outerShdw>
              </a:effectLst>
            </a:endParaRPr>
          </a:p>
        </p:txBody>
      </p:sp>
      <p:sp>
        <p:nvSpPr>
          <p:cNvPr id="6" name="文本框 5">
            <a:extLst>
              <a:ext uri="{FF2B5EF4-FFF2-40B4-BE49-F238E27FC236}">
                <a16:creationId xmlns:a16="http://schemas.microsoft.com/office/drawing/2014/main" id="{C5A8A21A-5512-DC4C-9F64-75054214D6D0}"/>
              </a:ext>
            </a:extLst>
          </p:cNvPr>
          <p:cNvSpPr txBox="1"/>
          <p:nvPr/>
        </p:nvSpPr>
        <p:spPr>
          <a:xfrm>
            <a:off x="679609" y="2151726"/>
            <a:ext cx="5208477" cy="2554545"/>
          </a:xfrm>
          <a:prstGeom prst="rect">
            <a:avLst/>
          </a:prstGeom>
          <a:noFill/>
        </p:spPr>
        <p:txBody>
          <a:bodyPr wrap="none" rtlCol="0">
            <a:spAutoFit/>
          </a:bodyPr>
          <a:lstStyle/>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密钥交换是通过 </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ECDSA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的</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一次性 </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VES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One-Time </a:t>
            </a:r>
          </a:p>
          <a:p>
            <a:pPr marL="0" marR="0">
              <a:spcBef>
                <a:spcPts val="0"/>
              </a:spcBef>
              <a:spcAft>
                <a:spcPts val="0"/>
              </a:spcAft>
            </a:pP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Verifiably Encrypted </a:t>
            </a:r>
          </a:p>
          <a:p>
            <a:pPr marL="0" marR="0">
              <a:spcBef>
                <a:spcPts val="0"/>
              </a:spcBef>
              <a:spcAft>
                <a:spcPts val="0"/>
              </a:spcAft>
            </a:pP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Signatures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以及零知</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识证明来进行的。</a:t>
            </a:r>
          </a:p>
        </p:txBody>
      </p:sp>
      <p:sp>
        <p:nvSpPr>
          <p:cNvPr id="14" name="文本框 13">
            <a:extLst>
              <a:ext uri="{FF2B5EF4-FFF2-40B4-BE49-F238E27FC236}">
                <a16:creationId xmlns:a16="http://schemas.microsoft.com/office/drawing/2014/main" id="{1E66F8D3-EC3D-424A-BF90-25A3DBE39736}"/>
              </a:ext>
            </a:extLst>
          </p:cNvPr>
          <p:cNvSpPr txBox="1"/>
          <p:nvPr/>
        </p:nvSpPr>
        <p:spPr>
          <a:xfrm>
            <a:off x="10175383" y="2883279"/>
            <a:ext cx="1669047" cy="1446550"/>
          </a:xfrm>
          <a:prstGeom prst="rect">
            <a:avLst/>
          </a:prstGeom>
          <a:noFill/>
        </p:spPr>
        <p:txBody>
          <a:bodyPr wrap="none" rtlCol="0">
            <a:spAutoFit/>
          </a:bodyPr>
          <a:lstStyle/>
          <a:p>
            <a:r>
              <a:rPr kumimoji="1" lang="en-US" altLang="zh-CN" sz="8800" dirty="0">
                <a:solidFill>
                  <a:srgbClr val="F88200"/>
                </a:solidFill>
                <a:latin typeface="Hiragino Sans GB W3" panose="020B0300000000000000" pitchFamily="34" charset="-128"/>
                <a:ea typeface="Hiragino Sans GB W3" panose="020B0300000000000000" pitchFamily="34" charset="-128"/>
              </a:rPr>
              <a:t>02</a:t>
            </a:r>
            <a:endParaRPr kumimoji="1" lang="zh-CN" altLang="en-US" sz="8800" dirty="0">
              <a:solidFill>
                <a:srgbClr val="F88200"/>
              </a:solidFill>
              <a:latin typeface="Hiragino Sans GB W3" panose="020B0300000000000000" pitchFamily="34" charset="-128"/>
              <a:ea typeface="Hiragino Sans GB W3" panose="020B0300000000000000" pitchFamily="34" charset="-128"/>
            </a:endParaRPr>
          </a:p>
        </p:txBody>
      </p:sp>
      <p:sp>
        <p:nvSpPr>
          <p:cNvPr id="15" name="文本框 14">
            <a:extLst>
              <a:ext uri="{FF2B5EF4-FFF2-40B4-BE49-F238E27FC236}">
                <a16:creationId xmlns:a16="http://schemas.microsoft.com/office/drawing/2014/main" id="{6B3C7273-98B7-BD4D-906E-ABC0985E8484}"/>
              </a:ext>
            </a:extLst>
          </p:cNvPr>
          <p:cNvSpPr txBox="1"/>
          <p:nvPr/>
        </p:nvSpPr>
        <p:spPr>
          <a:xfrm>
            <a:off x="7680979" y="553997"/>
            <a:ext cx="1019076" cy="5632311"/>
          </a:xfrm>
          <a:prstGeom prst="rect">
            <a:avLst/>
          </a:prstGeom>
          <a:noFill/>
        </p:spPr>
        <p:txBody>
          <a:bodyPr wrap="square" rtlCol="0">
            <a:spAutoFit/>
          </a:bodyPr>
          <a:lstStyle/>
          <a:p>
            <a:pPr marL="0" marR="0" algn="just">
              <a:spcBef>
                <a:spcPts val="0"/>
              </a:spcBef>
              <a:spcAft>
                <a:spcPts val="0"/>
              </a:spcAft>
            </a:pPr>
            <a:r>
              <a:rPr lang="zh-CN" altLang="en-US" sz="72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零知识证明</a:t>
            </a:r>
          </a:p>
        </p:txBody>
      </p:sp>
      <p:sp>
        <p:nvSpPr>
          <p:cNvPr id="2" name="文本框 1">
            <a:extLst>
              <a:ext uri="{FF2B5EF4-FFF2-40B4-BE49-F238E27FC236}">
                <a16:creationId xmlns:a16="http://schemas.microsoft.com/office/drawing/2014/main" id="{D3AA24BD-7E7B-F59E-85D7-7218CC3CBF63}"/>
              </a:ext>
            </a:extLst>
          </p:cNvPr>
          <p:cNvSpPr txBox="1"/>
          <p:nvPr/>
        </p:nvSpPr>
        <p:spPr>
          <a:xfrm>
            <a:off x="389466" y="-2982725"/>
            <a:ext cx="5929828" cy="2554545"/>
          </a:xfrm>
          <a:prstGeom prst="rect">
            <a:avLst/>
          </a:prstGeom>
          <a:noFill/>
        </p:spPr>
        <p:txBody>
          <a:bodyPr wrap="none" rtlCol="0">
            <a:spAutoFit/>
          </a:bodyPr>
          <a:lstStyle/>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原子交换可以在不同的区块链上</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进行加密货币的点对点交换</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，无需依赖第三方，降低交易</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风险。原子交换要么交换成功</a:t>
            </a:r>
            <a:br>
              <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b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，要么返还给其原所有者。</a:t>
            </a:r>
          </a:p>
        </p:txBody>
      </p:sp>
      <p:sp>
        <p:nvSpPr>
          <p:cNvPr id="3" name="文本框 2">
            <a:extLst>
              <a:ext uri="{FF2B5EF4-FFF2-40B4-BE49-F238E27FC236}">
                <a16:creationId xmlns:a16="http://schemas.microsoft.com/office/drawing/2014/main" id="{184297DB-BE9C-35FC-5321-C66EBD027ABF}"/>
              </a:ext>
            </a:extLst>
          </p:cNvPr>
          <p:cNvSpPr txBox="1"/>
          <p:nvPr/>
        </p:nvSpPr>
        <p:spPr>
          <a:xfrm>
            <a:off x="429540" y="7240011"/>
            <a:ext cx="5708614" cy="3539430"/>
          </a:xfrm>
          <a:prstGeom prst="rect">
            <a:avLst/>
          </a:prstGeom>
          <a:noFill/>
        </p:spPr>
        <p:txBody>
          <a:bodyPr wrap="none" rtlCol="0">
            <a:spAutoFit/>
          </a:bodyPr>
          <a:lstStyle/>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无需跨链桥，比特币链上原</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生资产（包括</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Ordinals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en" altLang="zh-CN" sz="3200" kern="100" dirty="0" err="1">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Atomicals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Taproot Assets</a:t>
            </a: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等）都能进行无缝跨区块链</a:t>
            </a:r>
            <a:endParaRPr lang="en-US" altLang="zh-CN" sz="3200" kern="100" dirty="0">
              <a:solidFill>
                <a:srgbClr val="F88200"/>
              </a:solidFill>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交易，这项能力扩展到支持所</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有</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UTXO</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EVM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链以及 </a:t>
            </a:r>
            <a:endParaRPr lang="en-US" altLang="zh-CN" sz="3200" kern="100" dirty="0">
              <a:solidFill>
                <a:srgbClr val="F88200"/>
              </a:solidFill>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en" altLang="zh-CN" sz="3200" kern="100" dirty="0" err="1">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MoveVM</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a:t>
            </a:r>
          </a:p>
        </p:txBody>
      </p:sp>
    </p:spTree>
    <p:extLst>
      <p:ext uri="{BB962C8B-B14F-4D97-AF65-F5344CB8AC3E}">
        <p14:creationId xmlns:p14="http://schemas.microsoft.com/office/powerpoint/2010/main" val="689264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B31597E-8BF1-4B4E-9CB8-7D2323685A7F}"/>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任意形状 22">
            <a:extLst>
              <a:ext uri="{FF2B5EF4-FFF2-40B4-BE49-F238E27FC236}">
                <a16:creationId xmlns:a16="http://schemas.microsoft.com/office/drawing/2014/main" id="{9E8F4B0D-35E0-DE44-8452-568583CCD658}"/>
              </a:ext>
            </a:extLst>
          </p:cNvPr>
          <p:cNvSpPr/>
          <p:nvPr/>
        </p:nvSpPr>
        <p:spPr>
          <a:xfrm rot="10800000">
            <a:off x="6096000" y="-3599482"/>
            <a:ext cx="14056963" cy="14056963"/>
          </a:xfrm>
          <a:custGeom>
            <a:avLst/>
            <a:gdLst>
              <a:gd name="connsiteX0" fmla="*/ 2599370 w 3967568"/>
              <a:gd name="connsiteY0" fmla="*/ 2755940 h 3967568"/>
              <a:gd name="connsiteX1" fmla="*/ 3299725 w 3967568"/>
              <a:gd name="connsiteY1" fmla="*/ 3465427 h 3967568"/>
              <a:gd name="connsiteX2" fmla="*/ 3245655 w 3967568"/>
              <a:gd name="connsiteY2" fmla="*/ 3514569 h 3967568"/>
              <a:gd name="connsiteX3" fmla="*/ 1983784 w 3967568"/>
              <a:gd name="connsiteY3" fmla="*/ 3967568 h 3967568"/>
              <a:gd name="connsiteX4" fmla="*/ 721913 w 3967568"/>
              <a:gd name="connsiteY4" fmla="*/ 3514569 h 3967568"/>
              <a:gd name="connsiteX5" fmla="*/ 671607 w 3967568"/>
              <a:gd name="connsiteY5" fmla="*/ 3468847 h 3967568"/>
              <a:gd name="connsiteX6" fmla="*/ 1382150 w 3967568"/>
              <a:gd name="connsiteY6" fmla="*/ 2767450 h 3967568"/>
              <a:gd name="connsiteX7" fmla="*/ 1429208 w 3967568"/>
              <a:gd name="connsiteY7" fmla="*/ 2806277 h 3967568"/>
              <a:gd name="connsiteX8" fmla="*/ 1983784 w 3967568"/>
              <a:gd name="connsiteY8" fmla="*/ 2975676 h 3967568"/>
              <a:gd name="connsiteX9" fmla="*/ 2538361 w 3967568"/>
              <a:gd name="connsiteY9" fmla="*/ 2806277 h 3967568"/>
              <a:gd name="connsiteX10" fmla="*/ 3486096 w 3967568"/>
              <a:gd name="connsiteY10" fmla="*/ 690585 h 3967568"/>
              <a:gd name="connsiteX11" fmla="*/ 3514569 w 3967568"/>
              <a:gd name="connsiteY11" fmla="*/ 721913 h 3967568"/>
              <a:gd name="connsiteX12" fmla="*/ 3967568 w 3967568"/>
              <a:gd name="connsiteY12" fmla="*/ 1983784 h 3967568"/>
              <a:gd name="connsiteX13" fmla="*/ 3386531 w 3967568"/>
              <a:gd name="connsiteY13" fmla="*/ 3386532 h 3967568"/>
              <a:gd name="connsiteX14" fmla="*/ 3357119 w 3967568"/>
              <a:gd name="connsiteY14" fmla="*/ 3413264 h 3967568"/>
              <a:gd name="connsiteX15" fmla="*/ 2659380 w 3967568"/>
              <a:gd name="connsiteY15" fmla="*/ 2706427 h 3967568"/>
              <a:gd name="connsiteX16" fmla="*/ 2685158 w 3967568"/>
              <a:gd name="connsiteY16" fmla="*/ 2685158 h 3967568"/>
              <a:gd name="connsiteX17" fmla="*/ 2975676 w 3967568"/>
              <a:gd name="connsiteY17" fmla="*/ 1983784 h 3967568"/>
              <a:gd name="connsiteX18" fmla="*/ 2806277 w 3967568"/>
              <a:gd name="connsiteY18" fmla="*/ 1429208 h 3967568"/>
              <a:gd name="connsiteX19" fmla="*/ 2775558 w 3967568"/>
              <a:gd name="connsiteY19" fmla="*/ 1391977 h 3967568"/>
              <a:gd name="connsiteX20" fmla="*/ 519403 w 3967568"/>
              <a:gd name="connsiteY20" fmla="*/ 648852 h 3967568"/>
              <a:gd name="connsiteX21" fmla="*/ 1219761 w 3967568"/>
              <a:gd name="connsiteY21" fmla="*/ 1358342 h 3967568"/>
              <a:gd name="connsiteX22" fmla="*/ 1161292 w 3967568"/>
              <a:gd name="connsiteY22" fmla="*/ 1429208 h 3967568"/>
              <a:gd name="connsiteX23" fmla="*/ 991892 w 3967568"/>
              <a:gd name="connsiteY23" fmla="*/ 1983784 h 3967568"/>
              <a:gd name="connsiteX24" fmla="*/ 1282411 w 3967568"/>
              <a:gd name="connsiteY24" fmla="*/ 2685158 h 3967568"/>
              <a:gd name="connsiteX25" fmla="*/ 1322065 w 3967568"/>
              <a:gd name="connsiteY25" fmla="*/ 2717876 h 3967568"/>
              <a:gd name="connsiteX26" fmla="*/ 614178 w 3967568"/>
              <a:gd name="connsiteY26" fmla="*/ 3416652 h 3967568"/>
              <a:gd name="connsiteX27" fmla="*/ 581037 w 3967568"/>
              <a:gd name="connsiteY27" fmla="*/ 3386532 h 3967568"/>
              <a:gd name="connsiteX28" fmla="*/ 0 w 3967568"/>
              <a:gd name="connsiteY28" fmla="*/ 1983784 h 3967568"/>
              <a:gd name="connsiteX29" fmla="*/ 453000 w 3967568"/>
              <a:gd name="connsiteY29" fmla="*/ 721913 h 3967568"/>
              <a:gd name="connsiteX30" fmla="*/ 1983784 w 3967568"/>
              <a:gd name="connsiteY30" fmla="*/ 0 h 3967568"/>
              <a:gd name="connsiteX31" fmla="*/ 3386531 w 3967568"/>
              <a:gd name="connsiteY31" fmla="*/ 581037 h 3967568"/>
              <a:gd name="connsiteX32" fmla="*/ 3433932 w 3967568"/>
              <a:gd name="connsiteY32" fmla="*/ 633191 h 3967568"/>
              <a:gd name="connsiteX33" fmla="*/ 2726045 w 3967568"/>
              <a:gd name="connsiteY33" fmla="*/ 1331966 h 3967568"/>
              <a:gd name="connsiteX34" fmla="*/ 2685158 w 3967568"/>
              <a:gd name="connsiteY34" fmla="*/ 1282411 h 3967568"/>
              <a:gd name="connsiteX35" fmla="*/ 1983784 w 3967568"/>
              <a:gd name="connsiteY35" fmla="*/ 991892 h 3967568"/>
              <a:gd name="connsiteX36" fmla="*/ 1282411 w 3967568"/>
              <a:gd name="connsiteY36" fmla="*/ 1282411 h 3967568"/>
              <a:gd name="connsiteX37" fmla="*/ 1269336 w 3967568"/>
              <a:gd name="connsiteY37" fmla="*/ 1298258 h 3967568"/>
              <a:gd name="connsiteX38" fmla="*/ 571598 w 3967568"/>
              <a:gd name="connsiteY38" fmla="*/ 591422 h 3967568"/>
              <a:gd name="connsiteX39" fmla="*/ 581037 w 3967568"/>
              <a:gd name="connsiteY39" fmla="*/ 581037 h 3967568"/>
              <a:gd name="connsiteX40" fmla="*/ 1983784 w 3967568"/>
              <a:gd name="connsiteY40" fmla="*/ 0 h 396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67568" h="3967568">
                <a:moveTo>
                  <a:pt x="2599370" y="2755940"/>
                </a:moveTo>
                <a:lnTo>
                  <a:pt x="3299725" y="3465427"/>
                </a:lnTo>
                <a:lnTo>
                  <a:pt x="3245655" y="3514569"/>
                </a:lnTo>
                <a:cubicBezTo>
                  <a:pt x="2902740" y="3797567"/>
                  <a:pt x="2463115" y="3967568"/>
                  <a:pt x="1983784" y="3967568"/>
                </a:cubicBezTo>
                <a:cubicBezTo>
                  <a:pt x="1504453" y="3967568"/>
                  <a:pt x="1064828" y="3797567"/>
                  <a:pt x="721913" y="3514569"/>
                </a:cubicBezTo>
                <a:lnTo>
                  <a:pt x="671607" y="3468847"/>
                </a:lnTo>
                <a:lnTo>
                  <a:pt x="1382150" y="2767450"/>
                </a:lnTo>
                <a:lnTo>
                  <a:pt x="1429208" y="2806277"/>
                </a:lnTo>
                <a:cubicBezTo>
                  <a:pt x="1587515" y="2913227"/>
                  <a:pt x="1778357" y="2975676"/>
                  <a:pt x="1983784" y="2975676"/>
                </a:cubicBezTo>
                <a:cubicBezTo>
                  <a:pt x="2189212" y="2975676"/>
                  <a:pt x="2380054" y="2913227"/>
                  <a:pt x="2538361" y="2806277"/>
                </a:cubicBezTo>
                <a:close/>
                <a:moveTo>
                  <a:pt x="3486096" y="690585"/>
                </a:moveTo>
                <a:lnTo>
                  <a:pt x="3514569" y="721913"/>
                </a:lnTo>
                <a:cubicBezTo>
                  <a:pt x="3797567" y="1064828"/>
                  <a:pt x="3967568" y="1504453"/>
                  <a:pt x="3967568" y="1983784"/>
                </a:cubicBezTo>
                <a:cubicBezTo>
                  <a:pt x="3967568" y="2531591"/>
                  <a:pt x="3745525" y="3027537"/>
                  <a:pt x="3386531" y="3386532"/>
                </a:cubicBezTo>
                <a:lnTo>
                  <a:pt x="3357119" y="3413264"/>
                </a:lnTo>
                <a:lnTo>
                  <a:pt x="2659380" y="2706427"/>
                </a:lnTo>
                <a:lnTo>
                  <a:pt x="2685158" y="2685158"/>
                </a:lnTo>
                <a:cubicBezTo>
                  <a:pt x="2864655" y="2505661"/>
                  <a:pt x="2975676" y="2257688"/>
                  <a:pt x="2975676" y="1983784"/>
                </a:cubicBezTo>
                <a:cubicBezTo>
                  <a:pt x="2975676" y="1778357"/>
                  <a:pt x="2913227" y="1587515"/>
                  <a:pt x="2806277" y="1429208"/>
                </a:cubicBezTo>
                <a:lnTo>
                  <a:pt x="2775558" y="1391977"/>
                </a:lnTo>
                <a:close/>
                <a:moveTo>
                  <a:pt x="519403" y="648852"/>
                </a:moveTo>
                <a:lnTo>
                  <a:pt x="1219761" y="1358342"/>
                </a:lnTo>
                <a:lnTo>
                  <a:pt x="1161292" y="1429208"/>
                </a:lnTo>
                <a:cubicBezTo>
                  <a:pt x="1054342" y="1587515"/>
                  <a:pt x="991892" y="1778357"/>
                  <a:pt x="991892" y="1983784"/>
                </a:cubicBezTo>
                <a:cubicBezTo>
                  <a:pt x="991892" y="2257688"/>
                  <a:pt x="1102914" y="2505661"/>
                  <a:pt x="1282411" y="2685158"/>
                </a:cubicBezTo>
                <a:lnTo>
                  <a:pt x="1322065" y="2717876"/>
                </a:lnTo>
                <a:lnTo>
                  <a:pt x="614178" y="3416652"/>
                </a:lnTo>
                <a:lnTo>
                  <a:pt x="581037" y="3386532"/>
                </a:lnTo>
                <a:cubicBezTo>
                  <a:pt x="222043" y="3027537"/>
                  <a:pt x="0" y="2531591"/>
                  <a:pt x="0" y="1983784"/>
                </a:cubicBezTo>
                <a:cubicBezTo>
                  <a:pt x="0" y="1504453"/>
                  <a:pt x="170002" y="1064828"/>
                  <a:pt x="453000" y="721913"/>
                </a:cubicBezTo>
                <a:close/>
                <a:moveTo>
                  <a:pt x="1983784" y="0"/>
                </a:moveTo>
                <a:cubicBezTo>
                  <a:pt x="2531591" y="0"/>
                  <a:pt x="3027537" y="222043"/>
                  <a:pt x="3386531" y="581037"/>
                </a:cubicBezTo>
                <a:lnTo>
                  <a:pt x="3433932" y="633191"/>
                </a:lnTo>
                <a:lnTo>
                  <a:pt x="2726045" y="1331966"/>
                </a:lnTo>
                <a:lnTo>
                  <a:pt x="2685158" y="1282411"/>
                </a:lnTo>
                <a:cubicBezTo>
                  <a:pt x="2505661" y="1102913"/>
                  <a:pt x="2257688" y="991892"/>
                  <a:pt x="1983784" y="991892"/>
                </a:cubicBezTo>
                <a:cubicBezTo>
                  <a:pt x="1709881" y="991892"/>
                  <a:pt x="1461908" y="1102913"/>
                  <a:pt x="1282411" y="1282411"/>
                </a:cubicBezTo>
                <a:lnTo>
                  <a:pt x="1269336" y="1298258"/>
                </a:lnTo>
                <a:lnTo>
                  <a:pt x="571598" y="591422"/>
                </a:lnTo>
                <a:lnTo>
                  <a:pt x="581037" y="581037"/>
                </a:lnTo>
                <a:cubicBezTo>
                  <a:pt x="940031" y="222043"/>
                  <a:pt x="1435977" y="0"/>
                  <a:pt x="1983784" y="0"/>
                </a:cubicBezTo>
                <a:close/>
              </a:path>
            </a:pathLst>
          </a:custGeom>
          <a:solidFill>
            <a:schemeClr val="accent2"/>
          </a:solidFill>
          <a:ln>
            <a:noFill/>
          </a:ln>
          <a:effectLst>
            <a:outerShdw blurRad="520700" sx="102000" sy="102000" algn="ctr"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tx1"/>
              </a:solidFill>
              <a:effectLst>
                <a:outerShdw blurRad="38100" dist="38100" dir="2700000" algn="tl">
                  <a:srgbClr val="000000">
                    <a:alpha val="43137"/>
                  </a:srgbClr>
                </a:outerShdw>
              </a:effectLst>
            </a:endParaRPr>
          </a:p>
        </p:txBody>
      </p:sp>
      <p:sp>
        <p:nvSpPr>
          <p:cNvPr id="6" name="文本框 5">
            <a:extLst>
              <a:ext uri="{FF2B5EF4-FFF2-40B4-BE49-F238E27FC236}">
                <a16:creationId xmlns:a16="http://schemas.microsoft.com/office/drawing/2014/main" id="{C5A8A21A-5512-DC4C-9F64-75054214D6D0}"/>
              </a:ext>
            </a:extLst>
          </p:cNvPr>
          <p:cNvSpPr txBox="1"/>
          <p:nvPr/>
        </p:nvSpPr>
        <p:spPr>
          <a:xfrm>
            <a:off x="387386" y="1720839"/>
            <a:ext cx="5708614" cy="3539430"/>
          </a:xfrm>
          <a:prstGeom prst="rect">
            <a:avLst/>
          </a:prstGeom>
          <a:noFill/>
        </p:spPr>
        <p:txBody>
          <a:bodyPr wrap="none" rtlCol="0">
            <a:spAutoFit/>
          </a:bodyPr>
          <a:lstStyle/>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无需跨链桥，比特币链上原</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生资产（包括</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Ordinals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en" altLang="zh-CN" sz="3200" kern="100" dirty="0" err="1">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Atomicals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Taproot Assets</a:t>
            </a: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等）都能进行无缝跨区块链</a:t>
            </a:r>
            <a:endParaRPr lang="en-US" altLang="zh-CN" sz="3200" kern="100" dirty="0">
              <a:solidFill>
                <a:srgbClr val="F88200"/>
              </a:solidFill>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交易，这项能力扩展到支持所</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有</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UTXO</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EVM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链以及 </a:t>
            </a:r>
            <a:endParaRPr lang="en-US" altLang="zh-CN" sz="3200" kern="100" dirty="0">
              <a:solidFill>
                <a:srgbClr val="F88200"/>
              </a:solidFill>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lgn="just">
              <a:spcBef>
                <a:spcPts val="0"/>
              </a:spcBef>
              <a:spcAft>
                <a:spcPts val="0"/>
              </a:spcAft>
            </a:pPr>
            <a:r>
              <a:rPr lang="en" altLang="zh-CN" sz="3200" kern="100" dirty="0" err="1">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MoveVM</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链。</a:t>
            </a:r>
          </a:p>
        </p:txBody>
      </p:sp>
      <p:sp>
        <p:nvSpPr>
          <p:cNvPr id="10" name="文本框 9">
            <a:extLst>
              <a:ext uri="{FF2B5EF4-FFF2-40B4-BE49-F238E27FC236}">
                <a16:creationId xmlns:a16="http://schemas.microsoft.com/office/drawing/2014/main" id="{0819FFDE-0758-5040-9CB5-E1175175673F}"/>
              </a:ext>
            </a:extLst>
          </p:cNvPr>
          <p:cNvSpPr txBox="1"/>
          <p:nvPr/>
        </p:nvSpPr>
        <p:spPr>
          <a:xfrm>
            <a:off x="10175383" y="2883279"/>
            <a:ext cx="1669047" cy="1446550"/>
          </a:xfrm>
          <a:prstGeom prst="rect">
            <a:avLst/>
          </a:prstGeom>
          <a:noFill/>
        </p:spPr>
        <p:txBody>
          <a:bodyPr wrap="none" rtlCol="0">
            <a:spAutoFit/>
          </a:bodyPr>
          <a:lstStyle/>
          <a:p>
            <a:r>
              <a:rPr kumimoji="1" lang="en-US" altLang="zh-CN" sz="8800" dirty="0">
                <a:solidFill>
                  <a:srgbClr val="F88200"/>
                </a:solidFill>
                <a:latin typeface="Hiragino Sans GB W3" panose="020B0300000000000000" pitchFamily="34" charset="-128"/>
                <a:ea typeface="Hiragino Sans GB W3" panose="020B0300000000000000" pitchFamily="34" charset="-128"/>
              </a:rPr>
              <a:t>02</a:t>
            </a:r>
            <a:endParaRPr kumimoji="1" lang="zh-CN" altLang="en-US" sz="8800" dirty="0">
              <a:solidFill>
                <a:srgbClr val="F88200"/>
              </a:solidFill>
              <a:latin typeface="Hiragino Sans GB W3" panose="020B0300000000000000" pitchFamily="34" charset="-128"/>
              <a:ea typeface="Hiragino Sans GB W3" panose="020B0300000000000000" pitchFamily="34" charset="-128"/>
            </a:endParaRPr>
          </a:p>
        </p:txBody>
      </p:sp>
      <p:sp>
        <p:nvSpPr>
          <p:cNvPr id="11" name="文本框 10">
            <a:extLst>
              <a:ext uri="{FF2B5EF4-FFF2-40B4-BE49-F238E27FC236}">
                <a16:creationId xmlns:a16="http://schemas.microsoft.com/office/drawing/2014/main" id="{ED07C7DC-E231-4D4C-8436-315116EC0737}"/>
              </a:ext>
            </a:extLst>
          </p:cNvPr>
          <p:cNvSpPr txBox="1"/>
          <p:nvPr/>
        </p:nvSpPr>
        <p:spPr>
          <a:xfrm>
            <a:off x="7288136" y="1720839"/>
            <a:ext cx="1019076" cy="3416320"/>
          </a:xfrm>
          <a:prstGeom prst="rect">
            <a:avLst/>
          </a:prstGeom>
          <a:noFill/>
        </p:spPr>
        <p:txBody>
          <a:bodyPr wrap="square" rtlCol="0">
            <a:spAutoFit/>
          </a:bodyPr>
          <a:lstStyle/>
          <a:p>
            <a:pPr marL="0" marR="0" algn="just">
              <a:spcBef>
                <a:spcPts val="0"/>
              </a:spcBef>
              <a:spcAft>
                <a:spcPts val="0"/>
              </a:spcAft>
            </a:pPr>
            <a:r>
              <a:rPr lang="zh-CN" altLang="en-US" sz="7200" kern="100" dirty="0">
                <a:effectLst/>
                <a:latin typeface="Hiragino Sans GB W3" panose="020B0300000000000000" pitchFamily="34" charset="-128"/>
                <a:ea typeface="Hiragino Sans GB W3" panose="020B0300000000000000" pitchFamily="34" charset="-128"/>
                <a:cs typeface="Times New Roman" panose="02020603050405020304" pitchFamily="18" charset="0"/>
              </a:rPr>
              <a:t>广泛性</a:t>
            </a:r>
          </a:p>
        </p:txBody>
      </p:sp>
      <p:sp>
        <p:nvSpPr>
          <p:cNvPr id="2" name="文本框 1">
            <a:extLst>
              <a:ext uri="{FF2B5EF4-FFF2-40B4-BE49-F238E27FC236}">
                <a16:creationId xmlns:a16="http://schemas.microsoft.com/office/drawing/2014/main" id="{9781069B-401B-1BC5-D1DE-43D786F994B0}"/>
              </a:ext>
            </a:extLst>
          </p:cNvPr>
          <p:cNvSpPr txBox="1"/>
          <p:nvPr/>
        </p:nvSpPr>
        <p:spPr>
          <a:xfrm>
            <a:off x="657492" y="-3077014"/>
            <a:ext cx="5208477" cy="2554545"/>
          </a:xfrm>
          <a:prstGeom prst="rect">
            <a:avLst/>
          </a:prstGeom>
          <a:noFill/>
        </p:spPr>
        <p:txBody>
          <a:bodyPr wrap="none" rtlCol="0">
            <a:spAutoFit/>
          </a:bodyPr>
          <a:lstStyle/>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密钥交换是通过 </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ECDSA </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的</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一次性 </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VES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One-Time </a:t>
            </a:r>
          </a:p>
          <a:p>
            <a:pPr marL="0" marR="0">
              <a:spcBef>
                <a:spcPts val="0"/>
              </a:spcBef>
              <a:spcAft>
                <a:spcPts val="0"/>
              </a:spcAft>
            </a:pP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Verifiably Encrypted </a:t>
            </a:r>
          </a:p>
          <a:p>
            <a:pPr marL="0" marR="0">
              <a:spcBef>
                <a:spcPts val="0"/>
              </a:spcBef>
              <a:spcAft>
                <a:spcPts val="0"/>
              </a:spcAft>
            </a:pPr>
            <a:r>
              <a:rPr lang="en"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Signatures</a:t>
            </a:r>
            <a:r>
              <a:rPr lang="zh-CN" altLang="e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a:t>
            </a: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以及零知</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marL="0" marR="0">
              <a:spcBef>
                <a:spcPts val="0"/>
              </a:spcBef>
              <a:spcAft>
                <a:spcPts val="0"/>
              </a:spcAft>
            </a:pPr>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识证明来进行的。</a:t>
            </a:r>
          </a:p>
        </p:txBody>
      </p:sp>
      <p:sp>
        <p:nvSpPr>
          <p:cNvPr id="3" name="文本框 2">
            <a:extLst>
              <a:ext uri="{FF2B5EF4-FFF2-40B4-BE49-F238E27FC236}">
                <a16:creationId xmlns:a16="http://schemas.microsoft.com/office/drawing/2014/main" id="{51B7784B-6FEF-160A-A8F4-D74FDB008F39}"/>
              </a:ext>
            </a:extLst>
          </p:cNvPr>
          <p:cNvSpPr txBox="1"/>
          <p:nvPr/>
        </p:nvSpPr>
        <p:spPr>
          <a:xfrm>
            <a:off x="387386" y="7118256"/>
            <a:ext cx="4698722" cy="1077218"/>
          </a:xfrm>
          <a:prstGeom prst="rect">
            <a:avLst/>
          </a:prstGeom>
          <a:noFill/>
        </p:spPr>
        <p:txBody>
          <a:bodyPr wrap="none" rtlCol="0">
            <a:spAutoFit/>
          </a:bodyPr>
          <a:lstStyle/>
          <a:p>
            <a:pPr algn="just"/>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引入做市机制来克服传统</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a:p>
            <a:pPr algn="just"/>
            <a:r>
              <a:rPr lang="zh-CN" altLang="en-US"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rPr>
              <a:t>原子交换的低效率问题。</a:t>
            </a:r>
            <a:endParaRPr lang="en-US" altLang="zh-CN" sz="3200" kern="100" dirty="0">
              <a:solidFill>
                <a:srgbClr val="F88200"/>
              </a:solidFill>
              <a:effectLst/>
              <a:latin typeface="Hiragino Sans GB W3" panose="020B0300000000000000" pitchFamily="34" charset="-128"/>
              <a:ea typeface="Hiragino Sans GB W3"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1379001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331</TotalTime>
  <Words>998</Words>
  <Application>Microsoft Macintosh PowerPoint</Application>
  <PresentationFormat>宽屏</PresentationFormat>
  <Paragraphs>155</Paragraphs>
  <Slides>17</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Hiragino Sans GB W3</vt:lpstr>
      <vt:lpstr>Arial</vt:lpstr>
      <vt:lpstr>Microsoft Tai Le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Anray</cp:lastModifiedBy>
  <cp:revision>35</cp:revision>
  <dcterms:created xsi:type="dcterms:W3CDTF">2024-03-20T10:24:10Z</dcterms:created>
  <dcterms:modified xsi:type="dcterms:W3CDTF">2024-03-31T04:30:14Z</dcterms:modified>
</cp:coreProperties>
</file>