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312" r:id="rId2"/>
    <p:sldId id="342" r:id="rId3"/>
    <p:sldId id="345" r:id="rId4"/>
    <p:sldId id="384" r:id="rId5"/>
    <p:sldId id="343" r:id="rId6"/>
    <p:sldId id="362" r:id="rId7"/>
    <p:sldId id="484" r:id="rId8"/>
    <p:sldId id="454" r:id="rId9"/>
    <p:sldId id="455" r:id="rId10"/>
    <p:sldId id="465" r:id="rId11"/>
    <p:sldId id="466" r:id="rId12"/>
    <p:sldId id="468" r:id="rId13"/>
    <p:sldId id="467" r:id="rId14"/>
    <p:sldId id="470" r:id="rId15"/>
    <p:sldId id="471" r:id="rId16"/>
    <p:sldId id="472" r:id="rId17"/>
    <p:sldId id="473" r:id="rId18"/>
    <p:sldId id="474" r:id="rId19"/>
    <p:sldId id="475" r:id="rId20"/>
    <p:sldId id="477" r:id="rId21"/>
    <p:sldId id="478" r:id="rId22"/>
    <p:sldId id="458" r:id="rId23"/>
    <p:sldId id="460" r:id="rId24"/>
    <p:sldId id="457" r:id="rId25"/>
    <p:sldId id="354" r:id="rId26"/>
    <p:sldId id="365" r:id="rId27"/>
    <p:sldId id="366" r:id="rId28"/>
    <p:sldId id="367" r:id="rId29"/>
    <p:sldId id="368" r:id="rId30"/>
    <p:sldId id="369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412" r:id="rId40"/>
    <p:sldId id="344" r:id="rId41"/>
    <p:sldId id="413" r:id="rId42"/>
    <p:sldId id="461" r:id="rId43"/>
    <p:sldId id="462" r:id="rId44"/>
    <p:sldId id="463" r:id="rId45"/>
    <p:sldId id="432" r:id="rId46"/>
    <p:sldId id="436" r:id="rId47"/>
    <p:sldId id="437" r:id="rId48"/>
    <p:sldId id="257" r:id="rId49"/>
    <p:sldId id="446" r:id="rId50"/>
    <p:sldId id="447" r:id="rId51"/>
    <p:sldId id="448" r:id="rId52"/>
    <p:sldId id="449" r:id="rId53"/>
    <p:sldId id="450" r:id="rId54"/>
    <p:sldId id="438" r:id="rId55"/>
    <p:sldId id="439" r:id="rId56"/>
    <p:sldId id="258" r:id="rId57"/>
    <p:sldId id="441" r:id="rId58"/>
    <p:sldId id="464" r:id="rId59"/>
    <p:sldId id="444" r:id="rId60"/>
    <p:sldId id="452" r:id="rId61"/>
    <p:sldId id="445" r:id="rId62"/>
    <p:sldId id="433" r:id="rId63"/>
    <p:sldId id="479" r:id="rId64"/>
    <p:sldId id="480" r:id="rId65"/>
    <p:sldId id="481" r:id="rId66"/>
    <p:sldId id="482" r:id="rId67"/>
    <p:sldId id="483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4" autoAdjust="0"/>
    <p:restoredTop sz="99648" autoAdjust="0"/>
  </p:normalViewPr>
  <p:slideViewPr>
    <p:cSldViewPr>
      <p:cViewPr varScale="1">
        <p:scale>
          <a:sx n="124" d="100"/>
          <a:sy n="124" d="100"/>
        </p:scale>
        <p:origin x="1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4B58C-0B78-E043-B608-449341C4759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9CA3-554F-E847-836F-E7BA1DF4A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Mai in detaliu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9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Concrete -&gt; symbolic explaination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8BEC-332C-7046-A06D-FF6C685C023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7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8BEC-332C-7046-A06D-FF6C685C023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C9CA3-554F-E847-836F-E7BA1DF4A2D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Mai in detaliu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Undefined behavior?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Fara mers inapoi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aseline="0" dirty="0"/>
              <a:t>Beyond these bugs -&gt;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Valori simbolice – exemplu header</a:t>
            </a:r>
          </a:p>
          <a:p>
            <a:r>
              <a:rPr lang="ro-RO" dirty="0"/>
              <a:t>Ce inseamna executie simbolica</a:t>
            </a:r>
          </a:p>
          <a:p>
            <a:r>
              <a:rPr lang="ro-RO" dirty="0"/>
              <a:t>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30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Valori simbolice – exemplu header</a:t>
            </a:r>
          </a:p>
          <a:p>
            <a:r>
              <a:rPr lang="ro-RO" dirty="0"/>
              <a:t>Ce inseamna executie simbolica</a:t>
            </a:r>
          </a:p>
          <a:p>
            <a:r>
              <a:rPr lang="ro-RO" dirty="0"/>
              <a:t>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3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Valori simbolice – exemplu header</a:t>
            </a:r>
          </a:p>
          <a:p>
            <a:r>
              <a:rPr lang="ro-RO" dirty="0"/>
              <a:t>Ce inseamna executie simbolica</a:t>
            </a:r>
          </a:p>
          <a:p>
            <a:r>
              <a:rPr lang="ro-RO" dirty="0"/>
              <a:t>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3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Ce fac instructiunile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3F6D9-F1BB-4327-A311-E249B615AE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0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7E4E-FE46-4B03-A425-AAEC5A09C5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48770-CEF7-4049-AE95-062DFCD6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6031"/>
            <a:ext cx="7772400" cy="1470025"/>
          </a:xfrm>
        </p:spPr>
        <p:txBody>
          <a:bodyPr>
            <a:noAutofit/>
          </a:bodyPr>
          <a:lstStyle/>
          <a:p>
            <a:r>
              <a:rPr lang="en" sz="3600" b="1" dirty="0"/>
              <a:t>Undefined </a:t>
            </a:r>
            <a:r>
              <a:rPr lang="en" sz="3600" b="1" dirty="0" err="1"/>
              <a:t>behaviours</a:t>
            </a:r>
            <a:r>
              <a:rPr lang="en" sz="3600" b="1" dirty="0"/>
              <a:t> in P4 </a:t>
            </a:r>
            <a:r>
              <a:rPr lang="en" sz="3600" b="1" dirty="0" err="1"/>
              <a:t>progams</a:t>
            </a:r>
            <a:r>
              <a:rPr lang="en" sz="3600" b="1" dirty="0"/>
              <a:t>: find them, fix them or exploit them.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13484"/>
            <a:ext cx="6400800" cy="17526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Costin Raiciu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5976" y="6367046"/>
            <a:ext cx="103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Thanks to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2779F-D68B-405C-9CEA-023E3E3BD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029200"/>
            <a:ext cx="1066800" cy="106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5173" y="6324600"/>
            <a:ext cx="152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badi MT Condensed Extra Bold"/>
                <a:cs typeface="Abadi MT Condensed Extra Bold"/>
              </a:rPr>
              <a:t>CORNET H2020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76200" y="3505200"/>
            <a:ext cx="9296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Politehnica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Bucharest</a:t>
            </a:r>
          </a:p>
        </p:txBody>
      </p:sp>
    </p:spTree>
    <p:extLst>
      <p:ext uri="{BB962C8B-B14F-4D97-AF65-F5344CB8AC3E}">
        <p14:creationId xmlns:p14="http://schemas.microsoft.com/office/powerpoint/2010/main" val="411428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FC10-1C08-CE4E-A176-84657252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Undefined behaviour is bad.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800B-5F34-C048-A164-51862CA1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GB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4400" b="1" dirty="0">
                <a:solidFill>
                  <a:schemeClr val="accent2">
                    <a:lumMod val="50000"/>
                  </a:schemeClr>
                </a:solidFill>
              </a:rPr>
              <a:t>What happens on actual targets?</a:t>
            </a:r>
          </a:p>
        </p:txBody>
      </p:sp>
    </p:spTree>
    <p:extLst>
      <p:ext uri="{BB962C8B-B14F-4D97-AF65-F5344CB8AC3E}">
        <p14:creationId xmlns:p14="http://schemas.microsoft.com/office/powerpoint/2010/main" val="3101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6701-2F86-5E49-9A1D-A14CAF47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93" y="160336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accent2">
                    <a:lumMod val="50000"/>
                  </a:schemeClr>
                </a:solidFill>
              </a:rPr>
              <a:t>Test to find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9263-CA91-0748-BFDD-A59C1901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Craft buggy programs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Inject packets to trigger undefined behaviour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Observe results on </a:t>
            </a:r>
          </a:p>
          <a:p>
            <a:pPr marL="0" indent="0">
              <a:buNone/>
            </a:pPr>
            <a:r>
              <a:rPr lang="en-GB" sz="3600" dirty="0"/>
              <a:t>	Tofino, P4NetFPGA,Bmv2 </a:t>
            </a:r>
            <a:r>
              <a:rPr lang="en-GB" sz="3600" dirty="0" err="1"/>
              <a:t>SimpleSwitch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6503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A94-102F-FE46-8C30-B882963A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undefined header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AB2A-845D-554E-9F9B-66095FC9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213" y="2743200"/>
            <a:ext cx="5956187" cy="391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control ingress() 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if (!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isValid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(ipv4))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apply(m);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table m, default action copy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copy (){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ether.etherType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ipv4.check;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3BA8B-DE03-6845-8691-D044C17C98AD}"/>
              </a:ext>
            </a:extLst>
          </p:cNvPr>
          <p:cNvSpPr/>
          <p:nvPr/>
        </p:nvSpPr>
        <p:spPr>
          <a:xfrm>
            <a:off x="1251873" y="1916747"/>
            <a:ext cx="1756999" cy="465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Ethernet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E9D8-67B6-FB41-8465-4F7CE66E19BE}"/>
              </a:ext>
            </a:extLst>
          </p:cNvPr>
          <p:cNvCxnSpPr/>
          <p:nvPr/>
        </p:nvCxnSpPr>
        <p:spPr>
          <a:xfrm>
            <a:off x="2438990" y="1916747"/>
            <a:ext cx="0" cy="465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F0E4EC-6560-EC40-992F-A10E06F271E2}"/>
              </a:ext>
            </a:extLst>
          </p:cNvPr>
          <p:cNvSpPr/>
          <p:nvPr/>
        </p:nvSpPr>
        <p:spPr>
          <a:xfrm>
            <a:off x="2362945" y="197956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0x800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225EF-EE28-6B43-99CC-26E3D3A3C125}"/>
              </a:ext>
            </a:extLst>
          </p:cNvPr>
          <p:cNvSpPr/>
          <p:nvPr/>
        </p:nvSpPr>
        <p:spPr>
          <a:xfrm>
            <a:off x="2201519" y="1616991"/>
            <a:ext cx="1215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ethertype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6772B-3049-1948-921D-7CE5C524109F}"/>
              </a:ext>
            </a:extLst>
          </p:cNvPr>
          <p:cNvSpPr/>
          <p:nvPr/>
        </p:nvSpPr>
        <p:spPr>
          <a:xfrm>
            <a:off x="119327" y="1799198"/>
            <a:ext cx="1001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Good packet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FAF6B0-5670-FD43-9C25-4E67528745B7}"/>
              </a:ext>
            </a:extLst>
          </p:cNvPr>
          <p:cNvGrpSpPr/>
          <p:nvPr/>
        </p:nvGrpSpPr>
        <p:grpSpPr>
          <a:xfrm>
            <a:off x="4343400" y="1752600"/>
            <a:ext cx="2823574" cy="830997"/>
            <a:chOff x="4343400" y="1752600"/>
            <a:chExt cx="2823574" cy="8309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C77E19-46F4-2048-9BA8-FFA7D26AB2CE}"/>
                </a:ext>
              </a:extLst>
            </p:cNvPr>
            <p:cNvSpPr/>
            <p:nvPr/>
          </p:nvSpPr>
          <p:spPr>
            <a:xfrm>
              <a:off x="5293504" y="1931805"/>
              <a:ext cx="1756999" cy="465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/>
                <a:t>Ethernet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C56013-50E0-0B4D-9480-4B2684D21A7F}"/>
                </a:ext>
              </a:extLst>
            </p:cNvPr>
            <p:cNvCxnSpPr/>
            <p:nvPr/>
          </p:nvCxnSpPr>
          <p:spPr>
            <a:xfrm>
              <a:off x="6472600" y="1931805"/>
              <a:ext cx="0" cy="465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68D824-FF46-4642-BB8D-A11C18454924}"/>
                </a:ext>
              </a:extLst>
            </p:cNvPr>
            <p:cNvSpPr/>
            <p:nvPr/>
          </p:nvSpPr>
          <p:spPr>
            <a:xfrm>
              <a:off x="6414845" y="1975676"/>
              <a:ext cx="752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0x809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BE2B8D-DC6E-5640-9D6B-F36E0967CE38}"/>
                </a:ext>
              </a:extLst>
            </p:cNvPr>
            <p:cNvSpPr/>
            <p:nvPr/>
          </p:nvSpPr>
          <p:spPr>
            <a:xfrm>
              <a:off x="4343400" y="1752600"/>
              <a:ext cx="11285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Faulty packet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174548-80E0-5641-B392-CA262ACA8B85}"/>
              </a:ext>
            </a:extLst>
          </p:cNvPr>
          <p:cNvGrpSpPr/>
          <p:nvPr/>
        </p:nvGrpSpPr>
        <p:grpSpPr>
          <a:xfrm>
            <a:off x="3008872" y="1911803"/>
            <a:ext cx="1186817" cy="474988"/>
            <a:chOff x="3127929" y="1671233"/>
            <a:chExt cx="1305647" cy="4749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A7D638-548E-754B-8269-76E3030B91FF}"/>
                </a:ext>
              </a:extLst>
            </p:cNvPr>
            <p:cNvGrpSpPr/>
            <p:nvPr/>
          </p:nvGrpSpPr>
          <p:grpSpPr>
            <a:xfrm>
              <a:off x="3127929" y="1679877"/>
              <a:ext cx="1305647" cy="466344"/>
              <a:chOff x="1526296" y="3599999"/>
              <a:chExt cx="7073624" cy="4663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26E3CB-9099-F840-9BB7-34DC1495A0BF}"/>
                  </a:ext>
                </a:extLst>
              </p:cNvPr>
              <p:cNvSpPr/>
              <p:nvPr/>
            </p:nvSpPr>
            <p:spPr>
              <a:xfrm>
                <a:off x="1526296" y="3599999"/>
                <a:ext cx="252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2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AAA79D4-483F-024B-A843-3BC8F47151BC}"/>
                  </a:ext>
                </a:extLst>
              </p:cNvPr>
              <p:cNvSpPr/>
              <p:nvPr/>
            </p:nvSpPr>
            <p:spPr>
              <a:xfrm>
                <a:off x="1778296" y="3599999"/>
                <a:ext cx="252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2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7970D6-A4BF-4946-86C9-EC695127C1E6}"/>
                  </a:ext>
                </a:extLst>
              </p:cNvPr>
              <p:cNvSpPr/>
              <p:nvPr/>
            </p:nvSpPr>
            <p:spPr>
              <a:xfrm>
                <a:off x="2030297" y="3599999"/>
                <a:ext cx="252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F95FAA-405E-A04A-B444-526E5D2651DE}"/>
                  </a:ext>
                </a:extLst>
              </p:cNvPr>
              <p:cNvSpPr/>
              <p:nvPr/>
            </p:nvSpPr>
            <p:spPr>
              <a:xfrm>
                <a:off x="2288512" y="3599999"/>
                <a:ext cx="818944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7F5DAB-407B-924B-839C-71950888B29D}"/>
                  </a:ext>
                </a:extLst>
              </p:cNvPr>
              <p:cNvSpPr/>
              <p:nvPr/>
            </p:nvSpPr>
            <p:spPr>
              <a:xfrm>
                <a:off x="3107456" y="3599999"/>
                <a:ext cx="682831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99B233D-8902-F041-8850-46B38131B55E}"/>
                  </a:ext>
                </a:extLst>
              </p:cNvPr>
              <p:cNvSpPr/>
              <p:nvPr/>
            </p:nvSpPr>
            <p:spPr>
              <a:xfrm>
                <a:off x="3790287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5660A6-76F1-134C-BE54-3B9BC5C46D96}"/>
                  </a:ext>
                </a:extLst>
              </p:cNvPr>
              <p:cNvSpPr/>
              <p:nvPr/>
            </p:nvSpPr>
            <p:spPr>
              <a:xfrm>
                <a:off x="4104054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C7146EC-9A45-C84E-99EF-6084F38B004F}"/>
                  </a:ext>
                </a:extLst>
              </p:cNvPr>
              <p:cNvSpPr/>
              <p:nvPr/>
            </p:nvSpPr>
            <p:spPr>
              <a:xfrm>
                <a:off x="5071051" y="3599999"/>
                <a:ext cx="682831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6E6BBE-3E38-7241-B494-BAC8F7AA3F53}"/>
                  </a:ext>
                </a:extLst>
              </p:cNvPr>
              <p:cNvSpPr/>
              <p:nvPr/>
            </p:nvSpPr>
            <p:spPr>
              <a:xfrm>
                <a:off x="4427796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453AA9-BA82-3D4C-AA89-181874B67457}"/>
                  </a:ext>
                </a:extLst>
              </p:cNvPr>
              <p:cNvSpPr/>
              <p:nvPr/>
            </p:nvSpPr>
            <p:spPr>
              <a:xfrm>
                <a:off x="4741563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4711C29-7549-AD44-877A-1FCAD2D5C793}"/>
                  </a:ext>
                </a:extLst>
              </p:cNvPr>
              <p:cNvSpPr/>
              <p:nvPr/>
            </p:nvSpPr>
            <p:spPr>
              <a:xfrm>
                <a:off x="5753880" y="3599999"/>
                <a:ext cx="1530943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059ED4-AE0A-1148-B6A6-32D848761A70}"/>
                  </a:ext>
                </a:extLst>
              </p:cNvPr>
              <p:cNvSpPr/>
              <p:nvPr/>
            </p:nvSpPr>
            <p:spPr>
              <a:xfrm>
                <a:off x="7288738" y="3599999"/>
                <a:ext cx="1311182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B2D61B-07C5-E046-AB9D-6AADA7F9F9D9}"/>
                </a:ext>
              </a:extLst>
            </p:cNvPr>
            <p:cNvSpPr/>
            <p:nvPr/>
          </p:nvSpPr>
          <p:spPr>
            <a:xfrm>
              <a:off x="3381031" y="1671233"/>
              <a:ext cx="8045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IPv4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3AE2103-D529-8D47-BBFC-C56213330E38}"/>
              </a:ext>
            </a:extLst>
          </p:cNvPr>
          <p:cNvSpPr/>
          <p:nvPr/>
        </p:nvSpPr>
        <p:spPr>
          <a:xfrm>
            <a:off x="3555939" y="1524000"/>
            <a:ext cx="857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src</a:t>
            </a:r>
            <a:r>
              <a:rPr lang="en-US" sz="2000" dirty="0"/>
              <a:t> </a:t>
            </a:r>
            <a:r>
              <a:rPr lang="en-US" sz="2000" dirty="0" err="1"/>
              <a:t>dst</a:t>
            </a:r>
            <a:endParaRPr 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FFD482-6B9D-C549-8407-A412CF981D86}"/>
              </a:ext>
            </a:extLst>
          </p:cNvPr>
          <p:cNvGrpSpPr/>
          <p:nvPr/>
        </p:nvGrpSpPr>
        <p:grpSpPr>
          <a:xfrm>
            <a:off x="15763" y="3909158"/>
            <a:ext cx="9144000" cy="3078955"/>
            <a:chOff x="0" y="3932237"/>
            <a:chExt cx="9144000" cy="30789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AA946FE-E06F-FF40-9F02-F3BDB2D6E8F6}"/>
                </a:ext>
              </a:extLst>
            </p:cNvPr>
            <p:cNvSpPr/>
            <p:nvPr/>
          </p:nvSpPr>
          <p:spPr>
            <a:xfrm>
              <a:off x="0" y="3932237"/>
              <a:ext cx="9144000" cy="29257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1B2504E-EB36-E44D-8542-DAAFEC5AA7D3}"/>
                </a:ext>
              </a:extLst>
            </p:cNvPr>
            <p:cNvSpPr txBox="1">
              <a:spLocks/>
            </p:cNvSpPr>
            <p:nvPr/>
          </p:nvSpPr>
          <p:spPr>
            <a:xfrm>
              <a:off x="192316" y="4133986"/>
              <a:ext cx="8759368" cy="2877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Bmv2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	 Previous packets’ IPV4 checksum field</a:t>
              </a: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P4NetFPGA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</a:t>
              </a:r>
              <a:r>
                <a:rPr lang="en-GB" sz="2800" dirty="0" err="1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etherType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field set to 0.</a:t>
              </a: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Tofino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	</a:t>
              </a:r>
              <a:r>
                <a:rPr lang="en-GB" sz="2800" dirty="0" err="1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etherType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field set to 0.</a:t>
              </a:r>
              <a:endParaRPr lang="en-GB" sz="2800" i="1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2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A94-102F-FE46-8C30-B882963A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Testing undefined header accesses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AB2A-845D-554E-9F9B-66095FC9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213" y="2865437"/>
            <a:ext cx="5956187" cy="3916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control ingress() 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isValid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(Explore))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apply(m)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Table m default action </a:t>
            </a:r>
            <a:r>
              <a:rPr lang="en-GB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copyALL</a:t>
            </a:r>
            <a:endParaRPr lang="en-GB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copyAll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explore.srcAddr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ip.srcAddr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//…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explore.proto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0x13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3BA8B-DE03-6845-8691-D044C17C98AD}"/>
              </a:ext>
            </a:extLst>
          </p:cNvPr>
          <p:cNvSpPr/>
          <p:nvPr/>
        </p:nvSpPr>
        <p:spPr>
          <a:xfrm>
            <a:off x="1251873" y="1916747"/>
            <a:ext cx="1756999" cy="465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Ethernet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E9D8-67B6-FB41-8465-4F7CE66E19BE}"/>
              </a:ext>
            </a:extLst>
          </p:cNvPr>
          <p:cNvCxnSpPr/>
          <p:nvPr/>
        </p:nvCxnSpPr>
        <p:spPr>
          <a:xfrm>
            <a:off x="2438990" y="1916747"/>
            <a:ext cx="0" cy="465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F0E4EC-6560-EC40-992F-A10E06F271E2}"/>
              </a:ext>
            </a:extLst>
          </p:cNvPr>
          <p:cNvSpPr/>
          <p:nvPr/>
        </p:nvSpPr>
        <p:spPr>
          <a:xfrm>
            <a:off x="2362945" y="197956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0x800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225EF-EE28-6B43-99CC-26E3D3A3C125}"/>
              </a:ext>
            </a:extLst>
          </p:cNvPr>
          <p:cNvSpPr/>
          <p:nvPr/>
        </p:nvSpPr>
        <p:spPr>
          <a:xfrm>
            <a:off x="2201519" y="1616991"/>
            <a:ext cx="1215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ethertype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6772B-3049-1948-921D-7CE5C524109F}"/>
              </a:ext>
            </a:extLst>
          </p:cNvPr>
          <p:cNvSpPr/>
          <p:nvPr/>
        </p:nvSpPr>
        <p:spPr>
          <a:xfrm>
            <a:off x="119327" y="1799198"/>
            <a:ext cx="1001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Good packet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3D77B3-410D-3443-988F-26E6DF2EBB40}"/>
              </a:ext>
            </a:extLst>
          </p:cNvPr>
          <p:cNvGrpSpPr/>
          <p:nvPr/>
        </p:nvGrpSpPr>
        <p:grpSpPr>
          <a:xfrm>
            <a:off x="4343400" y="1752600"/>
            <a:ext cx="3886200" cy="830997"/>
            <a:chOff x="4343400" y="1752600"/>
            <a:chExt cx="3886200" cy="8309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C77E19-46F4-2048-9BA8-FFA7D26AB2CE}"/>
                </a:ext>
              </a:extLst>
            </p:cNvPr>
            <p:cNvSpPr/>
            <p:nvPr/>
          </p:nvSpPr>
          <p:spPr>
            <a:xfrm>
              <a:off x="5293504" y="1931805"/>
              <a:ext cx="1756999" cy="465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/>
                <a:t>Ethernet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C56013-50E0-0B4D-9480-4B2684D21A7F}"/>
                </a:ext>
              </a:extLst>
            </p:cNvPr>
            <p:cNvCxnSpPr/>
            <p:nvPr/>
          </p:nvCxnSpPr>
          <p:spPr>
            <a:xfrm>
              <a:off x="6472600" y="1931805"/>
              <a:ext cx="0" cy="465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68D824-FF46-4642-BB8D-A11C18454924}"/>
                </a:ext>
              </a:extLst>
            </p:cNvPr>
            <p:cNvSpPr/>
            <p:nvPr/>
          </p:nvSpPr>
          <p:spPr>
            <a:xfrm>
              <a:off x="6414845" y="1975676"/>
              <a:ext cx="752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0x809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BE2B8D-DC6E-5640-9D6B-F36E0967CE38}"/>
                </a:ext>
              </a:extLst>
            </p:cNvPr>
            <p:cNvSpPr/>
            <p:nvPr/>
          </p:nvSpPr>
          <p:spPr>
            <a:xfrm>
              <a:off x="4343400" y="1752600"/>
              <a:ext cx="11285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Faulty packet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19FF31-54EA-754C-92EF-EDDCBF9A27F9}"/>
                </a:ext>
              </a:extLst>
            </p:cNvPr>
            <p:cNvGrpSpPr/>
            <p:nvPr/>
          </p:nvGrpSpPr>
          <p:grpSpPr>
            <a:xfrm>
              <a:off x="7050504" y="1924726"/>
              <a:ext cx="1179096" cy="474988"/>
              <a:chOff x="3127929" y="1671233"/>
              <a:chExt cx="1305647" cy="47498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80387E-BAD7-1B43-8A57-773F9508F3C6}"/>
                  </a:ext>
                </a:extLst>
              </p:cNvPr>
              <p:cNvGrpSpPr/>
              <p:nvPr/>
            </p:nvGrpSpPr>
            <p:grpSpPr>
              <a:xfrm>
                <a:off x="3127929" y="1679877"/>
                <a:ext cx="1305647" cy="466344"/>
                <a:chOff x="1526295" y="3599999"/>
                <a:chExt cx="7073625" cy="46634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4ECF0CC-D054-D642-AFC7-B1F464E3364A}"/>
                    </a:ext>
                  </a:extLst>
                </p:cNvPr>
                <p:cNvSpPr/>
                <p:nvPr/>
              </p:nvSpPr>
              <p:spPr>
                <a:xfrm>
                  <a:off x="1526296" y="3599999"/>
                  <a:ext cx="252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2200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A66C0D0-36E5-CB4F-8399-B3D57AFE4849}"/>
                    </a:ext>
                  </a:extLst>
                </p:cNvPr>
                <p:cNvSpPr/>
                <p:nvPr/>
              </p:nvSpPr>
              <p:spPr>
                <a:xfrm>
                  <a:off x="1778296" y="3599999"/>
                  <a:ext cx="252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2200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09EDEC4-4AF0-5648-9069-E49224DA693E}"/>
                    </a:ext>
                  </a:extLst>
                </p:cNvPr>
                <p:cNvSpPr/>
                <p:nvPr/>
              </p:nvSpPr>
              <p:spPr>
                <a:xfrm>
                  <a:off x="2030297" y="3599999"/>
                  <a:ext cx="252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2200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E04FE87-4A2A-E443-8C7C-D40231784DFD}"/>
                    </a:ext>
                  </a:extLst>
                </p:cNvPr>
                <p:cNvSpPr/>
                <p:nvPr/>
              </p:nvSpPr>
              <p:spPr>
                <a:xfrm>
                  <a:off x="2288512" y="3599999"/>
                  <a:ext cx="818944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80A938D-E801-594A-9F84-1B82BD7A90F0}"/>
                    </a:ext>
                  </a:extLst>
                </p:cNvPr>
                <p:cNvSpPr/>
                <p:nvPr/>
              </p:nvSpPr>
              <p:spPr>
                <a:xfrm>
                  <a:off x="3107456" y="3599999"/>
                  <a:ext cx="682831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2A2706F-4922-AA45-8A8B-CA2524A1174C}"/>
                    </a:ext>
                  </a:extLst>
                </p:cNvPr>
                <p:cNvSpPr/>
                <p:nvPr/>
              </p:nvSpPr>
              <p:spPr>
                <a:xfrm>
                  <a:off x="3790287" y="3599999"/>
                  <a:ext cx="324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71509BE-D3AF-EB44-854A-23A78E640A13}"/>
                    </a:ext>
                  </a:extLst>
                </p:cNvPr>
                <p:cNvSpPr/>
                <p:nvPr/>
              </p:nvSpPr>
              <p:spPr>
                <a:xfrm>
                  <a:off x="4104054" y="3599999"/>
                  <a:ext cx="324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2803EBD-1C42-3D4B-B187-229B21D530DB}"/>
                    </a:ext>
                  </a:extLst>
                </p:cNvPr>
                <p:cNvSpPr/>
                <p:nvPr/>
              </p:nvSpPr>
              <p:spPr>
                <a:xfrm>
                  <a:off x="5071051" y="3599999"/>
                  <a:ext cx="682831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DBA79C3-8428-D64A-B5C4-11ECFF2F71D7}"/>
                    </a:ext>
                  </a:extLst>
                </p:cNvPr>
                <p:cNvSpPr/>
                <p:nvPr/>
              </p:nvSpPr>
              <p:spPr>
                <a:xfrm>
                  <a:off x="4427796" y="3599999"/>
                  <a:ext cx="324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EF62AD1-3587-3748-86DB-30550CB55A74}"/>
                    </a:ext>
                  </a:extLst>
                </p:cNvPr>
                <p:cNvSpPr/>
                <p:nvPr/>
              </p:nvSpPr>
              <p:spPr>
                <a:xfrm>
                  <a:off x="4741563" y="3599999"/>
                  <a:ext cx="324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B8E98BF-C99C-F84D-A3FD-3AA2BFE2113B}"/>
                    </a:ext>
                  </a:extLst>
                </p:cNvPr>
                <p:cNvSpPr/>
                <p:nvPr/>
              </p:nvSpPr>
              <p:spPr>
                <a:xfrm>
                  <a:off x="5753882" y="3599999"/>
                  <a:ext cx="1530941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546F74D-6A1D-AF40-A5DB-7C8B3F2F05B7}"/>
                    </a:ext>
                  </a:extLst>
                </p:cNvPr>
                <p:cNvSpPr/>
                <p:nvPr/>
              </p:nvSpPr>
              <p:spPr>
                <a:xfrm>
                  <a:off x="7288738" y="3599999"/>
                  <a:ext cx="1311182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6D80E7-1B31-5142-9750-6CD676F454D9}"/>
                  </a:ext>
                </a:extLst>
              </p:cNvPr>
              <p:cNvSpPr/>
              <p:nvPr/>
            </p:nvSpPr>
            <p:spPr>
              <a:xfrm>
                <a:off x="3150444" y="1671233"/>
                <a:ext cx="12656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Explore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174548-80E0-5641-B392-CA262ACA8B85}"/>
              </a:ext>
            </a:extLst>
          </p:cNvPr>
          <p:cNvGrpSpPr/>
          <p:nvPr/>
        </p:nvGrpSpPr>
        <p:grpSpPr>
          <a:xfrm>
            <a:off x="3008872" y="1911803"/>
            <a:ext cx="1186817" cy="474988"/>
            <a:chOff x="3127929" y="1671233"/>
            <a:chExt cx="1305647" cy="4749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A7D638-548E-754B-8269-76E3030B91FF}"/>
                </a:ext>
              </a:extLst>
            </p:cNvPr>
            <p:cNvGrpSpPr/>
            <p:nvPr/>
          </p:nvGrpSpPr>
          <p:grpSpPr>
            <a:xfrm>
              <a:off x="3127929" y="1679877"/>
              <a:ext cx="1305647" cy="466344"/>
              <a:chOff x="1526296" y="3599999"/>
              <a:chExt cx="7073624" cy="4663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26E3CB-9099-F840-9BB7-34DC1495A0BF}"/>
                  </a:ext>
                </a:extLst>
              </p:cNvPr>
              <p:cNvSpPr/>
              <p:nvPr/>
            </p:nvSpPr>
            <p:spPr>
              <a:xfrm>
                <a:off x="1526296" y="3599999"/>
                <a:ext cx="252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2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AAA79D4-483F-024B-A843-3BC8F47151BC}"/>
                  </a:ext>
                </a:extLst>
              </p:cNvPr>
              <p:cNvSpPr/>
              <p:nvPr/>
            </p:nvSpPr>
            <p:spPr>
              <a:xfrm>
                <a:off x="1778296" y="3599999"/>
                <a:ext cx="252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2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7970D6-A4BF-4946-86C9-EC695127C1E6}"/>
                  </a:ext>
                </a:extLst>
              </p:cNvPr>
              <p:cNvSpPr/>
              <p:nvPr/>
            </p:nvSpPr>
            <p:spPr>
              <a:xfrm>
                <a:off x="2030297" y="3599999"/>
                <a:ext cx="252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F95FAA-405E-A04A-B444-526E5D2651DE}"/>
                  </a:ext>
                </a:extLst>
              </p:cNvPr>
              <p:cNvSpPr/>
              <p:nvPr/>
            </p:nvSpPr>
            <p:spPr>
              <a:xfrm>
                <a:off x="2288512" y="3599999"/>
                <a:ext cx="818944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7F5DAB-407B-924B-839C-71950888B29D}"/>
                  </a:ext>
                </a:extLst>
              </p:cNvPr>
              <p:cNvSpPr/>
              <p:nvPr/>
            </p:nvSpPr>
            <p:spPr>
              <a:xfrm>
                <a:off x="3107456" y="3599999"/>
                <a:ext cx="682831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99B233D-8902-F041-8850-46B38131B55E}"/>
                  </a:ext>
                </a:extLst>
              </p:cNvPr>
              <p:cNvSpPr/>
              <p:nvPr/>
            </p:nvSpPr>
            <p:spPr>
              <a:xfrm>
                <a:off x="3790287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5660A6-76F1-134C-BE54-3B9BC5C46D96}"/>
                  </a:ext>
                </a:extLst>
              </p:cNvPr>
              <p:cNvSpPr/>
              <p:nvPr/>
            </p:nvSpPr>
            <p:spPr>
              <a:xfrm>
                <a:off x="4104054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C7146EC-9A45-C84E-99EF-6084F38B004F}"/>
                  </a:ext>
                </a:extLst>
              </p:cNvPr>
              <p:cNvSpPr/>
              <p:nvPr/>
            </p:nvSpPr>
            <p:spPr>
              <a:xfrm>
                <a:off x="5071051" y="3599999"/>
                <a:ext cx="682831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6E6BBE-3E38-7241-B494-BAC8F7AA3F53}"/>
                  </a:ext>
                </a:extLst>
              </p:cNvPr>
              <p:cNvSpPr/>
              <p:nvPr/>
            </p:nvSpPr>
            <p:spPr>
              <a:xfrm>
                <a:off x="4427796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453AA9-BA82-3D4C-AA89-181874B67457}"/>
                  </a:ext>
                </a:extLst>
              </p:cNvPr>
              <p:cNvSpPr/>
              <p:nvPr/>
            </p:nvSpPr>
            <p:spPr>
              <a:xfrm>
                <a:off x="4741563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4711C29-7549-AD44-877A-1FCAD2D5C793}"/>
                  </a:ext>
                </a:extLst>
              </p:cNvPr>
              <p:cNvSpPr/>
              <p:nvPr/>
            </p:nvSpPr>
            <p:spPr>
              <a:xfrm>
                <a:off x="5753880" y="3599999"/>
                <a:ext cx="1530943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059ED4-AE0A-1148-B6A6-32D848761A70}"/>
                  </a:ext>
                </a:extLst>
              </p:cNvPr>
              <p:cNvSpPr/>
              <p:nvPr/>
            </p:nvSpPr>
            <p:spPr>
              <a:xfrm>
                <a:off x="7288738" y="3599999"/>
                <a:ext cx="1311182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B2D61B-07C5-E046-AB9D-6AADA7F9F9D9}"/>
                </a:ext>
              </a:extLst>
            </p:cNvPr>
            <p:cNvSpPr/>
            <p:nvPr/>
          </p:nvSpPr>
          <p:spPr>
            <a:xfrm>
              <a:off x="3381031" y="1671233"/>
              <a:ext cx="8045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IPv4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3AE2103-D529-8D47-BBFC-C56213330E38}"/>
              </a:ext>
            </a:extLst>
          </p:cNvPr>
          <p:cNvSpPr/>
          <p:nvPr/>
        </p:nvSpPr>
        <p:spPr>
          <a:xfrm>
            <a:off x="3555939" y="1524000"/>
            <a:ext cx="857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src</a:t>
            </a:r>
            <a:r>
              <a:rPr lang="en-US" sz="2000" dirty="0"/>
              <a:t> </a:t>
            </a:r>
            <a:r>
              <a:rPr lang="en-US" sz="2000" dirty="0" err="1"/>
              <a:t>dst</a:t>
            </a:r>
            <a:endParaRPr 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FFD482-6B9D-C549-8407-A412CF981D86}"/>
              </a:ext>
            </a:extLst>
          </p:cNvPr>
          <p:cNvGrpSpPr/>
          <p:nvPr/>
        </p:nvGrpSpPr>
        <p:grpSpPr>
          <a:xfrm>
            <a:off x="0" y="4057819"/>
            <a:ext cx="9144000" cy="2997131"/>
            <a:chOff x="0" y="3932237"/>
            <a:chExt cx="9144000" cy="29971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AA946FE-E06F-FF40-9F02-F3BDB2D6E8F6}"/>
                </a:ext>
              </a:extLst>
            </p:cNvPr>
            <p:cNvSpPr/>
            <p:nvPr/>
          </p:nvSpPr>
          <p:spPr>
            <a:xfrm>
              <a:off x="0" y="3932237"/>
              <a:ext cx="9144000" cy="29257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1B2504E-EB36-E44D-8542-DAAFEC5AA7D3}"/>
                </a:ext>
              </a:extLst>
            </p:cNvPr>
            <p:cNvSpPr txBox="1">
              <a:spLocks/>
            </p:cNvSpPr>
            <p:nvPr/>
          </p:nvSpPr>
          <p:spPr>
            <a:xfrm>
              <a:off x="156032" y="4052162"/>
              <a:ext cx="8759368" cy="2877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Bmv2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	  Values from previous ipv4 headers.</a:t>
              </a: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P4NetFPGA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 Explore fields set to zero.</a:t>
              </a: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Tofino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	 Explore unchanged except for </a:t>
              </a:r>
              <a:r>
                <a:rPr lang="en-GB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proto</a:t>
              </a:r>
              <a:r>
                <a:rPr lang="en-GB" sz="2800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field</a:t>
              </a:r>
              <a:endParaRPr lang="en-GB" sz="2800" i="1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5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D733-8EC4-4347-A911-CFBD06E3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invalid headers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1E85AC-F659-E74D-A3B4-DECB004EE309}"/>
              </a:ext>
            </a:extLst>
          </p:cNvPr>
          <p:cNvSpPr txBox="1">
            <a:spLocks/>
          </p:cNvSpPr>
          <p:nvPr/>
        </p:nvSpPr>
        <p:spPr>
          <a:xfrm>
            <a:off x="2197213" y="3475037"/>
            <a:ext cx="595618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isValid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(explore){</a:t>
            </a:r>
          </a:p>
          <a:p>
            <a:pPr marL="0" indent="0">
              <a:buFont typeface="Arial"/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ipv4.src= 0.0.0.0</a:t>
            </a:r>
          </a:p>
          <a:p>
            <a:pPr marL="0" indent="0">
              <a:buFont typeface="Arial"/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//…</a:t>
            </a:r>
          </a:p>
          <a:p>
            <a:pPr marL="0" indent="0">
              <a:buFont typeface="Arial"/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if (ipv4.src==0.0.0.0)</a:t>
            </a:r>
          </a:p>
          <a:p>
            <a:pPr marL="0" indent="0">
              <a:buFont typeface="Arial"/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eth.etherType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0x1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B5242-C9EE-EF4A-9C22-BB1845825208}"/>
              </a:ext>
            </a:extLst>
          </p:cNvPr>
          <p:cNvSpPr/>
          <p:nvPr/>
        </p:nvSpPr>
        <p:spPr>
          <a:xfrm>
            <a:off x="1251873" y="1916747"/>
            <a:ext cx="1756999" cy="465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Ethernet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EC12CD-5D62-224E-B8CC-A8472A0D42E0}"/>
              </a:ext>
            </a:extLst>
          </p:cNvPr>
          <p:cNvCxnSpPr/>
          <p:nvPr/>
        </p:nvCxnSpPr>
        <p:spPr>
          <a:xfrm>
            <a:off x="2438990" y="1916747"/>
            <a:ext cx="0" cy="465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38253B6-2257-C54B-8658-4C2827D8EBF8}"/>
              </a:ext>
            </a:extLst>
          </p:cNvPr>
          <p:cNvSpPr/>
          <p:nvPr/>
        </p:nvSpPr>
        <p:spPr>
          <a:xfrm>
            <a:off x="2362945" y="197956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0x800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DFF6C-4EC1-BB49-95E6-E2A4074E5D54}"/>
              </a:ext>
            </a:extLst>
          </p:cNvPr>
          <p:cNvSpPr/>
          <p:nvPr/>
        </p:nvSpPr>
        <p:spPr>
          <a:xfrm>
            <a:off x="2201519" y="1616991"/>
            <a:ext cx="1215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ethertype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1004B7-4F34-744F-92EC-14CA2D388608}"/>
              </a:ext>
            </a:extLst>
          </p:cNvPr>
          <p:cNvSpPr/>
          <p:nvPr/>
        </p:nvSpPr>
        <p:spPr>
          <a:xfrm>
            <a:off x="119327" y="1799198"/>
            <a:ext cx="1001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Good packet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3156B-C6CD-2D42-B1A1-DB867C6238E9}"/>
              </a:ext>
            </a:extLst>
          </p:cNvPr>
          <p:cNvGrpSpPr/>
          <p:nvPr/>
        </p:nvGrpSpPr>
        <p:grpSpPr>
          <a:xfrm>
            <a:off x="4343400" y="1752600"/>
            <a:ext cx="3886200" cy="830997"/>
            <a:chOff x="4343400" y="1752600"/>
            <a:chExt cx="3886200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DC059A-C77A-154E-A5AD-FA83859B4CE4}"/>
                </a:ext>
              </a:extLst>
            </p:cNvPr>
            <p:cNvSpPr/>
            <p:nvPr/>
          </p:nvSpPr>
          <p:spPr>
            <a:xfrm>
              <a:off x="5293504" y="1931805"/>
              <a:ext cx="1756999" cy="465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/>
                <a:t>Ethernet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C05F42-AFE8-FD42-9756-6BC5A46411BC}"/>
                </a:ext>
              </a:extLst>
            </p:cNvPr>
            <p:cNvCxnSpPr/>
            <p:nvPr/>
          </p:nvCxnSpPr>
          <p:spPr>
            <a:xfrm>
              <a:off x="6472600" y="1931805"/>
              <a:ext cx="0" cy="465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17DE65-71A5-D84A-973A-89B2F4F709EF}"/>
                </a:ext>
              </a:extLst>
            </p:cNvPr>
            <p:cNvSpPr/>
            <p:nvPr/>
          </p:nvSpPr>
          <p:spPr>
            <a:xfrm>
              <a:off x="6414845" y="1975676"/>
              <a:ext cx="752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0x809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E96283-99BB-5145-B976-38F41811C9A4}"/>
                </a:ext>
              </a:extLst>
            </p:cNvPr>
            <p:cNvSpPr/>
            <p:nvPr/>
          </p:nvSpPr>
          <p:spPr>
            <a:xfrm>
              <a:off x="4343400" y="1752600"/>
              <a:ext cx="11285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Faulty packet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48386D-E009-1242-965D-C51DC494D14F}"/>
                </a:ext>
              </a:extLst>
            </p:cNvPr>
            <p:cNvGrpSpPr/>
            <p:nvPr/>
          </p:nvGrpSpPr>
          <p:grpSpPr>
            <a:xfrm>
              <a:off x="7050504" y="1924726"/>
              <a:ext cx="1179096" cy="474988"/>
              <a:chOff x="3127929" y="1671233"/>
              <a:chExt cx="1305647" cy="47498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E756114-59AD-C44A-8736-AC021D2AE096}"/>
                  </a:ext>
                </a:extLst>
              </p:cNvPr>
              <p:cNvGrpSpPr/>
              <p:nvPr/>
            </p:nvGrpSpPr>
            <p:grpSpPr>
              <a:xfrm>
                <a:off x="3127929" y="1679877"/>
                <a:ext cx="1305647" cy="466344"/>
                <a:chOff x="1526295" y="3599999"/>
                <a:chExt cx="7073625" cy="46634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3C2971D-F7F4-9849-A028-3DD7FC6B2528}"/>
                    </a:ext>
                  </a:extLst>
                </p:cNvPr>
                <p:cNvSpPr/>
                <p:nvPr/>
              </p:nvSpPr>
              <p:spPr>
                <a:xfrm>
                  <a:off x="1526296" y="3599999"/>
                  <a:ext cx="252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2200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956F1A1-0AA7-1546-947D-21600ED5D519}"/>
                    </a:ext>
                  </a:extLst>
                </p:cNvPr>
                <p:cNvSpPr/>
                <p:nvPr/>
              </p:nvSpPr>
              <p:spPr>
                <a:xfrm>
                  <a:off x="1778296" y="3599999"/>
                  <a:ext cx="252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2200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506256-AE32-EE46-9989-174DF025FF97}"/>
                    </a:ext>
                  </a:extLst>
                </p:cNvPr>
                <p:cNvSpPr/>
                <p:nvPr/>
              </p:nvSpPr>
              <p:spPr>
                <a:xfrm>
                  <a:off x="2030297" y="3599999"/>
                  <a:ext cx="252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2200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84FD841-2EDA-9A4B-B17B-B025E1063173}"/>
                    </a:ext>
                  </a:extLst>
                </p:cNvPr>
                <p:cNvSpPr/>
                <p:nvPr/>
              </p:nvSpPr>
              <p:spPr>
                <a:xfrm>
                  <a:off x="2288512" y="3599999"/>
                  <a:ext cx="818944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E0F7C73-C066-1B42-9634-AAE9E9366303}"/>
                    </a:ext>
                  </a:extLst>
                </p:cNvPr>
                <p:cNvSpPr/>
                <p:nvPr/>
              </p:nvSpPr>
              <p:spPr>
                <a:xfrm>
                  <a:off x="3107456" y="3599999"/>
                  <a:ext cx="682831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E5BDE0-F7F6-9C4E-AAC4-79C8DB483726}"/>
                    </a:ext>
                  </a:extLst>
                </p:cNvPr>
                <p:cNvSpPr/>
                <p:nvPr/>
              </p:nvSpPr>
              <p:spPr>
                <a:xfrm>
                  <a:off x="3790287" y="3599999"/>
                  <a:ext cx="324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9CDBCD8-2FBB-964E-A33C-A4856545132B}"/>
                    </a:ext>
                  </a:extLst>
                </p:cNvPr>
                <p:cNvSpPr/>
                <p:nvPr/>
              </p:nvSpPr>
              <p:spPr>
                <a:xfrm>
                  <a:off x="4104054" y="3599999"/>
                  <a:ext cx="324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1AB9656-1578-B446-A6E4-918DDE57ED16}"/>
                    </a:ext>
                  </a:extLst>
                </p:cNvPr>
                <p:cNvSpPr/>
                <p:nvPr/>
              </p:nvSpPr>
              <p:spPr>
                <a:xfrm>
                  <a:off x="5071051" y="3599999"/>
                  <a:ext cx="682831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F00D117-BC1A-0249-B9A2-75B700C9249C}"/>
                    </a:ext>
                  </a:extLst>
                </p:cNvPr>
                <p:cNvSpPr/>
                <p:nvPr/>
              </p:nvSpPr>
              <p:spPr>
                <a:xfrm>
                  <a:off x="4427796" y="3599999"/>
                  <a:ext cx="324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88B7A0C-1683-A749-A235-3F023E9D38EE}"/>
                    </a:ext>
                  </a:extLst>
                </p:cNvPr>
                <p:cNvSpPr/>
                <p:nvPr/>
              </p:nvSpPr>
              <p:spPr>
                <a:xfrm>
                  <a:off x="4741563" y="3599999"/>
                  <a:ext cx="324000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85F28BF-8CD0-ED4B-A9EC-B4C018974B2A}"/>
                    </a:ext>
                  </a:extLst>
                </p:cNvPr>
                <p:cNvSpPr/>
                <p:nvPr/>
              </p:nvSpPr>
              <p:spPr>
                <a:xfrm>
                  <a:off x="5753882" y="3599999"/>
                  <a:ext cx="1530941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7EAED75-8469-7F4C-8880-A7DB03CBBD1A}"/>
                    </a:ext>
                  </a:extLst>
                </p:cNvPr>
                <p:cNvSpPr/>
                <p:nvPr/>
              </p:nvSpPr>
              <p:spPr>
                <a:xfrm>
                  <a:off x="7288738" y="3599999"/>
                  <a:ext cx="1311182" cy="466344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FD961D7-07A5-274D-88C5-D19D9F7B2F0E}"/>
                  </a:ext>
                </a:extLst>
              </p:cNvPr>
              <p:cNvSpPr/>
              <p:nvPr/>
            </p:nvSpPr>
            <p:spPr>
              <a:xfrm>
                <a:off x="3150444" y="1671233"/>
                <a:ext cx="12656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Explore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673ACA-BB27-C54E-8B7E-C499E0395FBF}"/>
              </a:ext>
            </a:extLst>
          </p:cNvPr>
          <p:cNvGrpSpPr/>
          <p:nvPr/>
        </p:nvGrpSpPr>
        <p:grpSpPr>
          <a:xfrm>
            <a:off x="3008872" y="1911803"/>
            <a:ext cx="1186817" cy="474988"/>
            <a:chOff x="3127929" y="1671233"/>
            <a:chExt cx="1305647" cy="4749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AA7283-3771-1E45-B637-C3FC40F19953}"/>
                </a:ext>
              </a:extLst>
            </p:cNvPr>
            <p:cNvGrpSpPr/>
            <p:nvPr/>
          </p:nvGrpSpPr>
          <p:grpSpPr>
            <a:xfrm>
              <a:off x="3127929" y="1679877"/>
              <a:ext cx="1305647" cy="466344"/>
              <a:chOff x="1526296" y="3599999"/>
              <a:chExt cx="7073624" cy="4663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F104F18-E776-DC40-8632-BDBBC32FB204}"/>
                  </a:ext>
                </a:extLst>
              </p:cNvPr>
              <p:cNvSpPr/>
              <p:nvPr/>
            </p:nvSpPr>
            <p:spPr>
              <a:xfrm>
                <a:off x="1526296" y="3599999"/>
                <a:ext cx="252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DA89EB-6E80-2141-A507-1281648565C9}"/>
                  </a:ext>
                </a:extLst>
              </p:cNvPr>
              <p:cNvSpPr/>
              <p:nvPr/>
            </p:nvSpPr>
            <p:spPr>
              <a:xfrm>
                <a:off x="1778296" y="3599999"/>
                <a:ext cx="252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2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4CE8FA3-EE20-7A44-A6A6-24E73AE2BF25}"/>
                  </a:ext>
                </a:extLst>
              </p:cNvPr>
              <p:cNvSpPr/>
              <p:nvPr/>
            </p:nvSpPr>
            <p:spPr>
              <a:xfrm>
                <a:off x="2030297" y="3599999"/>
                <a:ext cx="252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2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5D53060-3B6E-344F-A2EA-074E74C09FE1}"/>
                  </a:ext>
                </a:extLst>
              </p:cNvPr>
              <p:cNvSpPr/>
              <p:nvPr/>
            </p:nvSpPr>
            <p:spPr>
              <a:xfrm>
                <a:off x="2288512" y="3599999"/>
                <a:ext cx="818944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35D089-937B-A141-94DB-1F8A8C36264D}"/>
                  </a:ext>
                </a:extLst>
              </p:cNvPr>
              <p:cNvSpPr/>
              <p:nvPr/>
            </p:nvSpPr>
            <p:spPr>
              <a:xfrm>
                <a:off x="3107456" y="3599999"/>
                <a:ext cx="682831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6FBEC5-245B-B647-B098-9EC21FF81B1B}"/>
                  </a:ext>
                </a:extLst>
              </p:cNvPr>
              <p:cNvSpPr/>
              <p:nvPr/>
            </p:nvSpPr>
            <p:spPr>
              <a:xfrm>
                <a:off x="3790287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F83DF6-79D7-E742-B252-83B507AE31C5}"/>
                  </a:ext>
                </a:extLst>
              </p:cNvPr>
              <p:cNvSpPr/>
              <p:nvPr/>
            </p:nvSpPr>
            <p:spPr>
              <a:xfrm>
                <a:off x="4104054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F513945-ABD6-ED46-A1C0-04AFDFF4A401}"/>
                  </a:ext>
                </a:extLst>
              </p:cNvPr>
              <p:cNvSpPr/>
              <p:nvPr/>
            </p:nvSpPr>
            <p:spPr>
              <a:xfrm>
                <a:off x="5071051" y="3599999"/>
                <a:ext cx="682831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2A6C427-472C-854C-82CD-F4BBDE9DCE63}"/>
                  </a:ext>
                </a:extLst>
              </p:cNvPr>
              <p:cNvSpPr/>
              <p:nvPr/>
            </p:nvSpPr>
            <p:spPr>
              <a:xfrm>
                <a:off x="4427796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68EE59C-6FFF-3149-A6EF-22DAD0C8773B}"/>
                  </a:ext>
                </a:extLst>
              </p:cNvPr>
              <p:cNvSpPr/>
              <p:nvPr/>
            </p:nvSpPr>
            <p:spPr>
              <a:xfrm>
                <a:off x="4741563" y="3599999"/>
                <a:ext cx="324000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0683C8C-3703-944C-98E3-C6E08B6B8E41}"/>
                  </a:ext>
                </a:extLst>
              </p:cNvPr>
              <p:cNvSpPr/>
              <p:nvPr/>
            </p:nvSpPr>
            <p:spPr>
              <a:xfrm>
                <a:off x="5753880" y="3599999"/>
                <a:ext cx="1530943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D730AA6-30AF-9D44-984F-D95720286908}"/>
                  </a:ext>
                </a:extLst>
              </p:cNvPr>
              <p:cNvSpPr/>
              <p:nvPr/>
            </p:nvSpPr>
            <p:spPr>
              <a:xfrm>
                <a:off x="7288738" y="3599999"/>
                <a:ext cx="1311182" cy="466344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F39E9-FA38-884F-987D-106E123F7946}"/>
                </a:ext>
              </a:extLst>
            </p:cNvPr>
            <p:cNvSpPr/>
            <p:nvPr/>
          </p:nvSpPr>
          <p:spPr>
            <a:xfrm>
              <a:off x="3381031" y="1671233"/>
              <a:ext cx="8045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IPv4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B9DA684-0887-B349-A450-E6A53F622104}"/>
              </a:ext>
            </a:extLst>
          </p:cNvPr>
          <p:cNvSpPr/>
          <p:nvPr/>
        </p:nvSpPr>
        <p:spPr>
          <a:xfrm>
            <a:off x="3555939" y="1524000"/>
            <a:ext cx="857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src</a:t>
            </a:r>
            <a:r>
              <a:rPr lang="en-US" sz="2000" dirty="0"/>
              <a:t> </a:t>
            </a:r>
            <a:r>
              <a:rPr lang="en-US" sz="2000" dirty="0" err="1"/>
              <a:t>dst</a:t>
            </a:r>
            <a:endParaRPr lang="en-US" sz="2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FE5257-570A-4445-B5D9-A7C9EEC94B58}"/>
              </a:ext>
            </a:extLst>
          </p:cNvPr>
          <p:cNvGrpSpPr/>
          <p:nvPr/>
        </p:nvGrpSpPr>
        <p:grpSpPr>
          <a:xfrm>
            <a:off x="0" y="4057819"/>
            <a:ext cx="9144000" cy="2997131"/>
            <a:chOff x="0" y="3932237"/>
            <a:chExt cx="9144000" cy="299713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1A0689-FF65-B149-AFEB-B4FF248C298E}"/>
                </a:ext>
              </a:extLst>
            </p:cNvPr>
            <p:cNvSpPr/>
            <p:nvPr/>
          </p:nvSpPr>
          <p:spPr>
            <a:xfrm>
              <a:off x="0" y="3932237"/>
              <a:ext cx="9144000" cy="29257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736309C4-DAD8-934A-90A2-30F7C73F7A8E}"/>
                </a:ext>
              </a:extLst>
            </p:cNvPr>
            <p:cNvSpPr txBox="1">
              <a:spLocks/>
            </p:cNvSpPr>
            <p:nvPr/>
          </p:nvSpPr>
          <p:spPr>
            <a:xfrm>
              <a:off x="156032" y="4052162"/>
              <a:ext cx="8759368" cy="2877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Bmv2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	  Writes and read succeed.</a:t>
              </a: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P4NetFPGA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 Writes and read succeed.</a:t>
              </a: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Tofino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	 Writes and read succeed, </a:t>
              </a:r>
              <a:r>
                <a:rPr lang="en-GB" sz="28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explore</a:t>
              </a:r>
              <a:r>
                <a:rPr lang="en-GB" sz="2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changed</a:t>
              </a:r>
              <a:endParaRPr lang="en-GB" sz="2800" i="1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8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557B-CFA4-4D41-9E1B-D0468D50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CC5F-00DF-E148-B37C-3026E78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infinite loops using resubmit and clone egress to egress.</a:t>
            </a:r>
          </a:p>
          <a:p>
            <a:endParaRPr lang="en-GB" dirty="0"/>
          </a:p>
          <a:p>
            <a:r>
              <a:rPr lang="en-GB" dirty="0"/>
              <a:t>Insert 1 packet to trigger each bug.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6E0D7B-2C69-1E4A-8108-4C8415141FC3}"/>
              </a:ext>
            </a:extLst>
          </p:cNvPr>
          <p:cNvGrpSpPr/>
          <p:nvPr/>
        </p:nvGrpSpPr>
        <p:grpSpPr>
          <a:xfrm>
            <a:off x="0" y="4057819"/>
            <a:ext cx="9144000" cy="2997131"/>
            <a:chOff x="0" y="3932237"/>
            <a:chExt cx="9144000" cy="29971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F329F7-FC16-F245-AF98-1EE2718E8802}"/>
                </a:ext>
              </a:extLst>
            </p:cNvPr>
            <p:cNvSpPr/>
            <p:nvPr/>
          </p:nvSpPr>
          <p:spPr>
            <a:xfrm>
              <a:off x="0" y="3932237"/>
              <a:ext cx="9144000" cy="29257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3827F330-D40F-DF46-9355-DB5F045E4B54}"/>
                </a:ext>
              </a:extLst>
            </p:cNvPr>
            <p:cNvSpPr txBox="1">
              <a:spLocks/>
            </p:cNvSpPr>
            <p:nvPr/>
          </p:nvSpPr>
          <p:spPr>
            <a:xfrm>
              <a:off x="156032" y="4052162"/>
              <a:ext cx="8759368" cy="2877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P4NetFPGA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 </a:t>
              </a:r>
              <a:r>
                <a:rPr lang="en-GB" sz="2800" i="1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Does not support recirculation.</a:t>
              </a:r>
            </a:p>
            <a:p>
              <a:pPr marL="0" indent="0">
                <a:buNone/>
              </a:pPr>
              <a:endParaRPr lang="en-GB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Tofino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	 Clone egress-to-egress: DDoS on egress.</a:t>
              </a:r>
              <a:endParaRPr lang="en-GB" sz="2800" i="1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Font typeface="Arial"/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Bmv2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	 +Resubmitted packets block ingress pipeline.</a:t>
              </a: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7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BBAD-1A4B-B746-887D-10D3899C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Resurrecting dropped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5C48-D685-F846-9942-5B37855D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mark_to_drop</a:t>
            </a:r>
            <a:r>
              <a:rPr lang="en-GB" dirty="0"/>
              <a:t>()</a:t>
            </a:r>
          </a:p>
          <a:p>
            <a:r>
              <a:rPr lang="en-GB" dirty="0" err="1"/>
              <a:t>set_egress_spec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EA06A5-7528-654D-ABB6-E0D12284F8F2}"/>
              </a:ext>
            </a:extLst>
          </p:cNvPr>
          <p:cNvGrpSpPr/>
          <p:nvPr/>
        </p:nvGrpSpPr>
        <p:grpSpPr>
          <a:xfrm>
            <a:off x="0" y="4057819"/>
            <a:ext cx="9144000" cy="2997131"/>
            <a:chOff x="0" y="3932237"/>
            <a:chExt cx="9144000" cy="29971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05EB53-AB9D-3F4D-B2DA-BC3B59949FBF}"/>
                </a:ext>
              </a:extLst>
            </p:cNvPr>
            <p:cNvSpPr/>
            <p:nvPr/>
          </p:nvSpPr>
          <p:spPr>
            <a:xfrm>
              <a:off x="0" y="3932237"/>
              <a:ext cx="9144000" cy="29257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61315F0-088D-824C-9270-D5614258EA2E}"/>
                </a:ext>
              </a:extLst>
            </p:cNvPr>
            <p:cNvSpPr txBox="1">
              <a:spLocks/>
            </p:cNvSpPr>
            <p:nvPr/>
          </p:nvSpPr>
          <p:spPr>
            <a:xfrm>
              <a:off x="156032" y="4052162"/>
              <a:ext cx="8759368" cy="2877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Tofino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   	 </a:t>
              </a:r>
              <a:r>
                <a:rPr lang="en-GB" sz="2800" i="1" dirty="0">
                  <a:solidFill>
                    <a:schemeClr val="bg1">
                      <a:lumMod val="75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OK: drop sets </a:t>
              </a:r>
              <a:r>
                <a:rPr lang="en-GB" sz="2800" i="1" dirty="0" err="1">
                  <a:solidFill>
                    <a:schemeClr val="bg1">
                      <a:lumMod val="75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flag,must</a:t>
              </a:r>
              <a:r>
                <a:rPr lang="en-GB" sz="2800" i="1" dirty="0">
                  <a:solidFill>
                    <a:schemeClr val="bg1">
                      <a:lumMod val="75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be cleared on 			 	 purpose to resurrect</a:t>
              </a:r>
            </a:p>
            <a:p>
              <a:pPr marL="0" indent="0">
                <a:buNone/>
              </a:pPr>
              <a:endParaRPr lang="en-GB" sz="1000" dirty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P4NetFPGA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 Drop sets </a:t>
              </a:r>
              <a:r>
                <a:rPr lang="en-GB" sz="2800" dirty="0" err="1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egress_spec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to 0</a:t>
              </a:r>
              <a:r>
                <a:rPr lang="en-GB" sz="2800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 </a:t>
              </a: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Font typeface="Arial"/>
                <a:buNone/>
              </a:pPr>
              <a:r>
                <a:rPr lang="en-GB" sz="28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Bmv2</a:t>
              </a:r>
              <a:r>
                <a:rPr lang="en-GB" sz="2800" dirty="0">
                  <a:solidFill>
                    <a:schemeClr val="bg1"/>
                  </a:solidFill>
                  <a:latin typeface="Gill Sans MT" panose="020B0502020104020203" pitchFamily="34" charset="77"/>
                  <a:cs typeface="Calibri" panose="020F0502020204030204" pitchFamily="34" charset="0"/>
                </a:rPr>
                <a:t>		 Drop sets egress spec to 511</a:t>
              </a: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Font typeface="Arial"/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  <a:p>
              <a:pPr marL="0" indent="0">
                <a:buNone/>
              </a:pPr>
              <a:endParaRPr lang="en-GB" sz="2800" dirty="0">
                <a:solidFill>
                  <a:schemeClr val="bg1"/>
                </a:solidFill>
                <a:latin typeface="Gill Sans MT" panose="020B0502020104020203" pitchFamily="34" charset="7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82C9-BD15-8C4E-AC69-50139C2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ill Sans MT" panose="020B0502020104020203" pitchFamily="34" charset="77"/>
              </a:rPr>
              <a:t>Can we </a:t>
            </a:r>
            <a:r>
              <a:rPr lang="en-GB" dirty="0">
                <a:solidFill>
                  <a:srgbClr val="C00000"/>
                </a:solidFill>
                <a:latin typeface="Gill Sans MT" panose="020B0502020104020203" pitchFamily="34" charset="77"/>
              </a:rPr>
              <a:t>exploit</a:t>
            </a:r>
            <a:r>
              <a:rPr lang="en-GB" dirty="0">
                <a:latin typeface="Gill Sans MT" panose="020B0502020104020203" pitchFamily="34" charset="77"/>
              </a:rPr>
              <a:t> P4 programs?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F7D5-6B96-1448-9EAE-582EA33C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9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>
                <a:latin typeface="Gill Sans MT" panose="020B0502020104020203" pitchFamily="34" charset="77"/>
              </a:rPr>
              <a:t>Assume strongest possible attacker</a:t>
            </a:r>
          </a:p>
          <a:p>
            <a:r>
              <a:rPr lang="en-GB" dirty="0">
                <a:latin typeface="Gill Sans MT" panose="020B0502020104020203" pitchFamily="34" charset="77"/>
              </a:rPr>
              <a:t>Directly connected to switch</a:t>
            </a:r>
          </a:p>
          <a:p>
            <a:r>
              <a:rPr lang="en-GB" dirty="0">
                <a:latin typeface="Gill Sans MT" panose="020B0502020104020203" pitchFamily="34" charset="77"/>
              </a:rPr>
              <a:t>Knows both program and table rules.</a:t>
            </a:r>
          </a:p>
          <a:p>
            <a:pPr marL="0" indent="0">
              <a:buNone/>
            </a:pPr>
            <a:endParaRPr lang="en-GB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35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98EE-8B2B-034D-BCA2-2F26F9E4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821364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>
                <a:solidFill>
                  <a:srgbClr val="C00000"/>
                </a:solidFill>
                <a:latin typeface="Gill Sans MT" panose="020B0502020104020203" pitchFamily="34" charset="77"/>
              </a:rPr>
              <a:t>Impossible attacks *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77"/>
              </a:rPr>
              <a:t>Code injection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77"/>
              </a:rPr>
              <a:t>Control flow hijacking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77"/>
              </a:rPr>
              <a:t>Return oriented programming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400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77"/>
              </a:rPr>
              <a:t>Possible attacks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77"/>
              </a:rPr>
              <a:t>Data flow attacks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77"/>
              </a:rPr>
              <a:t>Denial of service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77"/>
              </a:rPr>
              <a:t>Privilege escalation</a:t>
            </a:r>
          </a:p>
          <a:p>
            <a:pPr marL="0" indent="0">
              <a:buNone/>
            </a:pPr>
            <a:endParaRPr lang="en-GB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810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685-733F-6243-B274-1D574C18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attacks we mounted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7C3B-4D97-EC43-9E3D-F8B4AA5B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Gill Sans" panose="020B0502020104020203" pitchFamily="34" charset="-79"/>
                <a:cs typeface="Gill Sans" panose="020B0502020104020203" pitchFamily="34" charset="-79"/>
              </a:rPr>
              <a:t>SimpleNAT</a:t>
            </a:r>
            <a:endParaRPr lang="en-GB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0" indent="0">
              <a:buNone/>
            </a:pPr>
            <a:r>
              <a:rPr lang="en-GB" dirty="0">
                <a:latin typeface="Gill Sans" panose="020B0502020104020203" pitchFamily="34" charset="-79"/>
                <a:cs typeface="Gill Sans" panose="020B0502020104020203" pitchFamily="34" charset="-79"/>
              </a:rPr>
              <a:t>	Bypass ACL with resurrected packets</a:t>
            </a:r>
          </a:p>
          <a:p>
            <a:pPr marL="0" indent="0">
              <a:buNone/>
            </a:pPr>
            <a:r>
              <a:rPr lang="en-GB" dirty="0">
                <a:latin typeface="Gill Sans" panose="020B0502020104020203" pitchFamily="34" charset="-79"/>
                <a:cs typeface="Gill Sans" panose="020B0502020104020203" pitchFamily="34" charset="-79"/>
              </a:rPr>
              <a:t>	Denial of Service</a:t>
            </a:r>
          </a:p>
          <a:p>
            <a:pPr marL="0" indent="0">
              <a:buNone/>
            </a:pPr>
            <a:r>
              <a:rPr lang="en-GB" dirty="0">
                <a:latin typeface="Gill Sans" panose="020B0502020104020203" pitchFamily="34" charset="-79"/>
                <a:cs typeface="Gill Sans" panose="020B0502020104020203" pitchFamily="34" charset="-79"/>
              </a:rPr>
              <a:t>	Privilege Escalation</a:t>
            </a:r>
          </a:p>
          <a:p>
            <a:pPr marL="0" indent="0">
              <a:buNone/>
            </a:pPr>
            <a:endParaRPr lang="en-GB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0" indent="0">
              <a:buNone/>
            </a:pPr>
            <a:r>
              <a:rPr lang="en-GB" dirty="0">
                <a:latin typeface="Gill Sans" panose="020B0502020104020203" pitchFamily="34" charset="-79"/>
                <a:cs typeface="Gill Sans" panose="020B0502020104020203" pitchFamily="34" charset="-79"/>
              </a:rPr>
              <a:t>Switch</a:t>
            </a:r>
          </a:p>
          <a:p>
            <a:pPr marL="0" indent="0">
              <a:buNone/>
            </a:pPr>
            <a:r>
              <a:rPr lang="en-GB" dirty="0">
                <a:latin typeface="Gill Sans" panose="020B0502020104020203" pitchFamily="34" charset="-79"/>
                <a:cs typeface="Gill Sans" panose="020B0502020104020203" pitchFamily="34" charset="-79"/>
              </a:rPr>
              <a:t>	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370616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P4 by example: route and encapsulate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11775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5736" y="5301208"/>
            <a:ext cx="490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What packets the switch accepts and outputs</a:t>
            </a:r>
            <a:endParaRPr lang="en-US" sz="2000" dirty="0"/>
          </a:p>
        </p:txBody>
      </p:sp>
      <p:cxnSp>
        <p:nvCxnSpPr>
          <p:cNvPr id="6" name="Elbow Connector 5"/>
          <p:cNvCxnSpPr>
            <a:stCxn id="2" idx="1"/>
          </p:cNvCxnSpPr>
          <p:nvPr/>
        </p:nvCxnSpPr>
        <p:spPr>
          <a:xfrm rot="10800000">
            <a:off x="971600" y="2996954"/>
            <a:ext cx="1224136" cy="250431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" idx="3"/>
          </p:cNvCxnSpPr>
          <p:nvPr/>
        </p:nvCxnSpPr>
        <p:spPr>
          <a:xfrm flipV="1">
            <a:off x="7101310" y="2996957"/>
            <a:ext cx="999082" cy="250430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93374" y="4547155"/>
            <a:ext cx="3642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000" dirty="0"/>
              <a:t>Match-action (M/A) tables - how</a:t>
            </a:r>
          </a:p>
          <a:p>
            <a:pPr algn="ctr"/>
            <a:r>
              <a:rPr lang="ro-RO" sz="2000" dirty="0"/>
              <a:t>a P4 switch can tranform packets</a:t>
            </a:r>
            <a:endParaRPr lang="en-US" sz="2000" dirty="0"/>
          </a:p>
        </p:txBody>
      </p:sp>
      <p:cxnSp>
        <p:nvCxnSpPr>
          <p:cNvPr id="30" name="Elbow Connector 29"/>
          <p:cNvCxnSpPr>
            <a:stCxn id="29" idx="1"/>
          </p:cNvCxnSpPr>
          <p:nvPr/>
        </p:nvCxnSpPr>
        <p:spPr>
          <a:xfrm rot="10800000">
            <a:off x="1831851" y="2996961"/>
            <a:ext cx="961522" cy="190413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3"/>
          </p:cNvCxnSpPr>
          <p:nvPr/>
        </p:nvCxnSpPr>
        <p:spPr>
          <a:xfrm flipV="1">
            <a:off x="6436358" y="2996952"/>
            <a:ext cx="823708" cy="190414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40545" y="3717032"/>
            <a:ext cx="3996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000" dirty="0"/>
              <a:t>Control program – what sequence of</a:t>
            </a:r>
          </a:p>
          <a:p>
            <a:pPr algn="ctr"/>
            <a:r>
              <a:rPr lang="ro-RO" sz="2000" dirty="0"/>
              <a:t>M/A tables is applied to a packet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1773334"/>
            <a:ext cx="9148348" cy="1223618"/>
            <a:chOff x="0" y="-162885"/>
            <a:chExt cx="9148348" cy="1631490"/>
          </a:xfrm>
        </p:grpSpPr>
        <p:sp>
          <p:nvSpPr>
            <p:cNvPr id="16" name="Rectangle 15"/>
            <p:cNvSpPr/>
            <p:nvPr/>
          </p:nvSpPr>
          <p:spPr>
            <a:xfrm>
              <a:off x="1350839" y="338897"/>
              <a:ext cx="3357481" cy="934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360351" y="451584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81486" y="745705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98852" y="-162885"/>
              <a:ext cx="21360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Ingress Pipeline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12782" y="519031"/>
              <a:ext cx="866712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800000"/>
                  </a:solidFill>
                </a:rPr>
                <a:t>TTL&gt;0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185654" y="807703"/>
              <a:ext cx="707369" cy="1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4881478" y="114282"/>
              <a:ext cx="572788" cy="1228285"/>
              <a:chOff x="5419303" y="623565"/>
              <a:chExt cx="572788" cy="2048757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19303" y="662263"/>
                <a:ext cx="572788" cy="18951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6200000">
                <a:off x="4641026" y="1447889"/>
                <a:ext cx="2048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Buffers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611489" y="338898"/>
              <a:ext cx="2020055" cy="93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1150" y="-162885"/>
              <a:ext cx="20479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Egress Pipeline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7486246" y="451583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92303" y="280198"/>
              <a:ext cx="1795771" cy="1188407"/>
              <a:chOff x="2818496" y="494593"/>
              <a:chExt cx="1497025" cy="118840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818496" y="494593"/>
                <a:ext cx="1497025" cy="1188407"/>
                <a:chOff x="2818496" y="494593"/>
                <a:chExt cx="1497025" cy="1188407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2827213" y="494593"/>
                  <a:ext cx="1488308" cy="905158"/>
                  <a:chOff x="2586181" y="792024"/>
                  <a:chExt cx="1281545" cy="905158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926293" y="792024"/>
                    <a:ext cx="583163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err="1">
                        <a:solidFill>
                          <a:schemeClr val="bg1"/>
                        </a:solidFill>
                      </a:rPr>
                      <a:t>encap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2818496" y="903301"/>
                  <a:ext cx="324994" cy="779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*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057420" y="958269"/>
                  <a:ext cx="701184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1.2.3.4</a:t>
                  </a: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3099048" y="916533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6773839" y="702138"/>
              <a:ext cx="0" cy="45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736143" y="744011"/>
              <a:ext cx="97234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5.6.7.8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454266" y="806897"/>
              <a:ext cx="248494" cy="11026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488074" y="854597"/>
              <a:ext cx="312274" cy="105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-27385"/>
              <a:ext cx="506870" cy="903711"/>
              <a:chOff x="3193602" y="3829926"/>
              <a:chExt cx="506870" cy="90371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3602" y="3829926"/>
                <a:ext cx="506870" cy="69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IN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>
              <a:off x="411673" y="745026"/>
              <a:ext cx="2501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8412249" y="164637"/>
              <a:ext cx="736099" cy="820667"/>
              <a:chOff x="3112787" y="3912970"/>
              <a:chExt cx="736099" cy="82066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3112787" y="3912970"/>
                <a:ext cx="73609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/>
            <p:cNvCxnSpPr>
              <a:endCxn id="53" idx="2"/>
            </p:cNvCxnSpPr>
            <p:nvPr/>
          </p:nvCxnSpPr>
          <p:spPr>
            <a:xfrm flipV="1">
              <a:off x="8308345" y="840986"/>
              <a:ext cx="283159" cy="13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686687" y="796168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2869218" y="297615"/>
              <a:ext cx="1619487" cy="948362"/>
              <a:chOff x="2751897" y="505105"/>
              <a:chExt cx="1619487" cy="94836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751897" y="505105"/>
                <a:ext cx="1619487" cy="948362"/>
                <a:chOff x="2751897" y="505105"/>
                <a:chExt cx="1619487" cy="94836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827213" y="505105"/>
                  <a:ext cx="1488308" cy="894646"/>
                  <a:chOff x="2586181" y="802536"/>
                  <a:chExt cx="1281545" cy="894646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747466" y="802536"/>
                    <a:ext cx="990176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</a:rPr>
                      <a:t>ipv4_lpm</a:t>
                    </a:r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51897" y="961025"/>
                  <a:ext cx="1149674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10.0.0.0/8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808409" y="939850"/>
                  <a:ext cx="562975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Ge0</a:t>
                  </a:r>
                </a:p>
              </p:txBody>
            </p: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3856317" y="939850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 rot="16200000">
              <a:off x="7413763" y="537802"/>
              <a:ext cx="127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alibri"/>
                  <a:cs typeface="Calibri"/>
                </a:rPr>
                <a:t>DEPARSER</a:t>
              </a:r>
              <a:endParaRPr lang="en-US" sz="12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79282" y="468401"/>
              <a:ext cx="125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/>
                  <a:cs typeface="Calibri"/>
                </a:rPr>
                <a:t>PARSER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8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D9C2-9527-264B-A41A-D98EBE86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Good cop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2BE9F9-FDE4-0A4E-ADF1-8A4A804D7B79}"/>
              </a:ext>
            </a:extLst>
          </p:cNvPr>
          <p:cNvSpPr txBox="1">
            <a:spLocks/>
          </p:cNvSpPr>
          <p:nvPr/>
        </p:nvSpPr>
        <p:spPr>
          <a:xfrm>
            <a:off x="0" y="2438400"/>
            <a:ext cx="91440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b="1" dirty="0">
                <a:solidFill>
                  <a:schemeClr val="bg1"/>
                </a:solidFill>
              </a:rPr>
              <a:t>Finding P4 bugs </a:t>
            </a:r>
          </a:p>
          <a:p>
            <a:r>
              <a:rPr lang="en-GB" sz="6000" b="1" dirty="0">
                <a:solidFill>
                  <a:schemeClr val="bg1"/>
                </a:solidFill>
              </a:rPr>
              <a:t>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979592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030B-821C-1F41-B660-D340815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Verification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03A7-84DD-D241-B5D4-74C4CE7E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7" y="1963236"/>
            <a:ext cx="8839200" cy="4648199"/>
          </a:xfrm>
        </p:spPr>
        <p:txBody>
          <a:bodyPr/>
          <a:lstStyle/>
          <a:p>
            <a:r>
              <a:rPr lang="en-GB" dirty="0">
                <a:latin typeface="Gill Sans" panose="020B0502020104020203" pitchFamily="34" charset="-79"/>
                <a:cs typeface="Gill Sans" panose="020B0502020104020203" pitchFamily="34" charset="-79"/>
              </a:rPr>
              <a:t>Inspect P4 program before deployment.</a:t>
            </a:r>
          </a:p>
          <a:p>
            <a:endParaRPr lang="en-GB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GB" dirty="0">
                <a:latin typeface="Gill Sans" panose="020B0502020104020203" pitchFamily="34" charset="-79"/>
                <a:cs typeface="Gill Sans" panose="020B0502020104020203" pitchFamily="34" charset="-79"/>
              </a:rPr>
              <a:t>Flag (all) bugs to programmer. </a:t>
            </a:r>
          </a:p>
          <a:p>
            <a:endParaRPr lang="en-GB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GB" dirty="0">
                <a:latin typeface="Gill Sans" panose="020B0502020104020203" pitchFamily="34" charset="-79"/>
                <a:cs typeface="Gill Sans" panose="020B0502020104020203" pitchFamily="34" charset="-79"/>
              </a:rPr>
              <a:t>Ensure deployed programs are bug-free.</a:t>
            </a:r>
          </a:p>
        </p:txBody>
      </p:sp>
    </p:spTree>
    <p:extLst>
      <p:ext uri="{BB962C8B-B14F-4D97-AF65-F5344CB8AC3E}">
        <p14:creationId xmlns:p14="http://schemas.microsoft.com/office/powerpoint/2010/main" val="248349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F378-130E-F941-8463-DC17198D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 </a:t>
            </a:r>
            <a:r>
              <a:rPr lang="ro-RO" dirty="0" err="1"/>
              <a:t>growing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verification</a:t>
            </a:r>
            <a:r>
              <a:rPr lang="ro-RO" dirty="0"/>
              <a:t>    </a:t>
            </a:r>
            <a:r>
              <a:rPr lang="ro-RO" dirty="0" err="1"/>
              <a:t>tools</a:t>
            </a:r>
            <a:r>
              <a:rPr lang="ro-RO" dirty="0"/>
              <a:t> for 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C813-5D02-674D-8CDD-9C2060F6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p4-nod [MSR TR ] </a:t>
            </a:r>
          </a:p>
          <a:p>
            <a:pPr marL="0" indent="0">
              <a:buNone/>
            </a:pPr>
            <a:r>
              <a:rPr lang="ro-RO" dirty="0"/>
              <a:t>p4-pktgen [SOSR 2018]</a:t>
            </a:r>
          </a:p>
          <a:p>
            <a:pPr marL="0" indent="0">
              <a:buNone/>
            </a:pPr>
            <a:r>
              <a:rPr lang="ro-RO" dirty="0"/>
              <a:t>p4v [</a:t>
            </a:r>
            <a:r>
              <a:rPr lang="ro-RO" dirty="0" err="1"/>
              <a:t>Sigcomm</a:t>
            </a:r>
            <a:r>
              <a:rPr lang="ro-RO" dirty="0"/>
              <a:t> 2018]</a:t>
            </a:r>
          </a:p>
          <a:p>
            <a:pPr marL="0" indent="0">
              <a:buNone/>
            </a:pPr>
            <a:r>
              <a:rPr lang="ro-RO" dirty="0"/>
              <a:t>Vera [</a:t>
            </a:r>
            <a:r>
              <a:rPr lang="ro-RO" dirty="0" err="1"/>
              <a:t>Sigcomm</a:t>
            </a:r>
            <a:r>
              <a:rPr lang="ro-RO" dirty="0"/>
              <a:t> 2018]</a:t>
            </a:r>
          </a:p>
          <a:p>
            <a:pPr marL="0" indent="0">
              <a:buNone/>
            </a:pPr>
            <a:r>
              <a:rPr lang="ro-RO" dirty="0"/>
              <a:t>p4-assert [</a:t>
            </a:r>
            <a:r>
              <a:rPr lang="ro-RO" dirty="0" err="1"/>
              <a:t>Conext</a:t>
            </a:r>
            <a:r>
              <a:rPr lang="ro-RO" dirty="0"/>
              <a:t> 2018]</a:t>
            </a:r>
          </a:p>
          <a:p>
            <a:pPr marL="0" indent="0">
              <a:buNone/>
            </a:pPr>
            <a:r>
              <a:rPr lang="ro-RO" dirty="0"/>
              <a:t>af4 - </a:t>
            </a:r>
            <a:r>
              <a:rPr lang="ro-RO" dirty="0" err="1"/>
              <a:t>ongoing</a:t>
            </a:r>
            <a:r>
              <a:rPr lang="ro-RO" dirty="0"/>
              <a:t> </a:t>
            </a:r>
            <a:r>
              <a:rPr lang="ro-RO" dirty="0" err="1"/>
              <a:t>work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533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106A-C0D2-F741-BB77-06690232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o-RO" b="1" dirty="0">
                <a:solidFill>
                  <a:srgbClr val="C00000"/>
                </a:solidFill>
              </a:rPr>
              <a:t>A P4 program </a:t>
            </a:r>
            <a:r>
              <a:rPr lang="ro-RO" b="1" dirty="0" err="1">
                <a:solidFill>
                  <a:srgbClr val="C00000"/>
                </a:solidFill>
              </a:rPr>
              <a:t>is</a:t>
            </a:r>
            <a:r>
              <a:rPr lang="ro-RO" b="1" dirty="0">
                <a:solidFill>
                  <a:srgbClr val="C00000"/>
                </a:solidFill>
              </a:rPr>
              <a:t> </a:t>
            </a:r>
            <a:r>
              <a:rPr lang="ro-RO" b="1" dirty="0" err="1">
                <a:solidFill>
                  <a:srgbClr val="C00000"/>
                </a:solidFill>
              </a:rPr>
              <a:t>only</a:t>
            </a:r>
            <a:r>
              <a:rPr lang="ro-RO" b="1" dirty="0">
                <a:solidFill>
                  <a:srgbClr val="C00000"/>
                </a:solidFill>
              </a:rPr>
              <a:t> half a program</a:t>
            </a:r>
            <a:br>
              <a:rPr lang="ro-RO" b="1" dirty="0">
                <a:solidFill>
                  <a:srgbClr val="C00000"/>
                </a:solidFill>
              </a:rPr>
            </a:br>
            <a:r>
              <a:rPr lang="ro-RO" sz="4000" dirty="0">
                <a:latin typeface="Gill Sans MT" panose="020B0502020104020203" pitchFamily="34" charset="77"/>
              </a:rPr>
              <a:t>Full </a:t>
            </a:r>
            <a:r>
              <a:rPr lang="ro-RO" sz="4000" dirty="0" err="1">
                <a:latin typeface="Gill Sans MT" panose="020B0502020104020203" pitchFamily="34" charset="77"/>
              </a:rPr>
              <a:t>functionality</a:t>
            </a:r>
            <a:r>
              <a:rPr lang="ro-RO" sz="4000" dirty="0">
                <a:latin typeface="Gill Sans MT" panose="020B0502020104020203" pitchFamily="34" charset="77"/>
              </a:rPr>
              <a:t>: P4 program + table </a:t>
            </a:r>
            <a:r>
              <a:rPr lang="ro-RO" sz="4000" dirty="0" err="1">
                <a:latin typeface="Gill Sans MT" panose="020B0502020104020203" pitchFamily="34" charset="77"/>
              </a:rPr>
              <a:t>rules</a:t>
            </a:r>
            <a:br>
              <a:rPr lang="ro-RO" sz="4000" dirty="0">
                <a:latin typeface="Gill Sans MT" panose="020B0502020104020203" pitchFamily="34" charset="77"/>
              </a:rPr>
            </a:br>
            <a:endParaRPr lang="ro-RO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96F-2C83-2945-93F2-821BE865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 err="1">
                <a:latin typeface="Gill Sans MT" panose="020B0502020104020203" pitchFamily="34" charset="77"/>
              </a:rPr>
              <a:t>Key</a:t>
            </a:r>
            <a:r>
              <a:rPr lang="ro-RO" b="1" dirty="0">
                <a:latin typeface="Gill Sans MT" panose="020B0502020104020203" pitchFamily="34" charset="77"/>
              </a:rPr>
              <a:t> </a:t>
            </a:r>
            <a:r>
              <a:rPr lang="ro-RO" b="1" dirty="0" err="1">
                <a:latin typeface="Gill Sans MT" panose="020B0502020104020203" pitchFamily="34" charset="77"/>
              </a:rPr>
              <a:t>decision</a:t>
            </a:r>
            <a:r>
              <a:rPr lang="ro-RO" dirty="0">
                <a:latin typeface="Gill Sans MT" panose="020B0502020104020203" pitchFamily="34" charset="77"/>
              </a:rPr>
              <a:t>: </a:t>
            </a:r>
            <a:r>
              <a:rPr lang="ro-RO" dirty="0" err="1">
                <a:latin typeface="Gill Sans MT" panose="020B0502020104020203" pitchFamily="34" charset="77"/>
              </a:rPr>
              <a:t>how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to</a:t>
            </a:r>
            <a:r>
              <a:rPr lang="ro-RO" dirty="0">
                <a:latin typeface="Gill Sans MT" panose="020B0502020104020203" pitchFamily="34" charset="77"/>
              </a:rPr>
              <a:t> deal </a:t>
            </a:r>
            <a:r>
              <a:rPr lang="ro-RO" dirty="0" err="1">
                <a:latin typeface="Gill Sans MT" panose="020B0502020104020203" pitchFamily="34" charset="77"/>
              </a:rPr>
              <a:t>with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missing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rules</a:t>
            </a:r>
            <a:r>
              <a:rPr lang="ro-RO" dirty="0">
                <a:latin typeface="Gill Sans MT" panose="020B0502020104020203" pitchFamily="34" charset="77"/>
              </a:rPr>
              <a:t>:</a:t>
            </a:r>
          </a:p>
          <a:p>
            <a:r>
              <a:rPr lang="ro-RO" sz="2800" dirty="0">
                <a:latin typeface="Gill Sans MT" panose="020B0502020104020203" pitchFamily="34" charset="77"/>
              </a:rPr>
              <a:t>Concrete </a:t>
            </a:r>
            <a:r>
              <a:rPr lang="ro-RO" sz="2800" dirty="0" err="1">
                <a:latin typeface="Gill Sans MT" panose="020B0502020104020203" pitchFamily="34" charset="77"/>
              </a:rPr>
              <a:t>rules</a:t>
            </a:r>
            <a:r>
              <a:rPr lang="ro-RO" sz="2800" dirty="0">
                <a:latin typeface="Gill Sans MT" panose="020B0502020104020203" pitchFamily="34" charset="77"/>
              </a:rPr>
              <a:t> (</a:t>
            </a:r>
            <a:r>
              <a:rPr lang="ro-RO" sz="2800" dirty="0" err="1">
                <a:latin typeface="Gill Sans MT" panose="020B0502020104020203" pitchFamily="34" charset="77"/>
              </a:rPr>
              <a:t>commands.txt</a:t>
            </a:r>
            <a:r>
              <a:rPr lang="ro-RO" sz="2800" dirty="0">
                <a:latin typeface="Gill Sans MT" panose="020B0502020104020203" pitchFamily="34" charset="77"/>
              </a:rPr>
              <a:t>) – Vera, p4pktgen. </a:t>
            </a:r>
          </a:p>
          <a:p>
            <a:endParaRPr lang="ro-RO" sz="2800" dirty="0">
              <a:latin typeface="Gill Sans MT" panose="020B0502020104020203" pitchFamily="34" charset="77"/>
            </a:endParaRPr>
          </a:p>
          <a:p>
            <a:endParaRPr lang="ro-RO" sz="2800" dirty="0">
              <a:latin typeface="Gill Sans MT" panose="020B0502020104020203" pitchFamily="34" charset="77"/>
            </a:endParaRPr>
          </a:p>
          <a:p>
            <a:r>
              <a:rPr lang="ro-RO" sz="2800" dirty="0" err="1">
                <a:latin typeface="Gill Sans MT" panose="020B0502020104020203" pitchFamily="34" charset="77"/>
              </a:rPr>
              <a:t>Assume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all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rules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possible</a:t>
            </a:r>
            <a:r>
              <a:rPr lang="ro-RO" sz="2800" dirty="0">
                <a:latin typeface="Gill Sans MT" panose="020B0502020104020203" pitchFamily="34" charset="77"/>
              </a:rPr>
              <a:t>, </a:t>
            </a:r>
            <a:r>
              <a:rPr lang="ro-RO" sz="2800" dirty="0" err="1">
                <a:latin typeface="Gill Sans MT" panose="020B0502020104020203" pitchFamily="34" charset="77"/>
              </a:rPr>
              <a:t>have</a:t>
            </a:r>
            <a:r>
              <a:rPr lang="ro-RO" sz="2800" dirty="0">
                <a:latin typeface="Gill Sans MT" panose="020B0502020104020203" pitchFamily="34" charset="77"/>
              </a:rPr>
              <a:t>  </a:t>
            </a:r>
            <a:r>
              <a:rPr lang="ro-RO" sz="2800" dirty="0" err="1">
                <a:latin typeface="Gill Sans MT" panose="020B0502020104020203" pitchFamily="34" charset="77"/>
              </a:rPr>
              <a:t>programmer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to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provide</a:t>
            </a:r>
            <a:r>
              <a:rPr lang="ro-RO" sz="2800" dirty="0">
                <a:latin typeface="Gill Sans MT" panose="020B0502020104020203" pitchFamily="34" charset="77"/>
              </a:rPr>
              <a:t> control-plane annotations - p4v, p4-assert.</a:t>
            </a:r>
          </a:p>
          <a:p>
            <a:endParaRPr lang="ro-RO" sz="2800" dirty="0">
              <a:latin typeface="Gill Sans MT" panose="020B0502020104020203" pitchFamily="34" charset="77"/>
            </a:endParaRPr>
          </a:p>
          <a:p>
            <a:endParaRPr lang="ro-RO" sz="2800" dirty="0">
              <a:latin typeface="Gill Sans MT" panose="020B0502020104020203" pitchFamily="34" charset="77"/>
            </a:endParaRPr>
          </a:p>
          <a:p>
            <a:r>
              <a:rPr lang="ro-RO" sz="2800" dirty="0">
                <a:latin typeface="Gill Sans MT" panose="020B0502020104020203" pitchFamily="34" charset="77"/>
              </a:rPr>
              <a:t>Derive control plane annotations </a:t>
            </a:r>
            <a:r>
              <a:rPr lang="en-GB" sz="2800" dirty="0">
                <a:latin typeface="Gill Sans MT" panose="020B0502020104020203" pitchFamily="34" charset="77"/>
              </a:rPr>
              <a:t>automatically – af4</a:t>
            </a:r>
            <a:r>
              <a:rPr lang="ro-RO" sz="2800" dirty="0">
                <a:latin typeface="Gill Sans MT" panose="020B0502020104020203" pitchFamily="34" charset="77"/>
              </a:rPr>
              <a:t>.</a:t>
            </a:r>
          </a:p>
          <a:p>
            <a:endParaRPr lang="ro-RO" sz="2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ro-RO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723D8-9A72-2640-A7A1-54D059FF1846}"/>
              </a:ext>
            </a:extLst>
          </p:cNvPr>
          <p:cNvSpPr txBox="1"/>
          <p:nvPr/>
        </p:nvSpPr>
        <p:spPr>
          <a:xfrm>
            <a:off x="914400" y="2743202"/>
            <a:ext cx="7010400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400" dirty="0" err="1"/>
              <a:t>Burden</a:t>
            </a:r>
            <a:r>
              <a:rPr lang="ro-RO" sz="2400" dirty="0"/>
              <a:t> on </a:t>
            </a:r>
            <a:r>
              <a:rPr lang="ro-RO" sz="2400" dirty="0" err="1"/>
              <a:t>programmer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provide</a:t>
            </a:r>
            <a:r>
              <a:rPr lang="ro-RO" sz="2400" dirty="0"/>
              <a:t> relevant </a:t>
            </a:r>
            <a:r>
              <a:rPr lang="ro-RO" sz="2400" dirty="0" err="1"/>
              <a:t>snapshots</a:t>
            </a:r>
            <a:r>
              <a:rPr lang="ro-RO" sz="2400" dirty="0"/>
              <a:t>; </a:t>
            </a:r>
            <a:r>
              <a:rPr lang="ro-RO" sz="2400" dirty="0" err="1"/>
              <a:t>poor</a:t>
            </a:r>
            <a:r>
              <a:rPr lang="ro-RO" sz="2400" dirty="0"/>
              <a:t> </a:t>
            </a:r>
            <a:r>
              <a:rPr lang="ro-RO" sz="2400" dirty="0" err="1"/>
              <a:t>coverage</a:t>
            </a:r>
            <a:r>
              <a:rPr lang="ro-RO" sz="2400" dirty="0"/>
              <a:t>, fast (</a:t>
            </a:r>
            <a:r>
              <a:rPr lang="ro-RO" sz="2400" dirty="0" err="1"/>
              <a:t>seconds</a:t>
            </a:r>
            <a:r>
              <a:rPr lang="ro-RO" sz="2400" dirty="0"/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FA81E-64B1-D74F-AC0B-22E727EC8DCA}"/>
              </a:ext>
            </a:extLst>
          </p:cNvPr>
          <p:cNvSpPr txBox="1"/>
          <p:nvPr/>
        </p:nvSpPr>
        <p:spPr>
          <a:xfrm>
            <a:off x="908538" y="4717198"/>
            <a:ext cx="7010400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400" dirty="0"/>
              <a:t>Great </a:t>
            </a:r>
            <a:r>
              <a:rPr lang="ro-RO" sz="2400" dirty="0" err="1"/>
              <a:t>coverage</a:t>
            </a:r>
            <a:r>
              <a:rPr lang="ro-RO" sz="2400" dirty="0"/>
              <a:t>, </a:t>
            </a:r>
            <a:r>
              <a:rPr lang="ro-RO" sz="2400" dirty="0" err="1"/>
              <a:t>burden</a:t>
            </a:r>
            <a:r>
              <a:rPr lang="ro-RO" sz="2400" dirty="0"/>
              <a:t> on </a:t>
            </a:r>
            <a:r>
              <a:rPr lang="ro-RO" sz="2400" dirty="0" err="1"/>
              <a:t>programmer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provide</a:t>
            </a:r>
            <a:r>
              <a:rPr lang="ro-RO" sz="2400" dirty="0"/>
              <a:t> annotations, a bit </a:t>
            </a:r>
            <a:r>
              <a:rPr lang="ro-RO" sz="2400" dirty="0" err="1"/>
              <a:t>slower</a:t>
            </a:r>
            <a:r>
              <a:rPr lang="ro-RO" sz="2400" dirty="0"/>
              <a:t> (</a:t>
            </a:r>
            <a:r>
              <a:rPr lang="ro-RO" sz="2400" dirty="0" err="1"/>
              <a:t>minutes</a:t>
            </a:r>
            <a:r>
              <a:rPr lang="ro-RO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542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7DB7-F9D7-0A42-9571-B4065704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Verification</a:t>
            </a:r>
            <a:r>
              <a:rPr lang="ro-RO" dirty="0"/>
              <a:t> </a:t>
            </a:r>
            <a:r>
              <a:rPr lang="ro-RO" dirty="0" err="1"/>
              <a:t>approach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A2DC-B103-3748-B37F-02058E4A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22439"/>
            <a:ext cx="8839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b="1" dirty="0"/>
              <a:t>Translate</a:t>
            </a:r>
            <a:r>
              <a:rPr lang="ro-RO" dirty="0"/>
              <a:t> P4-14 program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language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clearer</a:t>
            </a:r>
            <a:r>
              <a:rPr lang="ro-RO" dirty="0"/>
              <a:t> </a:t>
            </a:r>
            <a:r>
              <a:rPr lang="ro-RO" dirty="0" err="1"/>
              <a:t>semantics</a:t>
            </a:r>
            <a:r>
              <a:rPr lang="ro-RO" dirty="0"/>
              <a:t>, or </a:t>
            </a:r>
            <a:r>
              <a:rPr lang="ro-RO" dirty="0" err="1"/>
              <a:t>use</a:t>
            </a:r>
            <a:r>
              <a:rPr lang="ro-RO" dirty="0"/>
              <a:t> P4-16.</a:t>
            </a:r>
          </a:p>
          <a:p>
            <a:pPr marL="514350" indent="-514350">
              <a:buFont typeface="+mj-lt"/>
              <a:buAutoNum type="arabicPeriod"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ro-RO" b="1" dirty="0"/>
              <a:t>Instrument</a:t>
            </a:r>
            <a:r>
              <a:rPr lang="ro-RO" dirty="0"/>
              <a:t> code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add</a:t>
            </a:r>
            <a:r>
              <a:rPr lang="ro-RO" dirty="0"/>
              <a:t> „</a:t>
            </a:r>
            <a:r>
              <a:rPr lang="ro-RO" dirty="0" err="1"/>
              <a:t>traps</a:t>
            </a:r>
            <a:r>
              <a:rPr lang="ro-RO" dirty="0"/>
              <a:t>”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detect</a:t>
            </a:r>
            <a:r>
              <a:rPr lang="ro-RO" dirty="0"/>
              <a:t> </a:t>
            </a:r>
            <a:r>
              <a:rPr lang="ro-RO" dirty="0" err="1"/>
              <a:t>bugs</a:t>
            </a:r>
            <a:r>
              <a:rPr lang="ro-RO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ro-RO" b="1" dirty="0" err="1"/>
              <a:t>Find</a:t>
            </a:r>
            <a:r>
              <a:rPr lang="ro-RO" b="1" dirty="0"/>
              <a:t> </a:t>
            </a:r>
            <a:r>
              <a:rPr lang="ro-RO" b="1" dirty="0" err="1"/>
              <a:t>reachable</a:t>
            </a:r>
            <a:r>
              <a:rPr lang="ro-RO" b="1" dirty="0"/>
              <a:t> </a:t>
            </a:r>
            <a:r>
              <a:rPr lang="ro-RO" b="1" dirty="0" err="1"/>
              <a:t>bugs</a:t>
            </a:r>
            <a:r>
              <a:rPr lang="ro-RO" dirty="0"/>
              <a:t>, report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programmer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example</a:t>
            </a:r>
            <a:r>
              <a:rPr lang="ro-RO" dirty="0"/>
              <a:t> </a:t>
            </a:r>
            <a:r>
              <a:rPr lang="ro-RO" dirty="0" err="1"/>
              <a:t>packets</a:t>
            </a:r>
            <a:r>
              <a:rPr lang="ro-RO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25B72-D640-3A47-BE9C-EAD23658A27D}"/>
              </a:ext>
            </a:extLst>
          </p:cNvPr>
          <p:cNvSpPr/>
          <p:nvPr/>
        </p:nvSpPr>
        <p:spPr>
          <a:xfrm>
            <a:off x="685800" y="2743202"/>
            <a:ext cx="80010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o-RO" sz="2400" i="1" dirty="0"/>
              <a:t>GCL (p4v), SEFL (</a:t>
            </a:r>
            <a:r>
              <a:rPr lang="ro-RO" sz="2400" i="1" dirty="0" err="1"/>
              <a:t>Symnet</a:t>
            </a:r>
            <a:r>
              <a:rPr lang="ro-RO" sz="2400" i="1" dirty="0"/>
              <a:t>), C (p4-assert), P4-16 (p4-pktgen, af4)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ACC0F-8EE9-F943-B600-3FD63C08636A}"/>
              </a:ext>
            </a:extLst>
          </p:cNvPr>
          <p:cNvSpPr/>
          <p:nvPr/>
        </p:nvSpPr>
        <p:spPr>
          <a:xfrm>
            <a:off x="685800" y="5715002"/>
            <a:ext cx="80010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o-RO" sz="2400" b="1" i="1" dirty="0" err="1"/>
              <a:t>Symbolic</a:t>
            </a:r>
            <a:r>
              <a:rPr lang="ro-RO" sz="2400" b="1" i="1" dirty="0"/>
              <a:t> </a:t>
            </a:r>
            <a:r>
              <a:rPr lang="ro-RO" sz="2400" b="1" i="1" dirty="0" err="1"/>
              <a:t>execution</a:t>
            </a:r>
            <a:r>
              <a:rPr lang="ro-RO" sz="2400" b="1" i="1" dirty="0"/>
              <a:t> </a:t>
            </a:r>
            <a:r>
              <a:rPr lang="ro-RO" sz="2400" i="1" dirty="0"/>
              <a:t>or </a:t>
            </a:r>
            <a:r>
              <a:rPr lang="ro-RO" sz="2400" b="1" i="1" dirty="0" err="1"/>
              <a:t>verification</a:t>
            </a:r>
            <a:r>
              <a:rPr lang="ro-RO" sz="2400" b="1" i="1" dirty="0"/>
              <a:t> </a:t>
            </a:r>
            <a:r>
              <a:rPr lang="ro-RO" sz="2400" b="1" i="1" dirty="0" err="1"/>
              <a:t>condition</a:t>
            </a:r>
            <a:r>
              <a:rPr lang="ro-RO" sz="2400" b="1" i="1" dirty="0"/>
              <a:t> </a:t>
            </a:r>
            <a:r>
              <a:rPr lang="ro-RO" sz="2400" b="1" i="1" dirty="0" err="1"/>
              <a:t>generation</a:t>
            </a:r>
            <a:endParaRPr lang="ro-RO" sz="2400" b="1" i="1" dirty="0"/>
          </a:p>
        </p:txBody>
      </p:sp>
    </p:spTree>
    <p:extLst>
      <p:ext uri="{BB962C8B-B14F-4D97-AF65-F5344CB8AC3E}">
        <p14:creationId xmlns:p14="http://schemas.microsoft.com/office/powerpoint/2010/main" val="9137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38236" y="3093894"/>
            <a:ext cx="2178242" cy="1032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Implicit bug checks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63888" y="356661"/>
            <a:ext cx="2160240" cy="9601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P4 program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63888" y="1592803"/>
            <a:ext cx="4968552" cy="1164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P4 to SEFL</a:t>
            </a:r>
            <a:br>
              <a:rPr lang="en-US" sz="2800" dirty="0"/>
            </a:br>
            <a:r>
              <a:rPr lang="en-US" sz="2800" dirty="0"/>
              <a:t>Compiler</a:t>
            </a:r>
          </a:p>
        </p:txBody>
      </p:sp>
      <p:cxnSp>
        <p:nvCxnSpPr>
          <p:cNvPr id="8" name="Straight Arrow Connector 7"/>
          <p:cNvCxnSpPr>
            <a:stCxn id="3" idx="2"/>
            <a:endCxn id="6" idx="0"/>
          </p:cNvCxnSpPr>
          <p:nvPr/>
        </p:nvCxnSpPr>
        <p:spPr>
          <a:xfrm>
            <a:off x="4644008" y="1316772"/>
            <a:ext cx="1404156" cy="276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14" idx="0"/>
          </p:cNvCxnSpPr>
          <p:nvPr/>
        </p:nvCxnSpPr>
        <p:spPr>
          <a:xfrm>
            <a:off x="6048164" y="2756927"/>
            <a:ext cx="0" cy="384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372200" y="356661"/>
            <a:ext cx="2160240" cy="960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 table entries</a:t>
            </a:r>
          </a:p>
        </p:txBody>
      </p:sp>
      <p:cxnSp>
        <p:nvCxnSpPr>
          <p:cNvPr id="13" name="Straight Arrow Connector 12"/>
          <p:cNvCxnSpPr>
            <a:stCxn id="11" idx="2"/>
            <a:endCxn id="6" idx="0"/>
          </p:cNvCxnSpPr>
          <p:nvPr/>
        </p:nvCxnSpPr>
        <p:spPr>
          <a:xfrm flipH="1">
            <a:off x="6048164" y="1316772"/>
            <a:ext cx="1404156" cy="276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63888" y="3140968"/>
            <a:ext cx="496855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Symnet</a:t>
            </a:r>
            <a:r>
              <a:rPr lang="en-US" sz="2800" dirty="0"/>
              <a:t> verification engine</a:t>
            </a:r>
            <a:r>
              <a:rPr lang="ro-RO" sz="1200" dirty="0"/>
              <a:t>[Sigcomm’16]</a:t>
            </a:r>
            <a:endParaRPr lang="en-US" sz="3200" dirty="0"/>
          </a:p>
        </p:txBody>
      </p:sp>
      <p:sp>
        <p:nvSpPr>
          <p:cNvPr id="18" name="Rounded Rectangle 17"/>
          <p:cNvSpPr/>
          <p:nvPr/>
        </p:nvSpPr>
        <p:spPr>
          <a:xfrm>
            <a:off x="3563888" y="4389111"/>
            <a:ext cx="4968552" cy="21842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/>
              <a:t>F</a:t>
            </a:r>
            <a:r>
              <a:rPr lang="en-US" sz="2800" dirty="0"/>
              <a:t>or </a:t>
            </a:r>
            <a:r>
              <a:rPr lang="ro-RO" sz="2800" dirty="0"/>
              <a:t>each</a:t>
            </a:r>
            <a:r>
              <a:rPr lang="en-US" sz="2800" dirty="0"/>
              <a:t> possible path</a:t>
            </a:r>
            <a:r>
              <a:rPr lang="ro-RO" sz="2800" dirty="0"/>
              <a:t>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cs typeface="Gill Sans"/>
              </a:rPr>
              <a:t>full instruction trace</a:t>
            </a:r>
            <a:r>
              <a:rPr lang="ro-RO" sz="2800" dirty="0">
                <a:solidFill>
                  <a:schemeClr val="tx1"/>
                </a:solidFill>
                <a:cs typeface="Gill Sans"/>
              </a:rPr>
              <a:t>,</a:t>
            </a:r>
            <a:r>
              <a:rPr lang="en-US" sz="2800" dirty="0">
                <a:solidFill>
                  <a:schemeClr val="tx1"/>
                </a:solidFill>
                <a:cs typeface="Gill Sans"/>
              </a:rPr>
              <a:t> header field </a:t>
            </a:r>
            <a:r>
              <a:rPr lang="ro-RO" sz="2800" dirty="0">
                <a:solidFill>
                  <a:schemeClr val="tx1"/>
                </a:solidFill>
                <a:cs typeface="Gill Sans"/>
              </a:rPr>
              <a:t>values, constraints and, if needed, bug type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stCxn id="14" idx="2"/>
            <a:endCxn id="18" idx="0"/>
          </p:cNvCxnSpPr>
          <p:nvPr/>
        </p:nvCxnSpPr>
        <p:spPr>
          <a:xfrm>
            <a:off x="6048164" y="4005067"/>
            <a:ext cx="0" cy="384043"/>
          </a:xfrm>
          <a:prstGeom prst="straightConnector1">
            <a:avLst/>
          </a:prstGeom>
          <a:ln w="190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948264" y="6309320"/>
            <a:ext cx="2133600" cy="365125"/>
          </a:xfrm>
        </p:spPr>
        <p:txBody>
          <a:bodyPr/>
          <a:lstStyle/>
          <a:p>
            <a:fld id="{929CCAC7-FF97-4304-B2C3-8893F969A48C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23" name="Straight Arrow Connector 22"/>
          <p:cNvCxnSpPr>
            <a:cxnSpLocks/>
            <a:stCxn id="21" idx="3"/>
            <a:endCxn id="14" idx="1"/>
          </p:cNvCxnSpPr>
          <p:nvPr/>
        </p:nvCxnSpPr>
        <p:spPr>
          <a:xfrm flipV="1">
            <a:off x="2616478" y="3573016"/>
            <a:ext cx="947410" cy="36934"/>
          </a:xfrm>
          <a:prstGeom prst="straightConnector1">
            <a:avLst/>
          </a:prstGeom>
          <a:ln w="190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19872" y="1454779"/>
            <a:ext cx="5256584" cy="52385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4091880" cy="1143000"/>
          </a:xfrm>
        </p:spPr>
        <p:txBody>
          <a:bodyPr>
            <a:noAutofit/>
          </a:bodyPr>
          <a:lstStyle/>
          <a:p>
            <a:pPr algn="l"/>
            <a:r>
              <a:rPr lang="ro-RO" sz="4000" b="1" dirty="0"/>
              <a:t>Vera </a:t>
            </a:r>
            <a:r>
              <a:rPr lang="ro-RO" sz="3200" dirty="0"/>
              <a:t>[Sigcomm18]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01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6" grpId="0" animBg="1"/>
      <p:bldP spid="11" grpId="0" animBg="1"/>
      <p:bldP spid="14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all header layouts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926" y="1892830"/>
            <a:ext cx="3674767" cy="30931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parser start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extract(eth);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select(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eth.type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0x800 : parse_ipv4;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default: ingress; }}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parser parse_ipv4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extract(ipv4);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select(ipv4.protocol){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0x5E : parse_inner_ipv4;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default: ingress; }}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parser parse_inner_ipv4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extract(inner_ipv4);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ingress; }}</a:t>
            </a:r>
          </a:p>
        </p:txBody>
      </p:sp>
    </p:spTree>
    <p:extLst>
      <p:ext uri="{BB962C8B-B14F-4D97-AF65-F5344CB8AC3E}">
        <p14:creationId xmlns:p14="http://schemas.microsoft.com/office/powerpoint/2010/main" val="4229343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Generating all header layouts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48180" y="2321969"/>
            <a:ext cx="6035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44903" y="2779574"/>
            <a:ext cx="1" cy="38940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44898" y="3916804"/>
            <a:ext cx="26742" cy="75022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419512" y="4667030"/>
            <a:ext cx="2304256" cy="990697"/>
            <a:chOff x="467544" y="3556918"/>
            <a:chExt cx="2304256" cy="743023"/>
          </a:xfrm>
        </p:grpSpPr>
        <p:sp>
          <p:nvSpPr>
            <p:cNvPr id="11" name="Connector 14"/>
            <p:cNvSpPr/>
            <p:nvPr/>
          </p:nvSpPr>
          <p:spPr>
            <a:xfrm>
              <a:off x="467544" y="3556918"/>
              <a:ext cx="2304256" cy="743023"/>
            </a:xfrm>
            <a:prstGeom prst="flowChartConnector">
              <a:avLst/>
            </a:prstGeom>
            <a:solidFill>
              <a:srgbClr val="5CFF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313" y="3636041"/>
              <a:ext cx="1979628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3200" dirty="0">
                  <a:solidFill>
                    <a:schemeClr val="bg1"/>
                  </a:solidFill>
                </a:rPr>
                <a:t>Inner_IPv4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2601" y="3133830"/>
            <a:ext cx="1204603" cy="782973"/>
            <a:chOff x="755576" y="2419023"/>
            <a:chExt cx="1204603" cy="587230"/>
          </a:xfrm>
        </p:grpSpPr>
        <p:sp>
          <p:nvSpPr>
            <p:cNvPr id="9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41627" y="1864371"/>
            <a:ext cx="1006553" cy="915203"/>
            <a:chOff x="1089654" y="1454923"/>
            <a:chExt cx="1006553" cy="686402"/>
          </a:xfrm>
        </p:grpSpPr>
        <p:sp>
          <p:nvSpPr>
            <p:cNvPr id="7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27</a:t>
            </a:fld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120185" y="3542887"/>
            <a:ext cx="6035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723773" y="5162373"/>
            <a:ext cx="6035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926" y="1892830"/>
            <a:ext cx="3674767" cy="30931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parser start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extract(eth);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select(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eth.type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0x800 : parse_ipv4;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default: ingress; }}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parser parse_ipv4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extract(ipv4);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select(ipv4.protocol){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0x5E : parse_inner_ipv4;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default: ingress; }}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parser parse_inner_ipv4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extract(inner_ipv4);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ingress; }}</a:t>
            </a:r>
          </a:p>
        </p:txBody>
      </p:sp>
    </p:spTree>
    <p:extLst>
      <p:ext uri="{BB962C8B-B14F-4D97-AF65-F5344CB8AC3E}">
        <p14:creationId xmlns:p14="http://schemas.microsoft.com/office/powerpoint/2010/main" val="1418544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all header layouts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48180" y="2321969"/>
            <a:ext cx="603585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44903" y="2779574"/>
            <a:ext cx="1" cy="38940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44898" y="3916804"/>
            <a:ext cx="26742" cy="75022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419512" y="4667030"/>
            <a:ext cx="2304256" cy="990697"/>
            <a:chOff x="467544" y="3556918"/>
            <a:chExt cx="2304256" cy="743023"/>
          </a:xfrm>
        </p:grpSpPr>
        <p:sp>
          <p:nvSpPr>
            <p:cNvPr id="11" name="Connector 14"/>
            <p:cNvSpPr/>
            <p:nvPr/>
          </p:nvSpPr>
          <p:spPr>
            <a:xfrm>
              <a:off x="467544" y="3556918"/>
              <a:ext cx="2304256" cy="743023"/>
            </a:xfrm>
            <a:prstGeom prst="flowChartConnector">
              <a:avLst/>
            </a:prstGeom>
            <a:solidFill>
              <a:srgbClr val="5CFF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313" y="3636041"/>
              <a:ext cx="1979628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3200" dirty="0">
                  <a:solidFill>
                    <a:schemeClr val="bg1"/>
                  </a:solidFill>
                </a:rPr>
                <a:t>Inner_IPv4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2601" y="3133830"/>
            <a:ext cx="1204603" cy="782973"/>
            <a:chOff x="755576" y="2419023"/>
            <a:chExt cx="1204603" cy="587230"/>
          </a:xfrm>
        </p:grpSpPr>
        <p:sp>
          <p:nvSpPr>
            <p:cNvPr id="9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41627" y="1864371"/>
            <a:ext cx="1006553" cy="915203"/>
            <a:chOff x="1089654" y="1454923"/>
            <a:chExt cx="1006553" cy="686402"/>
          </a:xfrm>
        </p:grpSpPr>
        <p:sp>
          <p:nvSpPr>
            <p:cNvPr id="7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28</a:t>
            </a:fld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120185" y="3542887"/>
            <a:ext cx="6035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723773" y="5162373"/>
            <a:ext cx="6035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7549" y="1824163"/>
            <a:ext cx="1006553" cy="915203"/>
            <a:chOff x="1089654" y="1454923"/>
            <a:chExt cx="1006553" cy="686402"/>
          </a:xfrm>
        </p:grpSpPr>
        <p:sp>
          <p:nvSpPr>
            <p:cNvPr id="25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213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all header layouts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48180" y="2321969"/>
            <a:ext cx="6035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44903" y="2779574"/>
            <a:ext cx="1" cy="38940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44898" y="3916804"/>
            <a:ext cx="26742" cy="75022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419512" y="4667030"/>
            <a:ext cx="2304256" cy="990697"/>
            <a:chOff x="467544" y="3556918"/>
            <a:chExt cx="2304256" cy="743023"/>
          </a:xfrm>
        </p:grpSpPr>
        <p:sp>
          <p:nvSpPr>
            <p:cNvPr id="11" name="Connector 14"/>
            <p:cNvSpPr/>
            <p:nvPr/>
          </p:nvSpPr>
          <p:spPr>
            <a:xfrm>
              <a:off x="467544" y="3556918"/>
              <a:ext cx="2304256" cy="743023"/>
            </a:xfrm>
            <a:prstGeom prst="flowChartConnector">
              <a:avLst/>
            </a:prstGeom>
            <a:solidFill>
              <a:srgbClr val="5CFF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313" y="3636041"/>
              <a:ext cx="1979628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3200" dirty="0">
                  <a:solidFill>
                    <a:schemeClr val="bg1"/>
                  </a:solidFill>
                </a:rPr>
                <a:t>Inner_IPv4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2601" y="3133830"/>
            <a:ext cx="1204603" cy="782973"/>
            <a:chOff x="755576" y="2419023"/>
            <a:chExt cx="1204603" cy="587230"/>
          </a:xfrm>
        </p:grpSpPr>
        <p:sp>
          <p:nvSpPr>
            <p:cNvPr id="9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41627" y="1864371"/>
            <a:ext cx="1006553" cy="915203"/>
            <a:chOff x="1089654" y="1454923"/>
            <a:chExt cx="1006553" cy="686402"/>
          </a:xfrm>
        </p:grpSpPr>
        <p:sp>
          <p:nvSpPr>
            <p:cNvPr id="7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29</a:t>
            </a:fld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120185" y="3542887"/>
            <a:ext cx="603585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723773" y="5162373"/>
            <a:ext cx="6035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7549" y="1824163"/>
            <a:ext cx="1006553" cy="915203"/>
            <a:chOff x="1089654" y="1454923"/>
            <a:chExt cx="1006553" cy="686402"/>
          </a:xfrm>
        </p:grpSpPr>
        <p:sp>
          <p:nvSpPr>
            <p:cNvPr id="25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7203" y="3151402"/>
            <a:ext cx="1204603" cy="782973"/>
            <a:chOff x="755576" y="2419023"/>
            <a:chExt cx="1204603" cy="587230"/>
          </a:xfrm>
        </p:grpSpPr>
        <p:sp>
          <p:nvSpPr>
            <p:cNvPr id="22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7549" y="3083651"/>
            <a:ext cx="1006553" cy="915203"/>
            <a:chOff x="1089654" y="1454923"/>
            <a:chExt cx="1006553" cy="686402"/>
          </a:xfrm>
        </p:grpSpPr>
        <p:sp>
          <p:nvSpPr>
            <p:cNvPr id="30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0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P4 by example: route and encapsulate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11775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4800" y="4910197"/>
            <a:ext cx="8558818" cy="1077218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Deparsing</a:t>
            </a:r>
            <a:r>
              <a:rPr lang="en-US" sz="3200" dirty="0">
                <a:solidFill>
                  <a:schemeClr val="bg1"/>
                </a:solidFill>
              </a:rPr>
              <a:t> uses the same parser specification.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Common problem: forget to parse output packets.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3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0" y="1773334"/>
            <a:ext cx="9148348" cy="1223618"/>
            <a:chOff x="0" y="-162885"/>
            <a:chExt cx="9148348" cy="1631490"/>
          </a:xfrm>
        </p:grpSpPr>
        <p:sp>
          <p:nvSpPr>
            <p:cNvPr id="76" name="Rectangle 75"/>
            <p:cNvSpPr/>
            <p:nvPr/>
          </p:nvSpPr>
          <p:spPr>
            <a:xfrm>
              <a:off x="1350839" y="338897"/>
              <a:ext cx="3357481" cy="934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360351" y="451584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181486" y="745705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998852" y="-162885"/>
              <a:ext cx="21360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Ingress Pipeline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12782" y="519031"/>
              <a:ext cx="866712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800000"/>
                  </a:solidFill>
                </a:rPr>
                <a:t>TTL&gt;0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185654" y="807703"/>
              <a:ext cx="707369" cy="1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4881478" y="114282"/>
              <a:ext cx="572788" cy="1228285"/>
              <a:chOff x="5419303" y="623565"/>
              <a:chExt cx="572788" cy="2048757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5419303" y="662263"/>
                <a:ext cx="572788" cy="18951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6200000">
                <a:off x="4641026" y="1447889"/>
                <a:ext cx="2048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Buffers</a:t>
                </a: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5611489" y="338898"/>
              <a:ext cx="2020055" cy="93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11150" y="-162885"/>
              <a:ext cx="20479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Egress Pipeline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7486246" y="451583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692303" y="280198"/>
              <a:ext cx="1795771" cy="1188407"/>
              <a:chOff x="2818496" y="494593"/>
              <a:chExt cx="1497025" cy="1188407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2818496" y="494593"/>
                <a:ext cx="1497025" cy="1188407"/>
                <a:chOff x="2818496" y="494593"/>
                <a:chExt cx="1497025" cy="1188407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827213" y="494593"/>
                  <a:ext cx="1488308" cy="905158"/>
                  <a:chOff x="2586181" y="792024"/>
                  <a:chExt cx="1281545" cy="905158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2926293" y="792024"/>
                    <a:ext cx="583163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err="1">
                        <a:solidFill>
                          <a:schemeClr val="bg1"/>
                        </a:solidFill>
                      </a:rPr>
                      <a:t>encap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14" name="TextBox 113"/>
                <p:cNvSpPr txBox="1"/>
                <p:nvPr/>
              </p:nvSpPr>
              <p:spPr>
                <a:xfrm>
                  <a:off x="2818496" y="903301"/>
                  <a:ext cx="324994" cy="779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*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057420" y="958269"/>
                  <a:ext cx="701184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1.2.3.4</a:t>
                  </a:r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>
                <a:off x="3099048" y="916533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/>
            <p:nvPr/>
          </p:nvCxnSpPr>
          <p:spPr>
            <a:xfrm>
              <a:off x="6773839" y="702138"/>
              <a:ext cx="0" cy="45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736143" y="744011"/>
              <a:ext cx="97234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5.6.7.8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5454266" y="806897"/>
              <a:ext cx="248494" cy="11026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488074" y="854597"/>
              <a:ext cx="312274" cy="105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0" y="-27385"/>
              <a:ext cx="506870" cy="903711"/>
              <a:chOff x="3193602" y="3829926"/>
              <a:chExt cx="506870" cy="903711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3193602" y="3829926"/>
                <a:ext cx="506870" cy="69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IN</a:t>
                </a: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>
              <a:off x="411673" y="745026"/>
              <a:ext cx="2501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8412249" y="164637"/>
              <a:ext cx="736099" cy="820667"/>
              <a:chOff x="3112787" y="3912970"/>
              <a:chExt cx="736099" cy="820667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112787" y="3912970"/>
                <a:ext cx="73609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</a:t>
                </a: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Arrow Connector 93"/>
            <p:cNvCxnSpPr>
              <a:endCxn id="108" idx="2"/>
            </p:cNvCxnSpPr>
            <p:nvPr/>
          </p:nvCxnSpPr>
          <p:spPr>
            <a:xfrm flipV="1">
              <a:off x="8308345" y="840986"/>
              <a:ext cx="283159" cy="13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686687" y="796168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2869218" y="297615"/>
              <a:ext cx="1619487" cy="948362"/>
              <a:chOff x="2751897" y="505105"/>
              <a:chExt cx="1619487" cy="94836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751897" y="505105"/>
                <a:ext cx="1619487" cy="948362"/>
                <a:chOff x="2751897" y="505105"/>
                <a:chExt cx="1619487" cy="94836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2827213" y="505105"/>
                  <a:ext cx="1488308" cy="894646"/>
                  <a:chOff x="2586181" y="802536"/>
                  <a:chExt cx="1281545" cy="894646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747466" y="802536"/>
                    <a:ext cx="990176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</a:rPr>
                      <a:t>ipv4_lpm</a:t>
                    </a:r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2751897" y="961025"/>
                  <a:ext cx="1149674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10.0.0.0/8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808409" y="939850"/>
                  <a:ext cx="562975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Ge0</a:t>
                  </a:r>
                </a:p>
              </p:txBody>
            </p: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3856317" y="939850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 rot="16200000">
              <a:off x="7413763" y="537802"/>
              <a:ext cx="127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alibri"/>
                  <a:cs typeface="Calibri"/>
                </a:rPr>
                <a:t>DEPARSER</a:t>
              </a:r>
              <a:endParaRPr lang="en-US" sz="12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279282" y="468401"/>
              <a:ext cx="125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/>
                  <a:cs typeface="Calibri"/>
                </a:rPr>
                <a:t>PARSER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3084" y="2840102"/>
            <a:ext cx="7133168" cy="1955016"/>
            <a:chOff x="963084" y="1982852"/>
            <a:chExt cx="7133168" cy="1955016"/>
          </a:xfrm>
        </p:grpSpPr>
        <p:cxnSp>
          <p:nvCxnSpPr>
            <p:cNvPr id="7" name="Straight Connector 6"/>
            <p:cNvCxnSpPr>
              <a:endCxn id="74" idx="1"/>
            </p:cNvCxnSpPr>
            <p:nvPr/>
          </p:nvCxnSpPr>
          <p:spPr>
            <a:xfrm>
              <a:off x="963084" y="2038414"/>
              <a:ext cx="2525198" cy="929958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74" idx="3"/>
            </p:cNvCxnSpPr>
            <p:nvPr/>
          </p:nvCxnSpPr>
          <p:spPr>
            <a:xfrm flipH="1">
              <a:off x="6635297" y="1982852"/>
              <a:ext cx="1460955" cy="985520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488282" y="1998876"/>
              <a:ext cx="3147015" cy="19389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parser start {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extract(eth);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return select(</a:t>
              </a:r>
              <a:r>
                <a:rPr lang="en-US" sz="1500" dirty="0" err="1">
                  <a:latin typeface="Consolas" pitchFamily="49" charset="0"/>
                  <a:cs typeface="Consolas" pitchFamily="49" charset="0"/>
                </a:rPr>
                <a:t>eth.type</a:t>
              </a:r>
              <a:r>
                <a:rPr lang="en-US" sz="1500" dirty="0">
                  <a:latin typeface="Consolas" pitchFamily="49" charset="0"/>
                  <a:cs typeface="Consolas" pitchFamily="49" charset="0"/>
                </a:rPr>
                <a:t>){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  0x800 : parse_ipv4;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  default: ingress; }}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parser parse_ipv4 {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extract(ipv4);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return ingress;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0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all header layouts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48180" y="2321969"/>
            <a:ext cx="6035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44903" y="2779574"/>
            <a:ext cx="1" cy="38940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44898" y="3916804"/>
            <a:ext cx="26742" cy="75022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419512" y="4667030"/>
            <a:ext cx="2304256" cy="990697"/>
            <a:chOff x="467544" y="3556918"/>
            <a:chExt cx="2304256" cy="743023"/>
          </a:xfrm>
        </p:grpSpPr>
        <p:sp>
          <p:nvSpPr>
            <p:cNvPr id="11" name="Connector 14"/>
            <p:cNvSpPr/>
            <p:nvPr/>
          </p:nvSpPr>
          <p:spPr>
            <a:xfrm>
              <a:off x="467544" y="3556918"/>
              <a:ext cx="2304256" cy="743023"/>
            </a:xfrm>
            <a:prstGeom prst="flowChartConnector">
              <a:avLst/>
            </a:prstGeom>
            <a:solidFill>
              <a:srgbClr val="5CFF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313" y="3636041"/>
              <a:ext cx="1979628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3200" dirty="0">
                  <a:solidFill>
                    <a:schemeClr val="bg1"/>
                  </a:solidFill>
                </a:rPr>
                <a:t>Inner_IPv4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2601" y="3133830"/>
            <a:ext cx="1204603" cy="782973"/>
            <a:chOff x="755576" y="2419023"/>
            <a:chExt cx="1204603" cy="587230"/>
          </a:xfrm>
        </p:grpSpPr>
        <p:sp>
          <p:nvSpPr>
            <p:cNvPr id="9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41627" y="1864371"/>
            <a:ext cx="1006553" cy="915203"/>
            <a:chOff x="1089654" y="1454923"/>
            <a:chExt cx="1006553" cy="686402"/>
          </a:xfrm>
        </p:grpSpPr>
        <p:sp>
          <p:nvSpPr>
            <p:cNvPr id="7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30</a:t>
            </a:fld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120185" y="3542887"/>
            <a:ext cx="60358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723773" y="5162373"/>
            <a:ext cx="603585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7549" y="1824163"/>
            <a:ext cx="1006553" cy="915203"/>
            <a:chOff x="1089654" y="1454923"/>
            <a:chExt cx="1006553" cy="686402"/>
          </a:xfrm>
        </p:grpSpPr>
        <p:sp>
          <p:nvSpPr>
            <p:cNvPr id="25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7203" y="3151402"/>
            <a:ext cx="1204603" cy="782973"/>
            <a:chOff x="755576" y="2419023"/>
            <a:chExt cx="1204603" cy="587230"/>
          </a:xfrm>
        </p:grpSpPr>
        <p:sp>
          <p:nvSpPr>
            <p:cNvPr id="22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7549" y="3083651"/>
            <a:ext cx="1006553" cy="915203"/>
            <a:chOff x="1089654" y="1454923"/>
            <a:chExt cx="1006553" cy="686402"/>
          </a:xfrm>
        </p:grpSpPr>
        <p:sp>
          <p:nvSpPr>
            <p:cNvPr id="30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67203" y="4485121"/>
            <a:ext cx="1204603" cy="782973"/>
            <a:chOff x="755576" y="2419023"/>
            <a:chExt cx="1204603" cy="587230"/>
          </a:xfrm>
        </p:grpSpPr>
        <p:sp>
          <p:nvSpPr>
            <p:cNvPr id="33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7549" y="4417367"/>
            <a:ext cx="1006553" cy="915203"/>
            <a:chOff x="1089654" y="1454923"/>
            <a:chExt cx="1006553" cy="686402"/>
          </a:xfrm>
        </p:grpSpPr>
        <p:sp>
          <p:nvSpPr>
            <p:cNvPr id="36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899233" y="4397603"/>
            <a:ext cx="2304256" cy="990697"/>
            <a:chOff x="467544" y="3556918"/>
            <a:chExt cx="2304256" cy="743023"/>
          </a:xfrm>
        </p:grpSpPr>
        <p:sp>
          <p:nvSpPr>
            <p:cNvPr id="39" name="Connector 14"/>
            <p:cNvSpPr/>
            <p:nvPr/>
          </p:nvSpPr>
          <p:spPr>
            <a:xfrm>
              <a:off x="467544" y="3556918"/>
              <a:ext cx="2304256" cy="743023"/>
            </a:xfrm>
            <a:prstGeom prst="flowChartConnector">
              <a:avLst/>
            </a:prstGeom>
            <a:solidFill>
              <a:srgbClr val="5CFF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1313" y="3636041"/>
              <a:ext cx="1979628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3200" dirty="0">
                  <a:solidFill>
                    <a:schemeClr val="bg1"/>
                  </a:solidFill>
                </a:rPr>
                <a:t>Inner_IPv4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867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31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67548" y="1824163"/>
            <a:ext cx="1006553" cy="915203"/>
            <a:chOff x="1089654" y="1454923"/>
            <a:chExt cx="1006553" cy="686402"/>
          </a:xfrm>
        </p:grpSpPr>
        <p:sp>
          <p:nvSpPr>
            <p:cNvPr id="25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7201" y="3151402"/>
            <a:ext cx="1204603" cy="782973"/>
            <a:chOff x="755576" y="2419023"/>
            <a:chExt cx="1204603" cy="587230"/>
          </a:xfrm>
        </p:grpSpPr>
        <p:sp>
          <p:nvSpPr>
            <p:cNvPr id="22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7547" y="3083651"/>
            <a:ext cx="1006553" cy="915203"/>
            <a:chOff x="1089654" y="1454923"/>
            <a:chExt cx="1006553" cy="686402"/>
          </a:xfrm>
        </p:grpSpPr>
        <p:sp>
          <p:nvSpPr>
            <p:cNvPr id="30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67201" y="4485121"/>
            <a:ext cx="1204603" cy="782973"/>
            <a:chOff x="755576" y="2419023"/>
            <a:chExt cx="1204603" cy="587230"/>
          </a:xfrm>
        </p:grpSpPr>
        <p:sp>
          <p:nvSpPr>
            <p:cNvPr id="33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7547" y="4417367"/>
            <a:ext cx="1006553" cy="915203"/>
            <a:chOff x="1089654" y="1454923"/>
            <a:chExt cx="1006553" cy="686402"/>
          </a:xfrm>
        </p:grpSpPr>
        <p:sp>
          <p:nvSpPr>
            <p:cNvPr id="36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899231" y="4397603"/>
            <a:ext cx="2304256" cy="990697"/>
            <a:chOff x="467544" y="3556918"/>
            <a:chExt cx="2304256" cy="743023"/>
          </a:xfrm>
        </p:grpSpPr>
        <p:sp>
          <p:nvSpPr>
            <p:cNvPr id="39" name="Connector 14"/>
            <p:cNvSpPr/>
            <p:nvPr/>
          </p:nvSpPr>
          <p:spPr>
            <a:xfrm>
              <a:off x="467544" y="3556918"/>
              <a:ext cx="2304256" cy="743023"/>
            </a:xfrm>
            <a:prstGeom prst="flowChartConnector">
              <a:avLst/>
            </a:prstGeom>
            <a:solidFill>
              <a:srgbClr val="5CFF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1313" y="3636041"/>
              <a:ext cx="1979628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3200" dirty="0">
                  <a:solidFill>
                    <a:schemeClr val="bg1"/>
                  </a:solidFill>
                </a:rPr>
                <a:t>Inner_IPv4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51520" y="2852938"/>
            <a:ext cx="2781480" cy="134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ro-RO" dirty="0"/>
              <a:t>ymbolic execution</a:t>
            </a:r>
            <a:r>
              <a:rPr lang="en-US" dirty="0"/>
              <a:t> of P4 models</a:t>
            </a:r>
          </a:p>
        </p:txBody>
      </p:sp>
    </p:spTree>
    <p:extLst>
      <p:ext uri="{BB962C8B-B14F-4D97-AF65-F5344CB8AC3E}">
        <p14:creationId xmlns:p14="http://schemas.microsoft.com/office/powerpoint/2010/main" val="115746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32</a:t>
            </a:fld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ro-RO" dirty="0"/>
              <a:t>ymbolic execution</a:t>
            </a:r>
            <a:r>
              <a:rPr lang="en-US" dirty="0"/>
              <a:t> of P4 models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87729"/>
              </p:ext>
            </p:extLst>
          </p:nvPr>
        </p:nvGraphicFramePr>
        <p:xfrm>
          <a:off x="3276600" y="1918834"/>
          <a:ext cx="2867034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ro-RO" sz="2400" i="1" dirty="0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EtherType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2412"/>
              </p:ext>
            </p:extLst>
          </p:nvPr>
        </p:nvGraphicFramePr>
        <p:xfrm>
          <a:off x="6134150" y="1918834"/>
          <a:ext cx="2705053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...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913960" y="1412776"/>
            <a:ext cx="101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Ethernet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34153" y="1456049"/>
            <a:ext cx="5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IPv4</a:t>
            </a:r>
            <a:endParaRPr lang="en-US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1636153" y="2023438"/>
            <a:ext cx="1204603" cy="782973"/>
            <a:chOff x="755576" y="2419023"/>
            <a:chExt cx="1204603" cy="587230"/>
          </a:xfrm>
        </p:grpSpPr>
        <p:sp>
          <p:nvSpPr>
            <p:cNvPr id="48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6499" y="1955686"/>
            <a:ext cx="1006553" cy="915203"/>
            <a:chOff x="1089654" y="1454923"/>
            <a:chExt cx="1006553" cy="686402"/>
          </a:xfrm>
        </p:grpSpPr>
        <p:sp>
          <p:nvSpPr>
            <p:cNvPr id="51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20472" y="1724974"/>
            <a:ext cx="2781480" cy="134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0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33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70864" y="4581132"/>
            <a:ext cx="46518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control ingress(){</a:t>
            </a:r>
          </a:p>
          <a:p>
            <a:r>
              <a:rPr lang="en-US" dirty="0">
                <a:latin typeface="Consolas"/>
                <a:cs typeface="Consolas"/>
              </a:rPr>
              <a:t>  if (ipv4.TTL&gt;0)</a:t>
            </a:r>
          </a:p>
          <a:p>
            <a:r>
              <a:rPr lang="en-US" dirty="0">
                <a:latin typeface="Consolas"/>
                <a:cs typeface="Consolas"/>
              </a:rPr>
              <a:t>	apply(</a:t>
            </a:r>
            <a:r>
              <a:rPr lang="en-US" dirty="0" err="1">
                <a:latin typeface="Consolas"/>
                <a:cs typeface="Consolas"/>
              </a:rPr>
              <a:t>lpm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ro-RO" dirty="0"/>
              <a:t>ymbolic execution</a:t>
            </a:r>
            <a:r>
              <a:rPr lang="en-US" dirty="0"/>
              <a:t> of P4 models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636153" y="2023438"/>
            <a:ext cx="1204603" cy="782973"/>
            <a:chOff x="755576" y="2419023"/>
            <a:chExt cx="1204603" cy="587230"/>
          </a:xfrm>
        </p:grpSpPr>
        <p:sp>
          <p:nvSpPr>
            <p:cNvPr id="43" name="Connector 12"/>
            <p:cNvSpPr/>
            <p:nvPr/>
          </p:nvSpPr>
          <p:spPr>
            <a:xfrm>
              <a:off x="755576" y="2445383"/>
              <a:ext cx="1204603" cy="560870"/>
            </a:xfrm>
            <a:prstGeom prst="flowChartConnector">
              <a:avLst/>
            </a:prstGeom>
            <a:solidFill>
              <a:srgbClr val="D92A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9592" y="2419023"/>
              <a:ext cx="893394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</a:rPr>
                <a:t>IPv</a:t>
              </a:r>
              <a:r>
                <a:rPr lang="ro-RO" sz="3200" dirty="0">
                  <a:solidFill>
                    <a:schemeClr val="bg1"/>
                  </a:solidFill>
                </a:rPr>
                <a:t>4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36499" y="1955686"/>
            <a:ext cx="1006553" cy="915203"/>
            <a:chOff x="1089654" y="1454923"/>
            <a:chExt cx="1006553" cy="686402"/>
          </a:xfrm>
        </p:grpSpPr>
        <p:sp>
          <p:nvSpPr>
            <p:cNvPr id="47" name="Connector 10"/>
            <p:cNvSpPr/>
            <p:nvPr/>
          </p:nvSpPr>
          <p:spPr>
            <a:xfrm>
              <a:off x="1089654" y="1454923"/>
              <a:ext cx="1006553" cy="686402"/>
            </a:xfrm>
            <a:prstGeom prst="flowChartConnector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25682" y="1475582"/>
              <a:ext cx="73810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Eth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20472" y="1724974"/>
            <a:ext cx="2781480" cy="134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13960" y="1412776"/>
            <a:ext cx="101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Ethernet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134153" y="1456049"/>
            <a:ext cx="5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IPv4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6002680" y="3236979"/>
            <a:ext cx="297517" cy="10381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40209"/>
              </p:ext>
            </p:extLst>
          </p:nvPr>
        </p:nvGraphicFramePr>
        <p:xfrm>
          <a:off x="3276600" y="1918834"/>
          <a:ext cx="2867034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ro-RO" sz="2400" i="1" dirty="0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EtherType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22879"/>
              </p:ext>
            </p:extLst>
          </p:nvPr>
        </p:nvGraphicFramePr>
        <p:xfrm>
          <a:off x="6134150" y="1918834"/>
          <a:ext cx="2705053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...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4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34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40647" y="1405034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P4</a:t>
            </a:r>
            <a:r>
              <a:rPr lang="ro-RO" sz="1400" dirty="0">
                <a:solidFill>
                  <a:srgbClr val="FF0000"/>
                </a:solidFill>
              </a:rPr>
              <a:t>14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40642" y="2020587"/>
            <a:ext cx="46518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control ingress(){</a:t>
            </a:r>
          </a:p>
          <a:p>
            <a:r>
              <a:rPr lang="en-US" dirty="0">
                <a:latin typeface="Consolas"/>
                <a:cs typeface="Consolas"/>
              </a:rPr>
              <a:t>  if (ipv4.TTL&gt;0)</a:t>
            </a:r>
          </a:p>
          <a:p>
            <a:r>
              <a:rPr lang="en-US" dirty="0">
                <a:latin typeface="Consolas"/>
                <a:cs typeface="Consolas"/>
              </a:rPr>
              <a:t>	apply(</a:t>
            </a:r>
            <a:r>
              <a:rPr lang="en-US" dirty="0" err="1">
                <a:latin typeface="Consolas"/>
                <a:cs typeface="Consolas"/>
              </a:rPr>
              <a:t>lpm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ro-RO" dirty="0"/>
              <a:t>ymbolic execution</a:t>
            </a:r>
            <a:r>
              <a:rPr lang="en-US" dirty="0"/>
              <a:t> of P4 models</a:t>
            </a:r>
          </a:p>
        </p:txBody>
      </p:sp>
    </p:spTree>
    <p:extLst>
      <p:ext uri="{BB962C8B-B14F-4D97-AF65-F5344CB8AC3E}">
        <p14:creationId xmlns:p14="http://schemas.microsoft.com/office/powerpoint/2010/main" val="3994302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2123743"/>
            <a:ext cx="3960440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nsolas"/>
                <a:cs typeface="Consolas"/>
              </a:rPr>
              <a:t>‘</a:t>
            </a:r>
            <a:r>
              <a:rPr lang="en-US" dirty="0">
                <a:latin typeface="Consolas"/>
                <a:cs typeface="Consolas"/>
              </a:rPr>
              <a:t>ingress</a:t>
            </a:r>
            <a:r>
              <a:rPr lang="ro-RO" dirty="0">
                <a:latin typeface="Consolas"/>
                <a:cs typeface="Consolas"/>
              </a:rPr>
              <a:t>’: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ro-RO" dirty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f(</a:t>
            </a:r>
            <a:r>
              <a:rPr lang="ro-RO" dirty="0">
                <a:latin typeface="Consolas"/>
                <a:cs typeface="Consolas"/>
              </a:rPr>
              <a:t>Constrain(‘</a:t>
            </a:r>
            <a:r>
              <a:rPr lang="en-US" dirty="0">
                <a:latin typeface="Consolas"/>
                <a:cs typeface="Consolas"/>
              </a:rPr>
              <a:t>ipv4.TTL</a:t>
            </a:r>
            <a:r>
              <a:rPr lang="ro-RO" dirty="0">
                <a:latin typeface="Consolas"/>
                <a:cs typeface="Consolas"/>
              </a:rPr>
              <a:t>’</a:t>
            </a:r>
            <a:r>
              <a:rPr lang="en-US" dirty="0">
                <a:latin typeface="Consolas"/>
                <a:cs typeface="Consolas"/>
              </a:rPr>
              <a:t>&gt;0</a:t>
            </a:r>
            <a:r>
              <a:rPr lang="ro-RO" dirty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ro-RO" dirty="0">
                <a:latin typeface="Consolas"/>
                <a:cs typeface="Consolas"/>
              </a:rPr>
              <a:t>  Forward(‘table.lpm’)</a:t>
            </a:r>
          </a:p>
          <a:p>
            <a:r>
              <a:rPr lang="en-US" dirty="0">
                <a:latin typeface="Consolas"/>
                <a:cs typeface="Consolas"/>
              </a:rPr>
              <a:t>else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ro-RO" dirty="0">
                <a:latin typeface="Consolas"/>
                <a:cs typeface="Consolas"/>
              </a:rPr>
              <a:t>Forward(‘buffer.in’)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40" y="15081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SEFL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0647" y="1405034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P4</a:t>
            </a:r>
            <a:r>
              <a:rPr lang="ro-RO" sz="1400" dirty="0">
                <a:solidFill>
                  <a:srgbClr val="FF0000"/>
                </a:solidFill>
              </a:rPr>
              <a:t>14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0642" y="2020587"/>
            <a:ext cx="46518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control ingress(){</a:t>
            </a:r>
          </a:p>
          <a:p>
            <a:r>
              <a:rPr lang="en-US" dirty="0">
                <a:latin typeface="Consolas"/>
                <a:cs typeface="Consolas"/>
              </a:rPr>
              <a:t>  if (ipv4.TTL&gt;0)</a:t>
            </a:r>
          </a:p>
          <a:p>
            <a:r>
              <a:rPr lang="en-US" dirty="0">
                <a:latin typeface="Consolas"/>
                <a:cs typeface="Consolas"/>
              </a:rPr>
              <a:t>	apply(</a:t>
            </a:r>
            <a:r>
              <a:rPr lang="en-US" dirty="0" err="1">
                <a:latin typeface="Consolas"/>
                <a:cs typeface="Consolas"/>
              </a:rPr>
              <a:t>lpm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ro-RO" dirty="0"/>
              <a:t>ymbolic execution</a:t>
            </a:r>
            <a:r>
              <a:rPr lang="en-US" dirty="0"/>
              <a:t> of P4 models</a:t>
            </a:r>
          </a:p>
        </p:txBody>
      </p:sp>
    </p:spTree>
    <p:extLst>
      <p:ext uri="{BB962C8B-B14F-4D97-AF65-F5344CB8AC3E}">
        <p14:creationId xmlns:p14="http://schemas.microsoft.com/office/powerpoint/2010/main" val="842615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2123743"/>
            <a:ext cx="3960440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nsolas"/>
                <a:cs typeface="Consolas"/>
              </a:rPr>
              <a:t>‘</a:t>
            </a:r>
            <a:r>
              <a:rPr lang="en-US" dirty="0">
                <a:latin typeface="Consolas"/>
                <a:cs typeface="Consolas"/>
              </a:rPr>
              <a:t>ingress</a:t>
            </a:r>
            <a:r>
              <a:rPr lang="ro-RO" dirty="0">
                <a:latin typeface="Consolas"/>
                <a:cs typeface="Consolas"/>
              </a:rPr>
              <a:t>’: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ro-RO" dirty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f(</a:t>
            </a:r>
            <a:r>
              <a:rPr lang="ro-RO" dirty="0">
                <a:latin typeface="Consolas"/>
                <a:cs typeface="Consolas"/>
              </a:rPr>
              <a:t>Constrain(‘</a:t>
            </a:r>
            <a:r>
              <a:rPr lang="en-US" dirty="0">
                <a:latin typeface="Consolas"/>
                <a:cs typeface="Consolas"/>
              </a:rPr>
              <a:t>ipv4.TTL</a:t>
            </a:r>
            <a:r>
              <a:rPr lang="ro-RO" dirty="0">
                <a:latin typeface="Consolas"/>
                <a:cs typeface="Consolas"/>
              </a:rPr>
              <a:t>’</a:t>
            </a:r>
            <a:r>
              <a:rPr lang="en-US" dirty="0">
                <a:latin typeface="Consolas"/>
                <a:cs typeface="Consolas"/>
              </a:rPr>
              <a:t>&gt;0</a:t>
            </a:r>
            <a:r>
              <a:rPr lang="ro-RO" dirty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ro-RO" dirty="0">
                <a:latin typeface="Consolas"/>
                <a:cs typeface="Consolas"/>
              </a:rPr>
              <a:t>  Forward(‘table.lpm’)</a:t>
            </a:r>
          </a:p>
          <a:p>
            <a:r>
              <a:rPr lang="en-US" dirty="0">
                <a:latin typeface="Consolas"/>
                <a:cs typeface="Consolas"/>
              </a:rPr>
              <a:t>else</a:t>
            </a:r>
            <a:r>
              <a:rPr lang="ro-RO" dirty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ro-RO" dirty="0">
                <a:latin typeface="Consolas"/>
                <a:cs typeface="Consolas"/>
              </a:rPr>
              <a:t>Forward(‘buffer.in’)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40" y="15081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SEFL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ro-RO" dirty="0"/>
              <a:t>ymbolic execution</a:t>
            </a:r>
            <a:r>
              <a:rPr lang="en-US" dirty="0"/>
              <a:t> of P4 models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968" y="2895600"/>
            <a:ext cx="3872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11680" y="2702124"/>
            <a:ext cx="101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Ethernet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31873" y="2745397"/>
            <a:ext cx="5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IPv4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52410"/>
              </p:ext>
            </p:extLst>
          </p:nvPr>
        </p:nvGraphicFramePr>
        <p:xfrm>
          <a:off x="3505200" y="3147909"/>
          <a:ext cx="2867034" cy="1087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29">
                <a:tc>
                  <a:txBody>
                    <a:bodyPr/>
                    <a:lstStyle/>
                    <a:p>
                      <a:r>
                        <a:rPr lang="ro-RO" sz="2400" i="1" dirty="0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EtherType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64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91856"/>
              </p:ext>
            </p:extLst>
          </p:nvPr>
        </p:nvGraphicFramePr>
        <p:xfrm>
          <a:off x="6362750" y="3147907"/>
          <a:ext cx="2705053" cy="1099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204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...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89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914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2123743"/>
            <a:ext cx="3960440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nsolas"/>
                <a:cs typeface="Consolas"/>
              </a:rPr>
              <a:t>‘</a:t>
            </a:r>
            <a:r>
              <a:rPr lang="en-US" dirty="0">
                <a:latin typeface="Consolas"/>
                <a:cs typeface="Consolas"/>
              </a:rPr>
              <a:t>ingress</a:t>
            </a:r>
            <a:r>
              <a:rPr lang="ro-RO" dirty="0">
                <a:latin typeface="Consolas"/>
                <a:cs typeface="Consolas"/>
              </a:rPr>
              <a:t>’: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ro-RO" dirty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f(</a:t>
            </a:r>
            <a:r>
              <a:rPr lang="ro-RO" dirty="0">
                <a:latin typeface="Consolas"/>
                <a:cs typeface="Consolas"/>
              </a:rPr>
              <a:t>Constrain(‘</a:t>
            </a:r>
            <a:r>
              <a:rPr lang="en-US" dirty="0">
                <a:latin typeface="Consolas"/>
                <a:cs typeface="Consolas"/>
              </a:rPr>
              <a:t>ipv4.TTL</a:t>
            </a:r>
            <a:r>
              <a:rPr lang="ro-RO" dirty="0">
                <a:latin typeface="Consolas"/>
                <a:cs typeface="Consolas"/>
              </a:rPr>
              <a:t>’</a:t>
            </a:r>
            <a:r>
              <a:rPr lang="en-US" dirty="0">
                <a:latin typeface="Consolas"/>
                <a:cs typeface="Consolas"/>
              </a:rPr>
              <a:t>&gt;0</a:t>
            </a:r>
            <a:r>
              <a:rPr lang="ro-RO" dirty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ro-RO" dirty="0">
                <a:latin typeface="Consolas"/>
                <a:cs typeface="Consolas"/>
              </a:rPr>
              <a:t>  Forward(‘table.lpm’)</a:t>
            </a:r>
          </a:p>
          <a:p>
            <a:r>
              <a:rPr lang="en-US" dirty="0">
                <a:latin typeface="Consolas"/>
                <a:cs typeface="Consolas"/>
              </a:rPr>
              <a:t>else</a:t>
            </a:r>
            <a:r>
              <a:rPr lang="ro-RO" dirty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ro-RO" dirty="0">
                <a:latin typeface="Consolas"/>
                <a:cs typeface="Consolas"/>
              </a:rPr>
              <a:t>Forward(‘buffer.in’)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40" y="15081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SEFL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ro-RO" dirty="0"/>
              <a:t>ymbolic execution</a:t>
            </a:r>
            <a:r>
              <a:rPr lang="en-US" dirty="0"/>
              <a:t> of P4 models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08076" y="4219637"/>
            <a:ext cx="4223792" cy="6495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31868" y="4219637"/>
            <a:ext cx="456728" cy="6495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1680" y="2702124"/>
            <a:ext cx="101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Ethernet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31873" y="2745397"/>
            <a:ext cx="5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IPv4</a:t>
            </a:r>
            <a:endParaRPr lang="en-US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18593"/>
              </p:ext>
            </p:extLst>
          </p:nvPr>
        </p:nvGraphicFramePr>
        <p:xfrm>
          <a:off x="152994" y="5019366"/>
          <a:ext cx="2232248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ro-RO" sz="2000" i="1" dirty="0"/>
                        <a:t>Dst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000" i="1" dirty="0"/>
                        <a:t>Src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Ether</a:t>
                      </a:r>
                    </a:p>
                    <a:p>
                      <a:r>
                        <a:rPr lang="en-US" sz="2000" i="1" dirty="0"/>
                        <a:t>Type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94792"/>
              </p:ext>
            </p:extLst>
          </p:nvPr>
        </p:nvGraphicFramePr>
        <p:xfrm>
          <a:off x="2362200" y="5029202"/>
          <a:ext cx="2045082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Src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Dst</a:t>
                      </a:r>
                      <a:endParaRPr lang="en-US" sz="18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000" i="1" dirty="0"/>
                        <a:t>...</a:t>
                      </a:r>
                      <a:endParaRPr lang="en-US" sz="20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&gt;0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7927518" y="4965171"/>
            <a:ext cx="540060" cy="10437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85654"/>
              </p:ext>
            </p:extLst>
          </p:nvPr>
        </p:nvGraphicFramePr>
        <p:xfrm>
          <a:off x="4624636" y="5006976"/>
          <a:ext cx="2232248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ro-RO" sz="2000" i="1" dirty="0"/>
                        <a:t>Dst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000" i="1" dirty="0"/>
                        <a:t>Src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Ether</a:t>
                      </a:r>
                    </a:p>
                    <a:p>
                      <a:r>
                        <a:rPr lang="en-US" sz="2000" i="1" dirty="0"/>
                        <a:t>Type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68521"/>
              </p:ext>
            </p:extLst>
          </p:nvPr>
        </p:nvGraphicFramePr>
        <p:xfrm>
          <a:off x="6858000" y="5029200"/>
          <a:ext cx="20450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Src</a:t>
                      </a:r>
                      <a:endParaRPr lang="en-US" sz="18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Dst</a:t>
                      </a:r>
                      <a:endParaRPr lang="en-US" sz="18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...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==</a:t>
                      </a:r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75063"/>
              </p:ext>
            </p:extLst>
          </p:nvPr>
        </p:nvGraphicFramePr>
        <p:xfrm>
          <a:off x="3505200" y="3147909"/>
          <a:ext cx="2867034" cy="1087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29">
                <a:tc>
                  <a:txBody>
                    <a:bodyPr/>
                    <a:lstStyle/>
                    <a:p>
                      <a:r>
                        <a:rPr lang="ro-RO" sz="2400" i="1" dirty="0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EtherType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64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90016"/>
              </p:ext>
            </p:extLst>
          </p:nvPr>
        </p:nvGraphicFramePr>
        <p:xfrm>
          <a:off x="6362750" y="3147907"/>
          <a:ext cx="2705053" cy="1099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204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...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89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429000" y="4977560"/>
            <a:ext cx="533400" cy="142324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4800" y="5029200"/>
            <a:ext cx="533400" cy="134704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968" y="2895600"/>
            <a:ext cx="3872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6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123743"/>
            <a:ext cx="3960440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nsolas"/>
                <a:cs typeface="Consolas"/>
              </a:rPr>
              <a:t>‘</a:t>
            </a:r>
            <a:r>
              <a:rPr lang="en-US" dirty="0">
                <a:latin typeface="Consolas"/>
                <a:cs typeface="Consolas"/>
              </a:rPr>
              <a:t>ingress</a:t>
            </a:r>
            <a:r>
              <a:rPr lang="ro-RO" dirty="0">
                <a:latin typeface="Consolas"/>
                <a:cs typeface="Consolas"/>
              </a:rPr>
              <a:t>’: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ro-RO" dirty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f(</a:t>
            </a:r>
            <a:r>
              <a:rPr lang="ro-RO" dirty="0">
                <a:latin typeface="Consolas"/>
                <a:cs typeface="Consolas"/>
              </a:rPr>
              <a:t>Constrain(‘</a:t>
            </a:r>
            <a:r>
              <a:rPr lang="en-US" dirty="0">
                <a:latin typeface="Consolas"/>
                <a:cs typeface="Consolas"/>
              </a:rPr>
              <a:t>ipv4.TTL</a:t>
            </a:r>
            <a:r>
              <a:rPr lang="ro-RO" dirty="0">
                <a:latin typeface="Consolas"/>
                <a:cs typeface="Consolas"/>
              </a:rPr>
              <a:t>’</a:t>
            </a:r>
            <a:r>
              <a:rPr lang="en-US" dirty="0">
                <a:latin typeface="Consolas"/>
                <a:cs typeface="Consolas"/>
              </a:rPr>
              <a:t>&gt;0</a:t>
            </a:r>
            <a:r>
              <a:rPr lang="ro-RO" dirty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ro-RO" dirty="0">
                <a:latin typeface="Consolas"/>
                <a:cs typeface="Consolas"/>
              </a:rPr>
              <a:t>  Forward(‘table.lpm’)</a:t>
            </a:r>
          </a:p>
          <a:p>
            <a:r>
              <a:rPr lang="en-US" dirty="0">
                <a:latin typeface="Consolas"/>
                <a:cs typeface="Consolas"/>
              </a:rPr>
              <a:t>else</a:t>
            </a:r>
            <a:r>
              <a:rPr lang="ro-RO" dirty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ro-RO" dirty="0">
                <a:latin typeface="Consolas"/>
                <a:cs typeface="Consolas"/>
              </a:rPr>
              <a:t>Forward(‘buffer.in’)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40" y="15081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SEFL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ro-RO" dirty="0"/>
              <a:t>ymbolic execution</a:t>
            </a:r>
            <a:r>
              <a:rPr lang="en-US" dirty="0"/>
              <a:t> of P4 models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" y="3124200"/>
            <a:ext cx="3872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37C7E20F-EE6B-4422-B690-E13C52B63973}" type="slidenum">
              <a:rPr lang="en-US" smtClean="0"/>
              <a:t>38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8076" y="4219637"/>
            <a:ext cx="4223792" cy="6495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1680" y="2702124"/>
            <a:ext cx="101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Ethernet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1873" y="2745397"/>
            <a:ext cx="5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IPv4</a:t>
            </a:r>
            <a:endParaRPr lang="en-US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01947"/>
              </p:ext>
            </p:extLst>
          </p:nvPr>
        </p:nvGraphicFramePr>
        <p:xfrm>
          <a:off x="152994" y="5019366"/>
          <a:ext cx="2232248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ro-RO" sz="2000" i="1" dirty="0"/>
                        <a:t>Dst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000" i="1" dirty="0"/>
                        <a:t>Src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Ether</a:t>
                      </a:r>
                    </a:p>
                    <a:p>
                      <a:r>
                        <a:rPr lang="en-US" sz="2000" i="1" dirty="0"/>
                        <a:t>Type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99123"/>
              </p:ext>
            </p:extLst>
          </p:nvPr>
        </p:nvGraphicFramePr>
        <p:xfrm>
          <a:off x="2362200" y="5029202"/>
          <a:ext cx="2045082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Src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Dst</a:t>
                      </a:r>
                      <a:endParaRPr lang="en-US" sz="18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000" i="1" dirty="0"/>
                        <a:t>...</a:t>
                      </a:r>
                      <a:endParaRPr lang="en-US" sz="20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&gt;0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7927518" y="4965171"/>
            <a:ext cx="540060" cy="10437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82944"/>
              </p:ext>
            </p:extLst>
          </p:nvPr>
        </p:nvGraphicFramePr>
        <p:xfrm>
          <a:off x="4624636" y="5006976"/>
          <a:ext cx="2232248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ro-RO" sz="2000" i="1" dirty="0"/>
                        <a:t>Dst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000" i="1" dirty="0"/>
                        <a:t>Src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Ether</a:t>
                      </a:r>
                    </a:p>
                    <a:p>
                      <a:r>
                        <a:rPr lang="en-US" sz="2000" i="1" dirty="0"/>
                        <a:t>Type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82974"/>
              </p:ext>
            </p:extLst>
          </p:nvPr>
        </p:nvGraphicFramePr>
        <p:xfrm>
          <a:off x="6858000" y="5029200"/>
          <a:ext cx="20450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Src</a:t>
                      </a:r>
                      <a:endParaRPr lang="en-US" sz="18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Dst</a:t>
                      </a:r>
                      <a:endParaRPr lang="en-US" sz="18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...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==</a:t>
                      </a:r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06835"/>
              </p:ext>
            </p:extLst>
          </p:nvPr>
        </p:nvGraphicFramePr>
        <p:xfrm>
          <a:off x="3505200" y="3147909"/>
          <a:ext cx="2867034" cy="1087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29">
                <a:tc>
                  <a:txBody>
                    <a:bodyPr/>
                    <a:lstStyle/>
                    <a:p>
                      <a:r>
                        <a:rPr lang="ro-RO" sz="2400" i="1" dirty="0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EtherType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64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7596"/>
              </p:ext>
            </p:extLst>
          </p:nvPr>
        </p:nvGraphicFramePr>
        <p:xfrm>
          <a:off x="6362750" y="3147907"/>
          <a:ext cx="2705053" cy="1099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204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...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89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3429000" y="4977560"/>
            <a:ext cx="533400" cy="142324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5029200"/>
            <a:ext cx="533400" cy="134704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431868" y="4219637"/>
            <a:ext cx="456728" cy="6495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70392" y="6400800"/>
            <a:ext cx="155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Apply LPM</a:t>
            </a:r>
          </a:p>
        </p:txBody>
      </p:sp>
    </p:spTree>
    <p:extLst>
      <p:ext uri="{BB962C8B-B14F-4D97-AF65-F5344CB8AC3E}">
        <p14:creationId xmlns:p14="http://schemas.microsoft.com/office/powerpoint/2010/main" val="3150448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123743"/>
            <a:ext cx="3960440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nsolas"/>
                <a:cs typeface="Consolas"/>
              </a:rPr>
              <a:t>‘</a:t>
            </a:r>
            <a:r>
              <a:rPr lang="en-US" dirty="0">
                <a:latin typeface="Consolas"/>
                <a:cs typeface="Consolas"/>
              </a:rPr>
              <a:t>ingress</a:t>
            </a:r>
            <a:r>
              <a:rPr lang="ro-RO" dirty="0">
                <a:latin typeface="Consolas"/>
                <a:cs typeface="Consolas"/>
              </a:rPr>
              <a:t>’: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ro-RO" dirty="0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f(</a:t>
            </a:r>
            <a:r>
              <a:rPr lang="ro-RO" dirty="0">
                <a:latin typeface="Consolas"/>
                <a:cs typeface="Consolas"/>
              </a:rPr>
              <a:t>Constrain(‘</a:t>
            </a:r>
            <a:r>
              <a:rPr lang="en-US" dirty="0">
                <a:latin typeface="Consolas"/>
                <a:cs typeface="Consolas"/>
              </a:rPr>
              <a:t>ipv4.TTL</a:t>
            </a:r>
            <a:r>
              <a:rPr lang="ro-RO" dirty="0">
                <a:latin typeface="Consolas"/>
                <a:cs typeface="Consolas"/>
              </a:rPr>
              <a:t>’</a:t>
            </a:r>
            <a:r>
              <a:rPr lang="en-US" dirty="0">
                <a:latin typeface="Consolas"/>
                <a:cs typeface="Consolas"/>
              </a:rPr>
              <a:t>&gt;0</a:t>
            </a:r>
            <a:r>
              <a:rPr lang="ro-RO" dirty="0">
                <a:latin typeface="Consolas"/>
                <a:cs typeface="Consolas"/>
              </a:rPr>
              <a:t>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ro-RO" dirty="0">
                <a:latin typeface="Consolas"/>
                <a:cs typeface="Consolas"/>
              </a:rPr>
              <a:t>  Forward(‘table.lpm’)</a:t>
            </a:r>
          </a:p>
          <a:p>
            <a:r>
              <a:rPr lang="en-US" dirty="0">
                <a:latin typeface="Consolas"/>
                <a:cs typeface="Consolas"/>
              </a:rPr>
              <a:t>else</a:t>
            </a:r>
            <a:r>
              <a:rPr lang="ro-RO" dirty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ro-RO" dirty="0">
                <a:latin typeface="Consolas"/>
                <a:cs typeface="Consolas"/>
              </a:rPr>
              <a:t>Forward(‘buffer.in’)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40" y="15081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FF0000"/>
                </a:solidFill>
              </a:rPr>
              <a:t>SEFL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ro-RO" dirty="0"/>
              <a:t>ymbolic execution</a:t>
            </a:r>
            <a:r>
              <a:rPr lang="en-US" dirty="0"/>
              <a:t> of P4 models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8568" y="3657600"/>
            <a:ext cx="3872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37C7E20F-EE6B-4422-B690-E13C52B63973}" type="slidenum">
              <a:rPr lang="en-US" smtClean="0"/>
              <a:t>39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8076" y="4219637"/>
            <a:ext cx="4223792" cy="6495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1680" y="2702124"/>
            <a:ext cx="101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Ethernet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1873" y="2745397"/>
            <a:ext cx="5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IPv4</a:t>
            </a:r>
            <a:endParaRPr lang="en-US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93257"/>
              </p:ext>
            </p:extLst>
          </p:nvPr>
        </p:nvGraphicFramePr>
        <p:xfrm>
          <a:off x="152994" y="5019366"/>
          <a:ext cx="2232248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ro-RO" sz="2000" i="1" dirty="0"/>
                        <a:t>Dst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000" i="1" dirty="0"/>
                        <a:t>Src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Ether</a:t>
                      </a:r>
                    </a:p>
                    <a:p>
                      <a:r>
                        <a:rPr lang="en-US" sz="2000" i="1" dirty="0"/>
                        <a:t>Type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68658"/>
              </p:ext>
            </p:extLst>
          </p:nvPr>
        </p:nvGraphicFramePr>
        <p:xfrm>
          <a:off x="2362200" y="5029202"/>
          <a:ext cx="2045082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Src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Dst</a:t>
                      </a:r>
                      <a:endParaRPr lang="en-US" sz="18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000" i="1" dirty="0"/>
                        <a:t>...</a:t>
                      </a:r>
                      <a:endParaRPr lang="en-US" sz="20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&gt;0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7927518" y="4965171"/>
            <a:ext cx="540060" cy="10437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3353"/>
              </p:ext>
            </p:extLst>
          </p:nvPr>
        </p:nvGraphicFramePr>
        <p:xfrm>
          <a:off x="4624636" y="5006976"/>
          <a:ext cx="2232248" cy="1347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ro-RO" sz="2000" i="1" dirty="0"/>
                        <a:t>Dst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000" i="1" dirty="0"/>
                        <a:t>Src</a:t>
                      </a:r>
                      <a:endParaRPr lang="en-US" sz="20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Ether</a:t>
                      </a:r>
                    </a:p>
                    <a:p>
                      <a:r>
                        <a:rPr lang="en-US" sz="2000" i="1" dirty="0"/>
                        <a:t>Type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74722"/>
              </p:ext>
            </p:extLst>
          </p:nvPr>
        </p:nvGraphicFramePr>
        <p:xfrm>
          <a:off x="6858000" y="5029200"/>
          <a:ext cx="20450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Src</a:t>
                      </a:r>
                      <a:endParaRPr lang="en-US" sz="18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Dst</a:t>
                      </a:r>
                      <a:endParaRPr lang="en-US" sz="18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...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==</a:t>
                      </a:r>
                      <a:r>
                        <a:rPr lang="ro-RO" sz="1800" dirty="0"/>
                        <a:t>0</a:t>
                      </a:r>
                      <a:endParaRPr lang="en-US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7251"/>
              </p:ext>
            </p:extLst>
          </p:nvPr>
        </p:nvGraphicFramePr>
        <p:xfrm>
          <a:off x="3505200" y="3147909"/>
          <a:ext cx="2867034" cy="1087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29">
                <a:tc>
                  <a:txBody>
                    <a:bodyPr/>
                    <a:lstStyle/>
                    <a:p>
                      <a:r>
                        <a:rPr lang="ro-RO" sz="2400" i="1" dirty="0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EtherType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64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0x800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06274"/>
              </p:ext>
            </p:extLst>
          </p:nvPr>
        </p:nvGraphicFramePr>
        <p:xfrm>
          <a:off x="6362750" y="3147907"/>
          <a:ext cx="2705053" cy="1099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204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Src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Dst</a:t>
                      </a:r>
                      <a:endParaRPr lang="en-US" sz="24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TTL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i="1" dirty="0"/>
                        <a:t>...</a:t>
                      </a:r>
                      <a:endParaRPr lang="en-US" sz="2400" i="1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89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o-RO" sz="2400" dirty="0"/>
                        <a:t>*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3429000" y="4977560"/>
            <a:ext cx="533400" cy="142324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5029200"/>
            <a:ext cx="533400" cy="1347040"/>
          </a:xfrm>
          <a:prstGeom prst="rect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431868" y="4219637"/>
            <a:ext cx="456728" cy="6495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7400" y="6396335"/>
            <a:ext cx="197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Goto</a:t>
            </a:r>
            <a:r>
              <a:rPr lang="en-US" sz="2400" b="1" dirty="0"/>
              <a:t> buffer in</a:t>
            </a:r>
          </a:p>
        </p:txBody>
      </p:sp>
    </p:spTree>
    <p:extLst>
      <p:ext uri="{BB962C8B-B14F-4D97-AF65-F5344CB8AC3E}">
        <p14:creationId xmlns:p14="http://schemas.microsoft.com/office/powerpoint/2010/main" val="192435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P4 by example: route and encapsulate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11775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4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0" y="1773334"/>
            <a:ext cx="9148348" cy="1223618"/>
            <a:chOff x="0" y="-162885"/>
            <a:chExt cx="9148348" cy="1631490"/>
          </a:xfrm>
        </p:grpSpPr>
        <p:sp>
          <p:nvSpPr>
            <p:cNvPr id="76" name="Rectangle 75"/>
            <p:cNvSpPr/>
            <p:nvPr/>
          </p:nvSpPr>
          <p:spPr>
            <a:xfrm>
              <a:off x="1350839" y="338897"/>
              <a:ext cx="3357481" cy="934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360351" y="451584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181486" y="745705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998852" y="-162885"/>
              <a:ext cx="21360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Ingress Pipeline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12782" y="519031"/>
              <a:ext cx="866712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800000"/>
                  </a:solidFill>
                </a:rPr>
                <a:t>TTL&gt;0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185654" y="807703"/>
              <a:ext cx="707369" cy="1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4881478" y="114282"/>
              <a:ext cx="572788" cy="1228285"/>
              <a:chOff x="5419303" y="623565"/>
              <a:chExt cx="572788" cy="2048757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5419303" y="662263"/>
                <a:ext cx="572788" cy="18951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6200000">
                <a:off x="4641026" y="1447889"/>
                <a:ext cx="2048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Buffers</a:t>
                </a: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5611489" y="338898"/>
              <a:ext cx="2020055" cy="93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11150" y="-162885"/>
              <a:ext cx="20479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Egress Pipeline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7486246" y="451583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692303" y="280198"/>
              <a:ext cx="1795771" cy="1188407"/>
              <a:chOff x="2818496" y="494593"/>
              <a:chExt cx="1497025" cy="1188407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2818496" y="494593"/>
                <a:ext cx="1497025" cy="1188407"/>
                <a:chOff x="2818496" y="494593"/>
                <a:chExt cx="1497025" cy="1188407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827213" y="494593"/>
                  <a:ext cx="1488308" cy="905158"/>
                  <a:chOff x="2586181" y="792024"/>
                  <a:chExt cx="1281545" cy="905158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2926293" y="792024"/>
                    <a:ext cx="583163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err="1">
                        <a:solidFill>
                          <a:schemeClr val="bg1"/>
                        </a:solidFill>
                      </a:rPr>
                      <a:t>encap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14" name="TextBox 113"/>
                <p:cNvSpPr txBox="1"/>
                <p:nvPr/>
              </p:nvSpPr>
              <p:spPr>
                <a:xfrm>
                  <a:off x="2818496" y="903301"/>
                  <a:ext cx="324994" cy="779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*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057420" y="958269"/>
                  <a:ext cx="701184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1.2.3.4</a:t>
                  </a:r>
                </a:p>
              </p:txBody>
            </p:sp>
          </p:grpSp>
          <p:cxnSp>
            <p:nvCxnSpPr>
              <p:cNvPr id="112" name="Straight Connector 111"/>
              <p:cNvCxnSpPr/>
              <p:nvPr/>
            </p:nvCxnSpPr>
            <p:spPr>
              <a:xfrm>
                <a:off x="3099048" y="916533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/>
            <p:nvPr/>
          </p:nvCxnSpPr>
          <p:spPr>
            <a:xfrm>
              <a:off x="6773839" y="702138"/>
              <a:ext cx="0" cy="45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736143" y="744011"/>
              <a:ext cx="97234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5.6.7.8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5454266" y="806897"/>
              <a:ext cx="248494" cy="11026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7488074" y="854597"/>
              <a:ext cx="312274" cy="105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0" y="-27385"/>
              <a:ext cx="506870" cy="903711"/>
              <a:chOff x="3193602" y="3829926"/>
              <a:chExt cx="506870" cy="903711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3193602" y="3829926"/>
                <a:ext cx="506870" cy="69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IN</a:t>
                </a: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>
              <a:off x="411673" y="745026"/>
              <a:ext cx="2501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8412249" y="164637"/>
              <a:ext cx="736099" cy="820667"/>
              <a:chOff x="3112787" y="3912970"/>
              <a:chExt cx="736099" cy="820667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112787" y="3912970"/>
                <a:ext cx="73609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</a:t>
                </a: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Arrow Connector 93"/>
            <p:cNvCxnSpPr>
              <a:endCxn id="108" idx="2"/>
            </p:cNvCxnSpPr>
            <p:nvPr/>
          </p:nvCxnSpPr>
          <p:spPr>
            <a:xfrm flipV="1">
              <a:off x="8308345" y="840986"/>
              <a:ext cx="283159" cy="13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686687" y="796168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2869218" y="297615"/>
              <a:ext cx="1619487" cy="948362"/>
              <a:chOff x="2751897" y="505105"/>
              <a:chExt cx="1619487" cy="94836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751897" y="505105"/>
                <a:ext cx="1619487" cy="948362"/>
                <a:chOff x="2751897" y="505105"/>
                <a:chExt cx="1619487" cy="94836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2827213" y="505105"/>
                  <a:ext cx="1488308" cy="894646"/>
                  <a:chOff x="2586181" y="802536"/>
                  <a:chExt cx="1281545" cy="894646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747466" y="802536"/>
                    <a:ext cx="990176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</a:rPr>
                      <a:t>ipv4_lpm</a:t>
                    </a:r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2751897" y="961025"/>
                  <a:ext cx="1149674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10.0.0.0/8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3808409" y="939850"/>
                  <a:ext cx="562975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Ge0</a:t>
                  </a:r>
                </a:p>
              </p:txBody>
            </p: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3856317" y="939850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 rot="16200000">
              <a:off x="7413763" y="537802"/>
              <a:ext cx="127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alibri"/>
                  <a:cs typeface="Calibri"/>
                </a:rPr>
                <a:t>DEPARSER</a:t>
              </a:r>
              <a:endParaRPr lang="en-US" sz="12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279282" y="468401"/>
              <a:ext cx="125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/>
                  <a:cs typeface="Calibri"/>
                </a:rPr>
                <a:t>PARSER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3084" y="2840102"/>
            <a:ext cx="7133168" cy="3109178"/>
            <a:chOff x="963084" y="1982852"/>
            <a:chExt cx="7133168" cy="31091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63084" y="2038414"/>
              <a:ext cx="2645834" cy="1283503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142898" y="1982852"/>
              <a:ext cx="953354" cy="1339065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488282" y="1998876"/>
              <a:ext cx="3676006" cy="3093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parser start {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extract(eth);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return select(</a:t>
              </a:r>
              <a:r>
                <a:rPr lang="en-US" sz="1500" dirty="0" err="1">
                  <a:latin typeface="Consolas" pitchFamily="49" charset="0"/>
                  <a:cs typeface="Consolas" pitchFamily="49" charset="0"/>
                </a:rPr>
                <a:t>eth.type</a:t>
              </a:r>
              <a:r>
                <a:rPr lang="en-US" sz="1500" dirty="0">
                  <a:latin typeface="Consolas" pitchFamily="49" charset="0"/>
                  <a:cs typeface="Consolas" pitchFamily="49" charset="0"/>
                </a:rPr>
                <a:t>){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  0x800 : parse_ipv4;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  default: ingress; }}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parser parse_ipv4 {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extract(ipv4);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5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return select(ipv4.protocol){</a:t>
              </a:r>
            </a:p>
            <a:p>
              <a:r>
                <a:rPr lang="en-US" sz="15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    0x5E : parse_inner_ipv4;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  default: ingress; }}</a:t>
              </a:r>
            </a:p>
            <a:p>
              <a:r>
                <a:rPr lang="en-US" sz="15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parser parse_inner_ipv4 {</a:t>
              </a:r>
            </a:p>
            <a:p>
              <a:r>
                <a:rPr lang="en-US" sz="15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  extract(inner_ipv4);</a:t>
              </a:r>
            </a:p>
            <a:p>
              <a:r>
                <a:rPr lang="en-US" sz="15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  return ingress; 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697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Vera evaluation summary</a:t>
            </a:r>
          </a:p>
        </p:txBody>
      </p:sp>
      <p:pic>
        <p:nvPicPr>
          <p:cNvPr id="4" name="Content Placeholder 3" descr="Screen Shot 2018-05-15 at 18.30.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8" r="22479" b="-3147"/>
          <a:stretch/>
        </p:blipFill>
        <p:spPr>
          <a:xfrm>
            <a:off x="-76200" y="1752600"/>
            <a:ext cx="9144142" cy="3276600"/>
          </a:xfrm>
        </p:spPr>
      </p:pic>
    </p:spTree>
    <p:extLst>
      <p:ext uri="{BB962C8B-B14F-4D97-AF65-F5344CB8AC3E}">
        <p14:creationId xmlns:p14="http://schemas.microsoft.com/office/powerpoint/2010/main" val="1196004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Gill Sans"/>
                <a:cs typeface="Gill Sans"/>
              </a:rPr>
              <a:t>Vera works great for concrete table rules, but the rules are only known at runtime.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96483"/>
            <a:ext cx="6019800" cy="47091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ill Sans"/>
                <a:cs typeface="Gill Sans"/>
              </a:rPr>
              <a:t>Apply Vera at runtime, catching rules before they are inserted and re-check the entire program.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ill Sans"/>
              <a:cs typeface="Gill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ill Sans"/>
                <a:cs typeface="Gill Sans"/>
              </a:rPr>
              <a:t>Assume all table entries are possible – symbolic table entries</a:t>
            </a:r>
          </a:p>
          <a:p>
            <a:pPr marL="0" indent="0">
              <a:buNone/>
            </a:pPr>
            <a:endParaRPr lang="en-US" dirty="0">
              <a:latin typeface="Gill Sans"/>
              <a:cs typeface="Gill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4313D-C2FC-8545-9B95-7296C37D2728}"/>
              </a:ext>
            </a:extLst>
          </p:cNvPr>
          <p:cNvSpPr txBox="1"/>
          <p:nvPr/>
        </p:nvSpPr>
        <p:spPr>
          <a:xfrm>
            <a:off x="6817376" y="2541181"/>
            <a:ext cx="160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err="1">
                <a:solidFill>
                  <a:srgbClr val="C00000"/>
                </a:solidFill>
              </a:rPr>
              <a:t>Too</a:t>
            </a:r>
            <a:r>
              <a:rPr lang="ro-RO" sz="2800" b="1" dirty="0">
                <a:solidFill>
                  <a:srgbClr val="C00000"/>
                </a:solidFill>
              </a:rPr>
              <a:t> slow!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A1FC3-621B-B443-AA18-D55E4E10D9D1}"/>
              </a:ext>
            </a:extLst>
          </p:cNvPr>
          <p:cNvSpPr txBox="1"/>
          <p:nvPr/>
        </p:nvSpPr>
        <p:spPr>
          <a:xfrm>
            <a:off x="5943600" y="4145608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400" b="1" dirty="0" err="1">
                <a:solidFill>
                  <a:srgbClr val="C00000"/>
                </a:solidFill>
              </a:rPr>
              <a:t>Repeatedly</a:t>
            </a:r>
            <a:r>
              <a:rPr lang="ro-RO" sz="2400" b="1" dirty="0">
                <a:solidFill>
                  <a:srgbClr val="C00000"/>
                </a:solidFill>
              </a:rPr>
              <a:t> </a:t>
            </a:r>
            <a:r>
              <a:rPr lang="ro-RO" sz="2400" b="1" dirty="0" err="1">
                <a:solidFill>
                  <a:srgbClr val="C00000"/>
                </a:solidFill>
              </a:rPr>
              <a:t>finds</a:t>
            </a:r>
            <a:r>
              <a:rPr lang="ro-RO" sz="2400" b="1" dirty="0">
                <a:solidFill>
                  <a:srgbClr val="C00000"/>
                </a:solidFill>
              </a:rPr>
              <a:t> same </a:t>
            </a:r>
            <a:r>
              <a:rPr lang="ro-RO" sz="2400" b="1" dirty="0" err="1">
                <a:solidFill>
                  <a:srgbClr val="C00000"/>
                </a:solidFill>
              </a:rPr>
              <a:t>bugs</a:t>
            </a:r>
            <a:r>
              <a:rPr lang="ro-RO" sz="2400" b="1" dirty="0">
                <a:solidFill>
                  <a:srgbClr val="C00000"/>
                </a:solidFill>
              </a:rPr>
              <a:t>, </a:t>
            </a:r>
            <a:r>
              <a:rPr lang="ro-RO" sz="2400" b="1" dirty="0" err="1">
                <a:solidFill>
                  <a:srgbClr val="C00000"/>
                </a:solidFill>
              </a:rPr>
              <a:t>does</a:t>
            </a:r>
            <a:r>
              <a:rPr lang="ro-RO" sz="2400" b="1" dirty="0">
                <a:solidFill>
                  <a:srgbClr val="C00000"/>
                </a:solidFill>
              </a:rPr>
              <a:t> </a:t>
            </a:r>
            <a:r>
              <a:rPr lang="ro-RO" sz="2400" b="1" dirty="0" err="1">
                <a:solidFill>
                  <a:srgbClr val="C00000"/>
                </a:solidFill>
              </a:rPr>
              <a:t>not</a:t>
            </a:r>
            <a:r>
              <a:rPr lang="ro-RO" sz="2400" b="1" dirty="0">
                <a:solidFill>
                  <a:srgbClr val="C00000"/>
                </a:solidFill>
              </a:rPr>
              <a:t> scale</a:t>
            </a:r>
          </a:p>
        </p:txBody>
      </p:sp>
    </p:spTree>
    <p:extLst>
      <p:ext uri="{BB962C8B-B14F-4D97-AF65-F5344CB8AC3E}">
        <p14:creationId xmlns:p14="http://schemas.microsoft.com/office/powerpoint/2010/main" val="9844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799A-9C8A-004A-81CA-AE07B0E1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GB" dirty="0"/>
              <a:t>p4v [</a:t>
            </a:r>
            <a:r>
              <a:rPr lang="en-GB" dirty="0" err="1"/>
              <a:t>Sigcomm</a:t>
            </a:r>
            <a:r>
              <a:rPr lang="en-GB" dirty="0"/>
              <a:t> 18]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848023-4414-2545-A96F-F0CA91F1B290}"/>
              </a:ext>
            </a:extLst>
          </p:cNvPr>
          <p:cNvSpPr/>
          <p:nvPr/>
        </p:nvSpPr>
        <p:spPr>
          <a:xfrm>
            <a:off x="609600" y="1600200"/>
            <a:ext cx="1752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P4 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B6FAA-6EC4-BF4B-97D6-F474D4B4D557}"/>
              </a:ext>
            </a:extLst>
          </p:cNvPr>
          <p:cNvSpPr/>
          <p:nvPr/>
        </p:nvSpPr>
        <p:spPr>
          <a:xfrm>
            <a:off x="2590800" y="1623220"/>
            <a:ext cx="1752600" cy="1119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Control-plane interface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3B7294-370A-7643-8BE8-3603DE2A3522}"/>
              </a:ext>
            </a:extLst>
          </p:cNvPr>
          <p:cNvGrpSpPr/>
          <p:nvPr/>
        </p:nvGrpSpPr>
        <p:grpSpPr>
          <a:xfrm>
            <a:off x="609600" y="2743200"/>
            <a:ext cx="3733800" cy="1060938"/>
            <a:chOff x="609600" y="2743200"/>
            <a:chExt cx="3733800" cy="10609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12645A-9C99-984F-A051-C56F7B30C980}"/>
                </a:ext>
              </a:extLst>
            </p:cNvPr>
            <p:cNvSpPr/>
            <p:nvPr/>
          </p:nvSpPr>
          <p:spPr>
            <a:xfrm>
              <a:off x="609600" y="3194538"/>
              <a:ext cx="3733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/>
                <a:t>GCL Program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854140-DEBB-8B45-8387-1609070956EF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1485900" y="2743200"/>
              <a:ext cx="0" cy="451338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41F7D5-0228-BC40-B6F6-9086B37875C7}"/>
                </a:ext>
              </a:extLst>
            </p:cNvPr>
            <p:cNvCxnSpPr/>
            <p:nvPr/>
          </p:nvCxnSpPr>
          <p:spPr>
            <a:xfrm>
              <a:off x="3475892" y="2743200"/>
              <a:ext cx="0" cy="451338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04ACCF-AADF-0F42-A401-30D293412D61}"/>
              </a:ext>
            </a:extLst>
          </p:cNvPr>
          <p:cNvGrpSpPr/>
          <p:nvPr/>
        </p:nvGrpSpPr>
        <p:grpSpPr>
          <a:xfrm>
            <a:off x="609600" y="3786555"/>
            <a:ext cx="3733800" cy="1090245"/>
            <a:chOff x="609600" y="3786555"/>
            <a:chExt cx="3733800" cy="10902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8D1E1B-D65E-7449-9ED8-0EE40FA28F4A}"/>
                </a:ext>
              </a:extLst>
            </p:cNvPr>
            <p:cNvSpPr/>
            <p:nvPr/>
          </p:nvSpPr>
          <p:spPr>
            <a:xfrm>
              <a:off x="609600" y="4267200"/>
              <a:ext cx="3733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/>
                <a:t>GCL (Annotated, Optimized)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4AD203-8059-AD47-835A-C57DEF1290B5}"/>
                </a:ext>
              </a:extLst>
            </p:cNvPr>
            <p:cNvCxnSpPr>
              <a:cxnSpLocks/>
            </p:cNvCxnSpPr>
            <p:nvPr/>
          </p:nvCxnSpPr>
          <p:spPr>
            <a:xfrm>
              <a:off x="2470638" y="3786555"/>
              <a:ext cx="0" cy="451338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94558C-9E09-C74E-94A4-68499A4C9801}"/>
              </a:ext>
            </a:extLst>
          </p:cNvPr>
          <p:cNvGrpSpPr/>
          <p:nvPr/>
        </p:nvGrpSpPr>
        <p:grpSpPr>
          <a:xfrm>
            <a:off x="603738" y="4876800"/>
            <a:ext cx="3733800" cy="1066800"/>
            <a:chOff x="603738" y="4876800"/>
            <a:chExt cx="3733800" cy="1066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0FDC56-29AF-C544-8196-B280376126B7}"/>
                </a:ext>
              </a:extLst>
            </p:cNvPr>
            <p:cNvSpPr/>
            <p:nvPr/>
          </p:nvSpPr>
          <p:spPr>
            <a:xfrm>
              <a:off x="603738" y="5334000"/>
              <a:ext cx="3733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/>
                <a:t>Verification condition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C2B777-6490-0E41-BE52-A0D7963D0C12}"/>
                </a:ext>
              </a:extLst>
            </p:cNvPr>
            <p:cNvCxnSpPr/>
            <p:nvPr/>
          </p:nvCxnSpPr>
          <p:spPr>
            <a:xfrm>
              <a:off x="2470638" y="4876800"/>
              <a:ext cx="0" cy="451338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49D4570-05E7-B34E-80E7-024C53AB35AB}"/>
              </a:ext>
            </a:extLst>
          </p:cNvPr>
          <p:cNvGrpSpPr/>
          <p:nvPr/>
        </p:nvGrpSpPr>
        <p:grpSpPr>
          <a:xfrm>
            <a:off x="4337538" y="3628293"/>
            <a:ext cx="1992921" cy="2010507"/>
            <a:chOff x="4337538" y="3628293"/>
            <a:chExt cx="1992921" cy="20105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077DA2-3C1B-6A4C-9CF9-B63FC972E619}"/>
                </a:ext>
              </a:extLst>
            </p:cNvPr>
            <p:cNvSpPr/>
            <p:nvPr/>
          </p:nvSpPr>
          <p:spPr>
            <a:xfrm>
              <a:off x="5334000" y="3628293"/>
              <a:ext cx="996459" cy="609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Z3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F0382C-6C72-864E-9D4A-932F5A611E4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4337538" y="4267200"/>
              <a:ext cx="990600" cy="1371600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BD7E9C-A3B1-8C4F-82B1-A17CAFD420FC}"/>
              </a:ext>
            </a:extLst>
          </p:cNvPr>
          <p:cNvGrpSpPr/>
          <p:nvPr/>
        </p:nvGrpSpPr>
        <p:grpSpPr>
          <a:xfrm>
            <a:off x="4873867" y="1846894"/>
            <a:ext cx="1872692" cy="1781399"/>
            <a:chOff x="4873867" y="1846894"/>
            <a:chExt cx="1872692" cy="178139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88590A-70C8-1C44-A69F-39A30C0E351E}"/>
                </a:ext>
              </a:extLst>
            </p:cNvPr>
            <p:cNvCxnSpPr>
              <a:cxnSpLocks/>
              <a:stCxn id="17" idx="0"/>
              <a:endCxn id="24" idx="2"/>
            </p:cNvCxnSpPr>
            <p:nvPr/>
          </p:nvCxnSpPr>
          <p:spPr>
            <a:xfrm flipH="1" flipV="1">
              <a:off x="5810213" y="2554780"/>
              <a:ext cx="22017" cy="1073513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2F76F0-D94E-0F4F-ACD5-A7CA05BDCE7B}"/>
                </a:ext>
              </a:extLst>
            </p:cNvPr>
            <p:cNvSpPr txBox="1"/>
            <p:nvPr/>
          </p:nvSpPr>
          <p:spPr>
            <a:xfrm>
              <a:off x="4873867" y="1846894"/>
              <a:ext cx="1872692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2000" b="1" dirty="0"/>
                <a:t>FAILED</a:t>
              </a:r>
            </a:p>
            <a:p>
              <a:r>
                <a:rPr lang="en-GB" sz="2000" dirty="0"/>
                <a:t>counterexample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023639-4FC2-A640-A718-8FF7A7A53812}"/>
              </a:ext>
            </a:extLst>
          </p:cNvPr>
          <p:cNvCxnSpPr>
            <a:cxnSpLocks/>
            <a:stCxn id="24" idx="1"/>
            <a:endCxn id="7" idx="3"/>
          </p:cNvCxnSpPr>
          <p:nvPr/>
        </p:nvCxnSpPr>
        <p:spPr>
          <a:xfrm flipH="1" flipV="1">
            <a:off x="4343400" y="2183210"/>
            <a:ext cx="530467" cy="17627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0755F9-5934-5748-8B8C-106A91C3B711}"/>
              </a:ext>
            </a:extLst>
          </p:cNvPr>
          <p:cNvGrpSpPr/>
          <p:nvPr/>
        </p:nvGrpSpPr>
        <p:grpSpPr>
          <a:xfrm>
            <a:off x="6330459" y="3657600"/>
            <a:ext cx="2065795" cy="523220"/>
            <a:chOff x="6330459" y="3657600"/>
            <a:chExt cx="2065795" cy="52322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B9BFADB-1411-234E-989C-2DFF5F8A7D1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330459" y="3933093"/>
              <a:ext cx="756141" cy="0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C356CD-E097-2A45-993E-A89DB7465BB0}"/>
                </a:ext>
              </a:extLst>
            </p:cNvPr>
            <p:cNvSpPr txBox="1"/>
            <p:nvPr/>
          </p:nvSpPr>
          <p:spPr>
            <a:xfrm>
              <a:off x="7086600" y="3657600"/>
              <a:ext cx="1309654" cy="5232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2800" b="1" dirty="0"/>
                <a:t>PASSED</a:t>
              </a:r>
              <a:endParaRPr lang="en-GB" sz="28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20FBE3B-CCCD-F145-91F9-9F50D913659A}"/>
              </a:ext>
            </a:extLst>
          </p:cNvPr>
          <p:cNvSpPr txBox="1"/>
          <p:nvPr/>
        </p:nvSpPr>
        <p:spPr>
          <a:xfrm>
            <a:off x="3449515" y="1102409"/>
            <a:ext cx="499688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assume 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 action(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tunnel_decap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== decap_6in4 </a:t>
            </a:r>
          </a:p>
          <a:p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iff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  action(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tunnel_term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== term_6in4 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D9DE-B799-994F-A6A5-0778B429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p4v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C228-97F8-EA46-99F8-3892C2D9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switch.p4 ~ 2 minutes</a:t>
            </a:r>
          </a:p>
          <a:p>
            <a:r>
              <a:rPr lang="en-GB" dirty="0"/>
              <a:t>Control plane interface: 758LOC</a:t>
            </a:r>
          </a:p>
          <a:p>
            <a:r>
              <a:rPr lang="en-GB" dirty="0"/>
              <a:t>Found 10 bugs: 2 parser bugs, 4 action flaws, 3 infeasible control plane, 1 invalid table read.</a:t>
            </a:r>
          </a:p>
        </p:txBody>
      </p:sp>
    </p:spTree>
    <p:extLst>
      <p:ext uri="{BB962C8B-B14F-4D97-AF65-F5344CB8AC3E}">
        <p14:creationId xmlns:p14="http://schemas.microsoft.com/office/powerpoint/2010/main" val="2386439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1584-43BA-C848-9F02-1088BD3E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p4v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6824B-94FE-1448-A5D6-AC134AFFB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7988"/>
            <a:ext cx="9053869" cy="4050812"/>
          </a:xfrm>
        </p:spPr>
      </p:pic>
    </p:spTree>
    <p:extLst>
      <p:ext uri="{BB962C8B-B14F-4D97-AF65-F5344CB8AC3E}">
        <p14:creationId xmlns:p14="http://schemas.microsoft.com/office/powerpoint/2010/main" val="955567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745-356D-9F47-9AA9-56F71CD2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p4v vs. Vera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EDDC-7950-1245-A226-1FC75CDA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458200" cy="4525963"/>
          </a:xfrm>
        </p:spPr>
        <p:txBody>
          <a:bodyPr/>
          <a:lstStyle/>
          <a:p>
            <a:r>
              <a:rPr lang="ro-RO" dirty="0" err="1"/>
              <a:t>Catches</a:t>
            </a:r>
            <a:r>
              <a:rPr lang="ro-RO" dirty="0"/>
              <a:t> </a:t>
            </a:r>
            <a:r>
              <a:rPr lang="ro-RO" dirty="0" err="1"/>
              <a:t>fewer</a:t>
            </a:r>
            <a:r>
              <a:rPr lang="ro-RO" dirty="0"/>
              <a:t> </a:t>
            </a:r>
            <a:r>
              <a:rPr lang="ro-RO" dirty="0" err="1"/>
              <a:t>bug</a:t>
            </a:r>
            <a:r>
              <a:rPr lang="ro-RO" dirty="0"/>
              <a:t> </a:t>
            </a:r>
            <a:r>
              <a:rPr lang="ro-RO" dirty="0" err="1"/>
              <a:t>types</a:t>
            </a:r>
            <a:r>
              <a:rPr lang="ro-RO" dirty="0"/>
              <a:t>, e.g. </a:t>
            </a:r>
            <a:r>
              <a:rPr lang="ro-RO" dirty="0" err="1"/>
              <a:t>no</a:t>
            </a:r>
            <a:r>
              <a:rPr lang="ro-RO" dirty="0"/>
              <a:t> </a:t>
            </a:r>
            <a:r>
              <a:rPr lang="ro-RO" dirty="0" err="1"/>
              <a:t>loops</a:t>
            </a:r>
            <a:r>
              <a:rPr lang="ro-RO" dirty="0"/>
              <a:t>.</a:t>
            </a:r>
          </a:p>
          <a:p>
            <a:endParaRPr lang="ro-RO" dirty="0"/>
          </a:p>
          <a:p>
            <a:r>
              <a:rPr lang="ro-RO" dirty="0" err="1"/>
              <a:t>Covers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possible</a:t>
            </a:r>
            <a:r>
              <a:rPr lang="ro-RO" dirty="0"/>
              <a:t> </a:t>
            </a:r>
            <a:r>
              <a:rPr lang="ro-RO" dirty="0" err="1"/>
              <a:t>dataplanes</a:t>
            </a:r>
            <a:endParaRPr lang="ro-RO" dirty="0"/>
          </a:p>
          <a:p>
            <a:endParaRPr lang="ro-RO" dirty="0"/>
          </a:p>
          <a:p>
            <a:r>
              <a:rPr lang="ro-RO" dirty="0" err="1"/>
              <a:t>Scales</a:t>
            </a:r>
            <a:r>
              <a:rPr lang="ro-RO" dirty="0"/>
              <a:t> </a:t>
            </a:r>
            <a:r>
              <a:rPr lang="ro-RO" dirty="0" err="1"/>
              <a:t>much</a:t>
            </a:r>
            <a:r>
              <a:rPr lang="ro-RO" dirty="0"/>
              <a:t> </a:t>
            </a:r>
            <a:r>
              <a:rPr lang="ro-RO" dirty="0" err="1"/>
              <a:t>better</a:t>
            </a:r>
            <a:r>
              <a:rPr lang="ro-RO" dirty="0"/>
              <a:t>, but </a:t>
            </a:r>
            <a:r>
              <a:rPr lang="ro-RO" dirty="0" err="1"/>
              <a:t>requires</a:t>
            </a:r>
            <a:r>
              <a:rPr lang="ro-RO" dirty="0"/>
              <a:t> </a:t>
            </a:r>
            <a:r>
              <a:rPr lang="ro-RO" b="1" dirty="0">
                <a:solidFill>
                  <a:srgbClr val="C00000"/>
                </a:solidFill>
              </a:rPr>
              <a:t>manual annotations</a:t>
            </a:r>
          </a:p>
          <a:p>
            <a:pPr lvl="1"/>
            <a:r>
              <a:rPr lang="ro-RO" dirty="0"/>
              <a:t>700 annotations for 6KLOC program</a:t>
            </a:r>
          </a:p>
        </p:txBody>
      </p:sp>
    </p:spTree>
    <p:extLst>
      <p:ext uri="{BB962C8B-B14F-4D97-AF65-F5344CB8AC3E}">
        <p14:creationId xmlns:p14="http://schemas.microsoft.com/office/powerpoint/2010/main" val="3486009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292-9D19-CC4C-AAB7-D9F2086F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o-RO" dirty="0"/>
              <a:t>af4 – </a:t>
            </a:r>
            <a:r>
              <a:rPr lang="ro-RO" dirty="0" err="1"/>
              <a:t>annotation-free</a:t>
            </a:r>
            <a:r>
              <a:rPr lang="ro-RO" dirty="0"/>
              <a:t> </a:t>
            </a:r>
            <a:r>
              <a:rPr lang="ro-RO" dirty="0" err="1"/>
              <a:t>verification&amp;repair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CF13-63AE-024D-8FAE-94F3DCF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3439"/>
            <a:ext cx="8229600" cy="4525963"/>
          </a:xfrm>
        </p:spPr>
        <p:txBody>
          <a:bodyPr/>
          <a:lstStyle/>
          <a:p>
            <a:r>
              <a:rPr lang="ro-RO" dirty="0" err="1"/>
              <a:t>Automatically</a:t>
            </a:r>
            <a:r>
              <a:rPr lang="ro-RO" dirty="0"/>
              <a:t> </a:t>
            </a:r>
            <a:r>
              <a:rPr lang="ro-RO" dirty="0" err="1"/>
              <a:t>infer</a:t>
            </a:r>
            <a:r>
              <a:rPr lang="ro-RO" dirty="0"/>
              <a:t> annotations for table </a:t>
            </a:r>
            <a:r>
              <a:rPr lang="ro-RO" dirty="0" err="1"/>
              <a:t>rules</a:t>
            </a:r>
            <a:endParaRPr lang="ro-RO" dirty="0"/>
          </a:p>
          <a:p>
            <a:endParaRPr lang="ro-RO" dirty="0"/>
          </a:p>
          <a:p>
            <a:r>
              <a:rPr lang="ro-RO" dirty="0" err="1"/>
              <a:t>Backend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p4c </a:t>
            </a:r>
            <a:r>
              <a:rPr lang="ro-RO" dirty="0" err="1"/>
              <a:t>compiler</a:t>
            </a:r>
            <a:r>
              <a:rPr lang="ro-RO" dirty="0"/>
              <a:t> (11KLOC)</a:t>
            </a:r>
          </a:p>
          <a:p>
            <a:pPr lvl="1"/>
            <a:r>
              <a:rPr lang="ro-RO" dirty="0" err="1"/>
              <a:t>Inhibit</a:t>
            </a:r>
            <a:r>
              <a:rPr lang="ro-RO" dirty="0"/>
              <a:t> </a:t>
            </a:r>
            <a:r>
              <a:rPr lang="ro-RO" dirty="0" err="1"/>
              <a:t>many</a:t>
            </a:r>
            <a:r>
              <a:rPr lang="ro-RO" dirty="0"/>
              <a:t> (</a:t>
            </a:r>
            <a:r>
              <a:rPr lang="ro-RO" dirty="0" err="1"/>
              <a:t>ideally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) </a:t>
            </a:r>
            <a:r>
              <a:rPr lang="ro-RO" dirty="0" err="1"/>
              <a:t>unsafe</a:t>
            </a:r>
            <a:r>
              <a:rPr lang="ro-RO" dirty="0"/>
              <a:t> </a:t>
            </a:r>
            <a:r>
              <a:rPr lang="ro-RO" dirty="0" err="1"/>
              <a:t>behaviours</a:t>
            </a:r>
            <a:endParaRPr lang="ro-RO" dirty="0"/>
          </a:p>
          <a:p>
            <a:pPr lvl="1"/>
            <a:r>
              <a:rPr lang="ro-RO" dirty="0"/>
              <a:t>Do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prevent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safe </a:t>
            </a:r>
            <a:r>
              <a:rPr lang="ro-RO" dirty="0" err="1"/>
              <a:t>behaviours</a:t>
            </a:r>
            <a:endParaRPr lang="ro-RO" dirty="0"/>
          </a:p>
          <a:p>
            <a:pPr lvl="1"/>
            <a:r>
              <a:rPr lang="ro-RO" dirty="0"/>
              <a:t>No manual annotations </a:t>
            </a:r>
            <a:r>
              <a:rPr lang="ro-RO" dirty="0" err="1"/>
              <a:t>required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65479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7D26-3704-D74B-BD9C-09F5DA48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1143000"/>
          </a:xfrm>
        </p:spPr>
        <p:txBody>
          <a:bodyPr/>
          <a:lstStyle/>
          <a:p>
            <a:pPr algn="l"/>
            <a:r>
              <a:rPr lang="ro-RO" dirty="0" err="1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E293-39FA-2744-9C2C-1A2F2253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ro-RO" b="1" dirty="0" err="1"/>
              <a:t>Find</a:t>
            </a:r>
            <a:r>
              <a:rPr lang="ro-RO" b="1" dirty="0"/>
              <a:t> table </a:t>
            </a:r>
            <a:r>
              <a:rPr lang="ro-RO" b="1" dirty="0" err="1"/>
              <a:t>rules</a:t>
            </a:r>
            <a:r>
              <a:rPr lang="ro-RO" b="1" dirty="0"/>
              <a:t> </a:t>
            </a:r>
            <a:r>
              <a:rPr lang="ro-RO" b="1" dirty="0" err="1"/>
              <a:t>that</a:t>
            </a:r>
            <a:r>
              <a:rPr lang="ro-RO" b="1" dirty="0"/>
              <a:t> </a:t>
            </a:r>
            <a:r>
              <a:rPr lang="ro-RO" b="1" dirty="0" err="1"/>
              <a:t>always</a:t>
            </a:r>
            <a:r>
              <a:rPr lang="ro-RO" b="1" dirty="0"/>
              <a:t> </a:t>
            </a:r>
            <a:r>
              <a:rPr lang="ro-RO" b="1" dirty="0" err="1"/>
              <a:t>lead</a:t>
            </a:r>
            <a:r>
              <a:rPr lang="ro-RO" b="1" dirty="0"/>
              <a:t> </a:t>
            </a:r>
            <a:r>
              <a:rPr lang="ro-RO" b="1" dirty="0" err="1"/>
              <a:t>to</a:t>
            </a:r>
            <a:r>
              <a:rPr lang="ro-RO" b="1" dirty="0"/>
              <a:t> </a:t>
            </a:r>
            <a:r>
              <a:rPr lang="ro-RO" b="1" dirty="0" err="1"/>
              <a:t>faulty</a:t>
            </a:r>
            <a:r>
              <a:rPr lang="ro-RO" b="1" dirty="0"/>
              <a:t> </a:t>
            </a:r>
            <a:r>
              <a:rPr lang="ro-RO" b="1" dirty="0" err="1"/>
              <a:t>behaviour</a:t>
            </a:r>
            <a:endParaRPr lang="ro-RO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2377B-6003-E448-892A-089F0FBCEEAA}"/>
              </a:ext>
            </a:extLst>
          </p:cNvPr>
          <p:cNvSpPr txBox="1"/>
          <p:nvPr/>
        </p:nvSpPr>
        <p:spPr>
          <a:xfrm>
            <a:off x="1764983" y="1834279"/>
            <a:ext cx="56140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table nat { 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={ 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();//... 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nat_hit_int_to_ext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 = { //... 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		hdr.ipv4.isValid(): exact 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		hdr.ipv4.srcAddr : 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ternary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B44B1-4FB3-2842-AC8B-9B8118CD10D2}"/>
              </a:ext>
            </a:extLst>
          </p:cNvPr>
          <p:cNvSpPr txBox="1"/>
          <p:nvPr/>
        </p:nvSpPr>
        <p:spPr>
          <a:xfrm>
            <a:off x="1219200" y="4876800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i="1" dirty="0" err="1">
                <a:solidFill>
                  <a:schemeClr val="accent2">
                    <a:lumMod val="75000"/>
                  </a:schemeClr>
                </a:solidFill>
              </a:rPr>
              <a:t>isValid</a:t>
            </a:r>
            <a:r>
              <a:rPr lang="ro-RO" i="1" dirty="0">
                <a:solidFill>
                  <a:schemeClr val="accent2">
                    <a:lumMod val="75000"/>
                  </a:schemeClr>
                </a:solidFill>
              </a:rPr>
              <a:t>	hdr.ipv4.srcAddr 	  </a:t>
            </a:r>
            <a:r>
              <a:rPr lang="ro-RO" i="1" dirty="0" err="1">
                <a:solidFill>
                  <a:schemeClr val="accent2">
                    <a:lumMod val="75000"/>
                  </a:schemeClr>
                </a:solidFill>
              </a:rPr>
              <a:t>action</a:t>
            </a:r>
            <a:endParaRPr lang="ro-RO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C34E4-1361-704D-9DC2-AFC197FFAAF2}"/>
              </a:ext>
            </a:extLst>
          </p:cNvPr>
          <p:cNvGrpSpPr/>
          <p:nvPr/>
        </p:nvGrpSpPr>
        <p:grpSpPr>
          <a:xfrm>
            <a:off x="1295400" y="5254788"/>
            <a:ext cx="3688698" cy="369333"/>
            <a:chOff x="2727775" y="5418854"/>
            <a:chExt cx="3688698" cy="3693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4E01A1-B442-3C4C-AF49-EC868A9F2450}"/>
                </a:ext>
              </a:extLst>
            </p:cNvPr>
            <p:cNvSpPr txBox="1"/>
            <p:nvPr/>
          </p:nvSpPr>
          <p:spPr>
            <a:xfrm>
              <a:off x="2727775" y="5418855"/>
              <a:ext cx="609601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D00EA6-3B50-1547-AE7B-4E5BD7238B35}"/>
                </a:ext>
              </a:extLst>
            </p:cNvPr>
            <p:cNvSpPr txBox="1"/>
            <p:nvPr/>
          </p:nvSpPr>
          <p:spPr>
            <a:xfrm>
              <a:off x="3337375" y="5418854"/>
              <a:ext cx="207868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/>
                <a:t>10.10.10.10, 255/8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745FC9-B48B-2C44-B942-7FD97F16BCE0}"/>
                </a:ext>
              </a:extLst>
            </p:cNvPr>
            <p:cNvSpPr txBox="1"/>
            <p:nvPr/>
          </p:nvSpPr>
          <p:spPr>
            <a:xfrm>
              <a:off x="5416064" y="5418854"/>
              <a:ext cx="100040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 err="1"/>
                <a:t>drop</a:t>
              </a:r>
              <a:endParaRPr lang="ro-RO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347F01-88D6-234D-A260-945BB7C10EDD}"/>
              </a:ext>
            </a:extLst>
          </p:cNvPr>
          <p:cNvSpPr txBox="1"/>
          <p:nvPr/>
        </p:nvSpPr>
        <p:spPr>
          <a:xfrm>
            <a:off x="5257800" y="5254786"/>
            <a:ext cx="277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ALL PACKETS TRIGGER BUG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261CA1-DB6D-F84F-B866-F37E9B10E6BC}"/>
              </a:ext>
            </a:extLst>
          </p:cNvPr>
          <p:cNvGrpSpPr/>
          <p:nvPr/>
        </p:nvGrpSpPr>
        <p:grpSpPr>
          <a:xfrm>
            <a:off x="1295400" y="5629301"/>
            <a:ext cx="3688698" cy="369333"/>
            <a:chOff x="2727775" y="5418854"/>
            <a:chExt cx="3688698" cy="3693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69824C-7F11-A542-9E83-B0D5C313C7C2}"/>
                </a:ext>
              </a:extLst>
            </p:cNvPr>
            <p:cNvSpPr txBox="1"/>
            <p:nvPr/>
          </p:nvSpPr>
          <p:spPr>
            <a:xfrm>
              <a:off x="2727775" y="5418855"/>
              <a:ext cx="609601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035805-EA65-ED4F-BAD3-EAD0FCBD42D6}"/>
                </a:ext>
              </a:extLst>
            </p:cNvPr>
            <p:cNvSpPr txBox="1"/>
            <p:nvPr/>
          </p:nvSpPr>
          <p:spPr>
            <a:xfrm>
              <a:off x="3337375" y="5418854"/>
              <a:ext cx="207868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/>
                <a:t>*, 255/8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CA91D2-28B7-EA4C-B4A5-0B46A5CEF8F2}"/>
                </a:ext>
              </a:extLst>
            </p:cNvPr>
            <p:cNvSpPr txBox="1"/>
            <p:nvPr/>
          </p:nvSpPr>
          <p:spPr>
            <a:xfrm>
              <a:off x="5416064" y="5418854"/>
              <a:ext cx="100040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/>
                <a:t>*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555E241-2E0B-8A46-84B3-86FF891956EB}"/>
              </a:ext>
            </a:extLst>
          </p:cNvPr>
          <p:cNvSpPr txBox="1"/>
          <p:nvPr/>
        </p:nvSpPr>
        <p:spPr>
          <a:xfrm>
            <a:off x="5257800" y="5687233"/>
            <a:ext cx="277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ALL PACKETS TRIGGER BUG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30875A-3508-4849-AC60-EF3DFFB43C4B}"/>
              </a:ext>
            </a:extLst>
          </p:cNvPr>
          <p:cNvGrpSpPr/>
          <p:nvPr/>
        </p:nvGrpSpPr>
        <p:grpSpPr>
          <a:xfrm>
            <a:off x="1289538" y="6005118"/>
            <a:ext cx="3688698" cy="369333"/>
            <a:chOff x="2727775" y="5418854"/>
            <a:chExt cx="3688698" cy="3693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B57DF5-09F3-6C4C-AD26-4BF505A810DF}"/>
                </a:ext>
              </a:extLst>
            </p:cNvPr>
            <p:cNvSpPr txBox="1"/>
            <p:nvPr/>
          </p:nvSpPr>
          <p:spPr>
            <a:xfrm>
              <a:off x="2727775" y="5418855"/>
              <a:ext cx="609601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42D188-4BA2-9A4B-8D0E-845F38089B6A}"/>
                </a:ext>
              </a:extLst>
            </p:cNvPr>
            <p:cNvSpPr txBox="1"/>
            <p:nvPr/>
          </p:nvSpPr>
          <p:spPr>
            <a:xfrm>
              <a:off x="3337375" y="5418854"/>
              <a:ext cx="207868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/>
                <a:t>*, != 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DDB077-0932-664D-8B7C-93C441FEFCAA}"/>
                </a:ext>
              </a:extLst>
            </p:cNvPr>
            <p:cNvSpPr txBox="1"/>
            <p:nvPr/>
          </p:nvSpPr>
          <p:spPr>
            <a:xfrm>
              <a:off x="5416064" y="5418854"/>
              <a:ext cx="100040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o-RO" dirty="0"/>
                <a:t>*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BD1E94-62E3-6B46-A25D-423E8AD1D049}"/>
              </a:ext>
            </a:extLst>
          </p:cNvPr>
          <p:cNvSpPr txBox="1"/>
          <p:nvPr/>
        </p:nvSpPr>
        <p:spPr>
          <a:xfrm>
            <a:off x="5274726" y="6064367"/>
            <a:ext cx="277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ALL PACKETS TRIGGER BUG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BA0575-A8B0-7441-877E-58D8CFB8AE07}"/>
              </a:ext>
            </a:extLst>
          </p:cNvPr>
          <p:cNvSpPr txBox="1"/>
          <p:nvPr/>
        </p:nvSpPr>
        <p:spPr>
          <a:xfrm>
            <a:off x="0" y="5061466"/>
            <a:ext cx="9144000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ro-RO" sz="2800" b="1" dirty="0"/>
          </a:p>
          <a:p>
            <a:pPr algn="ctr"/>
            <a:r>
              <a:rPr lang="ro-RO" sz="2800" b="1" dirty="0">
                <a:solidFill>
                  <a:srgbClr val="FF0000"/>
                </a:solidFill>
              </a:rPr>
              <a:t>GOAL</a:t>
            </a:r>
            <a:r>
              <a:rPr lang="ro-RO" sz="2800" b="1" dirty="0"/>
              <a:t>: AUTOMATICALLY DERIVE PREDICATES </a:t>
            </a:r>
          </a:p>
          <a:p>
            <a:pPr algn="ctr"/>
            <a:r>
              <a:rPr lang="ro-RO" sz="2800" b="1" dirty="0"/>
              <a:t>TO FILTER BAD RULES</a:t>
            </a:r>
          </a:p>
          <a:p>
            <a:pPr algn="ctr"/>
            <a:endParaRPr lang="ro-RO" sz="2800" b="1" dirty="0"/>
          </a:p>
        </p:txBody>
      </p:sp>
    </p:spTree>
    <p:extLst>
      <p:ext uri="{BB962C8B-B14F-4D97-AF65-F5344CB8AC3E}">
        <p14:creationId xmlns:p14="http://schemas.microsoft.com/office/powerpoint/2010/main" val="253886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  <p:bldP spid="22" grpId="0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41190" y="2226816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&amp;</a:t>
            </a:r>
          </a:p>
          <a:p>
            <a:pPr algn="ctr"/>
            <a:r>
              <a:rPr lang="en-US" dirty="0"/>
              <a:t>instrument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08913" y="2128449"/>
            <a:ext cx="15305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P4 program</a:t>
            </a:r>
          </a:p>
        </p:txBody>
      </p:sp>
      <p:cxnSp>
        <p:nvCxnSpPr>
          <p:cNvPr id="7" name="Straight Arrow Connector 6"/>
          <p:cNvCxnSpPr>
            <a:stCxn id="25" idx="3"/>
            <a:endCxn id="24" idx="1"/>
          </p:cNvCxnSpPr>
          <p:nvPr/>
        </p:nvCxnSpPr>
        <p:spPr>
          <a:xfrm>
            <a:off x="3339490" y="2543948"/>
            <a:ext cx="501699" cy="60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68F6A714-C193-C643-9EA1-984E25F8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ro-RO" dirty="0"/>
              <a:t>af4 </a:t>
            </a:r>
            <a:r>
              <a:rPr lang="ro-RO" dirty="0" err="1"/>
              <a:t>operation</a:t>
            </a:r>
            <a:r>
              <a:rPr lang="ro-RO" dirty="0"/>
              <a:t> </a:t>
            </a:r>
            <a:r>
              <a:rPr lang="ro-RO" dirty="0" err="1"/>
              <a:t>summary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2458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115807" y="2095905"/>
            <a:ext cx="158039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Generate</a:t>
            </a:r>
          </a:p>
          <a:p>
            <a:pPr algn="ctr"/>
            <a:r>
              <a:rPr lang="en-US" dirty="0"/>
              <a:t>reachability conditions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1190" y="2226816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&amp;</a:t>
            </a:r>
          </a:p>
          <a:p>
            <a:pPr algn="ctr"/>
            <a:r>
              <a:rPr lang="en-US" dirty="0"/>
              <a:t>instrument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08913" y="2128449"/>
            <a:ext cx="15305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P4 program</a:t>
            </a:r>
          </a:p>
        </p:txBody>
      </p:sp>
      <p:cxnSp>
        <p:nvCxnSpPr>
          <p:cNvPr id="7" name="Straight Arrow Connector 6"/>
          <p:cNvCxnSpPr>
            <a:stCxn id="25" idx="3"/>
            <a:endCxn id="24" idx="1"/>
          </p:cNvCxnSpPr>
          <p:nvPr/>
        </p:nvCxnSpPr>
        <p:spPr>
          <a:xfrm>
            <a:off x="3339490" y="2543948"/>
            <a:ext cx="501699" cy="60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3" idx="1"/>
          </p:cNvCxnSpPr>
          <p:nvPr/>
        </p:nvCxnSpPr>
        <p:spPr>
          <a:xfrm>
            <a:off x="5421583" y="2549983"/>
            <a:ext cx="694222" cy="7589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806399" y="1600202"/>
            <a:ext cx="2017005" cy="401965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Expand table calls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687775" y="1979473"/>
            <a:ext cx="2" cy="566141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68F6A714-C193-C643-9EA1-984E25F8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ro-RO" dirty="0"/>
              <a:t>af4 </a:t>
            </a:r>
            <a:r>
              <a:rPr lang="ro-RO" dirty="0" err="1"/>
              <a:t>operation</a:t>
            </a:r>
            <a:r>
              <a:rPr lang="ro-RO" dirty="0"/>
              <a:t> </a:t>
            </a:r>
            <a:r>
              <a:rPr lang="ro-RO" dirty="0" err="1"/>
              <a:t>summary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087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P4 by example: route and encapsulate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124" y="2979741"/>
            <a:ext cx="4576388" cy="1827392"/>
            <a:chOff x="1830886" y="2783417"/>
            <a:chExt cx="4576388" cy="2436522"/>
          </a:xfrm>
        </p:grpSpPr>
        <p:cxnSp>
          <p:nvCxnSpPr>
            <p:cNvPr id="15" name="Straight Connector 14"/>
            <p:cNvCxnSpPr>
              <a:endCxn id="16" idx="0"/>
            </p:cNvCxnSpPr>
            <p:nvPr/>
          </p:nvCxnSpPr>
          <p:spPr>
            <a:xfrm>
              <a:off x="1989667" y="2783417"/>
              <a:ext cx="2129413" cy="836084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30886" y="3619501"/>
              <a:ext cx="4576388" cy="16004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/>
                  <a:cs typeface="Consolas"/>
                </a:rPr>
                <a:t>control ingress(){</a:t>
              </a:r>
            </a:p>
            <a:p>
              <a:r>
                <a:rPr lang="en-US" dirty="0">
                  <a:latin typeface="Consolas"/>
                  <a:cs typeface="Consolas"/>
                </a:rPr>
                <a:t>	if (ipv4.TTL&gt;0)</a:t>
              </a:r>
            </a:p>
            <a:p>
              <a:r>
                <a:rPr lang="en-US" dirty="0">
                  <a:latin typeface="Consolas"/>
                  <a:cs typeface="Consolas"/>
                </a:rPr>
                <a:t>		apply(ipv4_lpm);</a:t>
              </a:r>
            </a:p>
            <a:p>
              <a:r>
                <a:rPr lang="en-US" dirty="0">
                  <a:latin typeface="Consolas"/>
                  <a:cs typeface="Consolas"/>
                </a:rPr>
                <a:t>}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4930" y="4962526"/>
            <a:ext cx="7252948" cy="1077218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Reading un</a:t>
            </a:r>
            <a:r>
              <a:rPr lang="ro-RO" sz="3200" dirty="0">
                <a:solidFill>
                  <a:schemeClr val="bg1"/>
                </a:solidFill>
              </a:rPr>
              <a:t>parsed</a:t>
            </a:r>
            <a:r>
              <a:rPr lang="en-US" sz="3200" dirty="0">
                <a:solidFill>
                  <a:schemeClr val="bg1"/>
                </a:solidFill>
              </a:rPr>
              <a:t> header fields will return</a:t>
            </a:r>
          </a:p>
          <a:p>
            <a:r>
              <a:rPr lang="en-US" sz="3200" dirty="0">
                <a:solidFill>
                  <a:schemeClr val="bg1"/>
                </a:solidFill>
              </a:rPr>
              <a:t>undefined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0" y="1773334"/>
            <a:ext cx="9148348" cy="1223618"/>
            <a:chOff x="0" y="-162885"/>
            <a:chExt cx="9148348" cy="1631490"/>
          </a:xfrm>
        </p:grpSpPr>
        <p:sp>
          <p:nvSpPr>
            <p:cNvPr id="61" name="Rectangle 60"/>
            <p:cNvSpPr/>
            <p:nvPr/>
          </p:nvSpPr>
          <p:spPr>
            <a:xfrm>
              <a:off x="1350839" y="338897"/>
              <a:ext cx="3357481" cy="934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360351" y="451584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1181486" y="745705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98852" y="-162885"/>
              <a:ext cx="21360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Ingress Pipeline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12782" y="519031"/>
              <a:ext cx="866712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800000"/>
                  </a:solidFill>
                </a:rPr>
                <a:t>TTL&gt;0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4185654" y="807703"/>
              <a:ext cx="707369" cy="1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4881478" y="114282"/>
              <a:ext cx="572788" cy="1228285"/>
              <a:chOff x="5419303" y="623565"/>
              <a:chExt cx="572788" cy="204875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419303" y="662263"/>
                <a:ext cx="572788" cy="18951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6200000">
                <a:off x="4641026" y="1447889"/>
                <a:ext cx="2048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Buffers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5611489" y="338898"/>
              <a:ext cx="2020055" cy="93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11150" y="-162885"/>
              <a:ext cx="20479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Egress Pipeline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7486246" y="451583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692303" y="280198"/>
              <a:ext cx="1795771" cy="1188407"/>
              <a:chOff x="2818496" y="494593"/>
              <a:chExt cx="1497025" cy="1188407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818496" y="494593"/>
                <a:ext cx="1497025" cy="1188407"/>
                <a:chOff x="2818496" y="494593"/>
                <a:chExt cx="1497025" cy="1188407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2827213" y="494593"/>
                  <a:ext cx="1488308" cy="905158"/>
                  <a:chOff x="2586181" y="792024"/>
                  <a:chExt cx="1281545" cy="905158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2926293" y="792024"/>
                    <a:ext cx="583163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err="1">
                        <a:solidFill>
                          <a:schemeClr val="bg1"/>
                        </a:solidFill>
                      </a:rPr>
                      <a:t>encap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2818496" y="903301"/>
                  <a:ext cx="324994" cy="779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*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057420" y="958269"/>
                  <a:ext cx="701184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1.2.3.4</a:t>
                  </a:r>
                </a:p>
              </p:txBody>
            </p: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3099048" y="916533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6773839" y="702138"/>
              <a:ext cx="0" cy="45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736143" y="744011"/>
              <a:ext cx="97234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5.6.7.8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5454266" y="806897"/>
              <a:ext cx="248494" cy="11026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488074" y="854597"/>
              <a:ext cx="312274" cy="105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0" y="-27385"/>
              <a:ext cx="506870" cy="903711"/>
              <a:chOff x="3193602" y="3829926"/>
              <a:chExt cx="506870" cy="90371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193602" y="3829926"/>
                <a:ext cx="506870" cy="69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IN</a:t>
                </a: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7" name="Straight Arrow Connector 76"/>
            <p:cNvCxnSpPr/>
            <p:nvPr/>
          </p:nvCxnSpPr>
          <p:spPr>
            <a:xfrm>
              <a:off x="411673" y="745026"/>
              <a:ext cx="2501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8412249" y="164637"/>
              <a:ext cx="736099" cy="820667"/>
              <a:chOff x="3112787" y="3912970"/>
              <a:chExt cx="736099" cy="820667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3112787" y="3912970"/>
                <a:ext cx="73609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Arrow Connector 78"/>
            <p:cNvCxnSpPr>
              <a:endCxn id="93" idx="2"/>
            </p:cNvCxnSpPr>
            <p:nvPr/>
          </p:nvCxnSpPr>
          <p:spPr>
            <a:xfrm flipV="1">
              <a:off x="8308345" y="840986"/>
              <a:ext cx="283159" cy="13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686687" y="796168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869218" y="297615"/>
              <a:ext cx="1619487" cy="948362"/>
              <a:chOff x="2751897" y="505105"/>
              <a:chExt cx="1619487" cy="948362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751897" y="505105"/>
                <a:ext cx="1619487" cy="948362"/>
                <a:chOff x="2751897" y="505105"/>
                <a:chExt cx="1619487" cy="948362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827213" y="505105"/>
                  <a:ext cx="1488308" cy="894646"/>
                  <a:chOff x="2586181" y="802536"/>
                  <a:chExt cx="1281545" cy="894646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2747466" y="802536"/>
                    <a:ext cx="990176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</a:rPr>
                      <a:t>ipv4_lpm</a:t>
                    </a:r>
                  </a:p>
                </p:txBody>
              </p:sp>
            </p:grpSp>
            <p:sp>
              <p:nvSpPr>
                <p:cNvPr id="87" name="TextBox 86"/>
                <p:cNvSpPr txBox="1"/>
                <p:nvPr/>
              </p:nvSpPr>
              <p:spPr>
                <a:xfrm>
                  <a:off x="2751897" y="961025"/>
                  <a:ext cx="1149674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10.0.0.0/8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808409" y="939850"/>
                  <a:ext cx="562975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Ge0</a:t>
                  </a:r>
                </a:p>
              </p:txBody>
            </p:sp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3856317" y="939850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 rot="16200000">
              <a:off x="7413763" y="537802"/>
              <a:ext cx="127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alibri"/>
                  <a:cs typeface="Calibri"/>
                </a:rPr>
                <a:t>DEPARSER</a:t>
              </a:r>
              <a:endParaRPr lang="en-US" sz="12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279282" y="468401"/>
              <a:ext cx="125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/>
                  <a:cs typeface="Calibri"/>
                </a:rPr>
                <a:t>PARSER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327635" y="1773289"/>
            <a:ext cx="3676006" cy="30931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parser start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extract(eth);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select(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eth.type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0x800 : parse_ipv4;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default: ingress; }}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parser parse_ipv4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extract(ipv4);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select(ipv4.protocol){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0x5E : parse_inner_ipv4;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  default: ingress; }}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parser parse_inner_ipv4 {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extract(inner_ipv4);</a:t>
            </a:r>
          </a:p>
          <a:p>
            <a:r>
              <a:rPr lang="en-US" sz="1500" dirty="0">
                <a:latin typeface="Consolas" pitchFamily="49" charset="0"/>
                <a:cs typeface="Consolas" pitchFamily="49" charset="0"/>
              </a:rPr>
              <a:t>    return ingress; }}</a:t>
            </a:r>
          </a:p>
        </p:txBody>
      </p:sp>
    </p:spTree>
    <p:extLst>
      <p:ext uri="{BB962C8B-B14F-4D97-AF65-F5344CB8AC3E}">
        <p14:creationId xmlns:p14="http://schemas.microsoft.com/office/powerpoint/2010/main" val="28900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5" grpId="0" animBg="1"/>
      <p:bldP spid="5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873243" y="3353845"/>
            <a:ext cx="1841380" cy="401965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SAT(reach(bug))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​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3742" y="3931017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Find reachable</a:t>
            </a:r>
          </a:p>
          <a:p>
            <a:pPr algn="ctr"/>
            <a:r>
              <a:rPr lang="en-US" dirty="0"/>
              <a:t>bugs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5807" y="2095905"/>
            <a:ext cx="158039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Generate</a:t>
            </a:r>
          </a:p>
          <a:p>
            <a:pPr algn="ctr"/>
            <a:r>
              <a:rPr lang="en-US" dirty="0"/>
              <a:t>reachability conditions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1190" y="2226816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&amp;</a:t>
            </a:r>
          </a:p>
          <a:p>
            <a:pPr algn="ctr"/>
            <a:r>
              <a:rPr lang="en-US" dirty="0"/>
              <a:t>instrument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08913" y="2128449"/>
            <a:ext cx="15305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P4 program</a:t>
            </a:r>
          </a:p>
        </p:txBody>
      </p:sp>
      <p:cxnSp>
        <p:nvCxnSpPr>
          <p:cNvPr id="7" name="Straight Arrow Connector 6"/>
          <p:cNvCxnSpPr>
            <a:stCxn id="25" idx="3"/>
            <a:endCxn id="24" idx="1"/>
          </p:cNvCxnSpPr>
          <p:nvPr/>
        </p:nvCxnSpPr>
        <p:spPr>
          <a:xfrm>
            <a:off x="3339490" y="2543948"/>
            <a:ext cx="501699" cy="60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3" idx="1"/>
          </p:cNvCxnSpPr>
          <p:nvPr/>
        </p:nvCxnSpPr>
        <p:spPr>
          <a:xfrm>
            <a:off x="5421583" y="2549983"/>
            <a:ext cx="694222" cy="7589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2" idx="0"/>
          </p:cNvCxnSpPr>
          <p:nvPr/>
        </p:nvCxnSpPr>
        <p:spPr>
          <a:xfrm flipH="1">
            <a:off x="6903940" y="3019237"/>
            <a:ext cx="2065" cy="911783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3"/>
          </p:cNvCxnSpPr>
          <p:nvPr/>
        </p:nvCxnSpPr>
        <p:spPr>
          <a:xfrm flipV="1">
            <a:off x="6714623" y="3550418"/>
            <a:ext cx="226890" cy="4409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806399" y="1600202"/>
            <a:ext cx="2017005" cy="401965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Expand table calls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687775" y="1979473"/>
            <a:ext cx="2" cy="566141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68F6A714-C193-C643-9EA1-984E25F8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ro-RO" dirty="0"/>
              <a:t>af4 </a:t>
            </a:r>
            <a:r>
              <a:rPr lang="ro-RO" dirty="0" err="1"/>
              <a:t>operation</a:t>
            </a:r>
            <a:r>
              <a:rPr lang="ro-RO" dirty="0"/>
              <a:t> </a:t>
            </a:r>
            <a:r>
              <a:rPr lang="ro-RO" dirty="0" err="1"/>
              <a:t>summary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1757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873243" y="3353845"/>
            <a:ext cx="1841380" cy="401965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SAT(reach(bug))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​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0119" y="3922827"/>
            <a:ext cx="1859163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Infer predicates &amp;</a:t>
            </a:r>
          </a:p>
          <a:p>
            <a:r>
              <a:rPr lang="en-US" dirty="0"/>
              <a:t>add missing keys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3742" y="3931017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Find reachable</a:t>
            </a:r>
          </a:p>
          <a:p>
            <a:pPr algn="ctr"/>
            <a:r>
              <a:rPr lang="en-US" dirty="0"/>
              <a:t>bugs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5807" y="2095905"/>
            <a:ext cx="158039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Generate</a:t>
            </a:r>
          </a:p>
          <a:p>
            <a:pPr algn="ctr"/>
            <a:r>
              <a:rPr lang="en-US" dirty="0"/>
              <a:t>reachability conditions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1190" y="2226816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&amp;</a:t>
            </a:r>
          </a:p>
          <a:p>
            <a:pPr algn="ctr"/>
            <a:r>
              <a:rPr lang="en-US" dirty="0"/>
              <a:t>instrument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08913" y="2128449"/>
            <a:ext cx="15305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P4 program</a:t>
            </a:r>
          </a:p>
        </p:txBody>
      </p:sp>
      <p:cxnSp>
        <p:nvCxnSpPr>
          <p:cNvPr id="7" name="Straight Arrow Connector 6"/>
          <p:cNvCxnSpPr>
            <a:stCxn id="25" idx="3"/>
            <a:endCxn id="24" idx="1"/>
          </p:cNvCxnSpPr>
          <p:nvPr/>
        </p:nvCxnSpPr>
        <p:spPr>
          <a:xfrm>
            <a:off x="3339490" y="2543948"/>
            <a:ext cx="501699" cy="60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3" idx="1"/>
          </p:cNvCxnSpPr>
          <p:nvPr/>
        </p:nvCxnSpPr>
        <p:spPr>
          <a:xfrm>
            <a:off x="5421583" y="2549983"/>
            <a:ext cx="694222" cy="7589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2" idx="0"/>
          </p:cNvCxnSpPr>
          <p:nvPr/>
        </p:nvCxnSpPr>
        <p:spPr>
          <a:xfrm flipH="1">
            <a:off x="6903940" y="3019237"/>
            <a:ext cx="2065" cy="911783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1"/>
            <a:endCxn id="5" idx="3"/>
          </p:cNvCxnSpPr>
          <p:nvPr/>
        </p:nvCxnSpPr>
        <p:spPr>
          <a:xfrm flipH="1" flipV="1">
            <a:off x="4199280" y="4245992"/>
            <a:ext cx="1914460" cy="8190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3"/>
          </p:cNvCxnSpPr>
          <p:nvPr/>
        </p:nvCxnSpPr>
        <p:spPr>
          <a:xfrm flipV="1">
            <a:off x="6714623" y="3550418"/>
            <a:ext cx="226890" cy="4409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208850" y="4516619"/>
            <a:ext cx="1877299" cy="639527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For each bug, find assert point and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 flipH="1" flipV="1">
            <a:off x="5142638" y="4233547"/>
            <a:ext cx="4860" cy="283070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806399" y="1600202"/>
            <a:ext cx="2017005" cy="401965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Expand table calls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687775" y="1979473"/>
            <a:ext cx="2" cy="566141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68F6A714-C193-C643-9EA1-984E25F8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ro-RO" dirty="0"/>
              <a:t>af4 </a:t>
            </a:r>
            <a:r>
              <a:rPr lang="ro-RO" dirty="0" err="1"/>
              <a:t>operation</a:t>
            </a:r>
            <a:r>
              <a:rPr lang="ro-RO" dirty="0"/>
              <a:t> </a:t>
            </a:r>
            <a:r>
              <a:rPr lang="ro-RO" dirty="0" err="1"/>
              <a:t>summary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58849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873243" y="3353845"/>
            <a:ext cx="1841380" cy="401965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SAT(reach(bug))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​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0119" y="3922827"/>
            <a:ext cx="1859163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Infer predicates &amp;</a:t>
            </a:r>
          </a:p>
          <a:p>
            <a:r>
              <a:rPr lang="en-US" dirty="0"/>
              <a:t>add missing keys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3742" y="3931017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Find reachable</a:t>
            </a:r>
          </a:p>
          <a:p>
            <a:pPr algn="ctr"/>
            <a:r>
              <a:rPr lang="en-US" dirty="0"/>
              <a:t>bugs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5807" y="2095905"/>
            <a:ext cx="158039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Generate</a:t>
            </a:r>
          </a:p>
          <a:p>
            <a:pPr algn="ctr"/>
            <a:r>
              <a:rPr lang="en-US" dirty="0"/>
              <a:t>reachability conditions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1190" y="2226816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&amp;</a:t>
            </a:r>
          </a:p>
          <a:p>
            <a:pPr algn="ctr"/>
            <a:r>
              <a:rPr lang="en-US" dirty="0"/>
              <a:t>instrument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08913" y="2128449"/>
            <a:ext cx="15305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P4 program</a:t>
            </a:r>
          </a:p>
        </p:txBody>
      </p:sp>
      <p:cxnSp>
        <p:nvCxnSpPr>
          <p:cNvPr id="7" name="Straight Arrow Connector 6"/>
          <p:cNvCxnSpPr>
            <a:stCxn id="25" idx="3"/>
            <a:endCxn id="24" idx="1"/>
          </p:cNvCxnSpPr>
          <p:nvPr/>
        </p:nvCxnSpPr>
        <p:spPr>
          <a:xfrm>
            <a:off x="3339490" y="2543948"/>
            <a:ext cx="501699" cy="60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3" idx="1"/>
          </p:cNvCxnSpPr>
          <p:nvPr/>
        </p:nvCxnSpPr>
        <p:spPr>
          <a:xfrm>
            <a:off x="5421583" y="2549983"/>
            <a:ext cx="694222" cy="7589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2" idx="0"/>
          </p:cNvCxnSpPr>
          <p:nvPr/>
        </p:nvCxnSpPr>
        <p:spPr>
          <a:xfrm flipH="1">
            <a:off x="6903940" y="3019237"/>
            <a:ext cx="2065" cy="911783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1"/>
            <a:endCxn id="5" idx="3"/>
          </p:cNvCxnSpPr>
          <p:nvPr/>
        </p:nvCxnSpPr>
        <p:spPr>
          <a:xfrm flipH="1" flipV="1">
            <a:off x="4199280" y="4245992"/>
            <a:ext cx="1914460" cy="8190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3"/>
          </p:cNvCxnSpPr>
          <p:nvPr/>
        </p:nvCxnSpPr>
        <p:spPr>
          <a:xfrm flipV="1">
            <a:off x="6714623" y="3550418"/>
            <a:ext cx="226890" cy="4409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208850" y="4516619"/>
            <a:ext cx="1877299" cy="639527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For each bug, find assert point and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 flipH="1" flipV="1">
            <a:off x="5142638" y="4233547"/>
            <a:ext cx="4860" cy="283070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806399" y="1600202"/>
            <a:ext cx="2017005" cy="401965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Expand table calls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687775" y="1979473"/>
            <a:ext cx="2" cy="566141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0"/>
          </p:cNvCxnSpPr>
          <p:nvPr/>
        </p:nvCxnSpPr>
        <p:spPr>
          <a:xfrm flipV="1">
            <a:off x="3269701" y="2715117"/>
            <a:ext cx="2857071" cy="1207710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68F6A714-C193-C643-9EA1-984E25F8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ro-RO" dirty="0"/>
              <a:t>af4 </a:t>
            </a:r>
            <a:r>
              <a:rPr lang="ro-RO" dirty="0" err="1"/>
              <a:t>operation</a:t>
            </a:r>
            <a:r>
              <a:rPr lang="ro-RO" dirty="0"/>
              <a:t> </a:t>
            </a:r>
            <a:r>
              <a:rPr lang="ro-RO" dirty="0" err="1"/>
              <a:t>summary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6838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873243" y="3353845"/>
            <a:ext cx="1841380" cy="401965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SAT(reach(bug))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​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2119" y="5369096"/>
            <a:ext cx="1855055" cy="646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Calibri"/>
              </a:rPr>
              <a:t>Output </a:t>
            </a:r>
            <a:r>
              <a:rPr lang="en-US" b="1" dirty="0">
                <a:solidFill>
                  <a:srgbClr val="800000"/>
                </a:solidFill>
                <a:cs typeface="Calibri"/>
              </a:rPr>
              <a:t>controller assertions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3010" y="5377882"/>
            <a:ext cx="1849080" cy="646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Calibri"/>
              </a:rPr>
              <a:t>Output </a:t>
            </a:r>
            <a:r>
              <a:rPr lang="en-US" b="1" dirty="0">
                <a:solidFill>
                  <a:srgbClr val="800000"/>
                </a:solidFill>
                <a:cs typeface="Calibri"/>
              </a:rPr>
              <a:t>fixed </a:t>
            </a:r>
          </a:p>
          <a:p>
            <a:pPr algn="ctr"/>
            <a:r>
              <a:rPr lang="en-US" b="1" dirty="0">
                <a:solidFill>
                  <a:srgbClr val="800000"/>
                </a:solidFill>
                <a:cs typeface="Calibri"/>
              </a:rPr>
              <a:t>P4 program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0119" y="3922827"/>
            <a:ext cx="1859163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Infer predicates &amp;</a:t>
            </a:r>
          </a:p>
          <a:p>
            <a:r>
              <a:rPr lang="en-US" dirty="0"/>
              <a:t>add missing keys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3742" y="3931017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Find reachable</a:t>
            </a:r>
          </a:p>
          <a:p>
            <a:pPr algn="ctr"/>
            <a:r>
              <a:rPr lang="en-US" dirty="0"/>
              <a:t>bugs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5807" y="2095905"/>
            <a:ext cx="158039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Generate</a:t>
            </a:r>
          </a:p>
          <a:p>
            <a:pPr algn="ctr"/>
            <a:r>
              <a:rPr lang="en-US" dirty="0"/>
              <a:t>reachability conditions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1190" y="2226816"/>
            <a:ext cx="1580395" cy="646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&amp;</a:t>
            </a:r>
          </a:p>
          <a:p>
            <a:pPr algn="ctr"/>
            <a:r>
              <a:rPr lang="en-US" dirty="0"/>
              <a:t>instrument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08913" y="2128449"/>
            <a:ext cx="15305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P4 program</a:t>
            </a:r>
          </a:p>
        </p:txBody>
      </p:sp>
      <p:cxnSp>
        <p:nvCxnSpPr>
          <p:cNvPr id="7" name="Straight Arrow Connector 6"/>
          <p:cNvCxnSpPr>
            <a:stCxn id="25" idx="3"/>
            <a:endCxn id="24" idx="1"/>
          </p:cNvCxnSpPr>
          <p:nvPr/>
        </p:nvCxnSpPr>
        <p:spPr>
          <a:xfrm>
            <a:off x="3339490" y="2543948"/>
            <a:ext cx="501699" cy="60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3" idx="1"/>
          </p:cNvCxnSpPr>
          <p:nvPr/>
        </p:nvCxnSpPr>
        <p:spPr>
          <a:xfrm>
            <a:off x="5421583" y="2549983"/>
            <a:ext cx="694222" cy="7589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2" idx="0"/>
          </p:cNvCxnSpPr>
          <p:nvPr/>
        </p:nvCxnSpPr>
        <p:spPr>
          <a:xfrm flipH="1">
            <a:off x="6903940" y="3019237"/>
            <a:ext cx="2065" cy="911783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1"/>
            <a:endCxn id="5" idx="3"/>
          </p:cNvCxnSpPr>
          <p:nvPr/>
        </p:nvCxnSpPr>
        <p:spPr>
          <a:xfrm flipH="1" flipV="1">
            <a:off x="4199280" y="4245992"/>
            <a:ext cx="1914460" cy="8190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3"/>
          </p:cNvCxnSpPr>
          <p:nvPr/>
        </p:nvCxnSpPr>
        <p:spPr>
          <a:xfrm flipV="1">
            <a:off x="6714623" y="3550418"/>
            <a:ext cx="226890" cy="4409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208850" y="4516619"/>
            <a:ext cx="1877299" cy="639527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For each bug, find assert point and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 flipH="1" flipV="1">
            <a:off x="5142638" y="4233547"/>
            <a:ext cx="4860" cy="283070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26">
            <a:extLst>
              <a:ext uri="{FF2B5EF4-FFF2-40B4-BE49-F238E27FC236}">
                <a16:creationId xmlns:a16="http://schemas.microsoft.com/office/drawing/2014/main" id="{D78F6F77-86B3-40EE-877E-4DCA8BB4C236}"/>
              </a:ext>
            </a:extLst>
          </p:cNvPr>
          <p:cNvSpPr/>
          <p:nvPr/>
        </p:nvSpPr>
        <p:spPr>
          <a:xfrm>
            <a:off x="4806399" y="1600202"/>
            <a:ext cx="2017005" cy="401965"/>
          </a:xfrm>
          <a:prstGeom prst="roundRect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/>
              </a:rPr>
              <a:t>Expand table calls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687775" y="1979473"/>
            <a:ext cx="2" cy="566141"/>
          </a:xfrm>
          <a:prstGeom prst="line">
            <a:avLst/>
          </a:prstGeom>
          <a:ln w="28575" cmpd="sng">
            <a:solidFill>
              <a:srgbClr val="8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0"/>
          </p:cNvCxnSpPr>
          <p:nvPr/>
        </p:nvCxnSpPr>
        <p:spPr>
          <a:xfrm flipV="1">
            <a:off x="3269701" y="2715117"/>
            <a:ext cx="2857071" cy="1207710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2" idx="0"/>
          </p:cNvCxnSpPr>
          <p:nvPr/>
        </p:nvCxnSpPr>
        <p:spPr>
          <a:xfrm flipH="1">
            <a:off x="2249645" y="4569159"/>
            <a:ext cx="1020054" cy="799939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2"/>
            <a:endCxn id="3" idx="0"/>
          </p:cNvCxnSpPr>
          <p:nvPr/>
        </p:nvCxnSpPr>
        <p:spPr>
          <a:xfrm>
            <a:off x="3269699" y="4569159"/>
            <a:ext cx="1037852" cy="80872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68F6A714-C193-C643-9EA1-984E25F8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ro-RO" dirty="0"/>
              <a:t>af4 </a:t>
            </a:r>
            <a:r>
              <a:rPr lang="ro-RO" dirty="0" err="1"/>
              <a:t>operation</a:t>
            </a:r>
            <a:r>
              <a:rPr lang="ro-RO" dirty="0"/>
              <a:t> </a:t>
            </a:r>
            <a:r>
              <a:rPr lang="ro-RO" dirty="0" err="1"/>
              <a:t>summary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7293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4C6C83-87FA-DE48-94B3-015EEDB4F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07"/>
          <a:stretch/>
        </p:blipFill>
        <p:spPr>
          <a:xfrm>
            <a:off x="457200" y="1417641"/>
            <a:ext cx="8229600" cy="185896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7850EB-071F-0243-A5C3-EB92D515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Expanding</a:t>
            </a:r>
            <a:r>
              <a:rPr lang="ro-RO" dirty="0"/>
              <a:t> NAT table </a:t>
            </a:r>
            <a:r>
              <a:rPr lang="ro-RO" dirty="0" err="1"/>
              <a:t>call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375DC-9CE2-6947-98DD-CC79555A4492}"/>
              </a:ext>
            </a:extLst>
          </p:cNvPr>
          <p:cNvSpPr txBox="1"/>
          <p:nvPr/>
        </p:nvSpPr>
        <p:spPr>
          <a:xfrm>
            <a:off x="2133600" y="3343870"/>
            <a:ext cx="461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(pcn.key_ipv4_valid==0 &amp;&amp; </a:t>
            </a:r>
          </a:p>
          <a:p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pcn.key_ipv4_src_addr_mask!=0) </a:t>
            </a:r>
          </a:p>
          <a:p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bug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B9E2993-B032-4347-B84B-9188F9D25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8"/>
          <a:stretch/>
        </p:blipFill>
        <p:spPr>
          <a:xfrm>
            <a:off x="457200" y="4334472"/>
            <a:ext cx="8229600" cy="1289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73E3BB-FC50-2E46-A821-BCBB5A03F91E}"/>
              </a:ext>
            </a:extLst>
          </p:cNvPr>
          <p:cNvSpPr txBox="1"/>
          <p:nvPr/>
        </p:nvSpPr>
        <p:spPr>
          <a:xfrm>
            <a:off x="609600" y="3378875"/>
            <a:ext cx="311304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endParaRPr lang="ro-RO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202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1" y="76200"/>
            <a:ext cx="1824299" cy="609600"/>
            <a:chOff x="3596289" y="533400"/>
            <a:chExt cx="914400" cy="457200"/>
          </a:xfrm>
        </p:grpSpPr>
        <p:sp>
          <p:nvSpPr>
            <p:cNvPr id="3" name="Oval 2"/>
            <p:cNvSpPr/>
            <p:nvPr/>
          </p:nvSpPr>
          <p:spPr>
            <a:xfrm>
              <a:off x="3596289" y="533400"/>
              <a:ext cx="9144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10376" y="533400"/>
              <a:ext cx="530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ingress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990600"/>
            <a:ext cx="3657600" cy="838200"/>
            <a:chOff x="2743200" y="1371600"/>
            <a:chExt cx="3657600" cy="838200"/>
          </a:xfrm>
        </p:grpSpPr>
        <p:sp>
          <p:nvSpPr>
            <p:cNvPr id="6" name="Rectangle 5"/>
            <p:cNvSpPr/>
            <p:nvPr/>
          </p:nvSpPr>
          <p:spPr>
            <a:xfrm>
              <a:off x="2743200" y="1447800"/>
              <a:ext cx="3657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1371600"/>
              <a:ext cx="35796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pcn</a:t>
              </a:r>
              <a:r>
                <a:rPr lang="en-US" sz="2400" dirty="0"/>
                <a:t> = havoc&lt;</a:t>
              </a:r>
              <a:r>
                <a:rPr lang="en-US" sz="2400" dirty="0" err="1"/>
                <a:t>flowdef_nat</a:t>
              </a:r>
              <a:r>
                <a:rPr lang="en-US" sz="2400" dirty="0"/>
                <a:t>&gt;;</a:t>
              </a:r>
            </a:p>
            <a:p>
              <a:r>
                <a:rPr lang="en-US" sz="2400" dirty="0" err="1"/>
                <a:t>pcn.reach</a:t>
              </a:r>
              <a:r>
                <a:rPr lang="en-US" sz="2400" dirty="0"/>
                <a:t> = 1;</a:t>
              </a:r>
            </a:p>
          </p:txBody>
        </p:sp>
      </p:grpSp>
      <p:cxnSp>
        <p:nvCxnSpPr>
          <p:cNvPr id="10" name="Straight Arrow Connector 9"/>
          <p:cNvCxnSpPr>
            <a:stCxn id="3" idx="4"/>
          </p:cNvCxnSpPr>
          <p:nvPr/>
        </p:nvCxnSpPr>
        <p:spPr>
          <a:xfrm>
            <a:off x="1521751" y="685800"/>
            <a:ext cx="2249" cy="381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0"/>
          </p:cNvCxnSpPr>
          <p:nvPr/>
        </p:nvCxnSpPr>
        <p:spPr>
          <a:xfrm>
            <a:off x="1524000" y="1828800"/>
            <a:ext cx="3810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" y="2057400"/>
            <a:ext cx="2209800" cy="3810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ASSERT POINT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62000" y="2743201"/>
            <a:ext cx="1600200" cy="533401"/>
            <a:chOff x="1219200" y="2819399"/>
            <a:chExt cx="1600200" cy="533401"/>
          </a:xfrm>
        </p:grpSpPr>
        <p:sp>
          <p:nvSpPr>
            <p:cNvPr id="28" name="Rectangle 27"/>
            <p:cNvSpPr/>
            <p:nvPr/>
          </p:nvSpPr>
          <p:spPr>
            <a:xfrm>
              <a:off x="1219200" y="2819400"/>
              <a:ext cx="16002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2" y="2819399"/>
              <a:ext cx="1513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pcn.hit</a:t>
              </a:r>
              <a:r>
                <a:rPr lang="en-US" sz="2400" dirty="0"/>
                <a:t>==1</a:t>
              </a:r>
            </a:p>
          </p:txBody>
        </p:sp>
      </p:grpSp>
      <p:cxnSp>
        <p:nvCxnSpPr>
          <p:cNvPr id="22" name="Straight Arrow Connector 21"/>
          <p:cNvCxnSpPr>
            <a:stCxn id="17" idx="2"/>
          </p:cNvCxnSpPr>
          <p:nvPr/>
        </p:nvCxnSpPr>
        <p:spPr>
          <a:xfrm flipH="1">
            <a:off x="1562101" y="2438400"/>
            <a:ext cx="1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708660" y="2743200"/>
            <a:ext cx="1558540" cy="533400"/>
            <a:chOff x="3550115" y="2971800"/>
            <a:chExt cx="1558540" cy="533400"/>
          </a:xfrm>
        </p:grpSpPr>
        <p:sp>
          <p:nvSpPr>
            <p:cNvPr id="30" name="Rectangle 29"/>
            <p:cNvSpPr/>
            <p:nvPr/>
          </p:nvSpPr>
          <p:spPr>
            <a:xfrm>
              <a:off x="3581400" y="2971800"/>
              <a:ext cx="1527255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50115" y="2974538"/>
              <a:ext cx="1558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key_match</a:t>
              </a:r>
              <a:endParaRPr lang="en-US" sz="2400" dirty="0"/>
            </a:p>
          </p:txBody>
        </p:sp>
      </p:grpSp>
      <p:cxnSp>
        <p:nvCxnSpPr>
          <p:cNvPr id="32" name="Straight Arrow Connector 31"/>
          <p:cNvCxnSpPr>
            <a:stCxn id="28" idx="3"/>
            <a:endCxn id="30" idx="1"/>
          </p:cNvCxnSpPr>
          <p:nvPr/>
        </p:nvCxnSpPr>
        <p:spPr>
          <a:xfrm>
            <a:off x="2362202" y="3009900"/>
            <a:ext cx="3777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002" y="2362200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6" name="TextBox 35"/>
          <p:cNvSpPr txBox="1"/>
          <p:nvPr/>
        </p:nvSpPr>
        <p:spPr>
          <a:xfrm rot="20703538">
            <a:off x="3682546" y="3274571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7" name="Straight Arrow Connector 36"/>
          <p:cNvCxnSpPr>
            <a:stCxn id="57" idx="2"/>
            <a:endCxn id="41" idx="0"/>
          </p:cNvCxnSpPr>
          <p:nvPr/>
        </p:nvCxnSpPr>
        <p:spPr>
          <a:xfrm flipH="1">
            <a:off x="3060369" y="3276603"/>
            <a:ext cx="2247410" cy="609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590802" y="3886202"/>
            <a:ext cx="924497" cy="533401"/>
            <a:chOff x="1219200" y="2819399"/>
            <a:chExt cx="762000" cy="533401"/>
          </a:xfrm>
          <a:solidFill>
            <a:srgbClr val="FF0000"/>
          </a:solidFill>
        </p:grpSpPr>
        <p:sp>
          <p:nvSpPr>
            <p:cNvPr id="40" name="Rectangle 39"/>
            <p:cNvSpPr/>
            <p:nvPr/>
          </p:nvSpPr>
          <p:spPr>
            <a:xfrm>
              <a:off x="1219200" y="2819400"/>
              <a:ext cx="762000" cy="533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5402" y="2819399"/>
              <a:ext cx="62166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BUG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5410202" y="3010766"/>
            <a:ext cx="762003" cy="36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10202" y="2590800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172202" y="2667000"/>
            <a:ext cx="2133601" cy="838200"/>
            <a:chOff x="1219200" y="2743199"/>
            <a:chExt cx="2133601" cy="838200"/>
          </a:xfrm>
        </p:grpSpPr>
        <p:sp>
          <p:nvSpPr>
            <p:cNvPr id="45" name="Rectangle 44"/>
            <p:cNvSpPr/>
            <p:nvPr/>
          </p:nvSpPr>
          <p:spPr>
            <a:xfrm>
              <a:off x="1219200" y="2819399"/>
              <a:ext cx="2133600" cy="761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95403" y="2743199"/>
              <a:ext cx="2057398" cy="838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pcn.action_run</a:t>
              </a:r>
              <a:endParaRPr lang="en-US" sz="2400" dirty="0"/>
            </a:p>
            <a:p>
              <a:r>
                <a:rPr lang="en-US" sz="2400" dirty="0"/>
                <a:t>     == drop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10000" y="6096000"/>
            <a:ext cx="1371600" cy="533400"/>
            <a:chOff x="1219199" y="2819399"/>
            <a:chExt cx="1130515" cy="533400"/>
          </a:xfrm>
          <a:solidFill>
            <a:srgbClr val="FF0000"/>
          </a:solidFill>
        </p:grpSpPr>
        <p:sp>
          <p:nvSpPr>
            <p:cNvPr id="48" name="Rectangle 47"/>
            <p:cNvSpPr/>
            <p:nvPr/>
          </p:nvSpPr>
          <p:spPr>
            <a:xfrm>
              <a:off x="1219199" y="2819400"/>
              <a:ext cx="1130515" cy="533399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95402" y="2819399"/>
              <a:ext cx="958828" cy="461665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ACCEPT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10000" y="3886202"/>
            <a:ext cx="2895600" cy="838199"/>
            <a:chOff x="1219200" y="2743199"/>
            <a:chExt cx="2191267" cy="838199"/>
          </a:xfrm>
        </p:grpSpPr>
        <p:sp>
          <p:nvSpPr>
            <p:cNvPr id="53" name="Rectangle 52"/>
            <p:cNvSpPr/>
            <p:nvPr/>
          </p:nvSpPr>
          <p:spPr>
            <a:xfrm>
              <a:off x="1219200" y="2819399"/>
              <a:ext cx="2133600" cy="761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95405" y="2743199"/>
              <a:ext cx="21150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pcn.action_run</a:t>
              </a:r>
              <a:r>
                <a:rPr lang="en-US" sz="2400" dirty="0"/>
                <a:t>== </a:t>
              </a:r>
              <a:r>
                <a:rPr lang="en-US" sz="2400" dirty="0" err="1"/>
                <a:t>nat_hit_int_to_ext</a:t>
              </a:r>
              <a:endParaRPr lang="en-US" sz="2400" dirty="0"/>
            </a:p>
          </p:txBody>
        </p:sp>
      </p:grpSp>
      <p:cxnSp>
        <p:nvCxnSpPr>
          <p:cNvPr id="55" name="Straight Arrow Connector 54"/>
          <p:cNvCxnSpPr>
            <a:endCxn id="48" idx="0"/>
          </p:cNvCxnSpPr>
          <p:nvPr/>
        </p:nvCxnSpPr>
        <p:spPr>
          <a:xfrm>
            <a:off x="4419600" y="4724402"/>
            <a:ext cx="76200" cy="13716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1329926">
            <a:off x="3781896" y="5104876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105400" y="4724400"/>
            <a:ext cx="7620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953000" y="4953002"/>
            <a:ext cx="2895600" cy="838199"/>
            <a:chOff x="1219200" y="2743199"/>
            <a:chExt cx="2191267" cy="838199"/>
          </a:xfrm>
        </p:grpSpPr>
        <p:sp>
          <p:nvSpPr>
            <p:cNvPr id="64" name="Rectangle 63"/>
            <p:cNvSpPr/>
            <p:nvPr/>
          </p:nvSpPr>
          <p:spPr>
            <a:xfrm>
              <a:off x="1219200" y="2819399"/>
              <a:ext cx="2133600" cy="761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95405" y="2743199"/>
              <a:ext cx="21150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meta.do_forward</a:t>
              </a:r>
              <a:r>
                <a:rPr lang="en-US" sz="2400" dirty="0"/>
                <a:t>=1</a:t>
              </a:r>
            </a:p>
            <a:p>
              <a:r>
                <a:rPr lang="en-US" sz="2400" dirty="0"/>
                <a:t>meta.ipv4_sa = … 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755411" y="465986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67" name="Straight Arrow Connector 66"/>
          <p:cNvCxnSpPr>
            <a:stCxn id="64" idx="2"/>
            <a:endCxn id="48" idx="3"/>
          </p:cNvCxnSpPr>
          <p:nvPr/>
        </p:nvCxnSpPr>
        <p:spPr>
          <a:xfrm flipH="1">
            <a:off x="5181602" y="5791199"/>
            <a:ext cx="1181099" cy="5715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781802" y="3962402"/>
            <a:ext cx="2362201" cy="461665"/>
            <a:chOff x="1219201" y="2743199"/>
            <a:chExt cx="1787613" cy="461665"/>
          </a:xfrm>
        </p:grpSpPr>
        <p:sp>
          <p:nvSpPr>
            <p:cNvPr id="71" name="Rectangle 70"/>
            <p:cNvSpPr/>
            <p:nvPr/>
          </p:nvSpPr>
          <p:spPr>
            <a:xfrm>
              <a:off x="1219201" y="2819400"/>
              <a:ext cx="1672283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95406" y="2743199"/>
              <a:ext cx="1711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mark_to_drop</a:t>
              </a:r>
              <a:r>
                <a:rPr lang="en-US" sz="2400" dirty="0"/>
                <a:t>()</a:t>
              </a:r>
            </a:p>
          </p:txBody>
        </p:sp>
      </p:grpSp>
      <p:cxnSp>
        <p:nvCxnSpPr>
          <p:cNvPr id="73" name="Straight Arrow Connector 72"/>
          <p:cNvCxnSpPr>
            <a:stCxn id="46" idx="2"/>
            <a:endCxn id="72" idx="0"/>
          </p:cNvCxnSpPr>
          <p:nvPr/>
        </p:nvCxnSpPr>
        <p:spPr>
          <a:xfrm>
            <a:off x="7277102" y="3505200"/>
            <a:ext cx="736148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72402" y="351686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77" name="Straight Arrow Connector 76"/>
          <p:cNvCxnSpPr>
            <a:stCxn id="45" idx="2"/>
          </p:cNvCxnSpPr>
          <p:nvPr/>
        </p:nvCxnSpPr>
        <p:spPr>
          <a:xfrm flipH="1">
            <a:off x="5181600" y="3505201"/>
            <a:ext cx="2057400" cy="4572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34002" y="351686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181600" y="6477000"/>
            <a:ext cx="3200400" cy="76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8" idx="1"/>
          </p:cNvCxnSpPr>
          <p:nvPr/>
        </p:nvCxnSpPr>
        <p:spPr>
          <a:xfrm>
            <a:off x="1752600" y="6324600"/>
            <a:ext cx="2057400" cy="381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8" idx="2"/>
          </p:cNvCxnSpPr>
          <p:nvPr/>
        </p:nvCxnSpPr>
        <p:spPr>
          <a:xfrm flipH="1" flipV="1">
            <a:off x="1562100" y="3276600"/>
            <a:ext cx="190500" cy="30480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8382000" y="4419600"/>
            <a:ext cx="0" cy="20574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52613" y="435506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660081" y="2738735"/>
            <a:ext cx="1359721" cy="537866"/>
            <a:chOff x="3581400" y="2822138"/>
            <a:chExt cx="1359721" cy="537866"/>
          </a:xfrm>
        </p:grpSpPr>
        <p:sp>
          <p:nvSpPr>
            <p:cNvPr id="57" name="Rectangle 56"/>
            <p:cNvSpPr/>
            <p:nvPr/>
          </p:nvSpPr>
          <p:spPr>
            <a:xfrm>
              <a:off x="3581400" y="2826604"/>
              <a:ext cx="1295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81400" y="2822138"/>
              <a:ext cx="1359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key_valid</a:t>
              </a:r>
              <a:endParaRPr lang="en-US" sz="2400" dirty="0"/>
            </a:p>
          </p:txBody>
        </p:sp>
      </p:grpSp>
      <p:cxnSp>
        <p:nvCxnSpPr>
          <p:cNvPr id="68" name="Straight Arrow Connector 67"/>
          <p:cNvCxnSpPr>
            <a:stCxn id="30" idx="3"/>
            <a:endCxn id="57" idx="1"/>
          </p:cNvCxnSpPr>
          <p:nvPr/>
        </p:nvCxnSpPr>
        <p:spPr>
          <a:xfrm>
            <a:off x="4267202" y="3009902"/>
            <a:ext cx="39287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91002" y="2362200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46011" y="237386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6" name="Freeform 25"/>
          <p:cNvSpPr/>
          <p:nvPr/>
        </p:nvSpPr>
        <p:spPr>
          <a:xfrm>
            <a:off x="2206791" y="3276600"/>
            <a:ext cx="1552411" cy="3009900"/>
          </a:xfrm>
          <a:custGeom>
            <a:avLst/>
            <a:gdLst>
              <a:gd name="connsiteX0" fmla="*/ 1247611 w 1552411"/>
              <a:gd name="connsiteY0" fmla="*/ 0 h 3009900"/>
              <a:gd name="connsiteX1" fmla="*/ 536411 w 1552411"/>
              <a:gd name="connsiteY1" fmla="*/ 292100 h 3009900"/>
              <a:gd name="connsiteX2" fmla="*/ 91911 w 1552411"/>
              <a:gd name="connsiteY2" fmla="*/ 876300 h 3009900"/>
              <a:gd name="connsiteX3" fmla="*/ 41111 w 1552411"/>
              <a:gd name="connsiteY3" fmla="*/ 1854200 h 3009900"/>
              <a:gd name="connsiteX4" fmla="*/ 574511 w 1552411"/>
              <a:gd name="connsiteY4" fmla="*/ 2743200 h 3009900"/>
              <a:gd name="connsiteX5" fmla="*/ 1552411 w 1552411"/>
              <a:gd name="connsiteY5" fmla="*/ 300990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2411" h="3009900">
                <a:moveTo>
                  <a:pt x="1247611" y="0"/>
                </a:moveTo>
                <a:cubicBezTo>
                  <a:pt x="988319" y="73025"/>
                  <a:pt x="729028" y="146050"/>
                  <a:pt x="536411" y="292100"/>
                </a:cubicBezTo>
                <a:cubicBezTo>
                  <a:pt x="343794" y="438150"/>
                  <a:pt x="174461" y="615950"/>
                  <a:pt x="91911" y="876300"/>
                </a:cubicBezTo>
                <a:cubicBezTo>
                  <a:pt x="9361" y="1136650"/>
                  <a:pt x="-39322" y="1543050"/>
                  <a:pt x="41111" y="1854200"/>
                </a:cubicBezTo>
                <a:cubicBezTo>
                  <a:pt x="121544" y="2165350"/>
                  <a:pt x="322628" y="2550583"/>
                  <a:pt x="574511" y="2743200"/>
                </a:cubicBezTo>
                <a:cubicBezTo>
                  <a:pt x="826394" y="2935817"/>
                  <a:pt x="1552411" y="3009900"/>
                  <a:pt x="1552411" y="30099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 rot="17284853">
            <a:off x="1854161" y="3826740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4DFA315A-BE8B-F142-83CB-89495ABE65CF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o-RO" b="1" dirty="0" err="1"/>
              <a:t>Build</a:t>
            </a:r>
            <a:r>
              <a:rPr lang="ro-RO" b="1" dirty="0"/>
              <a:t> control </a:t>
            </a:r>
            <a:r>
              <a:rPr lang="ro-RO" b="1" dirty="0" err="1"/>
              <a:t>flow</a:t>
            </a:r>
            <a:r>
              <a:rPr lang="ro-RO" b="1" dirty="0"/>
              <a:t> </a:t>
            </a:r>
            <a:r>
              <a:rPr lang="ro-RO" b="1" dirty="0" err="1"/>
              <a:t>graph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91111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1" y="76200"/>
            <a:ext cx="1824299" cy="609600"/>
            <a:chOff x="3596289" y="533400"/>
            <a:chExt cx="914400" cy="457200"/>
          </a:xfrm>
        </p:grpSpPr>
        <p:sp>
          <p:nvSpPr>
            <p:cNvPr id="3" name="Oval 2"/>
            <p:cNvSpPr/>
            <p:nvPr/>
          </p:nvSpPr>
          <p:spPr>
            <a:xfrm>
              <a:off x="3596289" y="533400"/>
              <a:ext cx="9144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10376" y="533400"/>
              <a:ext cx="530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ingress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990600"/>
            <a:ext cx="2133600" cy="838200"/>
            <a:chOff x="2743200" y="1371600"/>
            <a:chExt cx="3657600" cy="838200"/>
          </a:xfrm>
        </p:grpSpPr>
        <p:sp>
          <p:nvSpPr>
            <p:cNvPr id="6" name="Rectangle 5"/>
            <p:cNvSpPr/>
            <p:nvPr/>
          </p:nvSpPr>
          <p:spPr>
            <a:xfrm>
              <a:off x="2743200" y="1447800"/>
              <a:ext cx="36576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true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1371600"/>
              <a:ext cx="316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cxnSp>
        <p:nvCxnSpPr>
          <p:cNvPr id="10" name="Straight Arrow Connector 9"/>
          <p:cNvCxnSpPr>
            <a:stCxn id="3" idx="4"/>
          </p:cNvCxnSpPr>
          <p:nvPr/>
        </p:nvCxnSpPr>
        <p:spPr>
          <a:xfrm>
            <a:off x="1521751" y="685800"/>
            <a:ext cx="2249" cy="381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0"/>
          </p:cNvCxnSpPr>
          <p:nvPr/>
        </p:nvCxnSpPr>
        <p:spPr>
          <a:xfrm>
            <a:off x="1524000" y="1828800"/>
            <a:ext cx="3810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" y="2057400"/>
            <a:ext cx="2209800" cy="3810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ASSERT POINT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62000" y="2743201"/>
            <a:ext cx="1600200" cy="533401"/>
            <a:chOff x="1219200" y="2819399"/>
            <a:chExt cx="1600200" cy="533401"/>
          </a:xfrm>
        </p:grpSpPr>
        <p:sp>
          <p:nvSpPr>
            <p:cNvPr id="28" name="Rectangle 27"/>
            <p:cNvSpPr/>
            <p:nvPr/>
          </p:nvSpPr>
          <p:spPr>
            <a:xfrm>
              <a:off x="1219200" y="2819400"/>
              <a:ext cx="16002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true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2" y="2819399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cxnSp>
        <p:nvCxnSpPr>
          <p:cNvPr id="22" name="Straight Arrow Connector 21"/>
          <p:cNvCxnSpPr>
            <a:stCxn id="17" idx="2"/>
          </p:cNvCxnSpPr>
          <p:nvPr/>
        </p:nvCxnSpPr>
        <p:spPr>
          <a:xfrm flipH="1">
            <a:off x="1562101" y="2438400"/>
            <a:ext cx="1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124200" y="2590802"/>
            <a:ext cx="2286000" cy="830997"/>
            <a:chOff x="3581400" y="2826603"/>
            <a:chExt cx="2286000" cy="830997"/>
          </a:xfrm>
        </p:grpSpPr>
        <p:sp>
          <p:nvSpPr>
            <p:cNvPr id="30" name="Rectangle 29"/>
            <p:cNvSpPr/>
            <p:nvPr/>
          </p:nvSpPr>
          <p:spPr>
            <a:xfrm>
              <a:off x="3581400" y="2895600"/>
              <a:ext cx="2286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pcn.hit</a:t>
              </a:r>
              <a:r>
                <a:rPr lang="en-US" sz="2400" dirty="0"/>
                <a:t>==true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81403" y="2826603"/>
              <a:ext cx="18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cxnSp>
        <p:nvCxnSpPr>
          <p:cNvPr id="32" name="Straight Arrow Connector 31"/>
          <p:cNvCxnSpPr>
            <a:stCxn id="28" idx="3"/>
            <a:endCxn id="30" idx="1"/>
          </p:cNvCxnSpPr>
          <p:nvPr/>
        </p:nvCxnSpPr>
        <p:spPr>
          <a:xfrm>
            <a:off x="2362200" y="3009902"/>
            <a:ext cx="762000" cy="308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41" idx="0"/>
          </p:cNvCxnSpPr>
          <p:nvPr/>
        </p:nvCxnSpPr>
        <p:spPr>
          <a:xfrm flipH="1">
            <a:off x="3659964" y="3421799"/>
            <a:ext cx="607236" cy="3882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590802" y="3810002"/>
            <a:ext cx="2133598" cy="1066799"/>
            <a:chOff x="1219200" y="2819399"/>
            <a:chExt cx="1758577" cy="1066799"/>
          </a:xfrm>
          <a:solidFill>
            <a:srgbClr val="FF0000"/>
          </a:solidFill>
        </p:grpSpPr>
        <p:sp>
          <p:nvSpPr>
            <p:cNvPr id="40" name="Rectangle 39"/>
            <p:cNvSpPr/>
            <p:nvPr/>
          </p:nvSpPr>
          <p:spPr>
            <a:xfrm>
              <a:off x="1219200" y="2819399"/>
              <a:ext cx="1758577" cy="106679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5402" y="2819399"/>
              <a:ext cx="1610068" cy="10156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</a:rPr>
                <a:t>pcn.hit</a:t>
              </a:r>
              <a:r>
                <a:rPr lang="en-US" sz="2000" dirty="0">
                  <a:solidFill>
                    <a:srgbClr val="FFFFFF"/>
                  </a:solidFill>
                </a:rPr>
                <a:t>=true &amp;&amp;</a:t>
              </a:r>
            </a:p>
            <a:p>
              <a:r>
                <a:rPr lang="en-US" sz="2000" dirty="0" err="1">
                  <a:solidFill>
                    <a:srgbClr val="FFFFFF"/>
                  </a:solidFill>
                </a:rPr>
                <a:t>key_matches</a:t>
              </a:r>
              <a:r>
                <a:rPr lang="en-US" sz="2000" dirty="0">
                  <a:solidFill>
                    <a:srgbClr val="FFFFFF"/>
                  </a:solidFill>
                </a:rPr>
                <a:t> &amp;&amp;</a:t>
              </a:r>
            </a:p>
            <a:p>
              <a:r>
                <a:rPr lang="en-US" sz="2000" dirty="0">
                  <a:solidFill>
                    <a:srgbClr val="FFFFFF"/>
                  </a:solidFill>
                </a:rPr>
                <a:t>! </a:t>
              </a:r>
              <a:r>
                <a:rPr lang="en-US" sz="2000" dirty="0" err="1">
                  <a:solidFill>
                    <a:srgbClr val="FFFFFF"/>
                  </a:solidFill>
                </a:rPr>
                <a:t>key_is_valid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5410202" y="3010766"/>
            <a:ext cx="762003" cy="36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172202" y="2514602"/>
            <a:ext cx="2133601" cy="990599"/>
            <a:chOff x="1219200" y="2590799"/>
            <a:chExt cx="2133601" cy="990599"/>
          </a:xfrm>
        </p:grpSpPr>
        <p:sp>
          <p:nvSpPr>
            <p:cNvPr id="45" name="Rectangle 44"/>
            <p:cNvSpPr/>
            <p:nvPr/>
          </p:nvSpPr>
          <p:spPr>
            <a:xfrm>
              <a:off x="1219200" y="2590799"/>
              <a:ext cx="2133600" cy="990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95403" y="2743199"/>
              <a:ext cx="2057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95600" y="5105400"/>
            <a:ext cx="2819400" cy="1676400"/>
            <a:chOff x="1219199" y="2819399"/>
            <a:chExt cx="1130515" cy="533400"/>
          </a:xfrm>
          <a:solidFill>
            <a:srgbClr val="FF0000"/>
          </a:solidFill>
        </p:grpSpPr>
        <p:sp>
          <p:nvSpPr>
            <p:cNvPr id="48" name="Rectangle 47"/>
            <p:cNvSpPr/>
            <p:nvPr/>
          </p:nvSpPr>
          <p:spPr>
            <a:xfrm>
              <a:off x="1219199" y="2819400"/>
              <a:ext cx="1130515" cy="533399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95402" y="2819399"/>
              <a:ext cx="74073" cy="146893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96000" y="3886198"/>
            <a:ext cx="2667000" cy="1660190"/>
            <a:chOff x="1219201" y="2743199"/>
            <a:chExt cx="1787613" cy="457201"/>
          </a:xfrm>
        </p:grpSpPr>
        <p:sp>
          <p:nvSpPr>
            <p:cNvPr id="71" name="Rectangle 70"/>
            <p:cNvSpPr/>
            <p:nvPr/>
          </p:nvSpPr>
          <p:spPr>
            <a:xfrm>
              <a:off x="1219201" y="2819400"/>
              <a:ext cx="1672283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95406" y="2743199"/>
              <a:ext cx="1711408" cy="127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</p:grpSp>
      <p:cxnSp>
        <p:nvCxnSpPr>
          <p:cNvPr id="73" name="Straight Arrow Connector 72"/>
          <p:cNvCxnSpPr>
            <a:stCxn id="45" idx="2"/>
          </p:cNvCxnSpPr>
          <p:nvPr/>
        </p:nvCxnSpPr>
        <p:spPr>
          <a:xfrm>
            <a:off x="7239000" y="3505201"/>
            <a:ext cx="0" cy="6858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15202" y="3657600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84" name="Straight Arrow Connector 83"/>
          <p:cNvCxnSpPr>
            <a:endCxn id="48" idx="3"/>
          </p:cNvCxnSpPr>
          <p:nvPr/>
        </p:nvCxnSpPr>
        <p:spPr>
          <a:xfrm flipH="1">
            <a:off x="5715000" y="5943600"/>
            <a:ext cx="1600200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8" idx="1"/>
          </p:cNvCxnSpPr>
          <p:nvPr/>
        </p:nvCxnSpPr>
        <p:spPr>
          <a:xfrm>
            <a:off x="1524000" y="5943600"/>
            <a:ext cx="1371600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8" idx="2"/>
          </p:cNvCxnSpPr>
          <p:nvPr/>
        </p:nvCxnSpPr>
        <p:spPr>
          <a:xfrm flipV="1">
            <a:off x="1524000" y="3276600"/>
            <a:ext cx="38100" cy="26670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71" idx="2"/>
          </p:cNvCxnSpPr>
          <p:nvPr/>
        </p:nvCxnSpPr>
        <p:spPr>
          <a:xfrm flipV="1">
            <a:off x="7315200" y="5546390"/>
            <a:ext cx="28268" cy="39721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36353" y="2438402"/>
            <a:ext cx="20079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/>
              <a:t>pcn.hit</a:t>
            </a:r>
            <a:r>
              <a:rPr lang="en-US" sz="2000" dirty="0"/>
              <a:t>==true &amp;&amp;</a:t>
            </a:r>
          </a:p>
          <a:p>
            <a:pPr algn="ctr"/>
            <a:r>
              <a:rPr lang="en-US" sz="2000" dirty="0" err="1"/>
              <a:t>key_matches</a:t>
            </a:r>
            <a:r>
              <a:rPr lang="en-US" sz="2000" dirty="0"/>
              <a:t> &amp;&amp; </a:t>
            </a:r>
          </a:p>
          <a:p>
            <a:pPr algn="ctr"/>
            <a:r>
              <a:rPr lang="en-US" sz="2000" dirty="0" err="1"/>
              <a:t>key_is_valid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019800" y="4114802"/>
            <a:ext cx="259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pcn.hit</a:t>
            </a:r>
            <a:r>
              <a:rPr lang="en-US" sz="2000" dirty="0"/>
              <a:t>==true &amp;&amp;</a:t>
            </a:r>
          </a:p>
          <a:p>
            <a:pPr algn="ctr"/>
            <a:r>
              <a:rPr lang="en-US" sz="2000" dirty="0" err="1"/>
              <a:t>key_matches</a:t>
            </a:r>
            <a:r>
              <a:rPr lang="en-US" sz="2000" dirty="0"/>
              <a:t> &amp;&amp; </a:t>
            </a:r>
          </a:p>
          <a:p>
            <a:pPr algn="ctr"/>
            <a:r>
              <a:rPr lang="en-US" sz="2000" dirty="0" err="1"/>
              <a:t>key_is_valid</a:t>
            </a:r>
            <a:r>
              <a:rPr lang="en-US" sz="2000" dirty="0"/>
              <a:t> &amp;&amp;</a:t>
            </a:r>
          </a:p>
          <a:p>
            <a:pPr algn="ctr"/>
            <a:r>
              <a:rPr lang="en-US" sz="2000" dirty="0" err="1"/>
              <a:t>pcn.action_run</a:t>
            </a:r>
            <a:r>
              <a:rPr lang="en-US" sz="2000" dirty="0"/>
              <a:t>==drop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71800" y="5074384"/>
            <a:ext cx="2590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</a:rPr>
              <a:t>pcn.hit</a:t>
            </a:r>
            <a:r>
              <a:rPr lang="en-US" sz="2000" dirty="0">
                <a:solidFill>
                  <a:srgbClr val="FFFFFF"/>
                </a:solidFill>
              </a:rPr>
              <a:t>==false ||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(</a:t>
            </a:r>
            <a:r>
              <a:rPr lang="en-US" sz="2000" dirty="0" err="1">
                <a:solidFill>
                  <a:srgbClr val="FFFFFF"/>
                </a:solidFill>
              </a:rPr>
              <a:t>pcn.hit</a:t>
            </a:r>
            <a:r>
              <a:rPr lang="en-US" sz="2000" dirty="0">
                <a:solidFill>
                  <a:srgbClr val="FFFFFF"/>
                </a:solidFill>
              </a:rPr>
              <a:t>==true &amp;&amp;</a:t>
            </a:r>
          </a:p>
          <a:p>
            <a:pPr algn="ctr"/>
            <a:r>
              <a:rPr lang="en-US" sz="2000" dirty="0" err="1">
                <a:solidFill>
                  <a:srgbClr val="FFFFFF"/>
                </a:solidFill>
              </a:rPr>
              <a:t>key_matches</a:t>
            </a:r>
            <a:r>
              <a:rPr lang="en-US" sz="2000" dirty="0">
                <a:solidFill>
                  <a:srgbClr val="FFFFFF"/>
                </a:solidFill>
              </a:rPr>
              <a:t> &amp;&amp; </a:t>
            </a:r>
          </a:p>
          <a:p>
            <a:pPr algn="ctr"/>
            <a:r>
              <a:rPr lang="en-US" sz="2000" dirty="0" err="1">
                <a:solidFill>
                  <a:srgbClr val="FFFFFF"/>
                </a:solidFill>
              </a:rPr>
              <a:t>key_is_valid</a:t>
            </a:r>
            <a:r>
              <a:rPr lang="en-US" sz="2000" dirty="0">
                <a:solidFill>
                  <a:srgbClr val="FFFFFF"/>
                </a:solidFill>
              </a:rPr>
              <a:t> &amp;&amp;</a:t>
            </a:r>
          </a:p>
          <a:p>
            <a:pPr algn="ctr"/>
            <a:r>
              <a:rPr lang="en-US" sz="2000" dirty="0" err="1">
                <a:solidFill>
                  <a:srgbClr val="FFFFFF"/>
                </a:solidFill>
              </a:rPr>
              <a:t>pcn.action_run</a:t>
            </a:r>
            <a:r>
              <a:rPr lang="en-US" sz="2000" dirty="0">
                <a:solidFill>
                  <a:srgbClr val="FFFFFF"/>
                </a:solidFill>
              </a:rPr>
              <a:t>==drop)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562600" y="3505200"/>
            <a:ext cx="114300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57802" y="3886202"/>
            <a:ext cx="50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AECB4FA-3481-EC48-9EBA-4C2AF2AC7C3C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o-RO" sz="3200" b="1" dirty="0" err="1"/>
              <a:t>Generating</a:t>
            </a:r>
            <a:r>
              <a:rPr lang="ro-RO" sz="3200" b="1" dirty="0"/>
              <a:t> </a:t>
            </a:r>
            <a:r>
              <a:rPr lang="ro-RO" sz="3200" b="1" dirty="0" err="1"/>
              <a:t>verification</a:t>
            </a:r>
            <a:r>
              <a:rPr lang="ro-RO" sz="3200" b="1" dirty="0"/>
              <a:t> </a:t>
            </a:r>
            <a:r>
              <a:rPr lang="ro-RO" sz="3200" b="1" dirty="0" err="1"/>
              <a:t>condition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4256951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292-9D19-CC4C-AAB7-D9F2086F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dirty="0" err="1"/>
              <a:t>Algorithm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CF13-63AE-024D-8FAE-94F3DCF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281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o-RO" dirty="0" err="1"/>
              <a:t>Inputs</a:t>
            </a:r>
            <a:r>
              <a:rPr lang="ro-RO" dirty="0"/>
              <a:t>: </a:t>
            </a:r>
          </a:p>
          <a:p>
            <a:pPr lvl="1"/>
            <a:r>
              <a:rPr lang="ro-RO" dirty="0"/>
              <a:t>OK –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runs</a:t>
            </a:r>
            <a:r>
              <a:rPr lang="ro-RO" dirty="0"/>
              <a:t> – </a:t>
            </a:r>
            <a:r>
              <a:rPr lang="ro-RO" dirty="0" err="1"/>
              <a:t>weakest</a:t>
            </a:r>
            <a:r>
              <a:rPr lang="ro-RO" dirty="0"/>
              <a:t> </a:t>
            </a:r>
            <a:r>
              <a:rPr lang="ro-RO" dirty="0" err="1"/>
              <a:t>precondition</a:t>
            </a:r>
            <a:r>
              <a:rPr lang="ro-RO" dirty="0"/>
              <a:t> for accept.</a:t>
            </a:r>
          </a:p>
          <a:p>
            <a:pPr lvl="1"/>
            <a:r>
              <a:rPr lang="ro-RO" dirty="0"/>
              <a:t>BUG – </a:t>
            </a:r>
            <a:r>
              <a:rPr lang="ro-RO" dirty="0" err="1"/>
              <a:t>bad</a:t>
            </a:r>
            <a:r>
              <a:rPr lang="ro-RO" dirty="0"/>
              <a:t> </a:t>
            </a:r>
            <a:r>
              <a:rPr lang="ro-RO" dirty="0" err="1"/>
              <a:t>runs</a:t>
            </a:r>
            <a:r>
              <a:rPr lang="ro-RO" dirty="0"/>
              <a:t> – </a:t>
            </a:r>
            <a:r>
              <a:rPr lang="ro-RO" dirty="0" err="1"/>
              <a:t>weakest</a:t>
            </a:r>
            <a:r>
              <a:rPr lang="ro-RO" dirty="0"/>
              <a:t> </a:t>
            </a:r>
            <a:r>
              <a:rPr lang="ro-RO" dirty="0" err="1"/>
              <a:t>precondition</a:t>
            </a:r>
            <a:r>
              <a:rPr lang="ro-RO" dirty="0"/>
              <a:t> for </a:t>
            </a:r>
            <a:r>
              <a:rPr lang="ro-RO" dirty="0" err="1"/>
              <a:t>bug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 – </a:t>
            </a:r>
            <a:r>
              <a:rPr lang="ro-RO" dirty="0" err="1"/>
              <a:t>controlled</a:t>
            </a:r>
            <a:r>
              <a:rPr lang="ro-RO" dirty="0"/>
              <a:t> </a:t>
            </a:r>
            <a:r>
              <a:rPr lang="ro-RO" dirty="0" err="1"/>
              <a:t>variables</a:t>
            </a:r>
            <a:r>
              <a:rPr lang="ro-RO" dirty="0"/>
              <a:t> – table </a:t>
            </a:r>
            <a:r>
              <a:rPr lang="ro-RO" dirty="0" err="1"/>
              <a:t>keys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action</a:t>
            </a:r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r>
              <a:rPr lang="ro-RO" dirty="0"/>
              <a:t>Candidate </a:t>
            </a:r>
            <a:r>
              <a:rPr lang="ro-RO" dirty="0" err="1"/>
              <a:t>keys</a:t>
            </a:r>
            <a:endParaRPr lang="ro-RO" dirty="0"/>
          </a:p>
          <a:p>
            <a:r>
              <a:rPr lang="ro-RO" dirty="0"/>
              <a:t>Output: </a:t>
            </a:r>
            <a:r>
              <a:rPr lang="ro-RO" dirty="0" err="1"/>
              <a:t>constraints</a:t>
            </a:r>
            <a:r>
              <a:rPr lang="ro-RO" dirty="0"/>
              <a:t> for </a:t>
            </a:r>
            <a:r>
              <a:rPr lang="ro-RO" dirty="0" err="1"/>
              <a:t>controlled</a:t>
            </a:r>
            <a:r>
              <a:rPr lang="ro-RO" dirty="0"/>
              <a:t> </a:t>
            </a:r>
            <a:r>
              <a:rPr lang="ro-RO" dirty="0" err="1"/>
              <a:t>variables</a:t>
            </a:r>
            <a:r>
              <a:rPr lang="ro-RO" dirty="0"/>
              <a:t>. 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547D5-62D3-4043-B907-BD648C74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95471"/>
            <a:ext cx="8686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554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32173E-BA1D-3D4B-A8E4-4E0CDFAC2090}"/>
              </a:ext>
            </a:extLst>
          </p:cNvPr>
          <p:cNvSpPr/>
          <p:nvPr/>
        </p:nvSpPr>
        <p:spPr>
          <a:xfrm>
            <a:off x="765868" y="242669"/>
            <a:ext cx="7459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o-RO" sz="3600" dirty="0" err="1"/>
              <a:t>Infer</a:t>
            </a:r>
            <a:r>
              <a:rPr lang="ro-RO" sz="3600" dirty="0"/>
              <a:t>: </a:t>
            </a:r>
            <a:r>
              <a:rPr lang="ro-RO" sz="3600" dirty="0" err="1"/>
              <a:t>Automatically</a:t>
            </a:r>
            <a:r>
              <a:rPr lang="ro-RO" sz="3600" dirty="0"/>
              <a:t> </a:t>
            </a:r>
            <a:r>
              <a:rPr lang="ro-RO" sz="3600" dirty="0" err="1"/>
              <a:t>infering</a:t>
            </a:r>
            <a:r>
              <a:rPr lang="ro-RO" sz="3600" dirty="0"/>
              <a:t> </a:t>
            </a:r>
            <a:r>
              <a:rPr lang="ro-RO" sz="3600" dirty="0" err="1"/>
              <a:t>predicates</a:t>
            </a:r>
            <a:endParaRPr lang="ro-RO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DAC4C1-9388-224B-B5FD-D7CF93374FBA}"/>
              </a:ext>
            </a:extLst>
          </p:cNvPr>
          <p:cNvSpPr/>
          <p:nvPr/>
        </p:nvSpPr>
        <p:spPr>
          <a:xfrm>
            <a:off x="1981200" y="1992922"/>
            <a:ext cx="2286000" cy="2618299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OK</a:t>
            </a:r>
            <a:endParaRPr lang="en-US" sz="36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68851F-9518-F843-8196-324B343865B3}"/>
              </a:ext>
            </a:extLst>
          </p:cNvPr>
          <p:cNvSpPr/>
          <p:nvPr/>
        </p:nvSpPr>
        <p:spPr>
          <a:xfrm>
            <a:off x="5029200" y="1998784"/>
            <a:ext cx="2286000" cy="26182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BUG</a:t>
            </a:r>
            <a:endParaRPr lang="en-US" sz="3200" b="1" dirty="0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EA25800F-CE73-7849-B679-34AE420F6D2B}"/>
              </a:ext>
            </a:extLst>
          </p:cNvPr>
          <p:cNvSpPr/>
          <p:nvPr/>
        </p:nvSpPr>
        <p:spPr>
          <a:xfrm>
            <a:off x="5703230" y="4060594"/>
            <a:ext cx="145314" cy="237066"/>
          </a:xfrm>
          <a:prstGeom prst="mathMultiply">
            <a:avLst/>
          </a:prstGeom>
          <a:solidFill>
            <a:srgbClr val="E6005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6BE5B8-4FA8-954B-AEB6-60B082FB6542}"/>
              </a:ext>
            </a:extLst>
          </p:cNvPr>
          <p:cNvGrpSpPr/>
          <p:nvPr/>
        </p:nvGrpSpPr>
        <p:grpSpPr>
          <a:xfrm>
            <a:off x="3636941" y="1390132"/>
            <a:ext cx="2319794" cy="2833470"/>
            <a:chOff x="3665738" y="1407253"/>
            <a:chExt cx="2319794" cy="283347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06DF466-13CA-6947-BF52-391B5A508F7A}"/>
                </a:ext>
              </a:extLst>
            </p:cNvPr>
            <p:cNvSpPr/>
            <p:nvPr/>
          </p:nvSpPr>
          <p:spPr>
            <a:xfrm>
              <a:off x="3665738" y="1407253"/>
              <a:ext cx="2319794" cy="55233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Get model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C33089-9812-6040-A951-53992F19139A}"/>
                </a:ext>
              </a:extLst>
            </p:cNvPr>
            <p:cNvCxnSpPr>
              <a:cxnSpLocks/>
              <a:stCxn id="7" idx="2"/>
              <a:endCxn id="6" idx="2"/>
            </p:cNvCxnSpPr>
            <p:nvPr/>
          </p:nvCxnSpPr>
          <p:spPr>
            <a:xfrm>
              <a:off x="4825635" y="1959585"/>
              <a:ext cx="988008" cy="22811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3AF7089-486F-1C45-ACC6-B7D90037DD57}"/>
              </a:ext>
            </a:extLst>
          </p:cNvPr>
          <p:cNvSpPr/>
          <p:nvPr/>
        </p:nvSpPr>
        <p:spPr>
          <a:xfrm>
            <a:off x="1946856" y="5174535"/>
            <a:ext cx="2133600" cy="646331"/>
          </a:xfrm>
          <a:prstGeom prst="round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Intersect?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1CB59C-8DD7-4F4F-9ED7-7B800424F1C9}"/>
              </a:ext>
            </a:extLst>
          </p:cNvPr>
          <p:cNvSpPr/>
          <p:nvPr/>
        </p:nvSpPr>
        <p:spPr>
          <a:xfrm>
            <a:off x="5028127" y="3798116"/>
            <a:ext cx="1285812" cy="999089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F623DF-0C0C-F044-BE71-30EF5609ED85}"/>
              </a:ext>
            </a:extLst>
          </p:cNvPr>
          <p:cNvGrpSpPr/>
          <p:nvPr/>
        </p:nvGrpSpPr>
        <p:grpSpPr>
          <a:xfrm>
            <a:off x="4080456" y="5236090"/>
            <a:ext cx="1077161" cy="523220"/>
            <a:chOff x="4080456" y="5236090"/>
            <a:chExt cx="1077161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1E6B09-89AB-8540-9EB2-235FB4BAE5D2}"/>
                </a:ext>
              </a:extLst>
            </p:cNvPr>
            <p:cNvSpPr txBox="1"/>
            <p:nvPr/>
          </p:nvSpPr>
          <p:spPr>
            <a:xfrm>
              <a:off x="4493653" y="5236090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NO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011158E-70E5-F248-82B7-DDF6921955B7}"/>
                </a:ext>
              </a:extLst>
            </p:cNvPr>
            <p:cNvCxnSpPr>
              <a:stCxn id="15" idx="3"/>
              <a:endCxn id="33" idx="1"/>
            </p:cNvCxnSpPr>
            <p:nvPr/>
          </p:nvCxnSpPr>
          <p:spPr>
            <a:xfrm flipV="1">
              <a:off x="4080456" y="5497700"/>
              <a:ext cx="4131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92E782-46EF-FE43-8871-4EA09067B9FC}"/>
              </a:ext>
            </a:extLst>
          </p:cNvPr>
          <p:cNvGrpSpPr/>
          <p:nvPr/>
        </p:nvGrpSpPr>
        <p:grpSpPr>
          <a:xfrm>
            <a:off x="5113040" y="5174534"/>
            <a:ext cx="2084104" cy="646331"/>
            <a:chOff x="5113040" y="5174534"/>
            <a:chExt cx="2084104" cy="64633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C1C6E46-1E34-0B44-9CA5-F46543A6E574}"/>
                </a:ext>
              </a:extLst>
            </p:cNvPr>
            <p:cNvCxnSpPr/>
            <p:nvPr/>
          </p:nvCxnSpPr>
          <p:spPr>
            <a:xfrm flipV="1">
              <a:off x="5113040" y="5518242"/>
              <a:ext cx="4131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92778A5-45DB-4E4E-91A0-CB5D534B6B3B}"/>
                </a:ext>
              </a:extLst>
            </p:cNvPr>
            <p:cNvSpPr/>
            <p:nvPr/>
          </p:nvSpPr>
          <p:spPr>
            <a:xfrm>
              <a:off x="5570814" y="5174534"/>
              <a:ext cx="1626330" cy="64633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/>
                <a:t>Unsat</a:t>
              </a:r>
              <a:r>
                <a:rPr lang="en-US" sz="2400" b="1" dirty="0"/>
                <a:t> core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01E10C-54A4-F149-B1D1-E817E67980B6}"/>
              </a:ext>
            </a:extLst>
          </p:cNvPr>
          <p:cNvGrpSpPr/>
          <p:nvPr/>
        </p:nvGrpSpPr>
        <p:grpSpPr>
          <a:xfrm>
            <a:off x="4287054" y="3750250"/>
            <a:ext cx="3200400" cy="1190565"/>
            <a:chOff x="4267200" y="3798117"/>
            <a:chExt cx="3200400" cy="119056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0AA710C-4FAD-CB46-92D4-2E1B44A27793}"/>
                </a:ext>
              </a:extLst>
            </p:cNvPr>
            <p:cNvSpPr/>
            <p:nvPr/>
          </p:nvSpPr>
          <p:spPr>
            <a:xfrm>
              <a:off x="4267200" y="3798117"/>
              <a:ext cx="3200400" cy="1176360"/>
            </a:xfrm>
            <a:prstGeom prst="roundRect">
              <a:avLst/>
            </a:prstGeom>
            <a:solidFill>
              <a:schemeClr val="bg1">
                <a:alpha val="86000"/>
              </a:schemeClr>
            </a:solidFill>
            <a:ln w="57150">
              <a:solidFill>
                <a:schemeClr val="dk1">
                  <a:alpha val="39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BE4C10-C428-0048-BFE0-6300CBEAC253}"/>
                </a:ext>
              </a:extLst>
            </p:cNvPr>
            <p:cNvSpPr txBox="1"/>
            <p:nvPr/>
          </p:nvSpPr>
          <p:spPr>
            <a:xfrm>
              <a:off x="4297983" y="4527017"/>
              <a:ext cx="498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P1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C790E0-F28F-C64B-947A-6DEF7B69150D}"/>
              </a:ext>
            </a:extLst>
          </p:cNvPr>
          <p:cNvGrpSpPr/>
          <p:nvPr/>
        </p:nvGrpSpPr>
        <p:grpSpPr>
          <a:xfrm>
            <a:off x="4102744" y="5673927"/>
            <a:ext cx="1078757" cy="918753"/>
            <a:chOff x="4102744" y="5673927"/>
            <a:chExt cx="1078757" cy="91875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D1B1F-7155-7D4D-8722-B8955502A633}"/>
                </a:ext>
              </a:extLst>
            </p:cNvPr>
            <p:cNvSpPr txBox="1"/>
            <p:nvPr/>
          </p:nvSpPr>
          <p:spPr>
            <a:xfrm>
              <a:off x="4469768" y="6069460"/>
              <a:ext cx="711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YES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6DC7356-1285-5C49-BAB2-60616091F6DB}"/>
                </a:ext>
              </a:extLst>
            </p:cNvPr>
            <p:cNvCxnSpPr>
              <a:cxnSpLocks/>
            </p:cNvCxnSpPr>
            <p:nvPr/>
          </p:nvCxnSpPr>
          <p:spPr>
            <a:xfrm>
              <a:off x="4102744" y="5673927"/>
              <a:ext cx="390909" cy="4085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9A13005-9F50-F147-BC67-FFE39A00FBEE}"/>
              </a:ext>
            </a:extLst>
          </p:cNvPr>
          <p:cNvSpPr txBox="1"/>
          <p:nvPr/>
        </p:nvSpPr>
        <p:spPr>
          <a:xfrm>
            <a:off x="8129336" y="5236089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DE57DA-7D87-8B4B-A873-3E2047AB1438}"/>
              </a:ext>
            </a:extLst>
          </p:cNvPr>
          <p:cNvGrpSpPr/>
          <p:nvPr/>
        </p:nvGrpSpPr>
        <p:grpSpPr>
          <a:xfrm>
            <a:off x="6486373" y="1216556"/>
            <a:ext cx="2375033" cy="1679044"/>
            <a:chOff x="3610499" y="1407253"/>
            <a:chExt cx="2375033" cy="1679044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D78133C-171C-C548-A2FB-A2D673FF9195}"/>
                </a:ext>
              </a:extLst>
            </p:cNvPr>
            <p:cNvSpPr/>
            <p:nvPr/>
          </p:nvSpPr>
          <p:spPr>
            <a:xfrm>
              <a:off x="3665738" y="1407253"/>
              <a:ext cx="2319794" cy="55233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Get model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F4F3A7C-1229-3546-8F1C-710F5C110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499" y="1924709"/>
              <a:ext cx="1183343" cy="11615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50066C8-7ADB-534E-9956-13DCD8C08C72}"/>
              </a:ext>
            </a:extLst>
          </p:cNvPr>
          <p:cNvSpPr/>
          <p:nvPr/>
        </p:nvSpPr>
        <p:spPr>
          <a:xfrm>
            <a:off x="6017208" y="2364139"/>
            <a:ext cx="1285812" cy="999089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1CA3B6B-D61E-7F4C-943F-9DC955DC8BFC}"/>
              </a:ext>
            </a:extLst>
          </p:cNvPr>
          <p:cNvGrpSpPr/>
          <p:nvPr/>
        </p:nvGrpSpPr>
        <p:grpSpPr>
          <a:xfrm>
            <a:off x="5750067" y="1770548"/>
            <a:ext cx="2286001" cy="2386662"/>
            <a:chOff x="5181598" y="3048853"/>
            <a:chExt cx="2286001" cy="1925624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BC2B673-FC3C-7743-94A7-E3BF1A1483E3}"/>
                </a:ext>
              </a:extLst>
            </p:cNvPr>
            <p:cNvSpPr/>
            <p:nvPr/>
          </p:nvSpPr>
          <p:spPr>
            <a:xfrm>
              <a:off x="5181598" y="3048853"/>
              <a:ext cx="2286001" cy="1925624"/>
            </a:xfrm>
            <a:prstGeom prst="roundRect">
              <a:avLst/>
            </a:prstGeom>
            <a:solidFill>
              <a:schemeClr val="bg1">
                <a:alpha val="86000"/>
              </a:schemeClr>
            </a:solidFill>
            <a:ln w="57150">
              <a:solidFill>
                <a:schemeClr val="dk1">
                  <a:alpha val="39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743BCF-8D1B-E642-BE36-A737DB09225B}"/>
                </a:ext>
              </a:extLst>
            </p:cNvPr>
            <p:cNvSpPr txBox="1"/>
            <p:nvPr/>
          </p:nvSpPr>
          <p:spPr>
            <a:xfrm>
              <a:off x="5275887" y="3196611"/>
              <a:ext cx="498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P2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10B5FFA-A487-E64A-B461-279E4BCD01B3}"/>
              </a:ext>
            </a:extLst>
          </p:cNvPr>
          <p:cNvSpPr txBox="1"/>
          <p:nvPr/>
        </p:nvSpPr>
        <p:spPr>
          <a:xfrm>
            <a:off x="8128634" y="563880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P2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C17BA6F-1F5C-6F42-8569-B6EBE005F916}"/>
              </a:ext>
            </a:extLst>
          </p:cNvPr>
          <p:cNvGrpSpPr/>
          <p:nvPr/>
        </p:nvGrpSpPr>
        <p:grpSpPr>
          <a:xfrm>
            <a:off x="3092407" y="890588"/>
            <a:ext cx="2319794" cy="2250227"/>
            <a:chOff x="3665738" y="1407253"/>
            <a:chExt cx="2319794" cy="2250227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1272A5CC-33EA-BB43-8EDB-927F3C0EC236}"/>
                </a:ext>
              </a:extLst>
            </p:cNvPr>
            <p:cNvSpPr/>
            <p:nvPr/>
          </p:nvSpPr>
          <p:spPr>
            <a:xfrm>
              <a:off x="3665738" y="1407253"/>
              <a:ext cx="2319794" cy="55233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Get model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DE45839-38C5-9C49-949C-C49FD77B7749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4825635" y="1959585"/>
              <a:ext cx="974946" cy="169789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CDDDBC7-5950-A447-9AF0-031C268570D4}"/>
              </a:ext>
            </a:extLst>
          </p:cNvPr>
          <p:cNvSpPr/>
          <p:nvPr/>
        </p:nvSpPr>
        <p:spPr>
          <a:xfrm>
            <a:off x="3836788" y="2797114"/>
            <a:ext cx="1590776" cy="60752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3C46FE-3DA9-6342-8F9A-2703B29D5AB3}"/>
              </a:ext>
            </a:extLst>
          </p:cNvPr>
          <p:cNvGrpSpPr/>
          <p:nvPr/>
        </p:nvGrpSpPr>
        <p:grpSpPr>
          <a:xfrm>
            <a:off x="5130148" y="5988720"/>
            <a:ext cx="2084104" cy="646331"/>
            <a:chOff x="5113040" y="5174534"/>
            <a:chExt cx="2084104" cy="646331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9EE6E91-D03D-5A4E-A57D-B7FDC5B32E95}"/>
                </a:ext>
              </a:extLst>
            </p:cNvPr>
            <p:cNvCxnSpPr/>
            <p:nvPr/>
          </p:nvCxnSpPr>
          <p:spPr>
            <a:xfrm flipV="1">
              <a:off x="5113040" y="5518242"/>
              <a:ext cx="4131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C994475-AC65-9E42-98A3-949FDD9D8D33}"/>
                </a:ext>
              </a:extLst>
            </p:cNvPr>
            <p:cNvSpPr/>
            <p:nvPr/>
          </p:nvSpPr>
          <p:spPr>
            <a:xfrm>
              <a:off x="5570814" y="5174534"/>
              <a:ext cx="1626330" cy="64633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Add Keys</a:t>
              </a:r>
            </a:p>
          </p:txBody>
        </p:sp>
      </p:grp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0CFB61F-5ABC-6744-9552-033B733B8699}"/>
              </a:ext>
            </a:extLst>
          </p:cNvPr>
          <p:cNvSpPr/>
          <p:nvPr/>
        </p:nvSpPr>
        <p:spPr>
          <a:xfrm>
            <a:off x="4410362" y="2797113"/>
            <a:ext cx="1190054" cy="607521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6092F8-63DD-2E4B-B4D5-27A2CC91E69D}"/>
              </a:ext>
            </a:extLst>
          </p:cNvPr>
          <p:cNvGrpSpPr/>
          <p:nvPr/>
        </p:nvGrpSpPr>
        <p:grpSpPr>
          <a:xfrm>
            <a:off x="4370691" y="1617900"/>
            <a:ext cx="2286001" cy="2386662"/>
            <a:chOff x="5181598" y="3048853"/>
            <a:chExt cx="2286001" cy="1925624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FF925BB4-DD5B-8E49-861C-D99967D27B13}"/>
                </a:ext>
              </a:extLst>
            </p:cNvPr>
            <p:cNvSpPr/>
            <p:nvPr/>
          </p:nvSpPr>
          <p:spPr>
            <a:xfrm>
              <a:off x="5181598" y="3048853"/>
              <a:ext cx="2286001" cy="1925624"/>
            </a:xfrm>
            <a:prstGeom prst="roundRect">
              <a:avLst/>
            </a:prstGeom>
            <a:solidFill>
              <a:schemeClr val="bg1">
                <a:alpha val="86000"/>
              </a:schemeClr>
            </a:solidFill>
            <a:ln w="57150">
              <a:solidFill>
                <a:schemeClr val="dk1">
                  <a:alpha val="39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3FB25E7-FE8B-D042-81C2-17A685A7F41B}"/>
                </a:ext>
              </a:extLst>
            </p:cNvPr>
            <p:cNvSpPr txBox="1"/>
            <p:nvPr/>
          </p:nvSpPr>
          <p:spPr>
            <a:xfrm>
              <a:off x="5275887" y="3196611"/>
              <a:ext cx="498855" cy="372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P3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E2C217D-B385-5E45-9269-33D092E5C899}"/>
              </a:ext>
            </a:extLst>
          </p:cNvPr>
          <p:cNvSpPr txBox="1"/>
          <p:nvPr/>
        </p:nvSpPr>
        <p:spPr>
          <a:xfrm>
            <a:off x="8128634" y="6021948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83101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35" grpId="0" animBg="1"/>
      <p:bldP spid="35" grpId="1" animBg="1"/>
      <p:bldP spid="54" grpId="0"/>
      <p:bldP spid="60" grpId="0" animBg="1"/>
      <p:bldP spid="60" grpId="1" animBg="1"/>
      <p:bldP spid="64" grpId="0"/>
      <p:bldP spid="69" grpId="0" animBg="1"/>
      <p:bldP spid="69" grpId="1" animBg="1"/>
      <p:bldP spid="73" grpId="0" animBg="1"/>
      <p:bldP spid="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1A05-B439-324C-BEB7-1ED1862D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af4 at </a:t>
            </a:r>
            <a:r>
              <a:rPr lang="ro-RO" dirty="0" err="1"/>
              <a:t>work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DAA0-9041-2B45-8578-B36C6CD9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switch.p4 - 6KLOC ,372 </a:t>
            </a:r>
            <a:r>
              <a:rPr lang="ro-RO" dirty="0" err="1"/>
              <a:t>keys</a:t>
            </a:r>
            <a:r>
              <a:rPr lang="ro-RO" dirty="0"/>
              <a:t>, 129 </a:t>
            </a:r>
            <a:r>
              <a:rPr lang="ro-RO" dirty="0" err="1"/>
              <a:t>tables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Runtime</a:t>
            </a:r>
            <a:r>
              <a:rPr lang="ro-RO" dirty="0"/>
              <a:t>: 11 </a:t>
            </a:r>
            <a:r>
              <a:rPr lang="ro-RO" dirty="0" err="1"/>
              <a:t>minutes</a:t>
            </a:r>
            <a:r>
              <a:rPr lang="ro-R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Reachable</a:t>
            </a:r>
            <a:r>
              <a:rPr lang="ro-RO" dirty="0"/>
              <a:t> </a:t>
            </a:r>
            <a:r>
              <a:rPr lang="ro-RO" dirty="0" err="1"/>
              <a:t>bugs</a:t>
            </a:r>
            <a:r>
              <a:rPr lang="ro-RO" dirty="0"/>
              <a:t> </a:t>
            </a:r>
            <a:r>
              <a:rPr lang="ro-RO" dirty="0" err="1"/>
              <a:t>before</a:t>
            </a:r>
            <a:r>
              <a:rPr lang="ro-RO" dirty="0"/>
              <a:t> </a:t>
            </a:r>
            <a:r>
              <a:rPr lang="ro-RO" dirty="0" err="1"/>
              <a:t>Infer</a:t>
            </a:r>
            <a:r>
              <a:rPr lang="ro-RO" dirty="0"/>
              <a:t>: 164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Reachable</a:t>
            </a:r>
            <a:r>
              <a:rPr lang="ro-RO" dirty="0"/>
              <a:t> </a:t>
            </a:r>
            <a:r>
              <a:rPr lang="ro-RO" dirty="0" err="1"/>
              <a:t>bugs</a:t>
            </a:r>
            <a:r>
              <a:rPr lang="ro-RO" dirty="0"/>
              <a:t> </a:t>
            </a:r>
            <a:r>
              <a:rPr lang="ro-RO" dirty="0" err="1"/>
              <a:t>after</a:t>
            </a:r>
            <a:r>
              <a:rPr lang="ro-RO" dirty="0"/>
              <a:t> </a:t>
            </a:r>
            <a:r>
              <a:rPr lang="ro-RO" dirty="0" err="1"/>
              <a:t>Infer</a:t>
            </a:r>
            <a:r>
              <a:rPr lang="ro-RO" dirty="0"/>
              <a:t>: 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Reachable</a:t>
            </a:r>
            <a:r>
              <a:rPr lang="ro-RO" dirty="0"/>
              <a:t> </a:t>
            </a:r>
            <a:r>
              <a:rPr lang="ro-RO" dirty="0" err="1"/>
              <a:t>bugs</a:t>
            </a:r>
            <a:r>
              <a:rPr lang="ro-RO" dirty="0"/>
              <a:t> </a:t>
            </a:r>
            <a:r>
              <a:rPr lang="ro-RO" dirty="0" err="1"/>
              <a:t>after</a:t>
            </a:r>
            <a:r>
              <a:rPr lang="ro-RO" dirty="0"/>
              <a:t> </a:t>
            </a:r>
            <a:r>
              <a:rPr lang="ro-RO" dirty="0" err="1"/>
              <a:t>Infer+Fix</a:t>
            </a:r>
            <a:r>
              <a:rPr lang="ro-RO" dirty="0"/>
              <a:t>: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44 </a:t>
            </a:r>
            <a:r>
              <a:rPr lang="ro-RO" dirty="0" err="1"/>
              <a:t>keys</a:t>
            </a:r>
            <a:r>
              <a:rPr lang="ro-RO" dirty="0"/>
              <a:t> (</a:t>
            </a:r>
            <a:r>
              <a:rPr lang="ro-RO" dirty="0" err="1"/>
              <a:t>isValid</a:t>
            </a:r>
            <a:r>
              <a:rPr lang="ro-RO" dirty="0"/>
              <a:t>) </a:t>
            </a:r>
            <a:r>
              <a:rPr lang="ro-RO" dirty="0" err="1"/>
              <a:t>added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17 </a:t>
            </a:r>
            <a:r>
              <a:rPr lang="ro-RO" dirty="0" err="1"/>
              <a:t>tables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246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P4 by example: route and encapsulate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30886" y="2984499"/>
            <a:ext cx="5033750" cy="1827392"/>
            <a:chOff x="1830886" y="2783417"/>
            <a:chExt cx="5033750" cy="2436522"/>
          </a:xfrm>
        </p:grpSpPr>
        <p:cxnSp>
          <p:nvCxnSpPr>
            <p:cNvPr id="8" name="Straight Connector 7"/>
            <p:cNvCxnSpPr>
              <a:endCxn id="9" idx="0"/>
            </p:cNvCxnSpPr>
            <p:nvPr/>
          </p:nvCxnSpPr>
          <p:spPr>
            <a:xfrm>
              <a:off x="1989667" y="2783417"/>
              <a:ext cx="2358094" cy="836084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30886" y="3619501"/>
              <a:ext cx="5033750" cy="160043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/>
                  <a:cs typeface="Consolas"/>
                </a:rPr>
                <a:t>control ingress(){</a:t>
              </a:r>
            </a:p>
            <a:p>
              <a:r>
                <a:rPr lang="en-US" dirty="0">
                  <a:latin typeface="Consolas"/>
                  <a:cs typeface="Consolas"/>
                </a:rPr>
                <a:t>	if (valid(ipv4) and ipv4.TTL&gt;0)</a:t>
              </a:r>
            </a:p>
            <a:p>
              <a:r>
                <a:rPr lang="en-US" dirty="0">
                  <a:latin typeface="Consolas"/>
                  <a:cs typeface="Consolas"/>
                </a:rPr>
                <a:t>		apply(ipv4_lpm);</a:t>
              </a:r>
            </a:p>
            <a:p>
              <a:r>
                <a:rPr lang="en-US" dirty="0">
                  <a:latin typeface="Consolas"/>
                  <a:cs typeface="Consolas"/>
                </a:rPr>
                <a:t>}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4999035"/>
            <a:ext cx="8733096" cy="954107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Non IPv4 packets will be sent directly to buffering resulting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 undefined behavior because the </a:t>
            </a:r>
            <a:r>
              <a:rPr lang="en-US" sz="2800" i="1" dirty="0" err="1">
                <a:solidFill>
                  <a:schemeClr val="bg1"/>
                </a:solidFill>
              </a:rPr>
              <a:t>egress_spec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is not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773334"/>
            <a:ext cx="9148348" cy="1223618"/>
            <a:chOff x="0" y="-162885"/>
            <a:chExt cx="9148348" cy="1631490"/>
          </a:xfrm>
        </p:grpSpPr>
        <p:sp>
          <p:nvSpPr>
            <p:cNvPr id="11" name="Rectangle 10"/>
            <p:cNvSpPr/>
            <p:nvPr/>
          </p:nvSpPr>
          <p:spPr>
            <a:xfrm>
              <a:off x="1350839" y="338897"/>
              <a:ext cx="3357481" cy="934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360351" y="451584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181486" y="745705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98852" y="-162885"/>
              <a:ext cx="21360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Ingress Pipeline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0839" y="376374"/>
              <a:ext cx="1366656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800000"/>
                  </a:solidFill>
                </a:rPr>
                <a:t>valid(ipv4)</a:t>
              </a:r>
            </a:p>
            <a:p>
              <a:r>
                <a:rPr lang="en-US" sz="2200" dirty="0">
                  <a:solidFill>
                    <a:srgbClr val="800000"/>
                  </a:solidFill>
                </a:rPr>
                <a:t>&amp;&amp;TTL&gt;0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185654" y="807703"/>
              <a:ext cx="707369" cy="1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881478" y="114282"/>
              <a:ext cx="572788" cy="1228285"/>
              <a:chOff x="5419303" y="623565"/>
              <a:chExt cx="572788" cy="2048757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419303" y="662263"/>
                <a:ext cx="572788" cy="18951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4641026" y="1447889"/>
                <a:ext cx="2048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Buffers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5611489" y="338898"/>
              <a:ext cx="2020055" cy="93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11150" y="-162885"/>
              <a:ext cx="20479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Egress Pipeline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7486246" y="451583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692303" y="280198"/>
              <a:ext cx="1795771" cy="1188407"/>
              <a:chOff x="2818496" y="494593"/>
              <a:chExt cx="1497025" cy="118840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818496" y="494593"/>
                <a:ext cx="1497025" cy="1188407"/>
                <a:chOff x="2818496" y="494593"/>
                <a:chExt cx="1497025" cy="118840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827213" y="494593"/>
                  <a:ext cx="1488308" cy="905158"/>
                  <a:chOff x="2586181" y="792024"/>
                  <a:chExt cx="1281545" cy="905158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926293" y="792024"/>
                    <a:ext cx="583163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err="1">
                        <a:solidFill>
                          <a:schemeClr val="bg1"/>
                        </a:solidFill>
                      </a:rPr>
                      <a:t>encap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2818496" y="903301"/>
                  <a:ext cx="324994" cy="779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*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057420" y="958269"/>
                  <a:ext cx="701184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1.2.3.4</a:t>
                  </a:r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3099048" y="916533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6773839" y="702138"/>
              <a:ext cx="0" cy="45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36143" y="744011"/>
              <a:ext cx="97234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5.6.7.8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5454266" y="806897"/>
              <a:ext cx="248494" cy="11026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488074" y="854597"/>
              <a:ext cx="312274" cy="105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0" y="-27385"/>
              <a:ext cx="506870" cy="903711"/>
              <a:chOff x="3193602" y="3829926"/>
              <a:chExt cx="506870" cy="903711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193602" y="3829926"/>
                <a:ext cx="506870" cy="69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IN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411673" y="745026"/>
              <a:ext cx="2501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8412249" y="164637"/>
              <a:ext cx="736099" cy="820667"/>
              <a:chOff x="3112787" y="3912970"/>
              <a:chExt cx="736099" cy="82066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112787" y="3912970"/>
                <a:ext cx="73609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45" idx="2"/>
            </p:cNvCxnSpPr>
            <p:nvPr/>
          </p:nvCxnSpPr>
          <p:spPr>
            <a:xfrm flipV="1">
              <a:off x="8308345" y="840986"/>
              <a:ext cx="283159" cy="13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686687" y="796168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2869218" y="297615"/>
              <a:ext cx="1619487" cy="948362"/>
              <a:chOff x="2751897" y="505105"/>
              <a:chExt cx="1619487" cy="94836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751897" y="505105"/>
                <a:ext cx="1619487" cy="948362"/>
                <a:chOff x="2751897" y="505105"/>
                <a:chExt cx="1619487" cy="94836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827213" y="505105"/>
                  <a:ext cx="1488308" cy="894646"/>
                  <a:chOff x="2586181" y="802536"/>
                  <a:chExt cx="1281545" cy="894646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747466" y="802536"/>
                    <a:ext cx="990176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</a:rPr>
                      <a:t>ipv4_lpm</a:t>
                    </a:r>
                  </a:p>
                </p:txBody>
              </p:sp>
            </p:grpSp>
            <p:sp>
              <p:nvSpPr>
                <p:cNvPr id="39" name="TextBox 38"/>
                <p:cNvSpPr txBox="1"/>
                <p:nvPr/>
              </p:nvSpPr>
              <p:spPr>
                <a:xfrm>
                  <a:off x="2751897" y="961025"/>
                  <a:ext cx="1149674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10.0.0.0/8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808409" y="939850"/>
                  <a:ext cx="562975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Ge0</a:t>
                  </a:r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3856317" y="939850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 rot="16200000">
              <a:off x="7413763" y="537802"/>
              <a:ext cx="127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alibri"/>
                  <a:cs typeface="Calibri"/>
                </a:rPr>
                <a:t>DEPARSER</a:t>
              </a:r>
              <a:endParaRPr lang="en-US" sz="12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279282" y="468401"/>
              <a:ext cx="125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/>
                  <a:cs typeface="Calibri"/>
                </a:rPr>
                <a:t>PARSER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1181487" y="1937852"/>
            <a:ext cx="1630297" cy="1131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7443-6DF2-DF41-A234-F974345C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</a:t>
            </a:r>
            <a:r>
              <a:rPr lang="ro-RO" dirty="0" err="1"/>
              <a:t>bug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65A67-E293-484D-97AF-A9FD646FC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2"/>
            <a:ext cx="8229600" cy="2388275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C65AADA3-F4A1-EB4D-B627-67A245769FD3}"/>
              </a:ext>
            </a:extLst>
          </p:cNvPr>
          <p:cNvSpPr/>
          <p:nvPr/>
        </p:nvSpPr>
        <p:spPr>
          <a:xfrm>
            <a:off x="2057400" y="3200400"/>
            <a:ext cx="4953000" cy="45720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17969-2A49-7743-84A4-974258AE96EB}"/>
              </a:ext>
            </a:extLst>
          </p:cNvPr>
          <p:cNvSpPr txBox="1"/>
          <p:nvPr/>
        </p:nvSpPr>
        <p:spPr>
          <a:xfrm>
            <a:off x="483498" y="4114800"/>
            <a:ext cx="80459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o-R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 err="1"/>
              <a:t>Need</a:t>
            </a:r>
            <a:r>
              <a:rPr lang="ro-RO" sz="2800" dirty="0"/>
              <a:t> </a:t>
            </a:r>
            <a:r>
              <a:rPr lang="ro-RO" sz="2800" dirty="0" err="1"/>
              <a:t>to</a:t>
            </a:r>
            <a:r>
              <a:rPr lang="ro-RO" sz="2800" dirty="0"/>
              <a:t> </a:t>
            </a:r>
            <a:r>
              <a:rPr lang="ro-RO" sz="2800" dirty="0" err="1"/>
              <a:t>add</a:t>
            </a:r>
            <a:r>
              <a:rPr lang="ro-RO" sz="2800" dirty="0"/>
              <a:t> </a:t>
            </a:r>
            <a:r>
              <a:rPr lang="ro-RO" sz="2800" dirty="0" err="1"/>
              <a:t>key</a:t>
            </a:r>
            <a:r>
              <a:rPr lang="ro-RO" sz="2800" dirty="0"/>
              <a:t> </a:t>
            </a:r>
            <a:r>
              <a:rPr lang="ro-RO" sz="2800" dirty="0" err="1"/>
              <a:t>isValid</a:t>
            </a:r>
            <a:r>
              <a:rPr lang="ro-RO" sz="2800" dirty="0"/>
              <a:t>(</a:t>
            </a:r>
            <a:r>
              <a:rPr lang="ro-RO" sz="2800" dirty="0" err="1"/>
              <a:t>hdr.fabric_header</a:t>
            </a:r>
            <a:r>
              <a:rPr lang="ro-RO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800" dirty="0" err="1"/>
              <a:t>Need</a:t>
            </a:r>
            <a:r>
              <a:rPr lang="ro-RO" sz="2800" dirty="0"/>
              <a:t> </a:t>
            </a:r>
            <a:r>
              <a:rPr lang="ro-RO" sz="2800" dirty="0" err="1"/>
              <a:t>to</a:t>
            </a:r>
            <a:r>
              <a:rPr lang="ro-RO" sz="2800" dirty="0"/>
              <a:t> </a:t>
            </a:r>
            <a:r>
              <a:rPr lang="ro-RO" sz="2800" dirty="0" err="1"/>
              <a:t>add</a:t>
            </a:r>
            <a:r>
              <a:rPr lang="ro-RO" sz="2800" dirty="0"/>
              <a:t> </a:t>
            </a:r>
            <a:r>
              <a:rPr lang="ro-RO" sz="2800" dirty="0" err="1"/>
              <a:t>key</a:t>
            </a:r>
            <a:r>
              <a:rPr lang="ro-RO" sz="2800" dirty="0"/>
              <a:t> </a:t>
            </a:r>
            <a:r>
              <a:rPr lang="ro-RO" sz="2800" dirty="0" err="1"/>
              <a:t>isValid</a:t>
            </a:r>
            <a:r>
              <a:rPr lang="ro-RO" sz="2800" dirty="0"/>
              <a:t>(</a:t>
            </a:r>
            <a:r>
              <a:rPr lang="ro-RO" sz="2800" dirty="0" err="1"/>
              <a:t>hdr.fabric_header_unicast</a:t>
            </a:r>
            <a:r>
              <a:rPr lang="ro-RO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o-RO" sz="28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515CB6B-380D-7749-8E5E-E914BB4089E7}"/>
              </a:ext>
            </a:extLst>
          </p:cNvPr>
          <p:cNvSpPr/>
          <p:nvPr/>
        </p:nvSpPr>
        <p:spPr>
          <a:xfrm>
            <a:off x="3276600" y="1524000"/>
            <a:ext cx="4267200" cy="76200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3202-92A3-8E42-8952-996FBE8F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Limitations</a:t>
            </a:r>
            <a:r>
              <a:rPr lang="ro-RO" dirty="0"/>
              <a:t> of af4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FBA3-DF0C-2040-A19C-5C13D5EA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534400" cy="4525963"/>
          </a:xfrm>
        </p:spPr>
        <p:txBody>
          <a:bodyPr/>
          <a:lstStyle/>
          <a:p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support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types</a:t>
            </a:r>
            <a:r>
              <a:rPr lang="ro-RO" dirty="0"/>
              <a:t> of </a:t>
            </a:r>
            <a:r>
              <a:rPr lang="ro-RO" dirty="0" err="1"/>
              <a:t>bugs</a:t>
            </a:r>
            <a:endParaRPr lang="ro-RO" dirty="0"/>
          </a:p>
          <a:p>
            <a:pPr lvl="1"/>
            <a:r>
              <a:rPr lang="ro-RO" dirty="0" err="1"/>
              <a:t>e.g</a:t>
            </a:r>
            <a:r>
              <a:rPr lang="ro-RO" dirty="0"/>
              <a:t> </a:t>
            </a:r>
            <a:r>
              <a:rPr lang="ro-RO" dirty="0" err="1"/>
              <a:t>egress</a:t>
            </a:r>
            <a:r>
              <a:rPr lang="ro-RO" dirty="0"/>
              <a:t> </a:t>
            </a:r>
            <a:r>
              <a:rPr lang="ro-RO" dirty="0" err="1"/>
              <a:t>spec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set.</a:t>
            </a:r>
          </a:p>
          <a:p>
            <a:endParaRPr lang="ro-RO" dirty="0"/>
          </a:p>
          <a:p>
            <a:r>
              <a:rPr lang="ro-RO" dirty="0" err="1"/>
              <a:t>Assumes</a:t>
            </a:r>
            <a:r>
              <a:rPr lang="ro-RO" dirty="0"/>
              <a:t> </a:t>
            </a:r>
            <a:r>
              <a:rPr lang="ro-RO" dirty="0" err="1"/>
              <a:t>tables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a </a:t>
            </a:r>
            <a:r>
              <a:rPr lang="ro-RO" dirty="0" err="1"/>
              <a:t>fixed</a:t>
            </a:r>
            <a:r>
              <a:rPr lang="ro-RO" dirty="0"/>
              <a:t> </a:t>
            </a:r>
            <a:r>
              <a:rPr lang="ro-RO" dirty="0" err="1"/>
              <a:t>no</a:t>
            </a:r>
            <a:r>
              <a:rPr lang="ro-RO" dirty="0"/>
              <a:t>-op </a:t>
            </a:r>
            <a:r>
              <a:rPr lang="ro-RO" dirty="0" err="1"/>
              <a:t>default</a:t>
            </a:r>
            <a:r>
              <a:rPr lang="ro-RO" dirty="0"/>
              <a:t> </a:t>
            </a:r>
            <a:r>
              <a:rPr lang="ro-RO" dirty="0" err="1"/>
              <a:t>entry</a:t>
            </a:r>
            <a:endParaRPr lang="ro-RO" dirty="0"/>
          </a:p>
          <a:p>
            <a:endParaRPr lang="ro-RO" dirty="0"/>
          </a:p>
          <a:p>
            <a:r>
              <a:rPr lang="ro-RO" dirty="0"/>
              <a:t>It </a:t>
            </a:r>
            <a:r>
              <a:rPr lang="ro-RO" dirty="0" err="1"/>
              <a:t>may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always</a:t>
            </a:r>
            <a:r>
              <a:rPr lang="ro-RO" dirty="0"/>
              <a:t> </a:t>
            </a:r>
            <a:r>
              <a:rPr lang="ro-RO" dirty="0" err="1"/>
              <a:t>manage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remove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bugs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5171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274-C52D-1448-B46E-FAA0F3F9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Conclusions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1C30-BADB-444A-A7E0-E3592058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o-RO" dirty="0" err="1">
                <a:latin typeface="Gill Sans MT" panose="020B0502020104020203" pitchFamily="34" charset="77"/>
              </a:rPr>
              <a:t>Easy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to</a:t>
            </a:r>
            <a:r>
              <a:rPr lang="ro-RO" dirty="0">
                <a:latin typeface="Gill Sans MT" panose="020B0502020104020203" pitchFamily="34" charset="77"/>
              </a:rPr>
              <a:t> code </a:t>
            </a:r>
            <a:r>
              <a:rPr lang="ro-RO" dirty="0" err="1">
                <a:latin typeface="Gill Sans MT" panose="020B0502020104020203" pitchFamily="34" charset="77"/>
              </a:rPr>
              <a:t>bugs</a:t>
            </a:r>
            <a:r>
              <a:rPr lang="ro-RO" dirty="0">
                <a:latin typeface="Gill Sans MT" panose="020B0502020104020203" pitchFamily="34" charset="77"/>
              </a:rPr>
              <a:t> in P4 </a:t>
            </a:r>
            <a:r>
              <a:rPr lang="ro-RO" dirty="0" err="1">
                <a:latin typeface="Gill Sans MT" panose="020B0502020104020203" pitchFamily="34" charset="77"/>
              </a:rPr>
              <a:t>programs</a:t>
            </a:r>
            <a:endParaRPr lang="ro-RO" dirty="0">
              <a:latin typeface="Gill Sans MT" panose="020B0502020104020203" pitchFamily="34" charset="77"/>
            </a:endParaRPr>
          </a:p>
          <a:p>
            <a:endParaRPr lang="ro-RO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ro-RO" dirty="0" err="1">
                <a:latin typeface="Gill Sans MT" panose="020B0502020104020203" pitchFamily="34" charset="77"/>
              </a:rPr>
              <a:t>Verification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before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deployment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is</a:t>
            </a:r>
            <a:r>
              <a:rPr lang="ro-RO" dirty="0">
                <a:latin typeface="Gill Sans MT" panose="020B0502020104020203" pitchFamily="34" charset="77"/>
              </a:rPr>
              <a:t> crucial, or </a:t>
            </a:r>
            <a:r>
              <a:rPr lang="ro-RO" dirty="0" err="1">
                <a:latin typeface="Gill Sans MT" panose="020B0502020104020203" pitchFamily="34" charset="77"/>
              </a:rPr>
              <a:t>be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sz="4200" dirty="0" err="1">
                <a:solidFill>
                  <a:srgbClr val="FF0000"/>
                </a:solidFill>
                <a:latin typeface="Gill Sans MT" panose="020B0502020104020203" pitchFamily="34" charset="77"/>
              </a:rPr>
              <a:t>pwned</a:t>
            </a:r>
            <a:endParaRPr lang="ro-RO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endParaRPr lang="ro-RO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ro-RO" dirty="0" err="1">
                <a:latin typeface="Gill Sans MT" panose="020B0502020104020203" pitchFamily="34" charset="77"/>
              </a:rPr>
              <a:t>We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can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automatically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find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all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instances</a:t>
            </a:r>
            <a:r>
              <a:rPr lang="ro-RO" dirty="0">
                <a:latin typeface="Gill Sans MT" panose="020B0502020104020203" pitchFamily="34" charset="77"/>
              </a:rPr>
              <a:t> of </a:t>
            </a:r>
            <a:r>
              <a:rPr lang="ro-RO" dirty="0" err="1">
                <a:latin typeface="Gill Sans MT" panose="020B0502020104020203" pitchFamily="34" charset="77"/>
              </a:rPr>
              <a:t>certain</a:t>
            </a:r>
            <a:r>
              <a:rPr lang="ro-RO" dirty="0">
                <a:latin typeface="Gill Sans MT" panose="020B0502020104020203" pitchFamily="34" charset="77"/>
              </a:rPr>
              <a:t> </a:t>
            </a:r>
            <a:r>
              <a:rPr lang="ro-RO" dirty="0" err="1">
                <a:latin typeface="Gill Sans MT" panose="020B0502020104020203" pitchFamily="34" charset="77"/>
              </a:rPr>
              <a:t>types</a:t>
            </a:r>
            <a:r>
              <a:rPr lang="ro-RO" dirty="0">
                <a:latin typeface="Gill Sans MT" panose="020B0502020104020203" pitchFamily="34" charset="77"/>
              </a:rPr>
              <a:t> of </a:t>
            </a:r>
            <a:r>
              <a:rPr lang="ro-RO" dirty="0" err="1">
                <a:latin typeface="Gill Sans MT" panose="020B0502020104020203" pitchFamily="34" charset="77"/>
              </a:rPr>
              <a:t>bugs</a:t>
            </a:r>
            <a:r>
              <a:rPr lang="ro-RO" dirty="0">
                <a:latin typeface="Gill Sans MT" panose="020B0502020104020203" pitchFamily="34" charset="77"/>
              </a:rPr>
              <a:t> in P4 </a:t>
            </a:r>
            <a:r>
              <a:rPr lang="ro-RO" dirty="0" err="1">
                <a:latin typeface="Gill Sans MT" panose="020B0502020104020203" pitchFamily="34" charset="77"/>
              </a:rPr>
              <a:t>programs</a:t>
            </a:r>
            <a:endParaRPr lang="ro-RO" dirty="0">
              <a:latin typeface="Gill Sans MT" panose="020B0502020104020203" pitchFamily="34" charset="77"/>
            </a:endParaRPr>
          </a:p>
          <a:p>
            <a:pPr>
              <a:spcAft>
                <a:spcPts val="600"/>
              </a:spcAft>
            </a:pPr>
            <a:r>
              <a:rPr lang="ro-RO" sz="2800" dirty="0">
                <a:latin typeface="Gill Sans MT" panose="020B0502020104020203" pitchFamily="34" charset="77"/>
              </a:rPr>
              <a:t>Vera, p4-pktgen: concrete </a:t>
            </a:r>
            <a:r>
              <a:rPr lang="ro-RO" sz="2800" dirty="0" err="1">
                <a:latin typeface="Gill Sans MT" panose="020B0502020104020203" pitchFamily="34" charset="77"/>
              </a:rPr>
              <a:t>snapshots</a:t>
            </a:r>
            <a:endParaRPr lang="ro-RO" sz="2800" dirty="0">
              <a:latin typeface="Gill Sans MT" panose="020B0502020104020203" pitchFamily="34" charset="77"/>
            </a:endParaRPr>
          </a:p>
          <a:p>
            <a:pPr>
              <a:spcAft>
                <a:spcPts val="600"/>
              </a:spcAft>
            </a:pPr>
            <a:r>
              <a:rPr lang="ro-RO" sz="2800" dirty="0">
                <a:latin typeface="Gill Sans MT" panose="020B0502020104020203" pitchFamily="34" charset="77"/>
              </a:rPr>
              <a:t>p4v: </a:t>
            </a:r>
            <a:r>
              <a:rPr lang="ro-RO" sz="2800" dirty="0" err="1">
                <a:latin typeface="Gill Sans MT" panose="020B0502020104020203" pitchFamily="34" charset="77"/>
              </a:rPr>
              <a:t>all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paths</a:t>
            </a:r>
            <a:r>
              <a:rPr lang="ro-RO" sz="2800" dirty="0">
                <a:latin typeface="Gill Sans MT" panose="020B0502020104020203" pitchFamily="34" charset="77"/>
              </a:rPr>
              <a:t>, </a:t>
            </a:r>
            <a:r>
              <a:rPr lang="ro-RO" sz="2800" dirty="0" err="1">
                <a:latin typeface="Gill Sans MT" panose="020B0502020104020203" pitchFamily="34" charset="77"/>
              </a:rPr>
              <a:t>requires</a:t>
            </a:r>
            <a:r>
              <a:rPr lang="ro-RO" sz="2800" dirty="0">
                <a:latin typeface="Gill Sans MT" panose="020B0502020104020203" pitchFamily="34" charset="77"/>
              </a:rPr>
              <a:t> annotations.</a:t>
            </a:r>
          </a:p>
          <a:p>
            <a:pPr>
              <a:spcAft>
                <a:spcPts val="600"/>
              </a:spcAft>
            </a:pPr>
            <a:r>
              <a:rPr lang="ro-RO" sz="2800" dirty="0">
                <a:latin typeface="Gill Sans MT" panose="020B0502020104020203" pitchFamily="34" charset="77"/>
              </a:rPr>
              <a:t>af4: </a:t>
            </a:r>
            <a:r>
              <a:rPr lang="ro-RO" sz="2800" dirty="0" err="1">
                <a:latin typeface="Gill Sans MT" panose="020B0502020104020203" pitchFamily="34" charset="77"/>
              </a:rPr>
              <a:t>all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snapshots</a:t>
            </a:r>
            <a:r>
              <a:rPr lang="ro-RO" sz="2800" dirty="0">
                <a:latin typeface="Gill Sans MT" panose="020B0502020104020203" pitchFamily="34" charset="77"/>
              </a:rPr>
              <a:t>, </a:t>
            </a:r>
            <a:r>
              <a:rPr lang="ro-RO" sz="2800" dirty="0" err="1">
                <a:latin typeface="Gill Sans MT" panose="020B0502020104020203" pitchFamily="34" charset="77"/>
              </a:rPr>
              <a:t>generates</a:t>
            </a:r>
            <a:r>
              <a:rPr lang="ro-RO" sz="2800" dirty="0">
                <a:latin typeface="Gill Sans MT" panose="020B0502020104020203" pitchFamily="34" charset="77"/>
              </a:rPr>
              <a:t> annotations, </a:t>
            </a:r>
            <a:r>
              <a:rPr lang="ro-RO" sz="2800" dirty="0" err="1">
                <a:latin typeface="Gill Sans MT" panose="020B0502020104020203" pitchFamily="34" charset="77"/>
              </a:rPr>
              <a:t>automatically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fixes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certain</a:t>
            </a:r>
            <a:r>
              <a:rPr lang="ro-RO" sz="2800" dirty="0">
                <a:latin typeface="Gill Sans MT" panose="020B0502020104020203" pitchFamily="34" charset="77"/>
              </a:rPr>
              <a:t> </a:t>
            </a:r>
            <a:r>
              <a:rPr lang="ro-RO" sz="2800" dirty="0" err="1">
                <a:latin typeface="Gill Sans MT" panose="020B0502020104020203" pitchFamily="34" charset="77"/>
              </a:rPr>
              <a:t>types</a:t>
            </a:r>
            <a:r>
              <a:rPr lang="ro-RO" sz="2800" dirty="0">
                <a:latin typeface="Gill Sans MT" panose="020B0502020104020203" pitchFamily="34" charset="77"/>
              </a:rPr>
              <a:t> of </a:t>
            </a:r>
            <a:r>
              <a:rPr lang="ro-RO" sz="2800" dirty="0" err="1">
                <a:latin typeface="Gill Sans MT" panose="020B0502020104020203" pitchFamily="34" charset="77"/>
              </a:rPr>
              <a:t>bugs</a:t>
            </a:r>
            <a:r>
              <a:rPr lang="ro-RO" sz="2800" dirty="0">
                <a:latin typeface="Gill Sans MT" panose="020B0502020104020203" pitchFamily="34" charset="7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83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5B9B-FF4D-D341-9491-FBB3C5CF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GB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69348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EB49-77AA-6C41-8730-0D86DA90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NAT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889C-A447-C647-8D3D-C3052B3B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197567"/>
            <a:ext cx="8229593" cy="24318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Attack 1. Bypassing ACL.</a:t>
            </a:r>
          </a:p>
          <a:p>
            <a:r>
              <a:rPr lang="en-GB" dirty="0"/>
              <a:t>Controller marks packets from attacker port to be dropped in </a:t>
            </a:r>
            <a:r>
              <a:rPr lang="en-GB" dirty="0" err="1"/>
              <a:t>if_info</a:t>
            </a:r>
            <a:r>
              <a:rPr lang="en-GB" dirty="0"/>
              <a:t> table</a:t>
            </a:r>
          </a:p>
          <a:p>
            <a:r>
              <a:rPr lang="en-GB" dirty="0"/>
              <a:t>Attacker guesses mapping in NAT table.</a:t>
            </a:r>
          </a:p>
          <a:p>
            <a:r>
              <a:rPr lang="en-GB" dirty="0"/>
              <a:t>Packet is resurrected.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6E9FA-95FA-6545-B0C4-5E726E091117}"/>
              </a:ext>
            </a:extLst>
          </p:cNvPr>
          <p:cNvSpPr/>
          <p:nvPr/>
        </p:nvSpPr>
        <p:spPr>
          <a:xfrm>
            <a:off x="3124200" y="1600201"/>
            <a:ext cx="2743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 err="1"/>
              <a:t>SimpleNat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117A9-8E1A-7448-A58F-CAF970295266}"/>
              </a:ext>
            </a:extLst>
          </p:cNvPr>
          <p:cNvSpPr txBox="1"/>
          <p:nvPr/>
        </p:nvSpPr>
        <p:spPr>
          <a:xfrm>
            <a:off x="685800" y="173423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Internal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BD2FD-7382-E044-BD3B-D09BFFEC0651}"/>
              </a:ext>
            </a:extLst>
          </p:cNvPr>
          <p:cNvSpPr txBox="1"/>
          <p:nvPr/>
        </p:nvSpPr>
        <p:spPr>
          <a:xfrm>
            <a:off x="6553200" y="173423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External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0845A-BE52-1141-960B-96168B4BFEF7}"/>
              </a:ext>
            </a:extLst>
          </p:cNvPr>
          <p:cNvSpPr txBox="1"/>
          <p:nvPr/>
        </p:nvSpPr>
        <p:spPr>
          <a:xfrm>
            <a:off x="3505200" y="3048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Attacker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65CAD2-3FA5-5D41-84A0-DA8BB37D503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362200" y="2057401"/>
            <a:ext cx="762000" cy="0"/>
          </a:xfrm>
          <a:prstGeom prst="line">
            <a:avLst/>
          </a:prstGeom>
          <a:ln w="50800" cap="rnd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A76D1-90A2-964E-B705-06DD4BB412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4495800" y="2514601"/>
            <a:ext cx="0" cy="533399"/>
          </a:xfrm>
          <a:prstGeom prst="line">
            <a:avLst/>
          </a:prstGeom>
          <a:ln w="50800" cap="rnd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2EDED7-4DF2-AB4F-A854-DE2D8BDEA83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867400" y="2057401"/>
            <a:ext cx="685800" cy="0"/>
          </a:xfrm>
          <a:prstGeom prst="line">
            <a:avLst/>
          </a:prstGeom>
          <a:ln w="50800" cap="rnd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664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EB49-77AA-6C41-8730-0D86DA90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NAT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889C-A447-C647-8D3D-C3052B3B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197567"/>
            <a:ext cx="8229593" cy="243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Attack 2. Denial of Service</a:t>
            </a:r>
          </a:p>
          <a:p>
            <a:r>
              <a:rPr lang="en-GB" dirty="0"/>
              <a:t>Attacker’s dropped packet misses in NAT table</a:t>
            </a:r>
          </a:p>
          <a:p>
            <a:r>
              <a:rPr lang="en-GB" dirty="0"/>
              <a:t>Controller inserts rule for flow</a:t>
            </a:r>
          </a:p>
          <a:p>
            <a:r>
              <a:rPr lang="en-GB" dirty="0"/>
              <a:t>Flow table overflows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6E9FA-95FA-6545-B0C4-5E726E091117}"/>
              </a:ext>
            </a:extLst>
          </p:cNvPr>
          <p:cNvSpPr/>
          <p:nvPr/>
        </p:nvSpPr>
        <p:spPr>
          <a:xfrm>
            <a:off x="3124200" y="1600201"/>
            <a:ext cx="2743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 err="1"/>
              <a:t>SimpleNat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117A9-8E1A-7448-A58F-CAF970295266}"/>
              </a:ext>
            </a:extLst>
          </p:cNvPr>
          <p:cNvSpPr txBox="1"/>
          <p:nvPr/>
        </p:nvSpPr>
        <p:spPr>
          <a:xfrm>
            <a:off x="685800" y="173423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Internal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BD2FD-7382-E044-BD3B-D09BFFEC0651}"/>
              </a:ext>
            </a:extLst>
          </p:cNvPr>
          <p:cNvSpPr txBox="1"/>
          <p:nvPr/>
        </p:nvSpPr>
        <p:spPr>
          <a:xfrm>
            <a:off x="6553200" y="173423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External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0845A-BE52-1141-960B-96168B4BFEF7}"/>
              </a:ext>
            </a:extLst>
          </p:cNvPr>
          <p:cNvSpPr txBox="1"/>
          <p:nvPr/>
        </p:nvSpPr>
        <p:spPr>
          <a:xfrm>
            <a:off x="3505200" y="3048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Attacker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65CAD2-3FA5-5D41-84A0-DA8BB37D503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362200" y="2057401"/>
            <a:ext cx="762000" cy="0"/>
          </a:xfrm>
          <a:prstGeom prst="line">
            <a:avLst/>
          </a:prstGeom>
          <a:ln w="50800" cap="rnd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A76D1-90A2-964E-B705-06DD4BB412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4495800" y="2514601"/>
            <a:ext cx="0" cy="533399"/>
          </a:xfrm>
          <a:prstGeom prst="line">
            <a:avLst/>
          </a:prstGeom>
          <a:ln w="50800" cap="rnd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2EDED7-4DF2-AB4F-A854-DE2D8BDEA83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867400" y="2057401"/>
            <a:ext cx="685800" cy="0"/>
          </a:xfrm>
          <a:prstGeom prst="line">
            <a:avLst/>
          </a:prstGeom>
          <a:ln w="50800" cap="rnd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808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EB49-77AA-6C41-8730-0D86DA90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NAT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889C-A447-C647-8D3D-C3052B3B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197567"/>
            <a:ext cx="8229593" cy="2431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Attack 3. Privilege escalation</a:t>
            </a:r>
          </a:p>
          <a:p>
            <a:r>
              <a:rPr lang="en-GB" dirty="0"/>
              <a:t>Attacker spoofs controller packet</a:t>
            </a:r>
          </a:p>
          <a:p>
            <a:r>
              <a:rPr lang="en-GB" dirty="0"/>
              <a:t>Can do whatever it wants.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6E9FA-95FA-6545-B0C4-5E726E091117}"/>
              </a:ext>
            </a:extLst>
          </p:cNvPr>
          <p:cNvSpPr/>
          <p:nvPr/>
        </p:nvSpPr>
        <p:spPr>
          <a:xfrm>
            <a:off x="3124200" y="1600201"/>
            <a:ext cx="2743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 err="1"/>
              <a:t>SimpleNat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117A9-8E1A-7448-A58F-CAF970295266}"/>
              </a:ext>
            </a:extLst>
          </p:cNvPr>
          <p:cNvSpPr txBox="1"/>
          <p:nvPr/>
        </p:nvSpPr>
        <p:spPr>
          <a:xfrm>
            <a:off x="685800" y="173423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Internal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BD2FD-7382-E044-BD3B-D09BFFEC0651}"/>
              </a:ext>
            </a:extLst>
          </p:cNvPr>
          <p:cNvSpPr txBox="1"/>
          <p:nvPr/>
        </p:nvSpPr>
        <p:spPr>
          <a:xfrm>
            <a:off x="6553200" y="173423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External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0845A-BE52-1141-960B-96168B4BFEF7}"/>
              </a:ext>
            </a:extLst>
          </p:cNvPr>
          <p:cNvSpPr txBox="1"/>
          <p:nvPr/>
        </p:nvSpPr>
        <p:spPr>
          <a:xfrm>
            <a:off x="3505200" y="3048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Attacker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65CAD2-3FA5-5D41-84A0-DA8BB37D503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362200" y="2057401"/>
            <a:ext cx="762000" cy="0"/>
          </a:xfrm>
          <a:prstGeom prst="line">
            <a:avLst/>
          </a:prstGeom>
          <a:ln w="50800" cap="rnd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A76D1-90A2-964E-B705-06DD4BB4120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4495800" y="2514601"/>
            <a:ext cx="0" cy="533399"/>
          </a:xfrm>
          <a:prstGeom prst="line">
            <a:avLst/>
          </a:prstGeom>
          <a:ln w="50800" cap="rnd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2EDED7-4DF2-AB4F-A854-DE2D8BDEA83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867400" y="2057401"/>
            <a:ext cx="685800" cy="0"/>
          </a:xfrm>
          <a:prstGeom prst="line">
            <a:avLst/>
          </a:prstGeom>
          <a:ln w="50800" cap="rnd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50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06C4-9045-3B47-8EE6-7CC76409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switch.p4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3BA5-A613-EB42-B491-7287E302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Much better engineered than simple NAT.</a:t>
            </a:r>
          </a:p>
          <a:p>
            <a:endParaRPr lang="en-GB" dirty="0"/>
          </a:p>
          <a:p>
            <a:r>
              <a:rPr lang="en-GB" dirty="0"/>
              <a:t>Privilege escalation attack still possible</a:t>
            </a:r>
          </a:p>
          <a:p>
            <a:pPr lvl="1"/>
            <a:r>
              <a:rPr lang="en-GB" dirty="0"/>
              <a:t>Craft CPU packet with proper bypass flags</a:t>
            </a:r>
          </a:p>
          <a:p>
            <a:pPr lvl="1"/>
            <a:r>
              <a:rPr lang="en-GB" dirty="0"/>
              <a:t>Inject IPv4 packet that bypasses the ACL. </a:t>
            </a:r>
          </a:p>
        </p:txBody>
      </p:sp>
    </p:spTree>
    <p:extLst>
      <p:ext uri="{BB962C8B-B14F-4D97-AF65-F5344CB8AC3E}">
        <p14:creationId xmlns:p14="http://schemas.microsoft.com/office/powerpoint/2010/main" val="34886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P4 by example: route and encapsulate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393075" y="2889250"/>
            <a:ext cx="4339167" cy="2648662"/>
            <a:chOff x="2393074" y="2709333"/>
            <a:chExt cx="4339167" cy="3531549"/>
          </a:xfrm>
        </p:grpSpPr>
        <p:cxnSp>
          <p:nvCxnSpPr>
            <p:cNvPr id="15" name="Straight Connector 14"/>
            <p:cNvCxnSpPr>
              <a:endCxn id="3" idx="0"/>
            </p:cNvCxnSpPr>
            <p:nvPr/>
          </p:nvCxnSpPr>
          <p:spPr>
            <a:xfrm flipH="1">
              <a:off x="4562657" y="2709333"/>
              <a:ext cx="2169584" cy="527645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 descr="Screen Shot 2018-05-15 at 15.43.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074" y="3236978"/>
              <a:ext cx="4339166" cy="300390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251521" y="4725145"/>
            <a:ext cx="8570295" cy="1200329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Re-adding existing header fields</a:t>
            </a:r>
            <a:r>
              <a:rPr lang="ro-RO" sz="3600" dirty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sz="3600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E20F-EE6B-4422-B690-E13C52B63973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1773334"/>
            <a:ext cx="9148348" cy="1223618"/>
            <a:chOff x="0" y="-162885"/>
            <a:chExt cx="9148348" cy="1631490"/>
          </a:xfrm>
        </p:grpSpPr>
        <p:sp>
          <p:nvSpPr>
            <p:cNvPr id="12" name="Rectangle 11"/>
            <p:cNvSpPr/>
            <p:nvPr/>
          </p:nvSpPr>
          <p:spPr>
            <a:xfrm>
              <a:off x="1350839" y="338897"/>
              <a:ext cx="3357481" cy="934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360351" y="451584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81486" y="745705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98852" y="-162885"/>
              <a:ext cx="21360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Ingress Pipeline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0839" y="376374"/>
              <a:ext cx="1366656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800000"/>
                  </a:solidFill>
                </a:rPr>
                <a:t>valid(ipv4)</a:t>
              </a:r>
            </a:p>
            <a:p>
              <a:r>
                <a:rPr lang="en-US" sz="2200" dirty="0">
                  <a:solidFill>
                    <a:srgbClr val="800000"/>
                  </a:solidFill>
                </a:rPr>
                <a:t>&amp;&amp;TTL&gt;0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185654" y="807703"/>
              <a:ext cx="707369" cy="1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881478" y="114282"/>
              <a:ext cx="572788" cy="1228285"/>
              <a:chOff x="5419303" y="623565"/>
              <a:chExt cx="572788" cy="2048757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419303" y="662263"/>
                <a:ext cx="572788" cy="18951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4641026" y="1447889"/>
                <a:ext cx="2048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Buffers</a:t>
                </a: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611489" y="338898"/>
              <a:ext cx="2020055" cy="93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11150" y="-162885"/>
              <a:ext cx="204793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Egress Pipeline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486246" y="451583"/>
              <a:ext cx="1136201" cy="5079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692303" y="280198"/>
              <a:ext cx="1795771" cy="1188407"/>
              <a:chOff x="2818496" y="494593"/>
              <a:chExt cx="1497025" cy="118840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818496" y="494593"/>
                <a:ext cx="1497025" cy="1188407"/>
                <a:chOff x="2818496" y="494593"/>
                <a:chExt cx="1497025" cy="118840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827213" y="494593"/>
                  <a:ext cx="1488308" cy="905158"/>
                  <a:chOff x="2586181" y="792024"/>
                  <a:chExt cx="1281545" cy="905158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926293" y="792024"/>
                    <a:ext cx="583163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err="1">
                        <a:solidFill>
                          <a:schemeClr val="bg1"/>
                        </a:solidFill>
                      </a:rPr>
                      <a:t>encap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2818496" y="903301"/>
                  <a:ext cx="324994" cy="779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*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057420" y="958269"/>
                  <a:ext cx="701184" cy="492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1.2.3.4</a:t>
                  </a:r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>
                <a:off x="3099048" y="916533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6773839" y="702138"/>
              <a:ext cx="0" cy="459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736143" y="744011"/>
              <a:ext cx="97234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5.6.7.8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454266" y="806897"/>
              <a:ext cx="248494" cy="11026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488074" y="854597"/>
              <a:ext cx="312274" cy="105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0" y="-27385"/>
              <a:ext cx="506870" cy="903711"/>
              <a:chOff x="3193602" y="3829926"/>
              <a:chExt cx="506870" cy="90371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3193602" y="3829926"/>
                <a:ext cx="506870" cy="69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IN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411673" y="745026"/>
              <a:ext cx="2501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412249" y="164637"/>
              <a:ext cx="736099" cy="820667"/>
              <a:chOff x="3112787" y="3912970"/>
              <a:chExt cx="736099" cy="82066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112787" y="3912970"/>
                <a:ext cx="73609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92042" y="4445001"/>
                <a:ext cx="313233" cy="2886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endCxn id="46" idx="2"/>
            </p:cNvCxnSpPr>
            <p:nvPr/>
          </p:nvCxnSpPr>
          <p:spPr>
            <a:xfrm flipV="1">
              <a:off x="8308345" y="840986"/>
              <a:ext cx="283159" cy="13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686687" y="796168"/>
              <a:ext cx="250192" cy="15389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869218" y="297615"/>
              <a:ext cx="1619487" cy="948362"/>
              <a:chOff x="2751897" y="505105"/>
              <a:chExt cx="1619487" cy="94836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751897" y="505105"/>
                <a:ext cx="1619487" cy="948362"/>
                <a:chOff x="2751897" y="505105"/>
                <a:chExt cx="1619487" cy="948362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827213" y="505105"/>
                  <a:ext cx="1488308" cy="894646"/>
                  <a:chOff x="2586181" y="802536"/>
                  <a:chExt cx="1281545" cy="894646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86181" y="935182"/>
                    <a:ext cx="1281545" cy="762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2586181" y="934231"/>
                    <a:ext cx="1281545" cy="2905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747466" y="802536"/>
                    <a:ext cx="990176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</a:rPr>
                      <a:t>ipv4_lpm</a:t>
                    </a:r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2751897" y="961025"/>
                  <a:ext cx="1149674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10.0.0.0/8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808409" y="939850"/>
                  <a:ext cx="562975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Ge0</a:t>
                  </a: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3856317" y="939850"/>
                <a:ext cx="0" cy="459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 rot="16200000">
              <a:off x="7413763" y="537802"/>
              <a:ext cx="1270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alibri"/>
                  <a:cs typeface="Calibri"/>
                </a:rPr>
                <a:t>DEPARSER</a:t>
              </a:r>
              <a:endParaRPr lang="en-US" sz="12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279282" y="468401"/>
              <a:ext cx="125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/>
                  <a:cs typeface="Calibri"/>
                </a:rPr>
                <a:t>PARSER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7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7DC5CD-9325-5245-8EE2-8173AA680EBC}"/>
              </a:ext>
            </a:extLst>
          </p:cNvPr>
          <p:cNvGrpSpPr/>
          <p:nvPr/>
        </p:nvGrpSpPr>
        <p:grpSpPr>
          <a:xfrm>
            <a:off x="914400" y="2838590"/>
            <a:ext cx="7112058" cy="1938992"/>
            <a:chOff x="1143000" y="3429000"/>
            <a:chExt cx="7112058" cy="19389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C7BD85-2538-124D-A9AF-7F1E7ADECEE4}"/>
                </a:ext>
              </a:extLst>
            </p:cNvPr>
            <p:cNvSpPr txBox="1"/>
            <p:nvPr/>
          </p:nvSpPr>
          <p:spPr>
            <a:xfrm>
              <a:off x="1143000" y="3429000"/>
              <a:ext cx="3145963" cy="19389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parser start {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extract(eth);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return select(</a:t>
              </a:r>
              <a:r>
                <a:rPr lang="en-US" sz="1500" dirty="0" err="1">
                  <a:latin typeface="Consolas" pitchFamily="49" charset="0"/>
                  <a:cs typeface="Consolas" pitchFamily="49" charset="0"/>
                </a:rPr>
                <a:t>eth.type</a:t>
              </a:r>
              <a:r>
                <a:rPr lang="en-US" sz="1500" dirty="0">
                  <a:latin typeface="Consolas" pitchFamily="49" charset="0"/>
                  <a:cs typeface="Consolas" pitchFamily="49" charset="0"/>
                </a:rPr>
                <a:t>){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  0x800 : parse_ipv4;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  default: ingress; }}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parser parse_ipv4 {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extract(ipv4);</a:t>
              </a:r>
            </a:p>
            <a:p>
              <a:r>
                <a:rPr lang="en-US" sz="1500" dirty="0">
                  <a:latin typeface="Consolas" pitchFamily="49" charset="0"/>
                  <a:cs typeface="Consolas" pitchFamily="49" charset="0"/>
                </a:rPr>
                <a:t>    return ingress; }</a:t>
              </a:r>
            </a:p>
          </p:txBody>
        </p:sp>
        <p:pic>
          <p:nvPicPr>
            <p:cNvPr id="8" name="Picture 7" descr="Screen Shot 2018-05-15 at 15.43.00.png">
              <a:extLst>
                <a:ext uri="{FF2B5EF4-FFF2-40B4-BE49-F238E27FC236}">
                  <a16:creationId xmlns:a16="http://schemas.microsoft.com/office/drawing/2014/main" id="{75AF2EA7-8064-D144-B761-5E09B2841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70589"/>
            <a:stretch/>
          </p:blipFill>
          <p:spPr>
            <a:xfrm>
              <a:off x="4500362" y="3910180"/>
              <a:ext cx="3754696" cy="762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1B0803-02B0-964D-AD17-93647EF3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>
                <a:solidFill>
                  <a:srgbClr val="00B050"/>
                </a:solidFill>
              </a:rPr>
              <a:t>Undefined</a:t>
            </a:r>
            <a:r>
              <a:rPr lang="ro-RO" b="1" dirty="0">
                <a:solidFill>
                  <a:srgbClr val="00B050"/>
                </a:solidFill>
              </a:rPr>
              <a:t> </a:t>
            </a:r>
            <a:r>
              <a:rPr lang="ro-RO" b="1" dirty="0" err="1">
                <a:solidFill>
                  <a:srgbClr val="00B050"/>
                </a:solidFill>
              </a:rPr>
              <a:t>behaviours</a:t>
            </a:r>
            <a:r>
              <a:rPr lang="ro-RO" b="1" dirty="0">
                <a:solidFill>
                  <a:srgbClr val="00B050"/>
                </a:solidFill>
              </a:rPr>
              <a:t> in 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DEE5-4111-014A-B917-43F12379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Accessing</a:t>
            </a:r>
            <a:r>
              <a:rPr lang="ro-RO" dirty="0"/>
              <a:t> invalid </a:t>
            </a:r>
            <a:r>
              <a:rPr lang="ro-RO" dirty="0" err="1"/>
              <a:t>headers</a:t>
            </a:r>
            <a:r>
              <a:rPr lang="ro-RO" dirty="0"/>
              <a:t>.</a:t>
            </a:r>
          </a:p>
          <a:p>
            <a:r>
              <a:rPr lang="ro-RO" dirty="0"/>
              <a:t>Valid </a:t>
            </a:r>
            <a:r>
              <a:rPr lang="ro-RO" dirty="0" err="1"/>
              <a:t>headers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deparsed</a:t>
            </a:r>
            <a:r>
              <a:rPr lang="ro-RO" dirty="0"/>
              <a:t>.</a:t>
            </a:r>
          </a:p>
          <a:p>
            <a:r>
              <a:rPr lang="ro-RO" dirty="0" err="1"/>
              <a:t>Reviving</a:t>
            </a:r>
            <a:r>
              <a:rPr lang="ro-RO" dirty="0"/>
              <a:t> </a:t>
            </a:r>
            <a:r>
              <a:rPr lang="ro-RO" dirty="0" err="1"/>
              <a:t>dropped</a:t>
            </a:r>
            <a:r>
              <a:rPr lang="ro-RO" dirty="0"/>
              <a:t> </a:t>
            </a:r>
            <a:r>
              <a:rPr lang="ro-RO" dirty="0" err="1"/>
              <a:t>packets</a:t>
            </a:r>
            <a:r>
              <a:rPr lang="ro-RO" dirty="0"/>
              <a:t>.</a:t>
            </a:r>
          </a:p>
          <a:p>
            <a:r>
              <a:rPr lang="ro-RO" dirty="0"/>
              <a:t>Out-of-</a:t>
            </a:r>
            <a:r>
              <a:rPr lang="ro-RO" dirty="0" err="1"/>
              <a:t>bounds</a:t>
            </a:r>
            <a:r>
              <a:rPr lang="ro-RO" dirty="0"/>
              <a:t> </a:t>
            </a:r>
            <a:r>
              <a:rPr lang="ro-RO" dirty="0" err="1"/>
              <a:t>array</a:t>
            </a:r>
            <a:r>
              <a:rPr lang="ro-RO" dirty="0"/>
              <a:t> </a:t>
            </a:r>
            <a:r>
              <a:rPr lang="ro-RO" dirty="0" err="1"/>
              <a:t>accesses</a:t>
            </a:r>
            <a:r>
              <a:rPr lang="ro-RO" dirty="0"/>
              <a:t>.</a:t>
            </a:r>
          </a:p>
          <a:p>
            <a:r>
              <a:rPr lang="ro-RO" dirty="0" err="1"/>
              <a:t>Overflows</a:t>
            </a:r>
            <a:r>
              <a:rPr lang="ro-RO" dirty="0"/>
              <a:t> / </a:t>
            </a:r>
            <a:r>
              <a:rPr lang="ro-RO" dirty="0" err="1"/>
              <a:t>underflows</a:t>
            </a:r>
            <a:r>
              <a:rPr lang="ro-RO" dirty="0"/>
              <a:t>.</a:t>
            </a:r>
          </a:p>
          <a:p>
            <a:r>
              <a:rPr lang="ro-RO" dirty="0"/>
              <a:t>Infinite </a:t>
            </a:r>
            <a:r>
              <a:rPr lang="ro-RO" dirty="0" err="1"/>
              <a:t>loops</a:t>
            </a:r>
            <a:r>
              <a:rPr lang="ro-RO" dirty="0"/>
              <a:t>.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69017-27B3-884D-A1A5-D4FA25338C0C}"/>
              </a:ext>
            </a:extLst>
          </p:cNvPr>
          <p:cNvSpPr txBox="1"/>
          <p:nvPr/>
        </p:nvSpPr>
        <p:spPr>
          <a:xfrm>
            <a:off x="1676400" y="2228673"/>
            <a:ext cx="457638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control ingress(){</a:t>
            </a:r>
          </a:p>
          <a:p>
            <a:r>
              <a:rPr lang="en-US" dirty="0">
                <a:latin typeface="Consolas"/>
                <a:cs typeface="Consolas"/>
              </a:rPr>
              <a:t>	if (ipv4.TTL&gt;0)</a:t>
            </a:r>
          </a:p>
          <a:p>
            <a:r>
              <a:rPr lang="en-US" dirty="0">
                <a:latin typeface="Consolas"/>
                <a:cs typeface="Consolas"/>
              </a:rPr>
              <a:t>		apply(ipv4_lpm);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48E380-9404-454D-8226-B4B651B14EDC}"/>
              </a:ext>
            </a:extLst>
          </p:cNvPr>
          <p:cNvSpPr txBox="1"/>
          <p:nvPr/>
        </p:nvSpPr>
        <p:spPr>
          <a:xfrm>
            <a:off x="943708" y="3338026"/>
            <a:ext cx="7772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acl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triggers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drops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packet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o-RO" dirty="0" err="1">
                <a:latin typeface="Consolas" panose="020B0609020204030204" pitchFamily="49" charset="0"/>
                <a:cs typeface="Consolas" panose="020B0609020204030204" pitchFamily="49" charset="0"/>
              </a:rPr>
              <a:t>lpm</a:t>
            </a:r>
            <a:r>
              <a:rPr lang="ro-RO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triggers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egress_spec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 a valid </a:t>
            </a:r>
            <a:r>
              <a:rPr lang="ro-RO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ro-R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990B6-9C61-B54E-9558-6289DB17883E}"/>
              </a:ext>
            </a:extLst>
          </p:cNvPr>
          <p:cNvSpPr txBox="1"/>
          <p:nvPr/>
        </p:nvSpPr>
        <p:spPr>
          <a:xfrm>
            <a:off x="6858000" y="663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6FF9C7-3D73-5843-A2FA-9A22F5B5A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4021334"/>
            <a:ext cx="3843125" cy="761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176165-6042-F14A-9B1D-D86A1CEC8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3"/>
          <a:stretch/>
        </p:blipFill>
        <p:spPr>
          <a:xfrm>
            <a:off x="1144174" y="5101900"/>
            <a:ext cx="5640843" cy="1490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6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6C21-7353-E949-80AC-C16AF001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>
                <a:solidFill>
                  <a:srgbClr val="00B050"/>
                </a:solidFill>
              </a:rPr>
              <a:t>Architecture</a:t>
            </a:r>
            <a:r>
              <a:rPr lang="ro-RO" b="1" dirty="0">
                <a:solidFill>
                  <a:srgbClr val="00B050"/>
                </a:solidFill>
              </a:rPr>
              <a:t>-specific </a:t>
            </a:r>
            <a:r>
              <a:rPr lang="ro-RO" b="1" dirty="0" err="1">
                <a:solidFill>
                  <a:srgbClr val="00B050"/>
                </a:solidFill>
              </a:rPr>
              <a:t>behaviour</a:t>
            </a:r>
            <a:endParaRPr lang="ro-RO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E79F-E592-E249-9825-DEA65F8B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ro-RO" dirty="0" err="1"/>
              <a:t>Reparseability</a:t>
            </a:r>
            <a:endParaRPr lang="ro-RO" dirty="0"/>
          </a:p>
          <a:p>
            <a:r>
              <a:rPr lang="ro-RO" dirty="0"/>
              <a:t>Live </a:t>
            </a:r>
            <a:r>
              <a:rPr lang="ro-RO" dirty="0" err="1"/>
              <a:t>mutually</a:t>
            </a:r>
            <a:r>
              <a:rPr lang="ro-RO" dirty="0"/>
              <a:t> exclusive </a:t>
            </a:r>
            <a:r>
              <a:rPr lang="ro-RO" dirty="0" err="1"/>
              <a:t>headers</a:t>
            </a:r>
            <a:r>
              <a:rPr lang="ro-RO" dirty="0"/>
              <a:t> (cf. </a:t>
            </a:r>
            <a:r>
              <a:rPr lang="ro-RO" dirty="0" err="1"/>
              <a:t>parser</a:t>
            </a:r>
            <a:r>
              <a:rPr lang="ro-RO" dirty="0"/>
              <a:t>)</a:t>
            </a:r>
          </a:p>
          <a:p>
            <a:r>
              <a:rPr lang="ro-RO" dirty="0" err="1"/>
              <a:t>Ambiguous</a:t>
            </a:r>
            <a:r>
              <a:rPr lang="ro-RO" dirty="0"/>
              <a:t> </a:t>
            </a:r>
            <a:r>
              <a:rPr lang="ro-RO" dirty="0" err="1"/>
              <a:t>forwarding</a:t>
            </a:r>
            <a:r>
              <a:rPr lang="ro-RO" dirty="0"/>
              <a:t>.</a:t>
            </a:r>
          </a:p>
          <a:p>
            <a:endParaRPr lang="ro-RO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C0606-C35A-C642-9981-3F0F27A8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5" y="2235695"/>
            <a:ext cx="4349395" cy="43418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D3A2F8-F5C9-7041-810A-A9FDD9C42CF2}"/>
              </a:ext>
            </a:extLst>
          </p:cNvPr>
          <p:cNvGrpSpPr/>
          <p:nvPr/>
        </p:nvGrpSpPr>
        <p:grpSpPr>
          <a:xfrm>
            <a:off x="261934" y="4191000"/>
            <a:ext cx="4716347" cy="1469662"/>
            <a:chOff x="228600" y="4301888"/>
            <a:chExt cx="4716347" cy="146966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8F97A8-936F-BC44-B356-5A3C66DB125E}"/>
                </a:ext>
              </a:extLst>
            </p:cNvPr>
            <p:cNvCxnSpPr/>
            <p:nvPr/>
          </p:nvCxnSpPr>
          <p:spPr>
            <a:xfrm>
              <a:off x="228600" y="4953000"/>
              <a:ext cx="434340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CC3FD0-B5C2-634A-82E1-A910331D05F6}"/>
                </a:ext>
              </a:extLst>
            </p:cNvPr>
            <p:cNvSpPr txBox="1"/>
            <p:nvPr/>
          </p:nvSpPr>
          <p:spPr>
            <a:xfrm>
              <a:off x="3657600" y="4301888"/>
              <a:ext cx="939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Ingress </a:t>
              </a:r>
            </a:p>
            <a:p>
              <a:r>
                <a:rPr lang="en-GB" dirty="0"/>
                <a:t>pipeline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3A653-9F7A-A249-8E99-B857785505E1}"/>
                </a:ext>
              </a:extLst>
            </p:cNvPr>
            <p:cNvSpPr txBox="1"/>
            <p:nvPr/>
          </p:nvSpPr>
          <p:spPr>
            <a:xfrm>
              <a:off x="4005266" y="5125219"/>
              <a:ext cx="939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egress </a:t>
              </a:r>
            </a:p>
            <a:p>
              <a:r>
                <a:rPr lang="en-GB" dirty="0"/>
                <a:t>pipeline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C311E9-2B82-2247-806B-551B0071DFA1}"/>
              </a:ext>
            </a:extLst>
          </p:cNvPr>
          <p:cNvGrpSpPr/>
          <p:nvPr/>
        </p:nvGrpSpPr>
        <p:grpSpPr>
          <a:xfrm>
            <a:off x="3352800" y="3766367"/>
            <a:ext cx="3810000" cy="2523229"/>
            <a:chOff x="3352800" y="3766367"/>
            <a:chExt cx="3810000" cy="25232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7E8394-4786-AF43-A606-A9B9FBDA1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242"/>
            <a:stretch/>
          </p:blipFill>
          <p:spPr>
            <a:xfrm>
              <a:off x="3352800" y="3766367"/>
              <a:ext cx="3810000" cy="1040927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FA89CC3-8D86-B84E-A07D-9835ADD76B50}"/>
                </a:ext>
              </a:extLst>
            </p:cNvPr>
            <p:cNvGrpSpPr/>
            <p:nvPr/>
          </p:nvGrpSpPr>
          <p:grpSpPr>
            <a:xfrm>
              <a:off x="5486400" y="4807294"/>
              <a:ext cx="780940" cy="530202"/>
              <a:chOff x="5486400" y="4807294"/>
              <a:chExt cx="780940" cy="53020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F683E1F-9A5F-9044-BA9D-DF39DDE84DEF}"/>
                  </a:ext>
                </a:extLst>
              </p:cNvPr>
              <p:cNvCxnSpPr/>
              <p:nvPr/>
            </p:nvCxnSpPr>
            <p:spPr>
              <a:xfrm>
                <a:off x="5486400" y="4807294"/>
                <a:ext cx="0" cy="530202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9534F2-335C-954F-82E1-6EFD9CD7D5E8}"/>
                  </a:ext>
                </a:extLst>
              </p:cNvPr>
              <p:cNvSpPr txBox="1"/>
              <p:nvPr/>
            </p:nvSpPr>
            <p:spPr>
              <a:xfrm>
                <a:off x="5626139" y="4853146"/>
                <a:ext cx="6412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parse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B12F98-67FE-A84E-9F7B-254337694B81}"/>
                </a:ext>
              </a:extLst>
            </p:cNvPr>
            <p:cNvSpPr txBox="1"/>
            <p:nvPr/>
          </p:nvSpPr>
          <p:spPr>
            <a:xfrm>
              <a:off x="5181600" y="5181600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>
                  <a:solidFill>
                    <a:srgbClr val="C00000"/>
                  </a:solidFill>
                </a:rPr>
                <a:t>?</a:t>
              </a:r>
              <a:endParaRPr lang="en-GB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1C6FB6-A4CE-E24C-827C-F8F0692FE166}"/>
              </a:ext>
            </a:extLst>
          </p:cNvPr>
          <p:cNvSpPr txBox="1"/>
          <p:nvPr/>
        </p:nvSpPr>
        <p:spPr>
          <a:xfrm>
            <a:off x="5245768" y="-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4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10699</TotalTime>
  <Words>2858</Words>
  <Application>Microsoft Macintosh PowerPoint</Application>
  <PresentationFormat>On-screen Show (4:3)</PresentationFormat>
  <Paragraphs>995</Paragraphs>
  <Slides>67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Abadi MT Condensed Extra Bold</vt:lpstr>
      <vt:lpstr>Arial</vt:lpstr>
      <vt:lpstr>Calibri</vt:lpstr>
      <vt:lpstr>Consolas</vt:lpstr>
      <vt:lpstr>Gill Sans</vt:lpstr>
      <vt:lpstr>Gill Sans MT</vt:lpstr>
      <vt:lpstr>Office Theme</vt:lpstr>
      <vt:lpstr>Undefined behaviours in P4 progams: find them, fix them or exploit them.</vt:lpstr>
      <vt:lpstr>P4 by example: route and encapsulate</vt:lpstr>
      <vt:lpstr>P4 by example: route and encapsulate</vt:lpstr>
      <vt:lpstr>P4 by example: route and encapsulate</vt:lpstr>
      <vt:lpstr>P4 by example: route and encapsulate</vt:lpstr>
      <vt:lpstr>P4 by example: route and encapsulate</vt:lpstr>
      <vt:lpstr>P4 by example: route and encapsulate</vt:lpstr>
      <vt:lpstr>Undefined behaviours in P4</vt:lpstr>
      <vt:lpstr>Architecture-specific behaviour</vt:lpstr>
      <vt:lpstr>Undefined behaviour is bad.</vt:lpstr>
      <vt:lpstr>Test to find out</vt:lpstr>
      <vt:lpstr>Testing undefined header accesses</vt:lpstr>
      <vt:lpstr>Testing undefined header accesses (2)</vt:lpstr>
      <vt:lpstr>Writing invalid headers</vt:lpstr>
      <vt:lpstr>Loops</vt:lpstr>
      <vt:lpstr>Resurrecting dropped packets</vt:lpstr>
      <vt:lpstr>Can we exploit P4 programs?</vt:lpstr>
      <vt:lpstr>PowerPoint Presentation</vt:lpstr>
      <vt:lpstr>Some attacks we mounted</vt:lpstr>
      <vt:lpstr>Good cop</vt:lpstr>
      <vt:lpstr>Verification value proposition</vt:lpstr>
      <vt:lpstr>A growing number of verification    tools for P4</vt:lpstr>
      <vt:lpstr>A P4 program is only half a program Full functionality: P4 program + table rules </vt:lpstr>
      <vt:lpstr>Verification approach</vt:lpstr>
      <vt:lpstr>Vera [Sigcomm18]</vt:lpstr>
      <vt:lpstr>Generating all header layouts</vt:lpstr>
      <vt:lpstr>Generating all header layouts</vt:lpstr>
      <vt:lpstr>Generating all header layouts</vt:lpstr>
      <vt:lpstr>Generating all header layouts</vt:lpstr>
      <vt:lpstr>Generating all header layouts</vt:lpstr>
      <vt:lpstr>Symbolic execution of P4 models</vt:lpstr>
      <vt:lpstr>Symbolic execution of P4 models</vt:lpstr>
      <vt:lpstr>Symbolic execution of P4 models</vt:lpstr>
      <vt:lpstr>Symbolic execution of P4 models</vt:lpstr>
      <vt:lpstr>Symbolic execution of P4 models</vt:lpstr>
      <vt:lpstr>Symbolic execution of P4 models</vt:lpstr>
      <vt:lpstr>Symbolic execution of P4 models</vt:lpstr>
      <vt:lpstr>Symbolic execution of P4 models</vt:lpstr>
      <vt:lpstr>Symbolic execution of P4 models</vt:lpstr>
      <vt:lpstr>Vera evaluation summary</vt:lpstr>
      <vt:lpstr>Vera works great for concrete table rules, but the rules are only known at runtime.</vt:lpstr>
      <vt:lpstr>p4v [Sigcomm 18]</vt:lpstr>
      <vt:lpstr>p4v evaluation</vt:lpstr>
      <vt:lpstr>p4v performance</vt:lpstr>
      <vt:lpstr>p4v vs. Vera</vt:lpstr>
      <vt:lpstr>af4 – annotation-free verification&amp;repair</vt:lpstr>
      <vt:lpstr>Key idea</vt:lpstr>
      <vt:lpstr>af4 operation summary</vt:lpstr>
      <vt:lpstr>af4 operation summary</vt:lpstr>
      <vt:lpstr>af4 operation summary</vt:lpstr>
      <vt:lpstr>af4 operation summary</vt:lpstr>
      <vt:lpstr>af4 operation summary</vt:lpstr>
      <vt:lpstr>af4 operation summary</vt:lpstr>
      <vt:lpstr>Expanding NAT table call</vt:lpstr>
      <vt:lpstr>PowerPoint Presentation</vt:lpstr>
      <vt:lpstr>PowerPoint Presentation</vt:lpstr>
      <vt:lpstr>Algorithm</vt:lpstr>
      <vt:lpstr>PowerPoint Presentation</vt:lpstr>
      <vt:lpstr>af4 at work</vt:lpstr>
      <vt:lpstr>Example bug</vt:lpstr>
      <vt:lpstr>Limitations of af4</vt:lpstr>
      <vt:lpstr>Conclusions</vt:lpstr>
      <vt:lpstr>Backup slides</vt:lpstr>
      <vt:lpstr>Simple NAT bugs</vt:lpstr>
      <vt:lpstr>Simple NAT bugs</vt:lpstr>
      <vt:lpstr>Simple NAT bugs</vt:lpstr>
      <vt:lpstr>switch.p4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P4 verification</dc:title>
  <dc:subject/>
  <dc:creator>Costin Raiciu</dc:creator>
  <cp:keywords/>
  <dc:description/>
  <cp:lastModifiedBy>Costin RAICIU (76898)</cp:lastModifiedBy>
  <cp:revision>816</cp:revision>
  <dcterms:created xsi:type="dcterms:W3CDTF">2018-03-29T14:13:38Z</dcterms:created>
  <dcterms:modified xsi:type="dcterms:W3CDTF">2019-11-13T10:33:41Z</dcterms:modified>
  <cp:category/>
</cp:coreProperties>
</file>