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1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3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4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57" r:id="rId3"/>
    <p:sldId id="287" r:id="rId4"/>
    <p:sldId id="290" r:id="rId5"/>
    <p:sldId id="291" r:id="rId6"/>
    <p:sldId id="292" r:id="rId7"/>
    <p:sldId id="293" r:id="rId8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332F"/>
    <a:srgbClr val="FCBD00"/>
    <a:srgbClr val="7A5506"/>
    <a:srgbClr val="200035"/>
    <a:srgbClr val="180027"/>
    <a:srgbClr val="F6DB0E"/>
    <a:srgbClr val="FFFFFF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3" autoAdjust="0"/>
    <p:restoredTop sz="62623"/>
  </p:normalViewPr>
  <p:slideViewPr>
    <p:cSldViewPr snapToGrid="0" showGuides="1">
      <p:cViewPr>
        <p:scale>
          <a:sx n="69" d="100"/>
          <a:sy n="69" d="100"/>
        </p:scale>
        <p:origin x="1000" y="3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正如你看到的所示，我们做了一个链上</a:t>
            </a:r>
            <a:r>
              <a:rPr lang="en-US" altLang="zh-CN" dirty="0"/>
              <a:t>casino</a:t>
            </a:r>
            <a:r>
              <a:rPr lang="zh-CN" altLang="en-US" dirty="0"/>
              <a:t>游戏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让最性感的合约为我们公平公正发牌，一起享受一场匿名的狂欢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F66E0-047F-08D1-1F4E-077D0077B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4F59E3D-16F0-C7B4-8DFF-38F68B0E57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0F46EA1-3227-6BC1-7FA7-3E86EFC5A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这里的奖池拥有无穷无尽的回馈，没有门槛的上限与下限，人人都可以在这里成为庄家，或带着一笔小费任意进入一场游戏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905B8D-27F0-A600-DD23-60235320F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07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4CE09-910E-44DE-862B-F3B6FC400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61FE3B-DF77-4789-40EF-9EE5AD0FDE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627F6F-F57A-3EF5-B8DB-517F18EA6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如果你想成为庄家，只需投入任意一笔初始资金，</a:t>
            </a:r>
            <a:endParaRPr kumimoji="1" lang="en-US" altLang="zh-CN" dirty="0"/>
          </a:p>
          <a:p>
            <a:r>
              <a:rPr kumimoji="1" lang="zh-CN" altLang="en-US" dirty="0"/>
              <a:t>选择两张扑克牌，完成开盘操作，</a:t>
            </a:r>
            <a:endParaRPr kumimoji="1" lang="en-US" altLang="zh-CN" dirty="0"/>
          </a:p>
          <a:p>
            <a:r>
              <a:rPr kumimoji="1" lang="zh-CN" altLang="en-US" dirty="0"/>
              <a:t>随后，你只需广泛地邀请各路好友前来与你对垒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只要有一名玩家的两张扑克点数乘积大于你，你便可以分得奖金池</a:t>
            </a:r>
            <a:r>
              <a:rPr kumimoji="1" lang="en-US" altLang="zh-CN" dirty="0"/>
              <a:t>20%</a:t>
            </a:r>
            <a:r>
              <a:rPr kumimoji="1" lang="zh-CN" altLang="en-US" dirty="0"/>
              <a:t>的奖金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261C77-0BBD-A584-41A5-F58683084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547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93127-250B-B72B-EC0F-16DC93E45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6125E75-27C1-BC8D-D4B1-116ADFC7C3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2FDA34E-604A-1F3C-1B91-FEE1EDEE9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作为玩家，如果你想参与任意一场牌局，只需支付该局初始资金的</a:t>
            </a:r>
            <a:r>
              <a:rPr kumimoji="1" lang="en-US" altLang="zh-CN" dirty="0"/>
              <a:t>10%</a:t>
            </a:r>
            <a:r>
              <a:rPr kumimoji="1" lang="zh-CN" altLang="en-US" dirty="0"/>
              <a:t>作为入场费，即可开启游戏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你将首先获得一张随机卡牌，根据该卡牌的大小，如果你觉得胜算极小，不想再博，你可以选择中途放弃游戏，及时止损，收回</a:t>
            </a:r>
            <a:r>
              <a:rPr kumimoji="1" lang="en-US" altLang="zh-CN" dirty="0"/>
              <a:t>85%</a:t>
            </a:r>
            <a:r>
              <a:rPr kumimoji="1" lang="zh-CN" altLang="en-US" dirty="0"/>
              <a:t>的入场费，剩余</a:t>
            </a:r>
            <a:r>
              <a:rPr kumimoji="1" lang="en-US" altLang="zh-CN" dirty="0"/>
              <a:t>15%</a:t>
            </a:r>
            <a:r>
              <a:rPr kumimoji="1" lang="zh-CN" altLang="en-US" dirty="0"/>
              <a:t>将流入奖池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若选择继续，你将获得第二张随机卡牌，根据两张卡牌的乘积，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若你的乘积大过庄家，你将赎回入场费，并获得当前奖池的</a:t>
            </a:r>
            <a:r>
              <a:rPr kumimoji="1" lang="en-US" altLang="zh-CN" dirty="0"/>
              <a:t>30%</a:t>
            </a:r>
            <a:r>
              <a:rPr kumimoji="1" lang="zh-CN" altLang="en-US" dirty="0"/>
              <a:t>资金作为奖励</a:t>
            </a:r>
            <a:endParaRPr kumimoji="1" lang="en-US" altLang="zh-CN" dirty="0"/>
          </a:p>
          <a:p>
            <a:r>
              <a:rPr kumimoji="1" lang="zh-CN" altLang="en-US" dirty="0"/>
              <a:t>若你的乘积小于庄家，你将损失入场费，为奖池的规模扩大作出贡献。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159647-E9C9-4A66-EAE5-D0A2EA1BD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981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1CB93-D081-2315-B528-7E13AC4AD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A98F01F-F507-6F47-8313-6DFB8C5B00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076342C-D845-0139-39D2-4E538EF5D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作为玩家，随机抽牌的时，如果突然出现一张小丑牌，很不幸，在此局中，你成为了最大的</a:t>
            </a:r>
            <a:r>
              <a:rPr kumimoji="1" lang="en-US" altLang="zh-CN" dirty="0"/>
              <a:t>joker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如若不服气，我建议你，再来一次。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E83E42-FB23-C36A-E8F1-3841F6365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622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B3F01-B4AA-F6C9-9D77-9D47269D5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B8C565F-28D0-E8C8-B6F1-5D7DCBE27B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548F5B8-2015-061B-3C8C-592299B777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作为玩家，随机抽牌的时，如果突然出现一张小丑牌，很不幸，在此局中，你成为了最大的</a:t>
            </a:r>
            <a:r>
              <a:rPr kumimoji="1" lang="en-US" altLang="zh-CN" dirty="0"/>
              <a:t>joker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如若不服气，我建议你，再来一次。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77E85E-7F9D-7028-62F7-9F005529B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2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3.xml"/><Relationship Id="rId4" Type="http://schemas.openxmlformats.org/officeDocument/2006/relationships/tags" Target="../tags/tag12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474345" y="1148909"/>
            <a:ext cx="11243945" cy="1999615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4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署名占位符 10"/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3878042" y="3806364"/>
            <a:ext cx="4436551" cy="74549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lt1">
                    <a:lumMod val="100000"/>
                  </a:schemeClr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标题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660900" y="547370"/>
            <a:ext cx="2870200" cy="857250"/>
          </a:xfrm>
        </p:spPr>
        <p:txBody>
          <a:bodyPr wrap="square">
            <a:normAutofit/>
          </a:bodyPr>
          <a:lstStyle>
            <a:lvl1pPr algn="ctr">
              <a:defRPr sz="44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87755" y="3693795"/>
            <a:ext cx="10015855" cy="1398905"/>
          </a:xfrm>
        </p:spPr>
        <p:txBody>
          <a:bodyPr wrap="square" anchor="t">
            <a:normAutofit/>
          </a:bodyPr>
          <a:lstStyle>
            <a:lvl1pPr algn="ctr">
              <a:defRPr sz="42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3170555" y="1658620"/>
            <a:ext cx="5850890" cy="1583055"/>
          </a:xfrm>
        </p:spPr>
        <p:txBody>
          <a:bodyPr wrap="none" anchor="b">
            <a:normAutofit/>
          </a:bodyPr>
          <a:lstStyle>
            <a:lvl1pPr marL="0" indent="0" algn="ctr">
              <a:buNone/>
              <a:defRPr sz="8000" b="1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9469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31317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94373" y="1369480"/>
            <a:ext cx="5157787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94373" y="2066355"/>
            <a:ext cx="5157787" cy="4128388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3"/>
            </p:custDataLst>
          </p:nvPr>
        </p:nvSpPr>
        <p:spPr>
          <a:xfrm>
            <a:off x="6311265" y="1354875"/>
            <a:ext cx="5183188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4"/>
            </p:custDataLst>
          </p:nvPr>
        </p:nvSpPr>
        <p:spPr>
          <a:xfrm>
            <a:off x="6311265" y="2051750"/>
            <a:ext cx="5183188" cy="4128388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2025/4/4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360000"/>
            <a:ext cx="10515600" cy="58176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695325" y="1296035"/>
            <a:ext cx="10800080" cy="575945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800" b="0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74345" y="1206000"/>
            <a:ext cx="11243945" cy="1999615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8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4188317" y="3722400"/>
            <a:ext cx="3816000" cy="74549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lt1">
                    <a:lumMod val="100000"/>
                  </a:schemeClr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2025/4/4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8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0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94690" y="676910"/>
            <a:ext cx="10800080" cy="53594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94690" y="1435735"/>
            <a:ext cx="10799445" cy="474218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9469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75411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ea"/>
          <a:ea typeface="+mj-ea"/>
          <a:cs typeface="+mn-ea"/>
          <a:sym typeface="+mn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30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image" Target="../media/image3.svg"/><Relationship Id="rId5" Type="http://schemas.openxmlformats.org/officeDocument/2006/relationships/tags" Target="../tags/tag132.xml"/><Relationship Id="rId10" Type="http://schemas.openxmlformats.org/officeDocument/2006/relationships/image" Target="../media/image2.png"/><Relationship Id="rId4" Type="http://schemas.openxmlformats.org/officeDocument/2006/relationships/tags" Target="../tags/tag131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5.svg"/><Relationship Id="rId3" Type="http://schemas.openxmlformats.org/officeDocument/2006/relationships/tags" Target="../tags/tag136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4.png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image" Target="../media/image3.svg"/><Relationship Id="rId5" Type="http://schemas.openxmlformats.org/officeDocument/2006/relationships/tags" Target="../tags/tag138.xml"/><Relationship Id="rId15" Type="http://schemas.openxmlformats.org/officeDocument/2006/relationships/image" Target="../media/image7.svg"/><Relationship Id="rId10" Type="http://schemas.openxmlformats.org/officeDocument/2006/relationships/image" Target="../media/image2.png"/><Relationship Id="rId4" Type="http://schemas.openxmlformats.org/officeDocument/2006/relationships/tags" Target="../tags/tag137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796491" y="589022"/>
            <a:ext cx="6357474" cy="2183899"/>
          </a:xfrm>
        </p:spPr>
        <p:txBody>
          <a:bodyPr>
            <a:noAutofit/>
          </a:bodyPr>
          <a:lstStyle/>
          <a:p>
            <a:r>
              <a:rPr lang="en-US" altLang="en-US" sz="11500" dirty="0">
                <a:solidFill>
                  <a:srgbClr val="FFC000"/>
                </a:solidFill>
                <a:effectLst>
                  <a:glow rad="228600">
                    <a:schemeClr val="accent6">
                      <a:lumMod val="50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VT323" pitchFamily="49" charset="0"/>
                <a:ea typeface="MiSans Normal" panose="00000500000000000000" charset="-122"/>
                <a:cs typeface="Verdana Regular" panose="020B0604030504040204" charset="0"/>
              </a:rPr>
              <a:t>All in-bet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B3F3D7-2A3A-EAA8-B685-FB4CA2AC3356}"/>
              </a:ext>
            </a:extLst>
          </p:cNvPr>
          <p:cNvSpPr txBox="1"/>
          <p:nvPr/>
        </p:nvSpPr>
        <p:spPr>
          <a:xfrm>
            <a:off x="987683" y="3525592"/>
            <a:ext cx="10969670" cy="92333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kumimoji="1" lang="zh-CN" altLang="en-US" sz="3600" b="1" dirty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Madou Futo Maru Gothic" panose="020F0700000000000000" pitchFamily="34" charset="-128"/>
                <a:ea typeface="Madou Futo Maru Gothic" panose="020F0700000000000000" pitchFamily="34" charset="-128"/>
                <a:cs typeface="Yuppy SC" panose="020F0603040207020204" pitchFamily="34" charset="-122"/>
              </a:rPr>
              <a:t>万人参与，</a:t>
            </a:r>
            <a:r>
              <a:rPr kumimoji="1" lang="zh-CN" altLang="en-US" sz="5400" b="1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Madou Futo Maru Gothic" panose="020F0700000000000000" pitchFamily="34" charset="-128"/>
                <a:ea typeface="Madou Futo Maru Gothic" panose="020F0700000000000000" pitchFamily="34" charset="-128"/>
                <a:cs typeface="Yuppy SC" panose="020F0603040207020204" pitchFamily="34" charset="-122"/>
              </a:rPr>
              <a:t>奖池</a:t>
            </a:r>
            <a:r>
              <a:rPr kumimoji="1" lang="zh-CN" altLang="en-US" sz="3600" b="1" dirty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Madou Futo Maru Gothic" panose="020F0700000000000000" pitchFamily="34" charset="-128"/>
                <a:ea typeface="Madou Futo Maru Gothic" panose="020F0700000000000000" pitchFamily="34" charset="-128"/>
                <a:cs typeface="Yuppy SC" panose="020F0603040207020204" pitchFamily="34" charset="-122"/>
              </a:rPr>
              <a:t>累加，性感</a:t>
            </a:r>
            <a:r>
              <a:rPr kumimoji="1" lang="zh-CN" altLang="en-US" sz="5400" b="1" dirty="0"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Madou Futo Maru Gothic" panose="020F0700000000000000" pitchFamily="34" charset="-128"/>
                <a:ea typeface="Madou Futo Maru Gothic" panose="020F0700000000000000" pitchFamily="34" charset="-128"/>
                <a:cs typeface="Yuppy SC" panose="020F0603040207020204" pitchFamily="34" charset="-122"/>
              </a:rPr>
              <a:t>“荷”约</a:t>
            </a:r>
            <a:r>
              <a:rPr kumimoji="1" lang="zh-CN" altLang="en-US" sz="3600" b="1" dirty="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Madou Futo Maru Gothic" panose="020F0700000000000000" pitchFamily="34" charset="-128"/>
                <a:ea typeface="Madou Futo Maru Gothic" panose="020F0700000000000000" pitchFamily="34" charset="-128"/>
                <a:cs typeface="Yuppy SC" panose="020F0603040207020204" pitchFamily="34" charset="-122"/>
              </a:rPr>
              <a:t>在线发牌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609D76-CADC-B704-B50C-DAE5BC1B893D}"/>
              </a:ext>
            </a:extLst>
          </p:cNvPr>
          <p:cNvSpPr txBox="1"/>
          <p:nvPr/>
        </p:nvSpPr>
        <p:spPr>
          <a:xfrm>
            <a:off x="987683" y="5201593"/>
            <a:ext cx="2949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rgbClr val="FFC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VT323" pitchFamily="49" charset="0"/>
                <a:ea typeface="Yuppy SC" panose="020F0603040207020204" pitchFamily="34" charset="-122"/>
                <a:cs typeface="Yuppy SC" panose="020F0603040207020204" pitchFamily="34" charset="-122"/>
              </a:rPr>
              <a:t>Aptos</a:t>
            </a:r>
            <a:r>
              <a:rPr kumimoji="1" lang="zh-CN" altLang="en-US" sz="3600" b="1" dirty="0">
                <a:solidFill>
                  <a:srgbClr val="FFC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VT323" pitchFamily="49" charset="0"/>
                <a:ea typeface="Yuppy SC" panose="020F0603040207020204" pitchFamily="34" charset="-122"/>
                <a:cs typeface="Yuppy SC" panose="020F0603040207020204" pitchFamily="34" charset="-122"/>
              </a:rPr>
              <a:t> </a:t>
            </a:r>
            <a:r>
              <a:rPr kumimoji="1" lang="en-US" altLang="zh-CN" sz="3600" b="1" dirty="0">
                <a:solidFill>
                  <a:srgbClr val="FFC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VT323" pitchFamily="49" charset="0"/>
                <a:ea typeface="Yuppy SC" panose="020F0603040207020204" pitchFamily="34" charset="-122"/>
                <a:cs typeface="Yuppy SC" panose="020F0603040207020204" pitchFamily="34" charset="-122"/>
              </a:rPr>
              <a:t>HackHouse</a:t>
            </a:r>
            <a:endParaRPr kumimoji="1" lang="zh-CN" altLang="en-US" sz="3600" b="1" dirty="0">
              <a:solidFill>
                <a:srgbClr val="FFC00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VT323" pitchFamily="49" charset="0"/>
              <a:ea typeface="Yuppy SC" panose="020F0603040207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6" name="图片 5" descr="图片包含 游戏机, 交通, 卡车&#10;&#10;描述已自动生成">
            <a:extLst>
              <a:ext uri="{FF2B5EF4-FFF2-40B4-BE49-F238E27FC236}">
                <a16:creationId xmlns:a16="http://schemas.microsoft.com/office/drawing/2014/main" id="{83B613F5-0773-BB14-3666-B77F4F2C85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014" y="1244020"/>
            <a:ext cx="1740477" cy="166851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3DCC4-DE77-9464-BB80-22FBF3570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DDE14F0-A1B7-533B-9CF3-45974CED7246}"/>
              </a:ext>
            </a:extLst>
          </p:cNvPr>
          <p:cNvSpPr/>
          <p:nvPr/>
        </p:nvSpPr>
        <p:spPr>
          <a:xfrm>
            <a:off x="-583142" y="1828100"/>
            <a:ext cx="539069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8000" b="1" dirty="0">
                <a:ln/>
                <a:solidFill>
                  <a:srgbClr val="C00000"/>
                </a:solidFill>
              </a:rPr>
              <a:t>掌控</a:t>
            </a:r>
            <a:endParaRPr lang="zh-CN" altLang="en-US" sz="5400" b="1" cap="none" spc="0" dirty="0">
              <a:ln/>
              <a:solidFill>
                <a:srgbClr val="C00000"/>
              </a:solidFill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B9F853-6E9F-7F59-C97E-63297052515E}"/>
              </a:ext>
            </a:extLst>
          </p:cNvPr>
          <p:cNvSpPr txBox="1"/>
          <p:nvPr/>
        </p:nvSpPr>
        <p:spPr>
          <a:xfrm>
            <a:off x="4656667" y="4351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标题">
            <a:extLst>
              <a:ext uri="{FF2B5EF4-FFF2-40B4-BE49-F238E27FC236}">
                <a16:creationId xmlns:a16="http://schemas.microsoft.com/office/drawing/2014/main" id="{47D94E87-009F-EB17-B8E7-D2E2EF039245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31492" y="3687"/>
            <a:ext cx="6552128" cy="1416072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ea"/>
                <a:sym typeface="+mn-ea"/>
              </a:defRPr>
            </a:lvl1pPr>
          </a:lstStyle>
          <a:p>
            <a:r>
              <a:rPr lang="en-US" altLang="en-US" sz="9600" dirty="0">
                <a:solidFill>
                  <a:srgbClr val="FFC000"/>
                </a:solidFill>
                <a:effectLst>
                  <a:glow rad="228600">
                    <a:schemeClr val="accent6">
                      <a:lumMod val="50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VT323" pitchFamily="49" charset="0"/>
                <a:ea typeface="MiSans Normal" panose="00000500000000000000" charset="-122"/>
                <a:cs typeface="Verdana Regular" panose="020B0604030504040204" charset="0"/>
              </a:rPr>
              <a:t>All in-bet</a:t>
            </a:r>
          </a:p>
        </p:txBody>
      </p:sp>
      <p:pic>
        <p:nvPicPr>
          <p:cNvPr id="11" name="图片 10" descr="图片包含 游戏机, 交通, 卡车&#10;&#10;描述已自动生成">
            <a:extLst>
              <a:ext uri="{FF2B5EF4-FFF2-40B4-BE49-F238E27FC236}">
                <a16:creationId xmlns:a16="http://schemas.microsoft.com/office/drawing/2014/main" id="{0EACA89B-10D3-9F62-C167-43BB7AE5C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400"/>
            <a:ext cx="1477148" cy="141607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87C5861-651D-B888-37A0-0E0BED13BDF7}"/>
              </a:ext>
            </a:extLst>
          </p:cNvPr>
          <p:cNvSpPr/>
          <p:nvPr/>
        </p:nvSpPr>
        <p:spPr>
          <a:xfrm>
            <a:off x="7397453" y="1483474"/>
            <a:ext cx="335859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8000" b="1" cap="none" spc="0" dirty="0">
                <a:ln/>
                <a:solidFill>
                  <a:srgbClr val="C00000"/>
                </a:solidFill>
                <a:effectLst/>
              </a:rPr>
              <a:t>智赌！</a:t>
            </a:r>
            <a:endParaRPr lang="zh-CN" altLang="en-US" sz="5400" b="1" cap="none" spc="0" dirty="0">
              <a:ln/>
              <a:solidFill>
                <a:srgbClr val="C00000"/>
              </a:solidFill>
              <a:effectLst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B65A35-C873-7EED-96F7-9C4FB73EF54F}"/>
              </a:ext>
            </a:extLst>
          </p:cNvPr>
          <p:cNvSpPr/>
          <p:nvPr/>
        </p:nvSpPr>
        <p:spPr>
          <a:xfrm>
            <a:off x="8083620" y="5204210"/>
            <a:ext cx="363546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8000" b="1" cap="none" spc="0" dirty="0">
                <a:ln/>
                <a:solidFill>
                  <a:srgbClr val="C00000"/>
                </a:solidFill>
                <a:effectLst/>
              </a:rPr>
              <a:t>爆赚！</a:t>
            </a:r>
            <a:endParaRPr lang="zh-CN" altLang="en-US" sz="5400" b="1" cap="none" spc="0" dirty="0">
              <a:ln/>
              <a:solidFill>
                <a:srgbClr val="C00000"/>
              </a:solidFill>
              <a:effectLst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11555A-9648-A000-0637-FD84590B94E6}"/>
              </a:ext>
            </a:extLst>
          </p:cNvPr>
          <p:cNvSpPr/>
          <p:nvPr/>
        </p:nvSpPr>
        <p:spPr>
          <a:xfrm>
            <a:off x="2823309" y="2914429"/>
            <a:ext cx="654538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无限的回馈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F0EC3C-A29C-3932-47AC-A4A51CFE47DC}"/>
              </a:ext>
            </a:extLst>
          </p:cNvPr>
          <p:cNvSpPr/>
          <p:nvPr/>
        </p:nvSpPr>
        <p:spPr>
          <a:xfrm rot="20934179">
            <a:off x="-1964614" y="4723233"/>
            <a:ext cx="718770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8000" b="1" cap="none" spc="0" dirty="0">
                <a:ln/>
                <a:solidFill>
                  <a:srgbClr val="C00000"/>
                </a:solidFill>
                <a:effectLst/>
              </a:rPr>
              <a:t>UP</a:t>
            </a:r>
            <a:r>
              <a:rPr lang="zh-CN" altLang="en-US" sz="8000" b="1" cap="none" spc="0" dirty="0">
                <a:ln/>
                <a:solidFill>
                  <a:srgbClr val="C00000"/>
                </a:solidFill>
                <a:effectLst/>
              </a:rPr>
              <a:t>！</a:t>
            </a:r>
            <a:endParaRPr lang="zh-CN" altLang="en-US" sz="5400" b="1" cap="none" spc="0" dirty="0">
              <a:ln/>
              <a:solidFill>
                <a:srgbClr val="C00000"/>
              </a:solidFill>
              <a:effectLst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9D8CE9-1623-08EB-A84C-CCF2DDDEB149}"/>
              </a:ext>
            </a:extLst>
          </p:cNvPr>
          <p:cNvSpPr/>
          <p:nvPr/>
        </p:nvSpPr>
        <p:spPr>
          <a:xfrm rot="2150564">
            <a:off x="9380433" y="4385058"/>
            <a:ext cx="335859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8000" b="1" cap="none" spc="0" dirty="0">
                <a:ln/>
                <a:solidFill>
                  <a:srgbClr val="C00000"/>
                </a:solidFill>
                <a:effectLst/>
              </a:rPr>
              <a:t>UP</a:t>
            </a:r>
            <a:r>
              <a:rPr lang="zh-CN" altLang="en-US" sz="8000" b="1" cap="none" spc="0" dirty="0">
                <a:ln/>
                <a:solidFill>
                  <a:srgbClr val="C00000"/>
                </a:solidFill>
                <a:effectLst/>
              </a:rPr>
              <a:t>！</a:t>
            </a:r>
            <a:endParaRPr lang="zh-CN" altLang="en-US" sz="5400" b="1" cap="none" spc="0" dirty="0">
              <a:ln/>
              <a:solidFill>
                <a:srgbClr val="C00000"/>
              </a:solidFill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0235BD-88EB-6555-3ACE-76DC6623CAC2}"/>
              </a:ext>
            </a:extLst>
          </p:cNvPr>
          <p:cNvSpPr/>
          <p:nvPr/>
        </p:nvSpPr>
        <p:spPr>
          <a:xfrm>
            <a:off x="88543" y="3160650"/>
            <a:ext cx="335859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8000" b="1" cap="none" spc="0" dirty="0">
                <a:ln/>
                <a:solidFill>
                  <a:srgbClr val="C00000"/>
                </a:solidFill>
                <a:effectLst/>
              </a:rPr>
              <a:t>公平！</a:t>
            </a:r>
            <a:endParaRPr lang="zh-CN" altLang="en-US" sz="5400" b="1" cap="none" spc="0" dirty="0">
              <a:ln/>
              <a:solidFill>
                <a:srgbClr val="C00000"/>
              </a:solidFill>
              <a:effectLst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CD59C3-7BA7-95FE-2564-C421588C9AED}"/>
              </a:ext>
            </a:extLst>
          </p:cNvPr>
          <p:cNvSpPr/>
          <p:nvPr/>
        </p:nvSpPr>
        <p:spPr>
          <a:xfrm>
            <a:off x="3930096" y="1419759"/>
            <a:ext cx="335859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8000" b="1" cap="none" spc="0" dirty="0">
                <a:ln/>
                <a:solidFill>
                  <a:srgbClr val="C00000"/>
                </a:solidFill>
                <a:effectLst/>
              </a:rPr>
              <a:t>公正！</a:t>
            </a:r>
            <a:endParaRPr lang="zh-CN" altLang="en-US" sz="5400" b="1" cap="none" spc="0" dirty="0">
              <a:ln/>
              <a:solidFill>
                <a:srgbClr val="C00000"/>
              </a:solidFill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889C0B-8155-412C-A981-062D337DC49C}"/>
              </a:ext>
            </a:extLst>
          </p:cNvPr>
          <p:cNvSpPr/>
          <p:nvPr/>
        </p:nvSpPr>
        <p:spPr>
          <a:xfrm>
            <a:off x="9267785" y="2544657"/>
            <a:ext cx="335859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8000" b="1" cap="none" spc="0" dirty="0">
                <a:ln/>
                <a:solidFill>
                  <a:srgbClr val="C00000"/>
                </a:solidFill>
                <a:effectLst/>
              </a:rPr>
              <a:t>公开！</a:t>
            </a:r>
            <a:endParaRPr lang="zh-CN" altLang="en-US" sz="5400" b="1" cap="none" spc="0" dirty="0">
              <a:ln/>
              <a:solidFill>
                <a:srgbClr val="C00000"/>
              </a:solidFill>
              <a:effectLst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8D3031-69D3-2233-53A5-36F8CBCE78F2}"/>
              </a:ext>
            </a:extLst>
          </p:cNvPr>
          <p:cNvSpPr/>
          <p:nvPr/>
        </p:nvSpPr>
        <p:spPr>
          <a:xfrm>
            <a:off x="-412927" y="4862972"/>
            <a:ext cx="1185514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8000" b="1" cap="none" spc="0" dirty="0">
                <a:ln/>
                <a:solidFill>
                  <a:srgbClr val="C00000"/>
                </a:solidFill>
                <a:effectLst/>
              </a:rPr>
              <a:t>无尽的收益！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D18048-7CA0-D962-AED6-8C1D35A0D819}"/>
              </a:ext>
            </a:extLst>
          </p:cNvPr>
          <p:cNvSpPr/>
          <p:nvPr/>
        </p:nvSpPr>
        <p:spPr>
          <a:xfrm>
            <a:off x="5004299" y="-74911"/>
            <a:ext cx="718770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8000" b="1" cap="none" spc="0" dirty="0">
                <a:ln/>
                <a:solidFill>
                  <a:srgbClr val="C00000"/>
                </a:solidFill>
                <a:effectLst/>
              </a:rPr>
              <a:t>速度！</a:t>
            </a:r>
            <a:endParaRPr lang="zh-CN" altLang="en-US" sz="5400" b="1" cap="none" spc="0" dirty="0">
              <a:ln/>
              <a:solidFill>
                <a:srgbClr val="C00000"/>
              </a:solidFill>
              <a:effectLst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3A8B16-AAE9-49D1-B121-7FDA2CF6F4DD}"/>
              </a:ext>
            </a:extLst>
          </p:cNvPr>
          <p:cNvSpPr/>
          <p:nvPr/>
        </p:nvSpPr>
        <p:spPr>
          <a:xfrm>
            <a:off x="9449898" y="442026"/>
            <a:ext cx="335859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8000" b="1" dirty="0">
                <a:ln/>
                <a:solidFill>
                  <a:srgbClr val="C00000"/>
                </a:solidFill>
              </a:rPr>
              <a:t>激情</a:t>
            </a:r>
            <a:r>
              <a:rPr lang="zh-CN" altLang="en-US" sz="8000" b="1" cap="none" spc="0" dirty="0">
                <a:ln/>
                <a:solidFill>
                  <a:srgbClr val="C00000"/>
                </a:solidFill>
                <a:effectLst/>
              </a:rPr>
              <a:t>！</a:t>
            </a:r>
            <a:endParaRPr lang="zh-CN" altLang="en-US" sz="5400" b="1" cap="none" spc="0" dirty="0">
              <a:ln/>
              <a:solidFill>
                <a:srgbClr val="C00000"/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065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ED06F-7B25-4064-7803-2048A6E3A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">
            <a:extLst>
              <a:ext uri="{FF2B5EF4-FFF2-40B4-BE49-F238E27FC236}">
                <a16:creationId xmlns:a16="http://schemas.microsoft.com/office/drawing/2014/main" id="{5EB403B6-56FE-5215-4F8C-7DE4420E5541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31492" y="3687"/>
            <a:ext cx="6552128" cy="1416072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ea"/>
                <a:sym typeface="+mn-ea"/>
              </a:defRPr>
            </a:lvl1pPr>
          </a:lstStyle>
          <a:p>
            <a:r>
              <a:rPr lang="en-US" altLang="en-US" sz="9600" dirty="0">
                <a:solidFill>
                  <a:srgbClr val="FFC000"/>
                </a:solidFill>
                <a:effectLst>
                  <a:glow rad="228600">
                    <a:schemeClr val="accent6">
                      <a:lumMod val="50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VT323" pitchFamily="49" charset="0"/>
                <a:ea typeface="MiSans Normal" panose="00000500000000000000" charset="-122"/>
                <a:cs typeface="Verdana Regular" panose="020B0604030504040204" charset="0"/>
              </a:rPr>
              <a:t>All in-bet</a:t>
            </a:r>
          </a:p>
        </p:txBody>
      </p:sp>
      <p:pic>
        <p:nvPicPr>
          <p:cNvPr id="11" name="图片 10" descr="图片包含 游戏机, 交通, 卡车&#10;&#10;描述已自动生成">
            <a:extLst>
              <a:ext uri="{FF2B5EF4-FFF2-40B4-BE49-F238E27FC236}">
                <a16:creationId xmlns:a16="http://schemas.microsoft.com/office/drawing/2014/main" id="{F3E44E67-EDD7-12E0-EDE7-3E58C8AF52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400"/>
            <a:ext cx="1477148" cy="1416072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C21FD71A-7599-1419-F73B-B7239D0461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32043" y="2234493"/>
            <a:ext cx="1313180" cy="131318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17CD0B3-13AD-AA0F-4089-2EC0C0C42FE3}"/>
              </a:ext>
            </a:extLst>
          </p:cNvPr>
          <p:cNvSpPr txBox="1"/>
          <p:nvPr/>
        </p:nvSpPr>
        <p:spPr>
          <a:xfrm>
            <a:off x="1263471" y="2891083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800" dirty="0"/>
              <a:t>👑</a:t>
            </a:r>
            <a:endParaRPr kumimoji="1" lang="zh-CN" altLang="en-US" sz="8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4CCBAEA-2D86-982F-2319-F2267FF8788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41693" y="4261957"/>
            <a:ext cx="1281982" cy="505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 err="1">
                <a:solidFill>
                  <a:srgbClr val="FFC000"/>
                </a:solidFill>
                <a:latin typeface="+mn-ea"/>
                <a:cs typeface="+mn-ea"/>
                <a:sym typeface="+mn-ea"/>
              </a:rPr>
              <a:t>庄家</a:t>
            </a:r>
            <a:endParaRPr lang="en-US" altLang="en-US" sz="3600" b="1" dirty="0">
              <a:solidFill>
                <a:srgbClr val="FFC000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3" name="图形 22">
            <a:extLst>
              <a:ext uri="{FF2B5EF4-FFF2-40B4-BE49-F238E27FC236}">
                <a16:creationId xmlns:a16="http://schemas.microsoft.com/office/drawing/2014/main" id="{F1D2EBF4-D915-6BC7-9440-A0A68DAC26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98162" y="2234493"/>
            <a:ext cx="1313180" cy="1313180"/>
          </a:xfrm>
          <a:prstGeom prst="rect">
            <a:avLst/>
          </a:prstGeom>
        </p:spPr>
      </p:pic>
      <p:sp>
        <p:nvSpPr>
          <p:cNvPr id="24" name="右箭头 23">
            <a:extLst>
              <a:ext uri="{FF2B5EF4-FFF2-40B4-BE49-F238E27FC236}">
                <a16:creationId xmlns:a16="http://schemas.microsoft.com/office/drawing/2014/main" id="{8D7C15AC-CBCD-3789-E55B-BCE492F4210B}"/>
              </a:ext>
            </a:extLst>
          </p:cNvPr>
          <p:cNvSpPr/>
          <p:nvPr/>
        </p:nvSpPr>
        <p:spPr>
          <a:xfrm>
            <a:off x="8203096" y="2622124"/>
            <a:ext cx="1313180" cy="537917"/>
          </a:xfrm>
          <a:prstGeom prst="rightArrow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27AEE59-CA44-29CF-1670-85C5C7CC567D}"/>
              </a:ext>
            </a:extLst>
          </p:cNvPr>
          <p:cNvSpPr txBox="1"/>
          <p:nvPr/>
        </p:nvSpPr>
        <p:spPr>
          <a:xfrm rot="511726">
            <a:off x="10035155" y="4278919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/>
              <a:t>📢</a:t>
            </a:r>
            <a:endParaRPr kumimoji="1" lang="zh-CN" altLang="en-US" sz="6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E513C58-8636-3FEF-C517-AB38312B3F35}"/>
              </a:ext>
            </a:extLst>
          </p:cNvPr>
          <p:cNvSpPr txBox="1"/>
          <p:nvPr/>
        </p:nvSpPr>
        <p:spPr>
          <a:xfrm>
            <a:off x="7329821" y="3901444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n/>
                <a:solidFill>
                  <a:srgbClr val="C00000"/>
                </a:solidFill>
              </a:rPr>
              <a:t>快来玩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CB0E0E1-85CC-4C98-4559-D8C803841EB7}"/>
              </a:ext>
            </a:extLst>
          </p:cNvPr>
          <p:cNvSpPr txBox="1"/>
          <p:nvPr/>
        </p:nvSpPr>
        <p:spPr>
          <a:xfrm>
            <a:off x="9808030" y="247558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/>
              <a:t>开盘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DC23550-7896-1522-1152-72F7432935F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051536" y="5719144"/>
            <a:ext cx="3653653" cy="10591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D262744-E5D9-9704-3A94-E5E1BC898A9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547717" y="5304268"/>
            <a:ext cx="4655379" cy="8751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注入：庄主开局投入初始资金</a:t>
            </a:r>
          </a:p>
          <a:p>
            <a:pPr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抽成：与每位胜利玩家一起带走大奖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7A29247-B60D-350A-1A63-362065B8ACF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305535" y="5304268"/>
            <a:ext cx="54002" cy="875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2DCEACA-54DB-416E-4CA2-FAD10805C3C0}"/>
              </a:ext>
            </a:extLst>
          </p:cNvPr>
          <p:cNvSpPr txBox="1"/>
          <p:nvPr/>
        </p:nvSpPr>
        <p:spPr>
          <a:xfrm>
            <a:off x="5883965" y="27825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63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30" grpId="0"/>
      <p:bldP spid="31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3E284-DB8E-0810-5C66-BF95A2023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">
            <a:extLst>
              <a:ext uri="{FF2B5EF4-FFF2-40B4-BE49-F238E27FC236}">
                <a16:creationId xmlns:a16="http://schemas.microsoft.com/office/drawing/2014/main" id="{CD7DDB5F-F6DE-1C12-EB86-CF0CB7D6816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31492" y="3687"/>
            <a:ext cx="6552128" cy="1416072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ea"/>
                <a:sym typeface="+mn-ea"/>
              </a:defRPr>
            </a:lvl1pPr>
          </a:lstStyle>
          <a:p>
            <a:r>
              <a:rPr lang="en-US" altLang="en-US" sz="9600" dirty="0">
                <a:solidFill>
                  <a:srgbClr val="FFC000"/>
                </a:solidFill>
                <a:effectLst>
                  <a:glow rad="228600">
                    <a:schemeClr val="accent6">
                      <a:lumMod val="50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VT323" pitchFamily="49" charset="0"/>
                <a:ea typeface="MiSans Normal" panose="00000500000000000000" charset="-122"/>
                <a:cs typeface="Verdana Regular" panose="020B0604030504040204" charset="0"/>
              </a:rPr>
              <a:t>All in-bet</a:t>
            </a:r>
          </a:p>
        </p:txBody>
      </p:sp>
      <p:pic>
        <p:nvPicPr>
          <p:cNvPr id="11" name="图片 10" descr="图片包含 游戏机, 交通, 卡车&#10;&#10;描述已自动生成">
            <a:extLst>
              <a:ext uri="{FF2B5EF4-FFF2-40B4-BE49-F238E27FC236}">
                <a16:creationId xmlns:a16="http://schemas.microsoft.com/office/drawing/2014/main" id="{0BA38EBC-7CBC-1933-6CB7-160DADD83B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400"/>
            <a:ext cx="1477148" cy="1416072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4A1DF331-2443-1473-139B-F50D30560C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15378" y="3816637"/>
            <a:ext cx="1313180" cy="131318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233164E-5FC6-7CA9-843B-194027B28CC3}"/>
              </a:ext>
            </a:extLst>
          </p:cNvPr>
          <p:cNvSpPr txBox="1"/>
          <p:nvPr/>
        </p:nvSpPr>
        <p:spPr>
          <a:xfrm>
            <a:off x="1263471" y="2891083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effectLst/>
                <a:latin typeface="Apple Color Emoji" pitchFamily="2" charset="0"/>
              </a:rPr>
              <a:t>🎯</a:t>
            </a:r>
            <a:endParaRPr kumimoji="1" lang="zh-CN" altLang="en-US" sz="8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F9C1B5B-C201-6661-0234-92CDB1AED21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94669" y="4237447"/>
            <a:ext cx="1130479" cy="505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 err="1">
                <a:solidFill>
                  <a:srgbClr val="FFC000"/>
                </a:solidFill>
                <a:latin typeface="+mn-ea"/>
                <a:cs typeface="+mn-ea"/>
                <a:sym typeface="+mn-ea"/>
              </a:rPr>
              <a:t>玩家</a:t>
            </a:r>
            <a:endParaRPr lang="en-US" altLang="en-US" sz="3600" b="1" dirty="0">
              <a:solidFill>
                <a:srgbClr val="FFC000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3" name="图形 22">
            <a:extLst>
              <a:ext uri="{FF2B5EF4-FFF2-40B4-BE49-F238E27FC236}">
                <a16:creationId xmlns:a16="http://schemas.microsoft.com/office/drawing/2014/main" id="{152379A4-83B5-F9B1-7E3B-0D0656A22B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15378" y="1754109"/>
            <a:ext cx="1313180" cy="1313180"/>
          </a:xfrm>
          <a:prstGeom prst="rect">
            <a:avLst/>
          </a:prstGeom>
        </p:spPr>
      </p:pic>
      <p:sp>
        <p:nvSpPr>
          <p:cNvPr id="24" name="右箭头 23">
            <a:extLst>
              <a:ext uri="{FF2B5EF4-FFF2-40B4-BE49-F238E27FC236}">
                <a16:creationId xmlns:a16="http://schemas.microsoft.com/office/drawing/2014/main" id="{41D10838-C0DD-7732-4B07-F7CA905418AF}"/>
              </a:ext>
            </a:extLst>
          </p:cNvPr>
          <p:cNvSpPr/>
          <p:nvPr/>
        </p:nvSpPr>
        <p:spPr>
          <a:xfrm>
            <a:off x="7252930" y="2141740"/>
            <a:ext cx="1612773" cy="537917"/>
          </a:xfrm>
          <a:prstGeom prst="rightArrow">
            <a:avLst>
              <a:gd name="adj1" fmla="val 43062"/>
              <a:gd name="adj2" fmla="val 50000"/>
            </a:avLst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B2F08B-258F-C3F1-CEC5-F874AF182313}"/>
              </a:ext>
            </a:extLst>
          </p:cNvPr>
          <p:cNvSpPr txBox="1"/>
          <p:nvPr/>
        </p:nvSpPr>
        <p:spPr>
          <a:xfrm>
            <a:off x="7608336" y="150483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n/>
                <a:solidFill>
                  <a:srgbClr val="C00000"/>
                </a:solidFill>
              </a:rPr>
              <a:t>弃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1051C25-5B10-F234-F984-3B7F5E629D21}"/>
              </a:ext>
            </a:extLst>
          </p:cNvPr>
          <p:cNvSpPr txBox="1"/>
          <p:nvPr/>
        </p:nvSpPr>
        <p:spPr>
          <a:xfrm>
            <a:off x="3259681" y="294651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/>
              <a:t>随机抽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0CE672C-D87D-12DF-E13A-F156C97DD81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39446" y="5719144"/>
            <a:ext cx="3653653" cy="10591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013E20F-AD02-5E00-992A-E7A93F4BF35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627" y="5304268"/>
            <a:ext cx="4655379" cy="141607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消耗：支付入场费</a:t>
            </a:r>
            <a:endParaRPr lang="en-US" altLang="zh-CN" sz="20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销毁：一牌不妙弃局止损</a:t>
            </a:r>
            <a:endParaRPr lang="en-US" altLang="zh-CN" sz="20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收益：胜利带走奖池大奖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31966F1-58D2-5034-D4A0-D5115703FBA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440489" y="5414205"/>
            <a:ext cx="45719" cy="11588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8A93BA2C-FC52-95F5-9788-0CF27F2C09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78745" y="5661159"/>
            <a:ext cx="1059181" cy="1059181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F70EF181-7C22-D53A-F49E-8C32E82424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55699" y="1504830"/>
            <a:ext cx="1622305" cy="162230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4FAE56B-E887-F1E9-1578-243FC8A06BFE}"/>
              </a:ext>
            </a:extLst>
          </p:cNvPr>
          <p:cNvSpPr txBox="1"/>
          <p:nvPr/>
        </p:nvSpPr>
        <p:spPr>
          <a:xfrm>
            <a:off x="5901075" y="308439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x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0BC1218-7822-AAAF-55E5-F656FB110BF4}"/>
              </a:ext>
            </a:extLst>
          </p:cNvPr>
          <p:cNvSpPr txBox="1"/>
          <p:nvPr/>
        </p:nvSpPr>
        <p:spPr>
          <a:xfrm>
            <a:off x="7557039" y="4149078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🆚</a:t>
            </a:r>
            <a:endParaRPr kumimoji="1" lang="zh-CN" altLang="en-US" sz="4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C1A36F2-D8ED-6385-7688-0D677E463276}"/>
              </a:ext>
            </a:extLst>
          </p:cNvPr>
          <p:cNvSpPr txBox="1"/>
          <p:nvPr/>
        </p:nvSpPr>
        <p:spPr>
          <a:xfrm>
            <a:off x="9308894" y="3621363"/>
            <a:ext cx="18171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500" dirty="0"/>
              <a:t>👑</a:t>
            </a:r>
            <a:endParaRPr kumimoji="1" lang="zh-CN" altLang="en-US" sz="115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9B52C12-4B64-1C6F-60B4-D7A5528478CC}"/>
              </a:ext>
            </a:extLst>
          </p:cNvPr>
          <p:cNvSpPr txBox="1"/>
          <p:nvPr/>
        </p:nvSpPr>
        <p:spPr>
          <a:xfrm>
            <a:off x="6044486" y="5782049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ln/>
                <a:solidFill>
                  <a:srgbClr val="C00000"/>
                </a:solidFill>
              </a:rPr>
              <a:t>赢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B73984B-1131-6442-E95C-9045D2B82238}"/>
              </a:ext>
            </a:extLst>
          </p:cNvPr>
          <p:cNvSpPr txBox="1"/>
          <p:nvPr/>
        </p:nvSpPr>
        <p:spPr>
          <a:xfrm>
            <a:off x="8955327" y="5828712"/>
            <a:ext cx="877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n/>
                <a:solidFill>
                  <a:srgbClr val="00B050"/>
                </a:solidFill>
              </a:rPr>
              <a:t>输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6A800FA-1B61-1AD4-35FC-0C92DC71DF8A}"/>
              </a:ext>
            </a:extLst>
          </p:cNvPr>
          <p:cNvSpPr txBox="1"/>
          <p:nvPr/>
        </p:nvSpPr>
        <p:spPr>
          <a:xfrm>
            <a:off x="9907134" y="5871629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/>
              <a:t>🤡</a:t>
            </a:r>
            <a:endParaRPr kumimoji="1" lang="zh-CN" altLang="en-US" sz="6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030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/>
      <p:bldP spid="31" grpId="0"/>
      <p:bldP spid="25" grpId="0"/>
      <p:bldP spid="36" grpId="0"/>
      <p:bldP spid="38" grpId="0"/>
      <p:bldP spid="39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B4A18-E6CB-0303-7EA2-2B8D408CB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">
            <a:extLst>
              <a:ext uri="{FF2B5EF4-FFF2-40B4-BE49-F238E27FC236}">
                <a16:creationId xmlns:a16="http://schemas.microsoft.com/office/drawing/2014/main" id="{5A931B98-381E-CCDF-DB49-6649C612D17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31492" y="3687"/>
            <a:ext cx="6552128" cy="1416072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ea"/>
                <a:sym typeface="+mn-ea"/>
              </a:defRPr>
            </a:lvl1pPr>
          </a:lstStyle>
          <a:p>
            <a:r>
              <a:rPr lang="en-US" altLang="en-US" sz="9600" dirty="0">
                <a:solidFill>
                  <a:srgbClr val="FFC000"/>
                </a:solidFill>
                <a:effectLst>
                  <a:glow rad="228600">
                    <a:schemeClr val="accent6">
                      <a:lumMod val="50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VT323" pitchFamily="49" charset="0"/>
                <a:ea typeface="MiSans Normal" panose="00000500000000000000" charset="-122"/>
                <a:cs typeface="Verdana Regular" panose="020B0604030504040204" charset="0"/>
              </a:rPr>
              <a:t>All in-bet</a:t>
            </a:r>
          </a:p>
        </p:txBody>
      </p:sp>
      <p:pic>
        <p:nvPicPr>
          <p:cNvPr id="11" name="图片 10" descr="图片包含 游戏机, 交通, 卡车&#10;&#10;描述已自动生成">
            <a:extLst>
              <a:ext uri="{FF2B5EF4-FFF2-40B4-BE49-F238E27FC236}">
                <a16:creationId xmlns:a16="http://schemas.microsoft.com/office/drawing/2014/main" id="{3C5126E0-D229-D8FB-1523-DE203D3449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400"/>
            <a:ext cx="1477148" cy="141607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D77E9FB-A258-8A99-C30A-E902D8675366}"/>
              </a:ext>
            </a:extLst>
          </p:cNvPr>
          <p:cNvSpPr txBox="1"/>
          <p:nvPr/>
        </p:nvSpPr>
        <p:spPr>
          <a:xfrm>
            <a:off x="1263471" y="2891083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effectLst/>
                <a:latin typeface="Apple Color Emoji" pitchFamily="2" charset="0"/>
              </a:rPr>
              <a:t>🎯</a:t>
            </a:r>
            <a:endParaRPr kumimoji="1" lang="zh-CN" altLang="en-US" sz="8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3E3C400-4ED7-C95E-5F23-89DE9787377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94669" y="4237447"/>
            <a:ext cx="1130479" cy="505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 err="1">
                <a:solidFill>
                  <a:srgbClr val="FFC000"/>
                </a:solidFill>
                <a:latin typeface="+mn-ea"/>
                <a:cs typeface="+mn-ea"/>
                <a:sym typeface="+mn-ea"/>
              </a:rPr>
              <a:t>玩家</a:t>
            </a:r>
            <a:endParaRPr lang="en-US" altLang="en-US" sz="3600" b="1" dirty="0">
              <a:solidFill>
                <a:srgbClr val="FFC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4342DB8-A93F-6377-8100-D421573F7648}"/>
              </a:ext>
            </a:extLst>
          </p:cNvPr>
          <p:cNvSpPr txBox="1"/>
          <p:nvPr/>
        </p:nvSpPr>
        <p:spPr>
          <a:xfrm>
            <a:off x="3259681" y="294651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/>
              <a:t>随机抽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7CE43F-D761-26F3-E59E-51C24E895EB8}"/>
              </a:ext>
            </a:extLst>
          </p:cNvPr>
          <p:cNvSpPr txBox="1"/>
          <p:nvPr/>
        </p:nvSpPr>
        <p:spPr>
          <a:xfrm>
            <a:off x="5291006" y="2506362"/>
            <a:ext cx="19543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800" dirty="0"/>
              <a:t>🃏</a:t>
            </a:r>
            <a:endParaRPr kumimoji="1" lang="zh-CN" altLang="en-US" sz="13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E1CF30-06E1-C456-2D74-9368EC81EA30}"/>
              </a:ext>
            </a:extLst>
          </p:cNvPr>
          <p:cNvSpPr txBox="1"/>
          <p:nvPr/>
        </p:nvSpPr>
        <p:spPr>
          <a:xfrm>
            <a:off x="8083620" y="2200157"/>
            <a:ext cx="288110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9900" dirty="0"/>
              <a:t>🤡</a:t>
            </a:r>
            <a:endParaRPr kumimoji="1" lang="zh-CN" altLang="en-U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131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6D1E7-EF15-67FF-6E6C-6F4D34A83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">
            <a:extLst>
              <a:ext uri="{FF2B5EF4-FFF2-40B4-BE49-F238E27FC236}">
                <a16:creationId xmlns:a16="http://schemas.microsoft.com/office/drawing/2014/main" id="{373BA055-974A-7F72-17FD-704A3AC892AA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531492" y="3687"/>
            <a:ext cx="6552128" cy="1416072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ea"/>
                <a:sym typeface="+mn-ea"/>
              </a:defRPr>
            </a:lvl1pPr>
          </a:lstStyle>
          <a:p>
            <a:r>
              <a:rPr lang="en-US" altLang="en-US" sz="9600" dirty="0">
                <a:solidFill>
                  <a:srgbClr val="FFC000"/>
                </a:solidFill>
                <a:effectLst>
                  <a:glow rad="228600">
                    <a:schemeClr val="accent6">
                      <a:lumMod val="50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  <a:latin typeface="VT323" pitchFamily="49" charset="0"/>
                <a:ea typeface="MiSans Normal" panose="00000500000000000000" charset="-122"/>
                <a:cs typeface="Verdana Regular" panose="020B0604030504040204" charset="0"/>
              </a:rPr>
              <a:t>All in-bet</a:t>
            </a:r>
          </a:p>
        </p:txBody>
      </p:sp>
      <p:pic>
        <p:nvPicPr>
          <p:cNvPr id="11" name="图片 10" descr="图片包含 游戏机, 交通, 卡车&#10;&#10;描述已自动生成">
            <a:extLst>
              <a:ext uri="{FF2B5EF4-FFF2-40B4-BE49-F238E27FC236}">
                <a16:creationId xmlns:a16="http://schemas.microsoft.com/office/drawing/2014/main" id="{125746CC-4961-95D5-8295-22911255FE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400"/>
            <a:ext cx="1477148" cy="141607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AA53BDD-4C5F-54BF-92E3-A3ABDBFF7EE3}"/>
              </a:ext>
            </a:extLst>
          </p:cNvPr>
          <p:cNvSpPr txBox="1"/>
          <p:nvPr/>
        </p:nvSpPr>
        <p:spPr>
          <a:xfrm>
            <a:off x="1263471" y="2891083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effectLst/>
                <a:latin typeface="Apple Color Emoji" pitchFamily="2" charset="0"/>
              </a:rPr>
              <a:t>🎯</a:t>
            </a:r>
            <a:endParaRPr kumimoji="1" lang="zh-CN" altLang="en-US" sz="8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E7C4AAF-5779-96BF-5B82-FD9045150CA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94669" y="4237447"/>
            <a:ext cx="1130479" cy="5052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 err="1">
                <a:solidFill>
                  <a:srgbClr val="FFC000"/>
                </a:solidFill>
                <a:latin typeface="+mn-ea"/>
                <a:cs typeface="+mn-ea"/>
                <a:sym typeface="+mn-ea"/>
              </a:rPr>
              <a:t>玩家</a:t>
            </a:r>
            <a:endParaRPr lang="en-US" altLang="en-US" sz="3600" b="1" dirty="0">
              <a:solidFill>
                <a:srgbClr val="FFC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8CC710-ECF1-B21F-92E7-1E52171ADF32}"/>
              </a:ext>
            </a:extLst>
          </p:cNvPr>
          <p:cNvSpPr txBox="1"/>
          <p:nvPr/>
        </p:nvSpPr>
        <p:spPr>
          <a:xfrm>
            <a:off x="3259681" y="294651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dirty="0"/>
              <a:t>随机抽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DBA94F-C8A4-173B-3DAA-13FB2ACFD55E}"/>
              </a:ext>
            </a:extLst>
          </p:cNvPr>
          <p:cNvSpPr txBox="1"/>
          <p:nvPr/>
        </p:nvSpPr>
        <p:spPr>
          <a:xfrm>
            <a:off x="5291006" y="2506362"/>
            <a:ext cx="19543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800" dirty="0"/>
              <a:t>🃏</a:t>
            </a:r>
            <a:endParaRPr kumimoji="1" lang="zh-CN" altLang="en-US" sz="13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B946A1-4DD5-4D68-B3F6-5F92116CC324}"/>
              </a:ext>
            </a:extLst>
          </p:cNvPr>
          <p:cNvSpPr txBox="1"/>
          <p:nvPr/>
        </p:nvSpPr>
        <p:spPr>
          <a:xfrm>
            <a:off x="8083620" y="2200157"/>
            <a:ext cx="288110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9900" dirty="0"/>
              <a:t>🤡</a:t>
            </a:r>
            <a:endParaRPr kumimoji="1" lang="zh-CN" altLang="en-US" sz="7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C9D1A5-2869-C855-D906-CAF8B7B9DD82}"/>
              </a:ext>
            </a:extLst>
          </p:cNvPr>
          <p:cNvSpPr txBox="1"/>
          <p:nvPr/>
        </p:nvSpPr>
        <p:spPr>
          <a:xfrm>
            <a:off x="3473811" y="1526109"/>
            <a:ext cx="6269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200" dirty="0">
                <a:solidFill>
                  <a:srgbClr val="C00000"/>
                </a:solidFill>
                <a:latin typeface="VT323" pitchFamily="49" charset="0"/>
              </a:rPr>
              <a:t>You</a:t>
            </a:r>
            <a:r>
              <a:rPr kumimoji="1" lang="zh-CN" altLang="en-US" sz="7200" dirty="0">
                <a:solidFill>
                  <a:srgbClr val="C00000"/>
                </a:solidFill>
                <a:latin typeface="VT323" pitchFamily="49" charset="0"/>
              </a:rPr>
              <a:t> </a:t>
            </a:r>
            <a:r>
              <a:rPr kumimoji="1" lang="en-US" altLang="zh-CN" sz="7200" dirty="0">
                <a:solidFill>
                  <a:srgbClr val="C00000"/>
                </a:solidFill>
                <a:latin typeface="VT323" pitchFamily="49" charset="0"/>
              </a:rPr>
              <a:t>are</a:t>
            </a:r>
            <a:r>
              <a:rPr kumimoji="1" lang="zh-CN" altLang="en-US" sz="7200" dirty="0">
                <a:solidFill>
                  <a:srgbClr val="C00000"/>
                </a:solidFill>
                <a:latin typeface="VT323" pitchFamily="49" charset="0"/>
              </a:rPr>
              <a:t> </a:t>
            </a:r>
            <a:r>
              <a:rPr kumimoji="1" lang="en-US" altLang="zh-CN" sz="7200" dirty="0">
                <a:solidFill>
                  <a:srgbClr val="C00000"/>
                </a:solidFill>
                <a:latin typeface="VT323" pitchFamily="49" charset="0"/>
              </a:rPr>
              <a:t>joker</a:t>
            </a:r>
            <a:r>
              <a:rPr kumimoji="1" lang="zh-CN" altLang="en-US" sz="7200" dirty="0">
                <a:solidFill>
                  <a:srgbClr val="C00000"/>
                </a:solidFill>
                <a:latin typeface="VT323" pitchFamily="49" charset="0"/>
              </a:rPr>
              <a:t> </a:t>
            </a:r>
            <a:r>
              <a:rPr kumimoji="1" lang="en-US" altLang="zh-CN" sz="7200" dirty="0">
                <a:solidFill>
                  <a:srgbClr val="C00000"/>
                </a:solidFill>
                <a:latin typeface="VT323" pitchFamily="49" charset="0"/>
              </a:rPr>
              <a:t>🤡</a:t>
            </a:r>
            <a:endParaRPr kumimoji="1" lang="zh-CN" altLang="en-US" sz="7200" dirty="0">
              <a:solidFill>
                <a:srgbClr val="C00000"/>
              </a:solidFill>
              <a:latin typeface="VT323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40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7315 " pathEditMode="relative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PRESENTATION_SOURCE" val="WPPAIGeneratePP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6340"/>
  <p:tag name="KSO_WM_TEMPLATE_CATEGORY" val="custom"/>
  <p:tag name="KSO_WM_SLIDE_INDEX" val="1"/>
  <p:tag name="KSO_WM_SLIDE_ID" val="custom20236340_1"/>
  <p:tag name="KSO_WM_TEMPLATE_MASTER_TYPE" val="0"/>
  <p:tag name="KSO_WM_SLIDE_LAYOUT" val="a_f"/>
  <p:tag name="KSO_WM_SLIDE_LAYOUT_CNT" val="1_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6340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40"/>
  <p:tag name="KSO_WM_TEMPLATE_CATEGORY" val="custom"/>
  <p:tag name="KSO_WM_UNIT_ISCONTENTSTITLE" val="0"/>
  <p:tag name="KSO_WM_UNIT_VALUE" val="28"/>
  <p:tag name="KSO_WM_UNIT_PRESET_TEXT" val="单击此处添加文档标题"/>
  <p:tag name="KSO_WM_UNIT_TEXT_TYPE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0968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0968"/>
  <p:tag name="KSO_WM_SLIDE_TYPE" val="text"/>
  <p:tag name="KSO_WM_SLIDE_SUBTYPE" val="diag"/>
  <p:tag name="KSO_WM_SLIDE_SIZE" val="850.4*365.625"/>
  <p:tag name="KSO_WM_SLIDE_POSITION" val="54.8*111.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6340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40"/>
  <p:tag name="KSO_WM_TEMPLATE_CATEGORY" val="custom"/>
  <p:tag name="KSO_WM_UNIT_ISCONTENTSTITLE" val="0"/>
  <p:tag name="KSO_WM_UNIT_VALUE" val="28"/>
  <p:tag name="KSO_WM_UNIT_PRESET_TEXT" val="单击此处添加文档标题"/>
  <p:tag name="KSO_WM_UNIT_TEXT_TYP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0968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0968"/>
  <p:tag name="KSO_WM_SLIDE_TYPE" val="text"/>
  <p:tag name="KSO_WM_SLIDE_SUBTYPE" val="diag"/>
  <p:tag name="KSO_WM_SLIDE_SIZE" val="850.4*365.625"/>
  <p:tag name="KSO_WM_SLIDE_POSITION" val="54.8*111.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6340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40"/>
  <p:tag name="KSO_WM_TEMPLATE_CATEGORY" val="custom"/>
  <p:tag name="KSO_WM_UNIT_ISCONTENTSTITLE" val="0"/>
  <p:tag name="KSO_WM_UNIT_VALUE" val="28"/>
  <p:tag name="KSO_WM_UNIT_PRESET_TEXT" val="单击此处添加文档标题"/>
  <p:tag name="KSO_WM_UNIT_TEXT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66_2*l_h_a*1_1_1"/>
  <p:tag name="KSO_WM_TEMPLATE_CATEGORY" val="diagram"/>
  <p:tag name="KSO_WM_TEMPLATE_INDEX" val="20231766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9.8877258300781,&quot;width&quot;:559.7518310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  <p:tag name="KSO_WM_UNIT_TEXT_TYPE" val="1"/>
  <p:tag name="KSO_WM_UNIT_PRESET_TEXT" val="添加项标题"/>
  <p:tag name="KSO_WM_UNIT_TEXT_FILL_FORE_SCHEMECOLOR_INDEX" val="1"/>
  <p:tag name="KSO_WM_UNIT_TEXT_FILL_TYPE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660_2*l_h_f*1_1_1"/>
  <p:tag name="KSO_WM_TEMPLATE_CATEGORY" val="diagram"/>
  <p:tag name="KSO_WM_TEMPLATE_INDEX" val="20233660"/>
  <p:tag name="KSO_WM_UNIT_LAYERLEVEL" val="1_1_1"/>
  <p:tag name="KSO_WM_TAG_VERSION" val="3.0"/>
  <p:tag name="KSO_WM_UNIT_TEXT_FILL_FORE_SCHEMECOLOR_INDEX_BRIGHTNESS" val="0.35"/>
  <p:tag name="KSO_WM_DIAGRAM_GROUP_CODE" val="l1-1"/>
  <p:tag name="KSO_WM_DIAGRAM_MAX_ITEMCNT" val="3"/>
  <p:tag name="KSO_WM_DIAGRAM_MIN_ITEMCNT" val="2"/>
  <p:tag name="KSO_WM_DIAGRAM_VIRTUALLY_FRAME" val="{&quot;height&quot;:113.5999984741211,&quot;width&quot;:836.71685791015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UNIT_TEXT_TYPE" val="1"/>
  <p:tag name="KSO_WM_DIAGRAM_VERSION" val="3"/>
  <p:tag name="KSO_WM_DIAGRAM_COLOR_TRICK" val="2"/>
  <p:tag name="KSO_WM_DIAGRAM_COLOR_TEXT_CAN_REMOVE" val="n"/>
  <p:tag name="KSO_WM_UNIT_TEXT_LAYER_COUNT" val="1"/>
  <p:tag name="KSO_WM_BEAUTIFY_FLAG" val="#wm#"/>
  <p:tag name="KSO_WM_UNIT_PRESET_TEXT" val="单击此处添加文本，简明阐述您的观点。根据需要可增减文字，以便观者准确理解您传达的思想。单击此处添加文本具体内容简明地阐述您的观点。"/>
  <p:tag name="KSO_WM_UNIT_TEXT_FILL_FORE_SCHEMECOLOR_INDEX" val="1"/>
  <p:tag name="KSO_WM_UNIT_TEXT_FILL_TYP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660_2*l_h_f*1_1_1"/>
  <p:tag name="KSO_WM_TEMPLATE_CATEGORY" val="diagram"/>
  <p:tag name="KSO_WM_TEMPLATE_INDEX" val="20233660"/>
  <p:tag name="KSO_WM_UNIT_LAYERLEVEL" val="1_1_1"/>
  <p:tag name="KSO_WM_TAG_VERSION" val="3.0"/>
  <p:tag name="KSO_WM_UNIT_TEXT_FILL_FORE_SCHEMECOLOR_INDEX_BRIGHTNESS" val="0.35"/>
  <p:tag name="KSO_WM_DIAGRAM_GROUP_CODE" val="l1-1"/>
  <p:tag name="KSO_WM_DIAGRAM_MAX_ITEMCNT" val="3"/>
  <p:tag name="KSO_WM_DIAGRAM_MIN_ITEMCNT" val="2"/>
  <p:tag name="KSO_WM_DIAGRAM_VIRTUALLY_FRAME" val="{&quot;height&quot;:113.5999984741211,&quot;width&quot;:836.71685791015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UNIT_TEXT_TYPE" val="1"/>
  <p:tag name="KSO_WM_DIAGRAM_VERSION" val="3"/>
  <p:tag name="KSO_WM_DIAGRAM_COLOR_TRICK" val="2"/>
  <p:tag name="KSO_WM_DIAGRAM_COLOR_TEXT_CAN_REMOVE" val="n"/>
  <p:tag name="KSO_WM_UNIT_TEXT_LAYER_COUNT" val="1"/>
  <p:tag name="KSO_WM_BEAUTIFY_FLAG" val="#wm#"/>
  <p:tag name="KSO_WM_UNIT_PRESET_TEXT" val="单击此处添加文本，简明阐述您的观点。根据需要可增减文字，以便观者准确理解您传达的思想。单击此处添加文本具体内容简明地阐述您的观点。"/>
  <p:tag name="KSO_WM_UNIT_TEXT_FILL_FORE_SCHEMECOLOR_INDEX" val="1"/>
  <p:tag name="KSO_WM_UNIT_TEXT_FILL_TYP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660_2*l_h_i*1_1_2"/>
  <p:tag name="KSO_WM_TEMPLATE_CATEGORY" val="diagram"/>
  <p:tag name="KSO_WM_TEMPLATE_INDEX" val="20233660"/>
  <p:tag name="KSO_WM_UNIT_LAYERLEVEL" val="1_1_1"/>
  <p:tag name="KSO_WM_TAG_VERSION" val="3.0"/>
  <p:tag name="KSO_WM_UNIT_TYPE" val="l_h_i"/>
  <p:tag name="KSO_WM_UNIT_INDEX" val="1_1_2"/>
  <p:tag name="KSO_WM_DIAGRAM_VERSION" val="3"/>
  <p:tag name="KSO_WM_DIAGRAM_COLOR_TRICK" val="2"/>
  <p:tag name="KSO_WM_DIAGRAM_COLOR_TEXT_CAN_REMOVE" val="n"/>
  <p:tag name="KSO_WM_DIAGRAM_MAX_ITEMCNT" val="3"/>
  <p:tag name="KSO_WM_DIAGRAM_MIN_ITEMCNT" val="2"/>
  <p:tag name="KSO_WM_DIAGRAM_VIRTUALLY_FRAME" val="{&quot;height&quot;:113.5999984741211,&quot;width&quot;:836.716857910156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0968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0968"/>
  <p:tag name="KSO_WM_SLIDE_TYPE" val="text"/>
  <p:tag name="KSO_WM_SLIDE_SUBTYPE" val="diag"/>
  <p:tag name="KSO_WM_SLIDE_SIZE" val="850.4*365.625"/>
  <p:tag name="KSO_WM_SLIDE_POSITION" val="54.8*111.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6340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40"/>
  <p:tag name="KSO_WM_TEMPLATE_CATEGORY" val="custom"/>
  <p:tag name="KSO_WM_UNIT_ISCONTENTSTITLE" val="0"/>
  <p:tag name="KSO_WM_UNIT_VALUE" val="28"/>
  <p:tag name="KSO_WM_UNIT_PRESET_TEXT" val="单击此处添加文档标题"/>
  <p:tag name="KSO_WM_UNIT_TEXT_TYP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66_2*l_h_a*1_1_1"/>
  <p:tag name="KSO_WM_TEMPLATE_CATEGORY" val="diagram"/>
  <p:tag name="KSO_WM_TEMPLATE_INDEX" val="20231766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9.8877258300781,&quot;width&quot;:559.7518310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  <p:tag name="KSO_WM_UNIT_TEXT_TYPE" val="1"/>
  <p:tag name="KSO_WM_UNIT_PRESET_TEXT" val="添加项标题"/>
  <p:tag name="KSO_WM_UNIT_TEXT_FILL_FORE_SCHEMECOLOR_INDEX" val="1"/>
  <p:tag name="KSO_WM_UNIT_TEXT_FILL_TYP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660_2*l_h_f*1_1_1"/>
  <p:tag name="KSO_WM_TEMPLATE_CATEGORY" val="diagram"/>
  <p:tag name="KSO_WM_TEMPLATE_INDEX" val="20233660"/>
  <p:tag name="KSO_WM_UNIT_LAYERLEVEL" val="1_1_1"/>
  <p:tag name="KSO_WM_TAG_VERSION" val="3.0"/>
  <p:tag name="KSO_WM_UNIT_TEXT_FILL_FORE_SCHEMECOLOR_INDEX_BRIGHTNESS" val="0.35"/>
  <p:tag name="KSO_WM_DIAGRAM_GROUP_CODE" val="l1-1"/>
  <p:tag name="KSO_WM_DIAGRAM_MAX_ITEMCNT" val="3"/>
  <p:tag name="KSO_WM_DIAGRAM_MIN_ITEMCNT" val="2"/>
  <p:tag name="KSO_WM_DIAGRAM_VIRTUALLY_FRAME" val="{&quot;height&quot;:113.5999984741211,&quot;width&quot;:836.71685791015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UNIT_TEXT_TYPE" val="1"/>
  <p:tag name="KSO_WM_DIAGRAM_VERSION" val="3"/>
  <p:tag name="KSO_WM_DIAGRAM_COLOR_TRICK" val="2"/>
  <p:tag name="KSO_WM_DIAGRAM_COLOR_TEXT_CAN_REMOVE" val="n"/>
  <p:tag name="KSO_WM_UNIT_TEXT_LAYER_COUNT" val="1"/>
  <p:tag name="KSO_WM_BEAUTIFY_FLAG" val="#wm#"/>
  <p:tag name="KSO_WM_UNIT_PRESET_TEXT" val="单击此处添加文本，简明阐述您的观点。根据需要可增减文字，以便观者准确理解您传达的思想。单击此处添加文本具体内容简明地阐述您的观点。"/>
  <p:tag name="KSO_WM_UNIT_TEXT_FILL_FORE_SCHEMECOLOR_INDEX" val="1"/>
  <p:tag name="KSO_WM_UNIT_TEXT_FILL_TYPE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660_2*l_h_f*1_1_1"/>
  <p:tag name="KSO_WM_TEMPLATE_CATEGORY" val="diagram"/>
  <p:tag name="KSO_WM_TEMPLATE_INDEX" val="20233660"/>
  <p:tag name="KSO_WM_UNIT_LAYERLEVEL" val="1_1_1"/>
  <p:tag name="KSO_WM_TAG_VERSION" val="3.0"/>
  <p:tag name="KSO_WM_UNIT_TEXT_FILL_FORE_SCHEMECOLOR_INDEX_BRIGHTNESS" val="0.35"/>
  <p:tag name="KSO_WM_DIAGRAM_GROUP_CODE" val="l1-1"/>
  <p:tag name="KSO_WM_DIAGRAM_MAX_ITEMCNT" val="3"/>
  <p:tag name="KSO_WM_DIAGRAM_MIN_ITEMCNT" val="2"/>
  <p:tag name="KSO_WM_DIAGRAM_VIRTUALLY_FRAME" val="{&quot;height&quot;:113.5999984741211,&quot;width&quot;:836.71685791015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UNIT_TEXT_TYPE" val="1"/>
  <p:tag name="KSO_WM_DIAGRAM_VERSION" val="3"/>
  <p:tag name="KSO_WM_DIAGRAM_COLOR_TRICK" val="2"/>
  <p:tag name="KSO_WM_DIAGRAM_COLOR_TEXT_CAN_REMOVE" val="n"/>
  <p:tag name="KSO_WM_UNIT_TEXT_LAYER_COUNT" val="1"/>
  <p:tag name="KSO_WM_BEAUTIFY_FLAG" val="#wm#"/>
  <p:tag name="KSO_WM_UNIT_PRESET_TEXT" val="单击此处添加文本，简明阐述您的观点。根据需要可增减文字，以便观者准确理解您传达的思想。单击此处添加文本具体内容简明地阐述您的观点。"/>
  <p:tag name="KSO_WM_UNIT_TEXT_FILL_FORE_SCHEMECOLOR_INDEX" val="1"/>
  <p:tag name="KSO_WM_UNIT_TEXT_FILL_TYPE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660_2*l_h_i*1_1_2"/>
  <p:tag name="KSO_WM_TEMPLATE_CATEGORY" val="diagram"/>
  <p:tag name="KSO_WM_TEMPLATE_INDEX" val="20233660"/>
  <p:tag name="KSO_WM_UNIT_LAYERLEVEL" val="1_1_1"/>
  <p:tag name="KSO_WM_TAG_VERSION" val="3.0"/>
  <p:tag name="KSO_WM_UNIT_TYPE" val="l_h_i"/>
  <p:tag name="KSO_WM_UNIT_INDEX" val="1_1_2"/>
  <p:tag name="KSO_WM_DIAGRAM_VERSION" val="3"/>
  <p:tag name="KSO_WM_DIAGRAM_COLOR_TRICK" val="2"/>
  <p:tag name="KSO_WM_DIAGRAM_COLOR_TEXT_CAN_REMOVE" val="n"/>
  <p:tag name="KSO_WM_DIAGRAM_MAX_ITEMCNT" val="3"/>
  <p:tag name="KSO_WM_DIAGRAM_MIN_ITEMCNT" val="2"/>
  <p:tag name="KSO_WM_DIAGRAM_VIRTUALLY_FRAME" val="{&quot;height&quot;:113.5999984741211,&quot;width&quot;:836.716857910156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0968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0968"/>
  <p:tag name="KSO_WM_SLIDE_TYPE" val="text"/>
  <p:tag name="KSO_WM_SLIDE_SUBTYPE" val="diag"/>
  <p:tag name="KSO_WM_SLIDE_SIZE" val="850.4*365.625"/>
  <p:tag name="KSO_WM_SLIDE_POSITION" val="54.8*111.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6340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40"/>
  <p:tag name="KSO_WM_TEMPLATE_CATEGORY" val="custom"/>
  <p:tag name="KSO_WM_UNIT_ISCONTENTSTITLE" val="0"/>
  <p:tag name="KSO_WM_UNIT_VALUE" val="28"/>
  <p:tag name="KSO_WM_UNIT_PRESET_TEXT" val="单击此处添加文档标题"/>
  <p:tag name="KSO_WM_UNIT_TEXT_TYPE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66_2*l_h_a*1_1_1"/>
  <p:tag name="KSO_WM_TEMPLATE_CATEGORY" val="diagram"/>
  <p:tag name="KSO_WM_TEMPLATE_INDEX" val="20231766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9.8877258300781,&quot;width&quot;:559.7518310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  <p:tag name="KSO_WM_UNIT_TEXT_TYPE" val="1"/>
  <p:tag name="KSO_WM_UNIT_PRESET_TEXT" val="添加项标题"/>
  <p:tag name="KSO_WM_UNIT_TEXT_FILL_FORE_SCHEMECOLOR_INDEX" val="1"/>
  <p:tag name="KSO_WM_UNIT_TEXT_FILL_TYPE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0968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0968"/>
  <p:tag name="KSO_WM_SLIDE_TYPE" val="text"/>
  <p:tag name="KSO_WM_SLIDE_SUBTYPE" val="diag"/>
  <p:tag name="KSO_WM_SLIDE_SIZE" val="850.4*365.625"/>
  <p:tag name="KSO_WM_SLIDE_POSITION" val="54.8*111.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6340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40"/>
  <p:tag name="KSO_WM_TEMPLATE_CATEGORY" val="custom"/>
  <p:tag name="KSO_WM_UNIT_ISCONTENTSTITLE" val="0"/>
  <p:tag name="KSO_WM_UNIT_VALUE" val="28"/>
  <p:tag name="KSO_WM_UNIT_PRESET_TEXT" val="单击此处添加文档标题"/>
  <p:tag name="KSO_WM_UNIT_TEXT_TYPE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66_2*l_h_a*1_1_1"/>
  <p:tag name="KSO_WM_TEMPLATE_CATEGORY" val="diagram"/>
  <p:tag name="KSO_WM_TEMPLATE_INDEX" val="20231766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9.8877258300781,&quot;width&quot;:559.7518310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  <p:tag name="KSO_WM_UNIT_TEXT_TYPE" val="1"/>
  <p:tag name="KSO_WM_UNIT_PRESET_TEXT" val="添加项标题"/>
  <p:tag name="KSO_WM_UNIT_TEXT_FILL_FORE_SCHEMECOLOR_INDEX" val="1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2023634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CATEGORY" val="custom"/>
  <p:tag name="KSO_WM_TEMPLATE_INDEX" val="2023634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6340"/>
  <p:tag name="KSO_WM_TEMPLATE_CATEGORY" val="custom"/>
  <p:tag name="KSO_WM_TEMPLATE_MASTER_TYP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文本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文本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26003E"/>
      </a:dk2>
      <a:lt2>
        <a:srgbClr val="FCF7FF"/>
      </a:lt2>
      <a:accent1>
        <a:srgbClr val="D185FF"/>
      </a:accent1>
      <a:accent2>
        <a:srgbClr val="FF78D4"/>
      </a:accent2>
      <a:accent3>
        <a:srgbClr val="FF4A8B"/>
      </a:accent3>
      <a:accent4>
        <a:srgbClr val="FFA45F"/>
      </a:accent4>
      <a:accent5>
        <a:srgbClr val="FFCB50"/>
      </a:accent5>
      <a:accent6>
        <a:srgbClr val="EFD567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508</Words>
  <Application>Microsoft Macintosh PowerPoint</Application>
  <PresentationFormat>宽屏</PresentationFormat>
  <Paragraphs>81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苹方-简</vt:lpstr>
      <vt:lpstr>微软雅黑</vt:lpstr>
      <vt:lpstr>Madou Futo Maru Gothic</vt:lpstr>
      <vt:lpstr>Apple Color Emoji</vt:lpstr>
      <vt:lpstr>Arial</vt:lpstr>
      <vt:lpstr>VT323</vt:lpstr>
      <vt:lpstr>Wingdings</vt:lpstr>
      <vt:lpstr>WPS</vt:lpstr>
      <vt:lpstr>Office 主题​​</vt:lpstr>
      <vt:lpstr>All in-bet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shuning sun</cp:lastModifiedBy>
  <cp:revision>183</cp:revision>
  <dcterms:created xsi:type="dcterms:W3CDTF">2025-04-03T03:30:53Z</dcterms:created>
  <dcterms:modified xsi:type="dcterms:W3CDTF">2025-04-04T12:45:31Z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2052-7.2.2.8955</vt:lpwstr>
  </property>
  <property fmtid="{D5CDD505-2E9C-101B-9397-08002B2CF9AE}" pid="3" name="ICV">
    <vt:lpwstr>2569B46AD8F17C306AFAED6781B6031D_41</vt:lpwstr>
  </property>
</Properties>
</file>