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421" r:id="rId3"/>
    <p:sldId id="419" r:id="rId4"/>
    <p:sldId id="422" r:id="rId5"/>
    <p:sldId id="420" r:id="rId6"/>
    <p:sldId id="424" r:id="rId7"/>
    <p:sldId id="425" r:id="rId8"/>
    <p:sldId id="423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720" y="-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642529FC-F515-6341-89CE-0CFCCBD9B441}" type="datetimeFigureOut">
              <a:rPr lang="en-US"/>
              <a:pPr>
                <a:defRPr/>
              </a:pPr>
              <a:t>13/05/14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E4F7DEDE-A9CC-CB4B-ACD1-6F30D7C7056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9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7A3FC8FC-79C5-DE40-A61E-DCEBC4848D1B}" type="datetimeFigureOut">
              <a:rPr lang="en-US"/>
              <a:pPr>
                <a:defRPr/>
              </a:pPr>
              <a:t>13/05/14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D3882F00-F0E0-C346-AAAE-5C8BC34B9BB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706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>
              <a:latin typeface="Calibri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4061F3-EE7E-BF43-BF6F-C00E5B4780FB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3F5C1-962C-AB4A-BF86-B49D25D52E17}" type="datetime1">
              <a:rPr lang="en-US"/>
              <a:pPr>
                <a:defRPr/>
              </a:pPr>
              <a:t>13/05/14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4B151-6EA7-B845-8A8B-5347255F2E3C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6C332-88C6-4142-AFB9-A45FDFDD667C}" type="datetime1">
              <a:rPr lang="en-US"/>
              <a:pPr>
                <a:defRPr/>
              </a:pPr>
              <a:t>13/05/14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BFBD8-F0FE-D647-83F1-FF5F547E8E9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8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67F80-4A2C-6141-98D8-BE7629EA8CAA}" type="datetime1">
              <a:rPr lang="en-US"/>
              <a:pPr>
                <a:defRPr/>
              </a:pPr>
              <a:t>13/05/14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75B0F-2C77-1446-A600-38F89B7FF74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61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0FB47-D63A-4645-B843-AE8EC51CB9A0}" type="datetime1">
              <a:rPr lang="en-US"/>
              <a:pPr>
                <a:defRPr/>
              </a:pPr>
              <a:t>13/05/14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F5A94-A2DD-8947-B7D8-22F36CCD0E8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4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20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B877C9-4C4F-A44E-8CC6-BE59462C4AA9}" type="datetime1">
              <a:rPr lang="en-US"/>
              <a:pPr>
                <a:defRPr/>
              </a:pPr>
              <a:t>13/05/14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 smtClean="0"/>
            </a:lvl1pPr>
          </a:lstStyle>
          <a:p>
            <a:pPr>
              <a:defRPr/>
            </a:pPr>
            <a:fld id="{4B17FE75-5855-554F-9B4E-5D5236E90C9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4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8B921-B207-7542-B729-A6E74B3111AA}" type="datetime1">
              <a:rPr lang="en-US"/>
              <a:pPr>
                <a:defRPr/>
              </a:pPr>
              <a:t>13/05/14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4D5B1-0B8D-744D-BE77-7667F7AD681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2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3FBEE-F285-3C4A-BD06-E27EEB99E0E4}" type="datetime1">
              <a:rPr lang="en-US"/>
              <a:pPr>
                <a:defRPr/>
              </a:pPr>
              <a:t>13/05/14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75FC4-99A1-4F4F-B028-59839927BD0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D4DC8-7BF5-A948-91E6-9AF2D943BE81}" type="datetime1">
              <a:rPr lang="en-US"/>
              <a:pPr>
                <a:defRPr/>
              </a:pPr>
              <a:t>13/05/14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FC1C3-9250-CA42-B630-A9ED31CB29E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0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874D7-1709-854C-8F25-628703276120}" type="datetime1">
              <a:rPr lang="en-US"/>
              <a:pPr>
                <a:defRPr/>
              </a:pPr>
              <a:t>13/05/14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84879-468E-CE41-AC04-E2491566169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9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AD1FA-096C-624E-BEE3-66666FDDA303}" type="datetime1">
              <a:rPr lang="en-US"/>
              <a:pPr>
                <a:defRPr/>
              </a:pPr>
              <a:t>13/05/14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45C84-8E8A-B248-BD76-1D2EC667311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0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EC80C-AFA6-1643-AE37-75C8F4A058FB}" type="datetime1">
              <a:rPr lang="en-US"/>
              <a:pPr>
                <a:defRPr/>
              </a:pPr>
              <a:t>13/05/14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57519-A32D-AD40-95D0-2D99EB9806D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1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497A3-2918-EA44-BDD9-25E099440EB0}" type="datetime1">
              <a:rPr lang="en-US"/>
              <a:pPr>
                <a:defRPr/>
              </a:pPr>
              <a:t>13/05/14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AFBDA-CED7-8F4F-B673-664C2DEAA35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6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C8C80F74-8F7E-4D43-9CAD-6BA474446166}" type="datetime1">
              <a:rPr lang="en-US"/>
              <a:pPr>
                <a:defRPr/>
              </a:pPr>
              <a:t>13/05/14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AFE7CB-3A83-834D-B6EF-B93879DA029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10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charset="0"/>
        <a:buChar char="§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charset="0"/>
        <a:buChar char="§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B8B3B8A-1811-5B41-B1EC-DA299EC08EEB}" type="slidenum">
              <a:rPr lang="en-US" sz="1600" b="1">
                <a:solidFill>
                  <a:srgbClr val="898989"/>
                </a:solidFill>
                <a:latin typeface="Calibri" charset="0"/>
              </a:rPr>
              <a:pPr eaLnBrk="1" hangingPunct="1"/>
              <a:t>1</a:t>
            </a:fld>
            <a:endParaRPr lang="en-US" sz="1600" b="1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6386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1828800"/>
          </a:xfrm>
        </p:spPr>
        <p:txBody>
          <a:bodyPr/>
          <a:lstStyle/>
          <a:p>
            <a:pPr eaLnBrk="1" hangingPunct="1"/>
            <a:r>
              <a:rPr lang="en-US" sz="3200">
                <a:latin typeface="Calibri" charset="0"/>
              </a:rPr>
              <a:t/>
            </a:r>
            <a:br>
              <a:rPr lang="en-US" sz="3200">
                <a:latin typeface="Calibri" charset="0"/>
              </a:rPr>
            </a:br>
            <a:r>
              <a:rPr lang="en-US" sz="2400">
                <a:latin typeface="Calibri" charset="0"/>
              </a:rPr>
              <a:t>Final Project</a:t>
            </a:r>
            <a:r>
              <a:rPr lang="en-US" sz="3200">
                <a:latin typeface="Calibri" charset="0"/>
              </a:rPr>
              <a:t/>
            </a:r>
            <a:br>
              <a:rPr lang="en-US" sz="3200">
                <a:latin typeface="Calibri" charset="0"/>
              </a:rPr>
            </a:br>
            <a:r>
              <a:rPr lang="en-US" sz="3200">
                <a:latin typeface="Calibri" charset="0"/>
              </a:rPr>
              <a:t> </a:t>
            </a:r>
            <a:r>
              <a:rPr lang="en-US" sz="3200" b="1">
                <a:latin typeface="Calibri" charset="0"/>
              </a:rPr>
              <a:t>Big Data Case Study in Social Media</a:t>
            </a:r>
            <a:br>
              <a:rPr lang="en-US" sz="3200" b="1">
                <a:latin typeface="Calibri" charset="0"/>
              </a:rPr>
            </a:br>
            <a:r>
              <a:rPr lang="en-US" sz="3200" b="1">
                <a:latin typeface="Calibri" charset="0"/>
              </a:rPr>
              <a:t/>
            </a:r>
            <a:br>
              <a:rPr lang="en-US" sz="3200" b="1">
                <a:latin typeface="Calibri" charset="0"/>
              </a:rPr>
            </a:br>
            <a:endParaRPr lang="en-US" sz="3200" b="1">
              <a:latin typeface="Calibri" charset="0"/>
            </a:endParaRPr>
          </a:p>
        </p:txBody>
      </p:sp>
      <p:sp>
        <p:nvSpPr>
          <p:cNvPr id="16387" name="Subtitle 2"/>
          <p:cNvSpPr>
            <a:spLocks noGrp="1"/>
          </p:cNvSpPr>
          <p:nvPr>
            <p:ph type="subTitle" idx="1"/>
          </p:nvPr>
        </p:nvSpPr>
        <p:spPr>
          <a:xfrm>
            <a:off x="1447800" y="2667000"/>
            <a:ext cx="6400800" cy="19812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17375E"/>
                </a:solidFill>
                <a:latin typeface="Calibri" charset="0"/>
              </a:rPr>
              <a:t>Del Pino Ruiz, Vicente Rubén</a:t>
            </a:r>
          </a:p>
          <a:p>
            <a:pPr eaLnBrk="1" hangingPunct="1"/>
            <a:r>
              <a:rPr lang="en-US" b="1">
                <a:solidFill>
                  <a:srgbClr val="4A452A"/>
                </a:solidFill>
                <a:latin typeface="Calibri" charset="0"/>
              </a:rPr>
              <a:t>csci e63 Big Data Analytics, 2014</a:t>
            </a:r>
          </a:p>
          <a:p>
            <a:pPr eaLnBrk="1" hangingPunct="1"/>
            <a:r>
              <a:rPr lang="en-US" sz="2400" b="1">
                <a:solidFill>
                  <a:srgbClr val="4A452A"/>
                </a:solidFill>
                <a:latin typeface="Calibri" charset="0"/>
              </a:rPr>
              <a:t>Harvard Extension School</a:t>
            </a:r>
          </a:p>
          <a:p>
            <a:pPr eaLnBrk="1" hangingPunct="1"/>
            <a:r>
              <a:rPr lang="en-US" sz="1800">
                <a:solidFill>
                  <a:srgbClr val="4A452A"/>
                </a:solidFill>
                <a:latin typeface="Calibri" charset="0"/>
              </a:rPr>
              <a:t>Professor: Zoran B. Djordjević</a:t>
            </a:r>
          </a:p>
        </p:txBody>
      </p:sp>
      <p:sp>
        <p:nvSpPr>
          <p:cNvPr id="16388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@Vicente Rubén Del Pino Ruiz</a:t>
            </a:r>
          </a:p>
        </p:txBody>
      </p:sp>
      <p:pic>
        <p:nvPicPr>
          <p:cNvPr id="1638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84505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Movie Trender </a:t>
            </a:r>
            <a:r>
              <a:rPr lang="es-ES">
                <a:latin typeface="Calibri" charset="0"/>
              </a:rPr>
              <a:t>(II)</a:t>
            </a:r>
          </a:p>
        </p:txBody>
      </p:sp>
      <p:sp>
        <p:nvSpPr>
          <p:cNvPr id="28674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</a:pPr>
            <a:r>
              <a:rPr lang="en-US">
                <a:latin typeface="Calibri" charset="0"/>
              </a:rPr>
              <a:t>Design</a:t>
            </a:r>
          </a:p>
          <a:p>
            <a:pPr>
              <a:buFont typeface="Wingdings" charset="0"/>
              <a:buChar char="§"/>
            </a:pPr>
            <a:endParaRPr lang="es-ES">
              <a:latin typeface="Calibri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@Vicente Rubén Del Pino Ruiz</a:t>
            </a:r>
            <a:endParaRPr lang="en-US" dirty="0"/>
          </a:p>
        </p:txBody>
      </p:sp>
      <p:sp>
        <p:nvSpPr>
          <p:cNvPr id="28676" name="Marcador de número de diapositiva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DA3071-C97F-D743-84D1-E6B2C725A07F}" type="slidenum">
              <a:rPr lang="en-US" sz="1600">
                <a:solidFill>
                  <a:srgbClr val="898989"/>
                </a:solidFill>
                <a:latin typeface="Calibri" charset="0"/>
              </a:rPr>
              <a:pPr eaLnBrk="1" hangingPunct="1"/>
              <a:t>10</a:t>
            </a:fld>
            <a:endParaRPr lang="en-US" sz="16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8677" name="Imagen 5" descr="Desig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6934200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latin typeface="Calibri" charset="0"/>
              </a:rPr>
              <a:t>Movie Trender (III)</a:t>
            </a:r>
          </a:p>
        </p:txBody>
      </p:sp>
      <p:sp>
        <p:nvSpPr>
          <p:cNvPr id="29698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</a:pPr>
            <a:r>
              <a:rPr lang="es-ES">
                <a:latin typeface="Calibri" charset="0"/>
              </a:rPr>
              <a:t>Technologies used:</a:t>
            </a:r>
          </a:p>
          <a:p>
            <a:pPr lvl="1">
              <a:buFont typeface="Wingdings" charset="0"/>
              <a:buChar char="§"/>
            </a:pPr>
            <a:r>
              <a:rPr lang="es-ES">
                <a:latin typeface="Calibri" charset="0"/>
              </a:rPr>
              <a:t>Java and Python.</a:t>
            </a:r>
          </a:p>
          <a:p>
            <a:pPr lvl="1">
              <a:buFont typeface="Wingdings" charset="0"/>
              <a:buChar char="§"/>
            </a:pPr>
            <a:r>
              <a:rPr lang="es-ES">
                <a:latin typeface="Calibri" charset="0"/>
              </a:rPr>
              <a:t>AWS</a:t>
            </a:r>
          </a:p>
          <a:p>
            <a:pPr lvl="1">
              <a:buFont typeface="Wingdings" charset="0"/>
              <a:buChar char="§"/>
            </a:pPr>
            <a:r>
              <a:rPr lang="es-ES">
                <a:latin typeface="Calibri" charset="0"/>
              </a:rPr>
              <a:t>Hadoop HDFS</a:t>
            </a:r>
          </a:p>
          <a:p>
            <a:pPr lvl="1">
              <a:buFont typeface="Wingdings" charset="0"/>
              <a:buChar char="§"/>
            </a:pPr>
            <a:r>
              <a:rPr lang="es-ES">
                <a:latin typeface="Calibri" charset="0"/>
              </a:rPr>
              <a:t>PIG</a:t>
            </a:r>
          </a:p>
          <a:p>
            <a:pPr lvl="1">
              <a:buFont typeface="Wingdings" charset="0"/>
              <a:buChar char="§"/>
            </a:pPr>
            <a:r>
              <a:rPr lang="es-ES">
                <a:latin typeface="Calibri" charset="0"/>
              </a:rPr>
              <a:t>Mahout</a:t>
            </a:r>
          </a:p>
          <a:p>
            <a:pPr lvl="1">
              <a:buFont typeface="Wingdings" charset="0"/>
              <a:buChar char="§"/>
            </a:pPr>
            <a:r>
              <a:rPr lang="es-ES">
                <a:latin typeface="Calibri" charset="0"/>
              </a:rPr>
              <a:t>Impala + Parquet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@Vicente Rubén Del Pino Ruiz</a:t>
            </a:r>
            <a:endParaRPr lang="en-US" dirty="0"/>
          </a:p>
        </p:txBody>
      </p:sp>
      <p:sp>
        <p:nvSpPr>
          <p:cNvPr id="29700" name="Marcador de número de diapositiva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D502E04-5E09-7041-BFD7-0A8EA0FCA7E2}" type="slidenum">
              <a:rPr lang="en-US" sz="1600">
                <a:solidFill>
                  <a:srgbClr val="898989"/>
                </a:solidFill>
                <a:latin typeface="Calibri" charset="0"/>
              </a:rPr>
              <a:pPr eaLnBrk="1" hangingPunct="1"/>
              <a:t>11</a:t>
            </a:fld>
            <a:endParaRPr lang="en-US" sz="16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latin typeface="Calibri" charset="0"/>
              </a:rPr>
              <a:t>MT- AWS</a:t>
            </a:r>
          </a:p>
        </p:txBody>
      </p:sp>
      <p:sp>
        <p:nvSpPr>
          <p:cNvPr id="30722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</a:pPr>
            <a:r>
              <a:rPr lang="en-US">
                <a:latin typeface="Calibri" charset="0"/>
              </a:rPr>
              <a:t>Amazon Web Services is a collection of remote computing services that together make up a cloud computing platform.</a:t>
            </a:r>
          </a:p>
          <a:p>
            <a:pPr>
              <a:buFont typeface="Wingdings" charset="0"/>
              <a:buChar char="§"/>
            </a:pPr>
            <a:r>
              <a:rPr lang="en-US">
                <a:latin typeface="Calibri" charset="0"/>
              </a:rPr>
              <a:t>Components used:</a:t>
            </a:r>
          </a:p>
          <a:p>
            <a:pPr lvl="1">
              <a:buFont typeface="Wingdings" charset="0"/>
              <a:buChar char="§"/>
            </a:pPr>
            <a:r>
              <a:rPr lang="en-US">
                <a:latin typeface="Calibri" charset="0"/>
              </a:rPr>
              <a:t>Elastic MapReduce</a:t>
            </a:r>
          </a:p>
          <a:p>
            <a:pPr lvl="1">
              <a:buFont typeface="Wingdings" charset="0"/>
              <a:buChar char="§"/>
            </a:pPr>
            <a:r>
              <a:rPr lang="en-US">
                <a:latin typeface="Calibri" charset="0"/>
              </a:rPr>
              <a:t>S3 (Simple Storage Service)</a:t>
            </a:r>
          </a:p>
          <a:p>
            <a:pPr>
              <a:buFont typeface="Wingdings" charset="0"/>
              <a:buChar char="§"/>
            </a:pPr>
            <a:endParaRPr lang="es-ES">
              <a:latin typeface="Calibri" charset="0"/>
            </a:endParaRPr>
          </a:p>
          <a:p>
            <a:pPr>
              <a:buFont typeface="Wingdings" charset="0"/>
              <a:buChar char="§"/>
            </a:pPr>
            <a:endParaRPr lang="es-ES">
              <a:latin typeface="Calibri" charset="0"/>
            </a:endParaRPr>
          </a:p>
          <a:p>
            <a:pPr>
              <a:buFont typeface="Wingdings" charset="0"/>
              <a:buChar char="§"/>
            </a:pPr>
            <a:endParaRPr lang="es-ES">
              <a:latin typeface="Calibri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@Vicente Rubén Del Pino Ruiz</a:t>
            </a:r>
          </a:p>
        </p:txBody>
      </p:sp>
      <p:sp>
        <p:nvSpPr>
          <p:cNvPr id="30724" name="Marcador de número de diapositiva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DFE62D-8327-D944-B688-6B0B764BD21D}" type="slidenum">
              <a:rPr lang="en-US" sz="1600">
                <a:solidFill>
                  <a:srgbClr val="898989"/>
                </a:solidFill>
                <a:latin typeface="Calibri" charset="0"/>
              </a:rPr>
              <a:pPr eaLnBrk="1" hangingPunct="1"/>
              <a:t>12</a:t>
            </a:fld>
            <a:endParaRPr lang="en-US" sz="16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30725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343400"/>
            <a:ext cx="38862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latin typeface="Calibri" charset="0"/>
              </a:rPr>
              <a:t>MT- PIG</a:t>
            </a:r>
          </a:p>
        </p:txBody>
      </p:sp>
      <p:sp>
        <p:nvSpPr>
          <p:cNvPr id="31746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</a:pPr>
            <a:r>
              <a:rPr lang="en-US">
                <a:latin typeface="Calibri" charset="0"/>
              </a:rPr>
              <a:t>Apache Pig is a platform for analyzing large data sets that consists of a high-level language for expressing data analysis programs.</a:t>
            </a:r>
          </a:p>
          <a:p>
            <a:pPr>
              <a:buFont typeface="Wingdings" charset="0"/>
              <a:buChar char="§"/>
            </a:pPr>
            <a:r>
              <a:rPr lang="en-US">
                <a:latin typeface="Calibri" charset="0"/>
              </a:rPr>
              <a:t>Pig is used in Movie Trender for moving data and storing them as a Parquet format.</a:t>
            </a:r>
          </a:p>
          <a:p>
            <a:pPr>
              <a:buFont typeface="Wingdings" charset="0"/>
              <a:buChar char="§"/>
            </a:pPr>
            <a:endParaRPr lang="es-ES">
              <a:latin typeface="Calibri" charset="0"/>
            </a:endParaRPr>
          </a:p>
          <a:p>
            <a:pPr>
              <a:buFont typeface="Wingdings" charset="0"/>
              <a:buChar char="§"/>
            </a:pPr>
            <a:endParaRPr lang="es-ES">
              <a:latin typeface="Calibri" charset="0"/>
            </a:endParaRPr>
          </a:p>
          <a:p>
            <a:pPr>
              <a:buFont typeface="Wingdings" charset="0"/>
              <a:buChar char="§"/>
            </a:pPr>
            <a:endParaRPr lang="es-ES">
              <a:latin typeface="Calibri" charset="0"/>
            </a:endParaRPr>
          </a:p>
          <a:p>
            <a:pPr>
              <a:buFont typeface="Wingdings" charset="0"/>
              <a:buChar char="§"/>
            </a:pPr>
            <a:endParaRPr lang="es-ES">
              <a:latin typeface="Calibri" charset="0"/>
            </a:endParaRPr>
          </a:p>
          <a:p>
            <a:pPr>
              <a:buFont typeface="Wingdings" charset="0"/>
              <a:buChar char="§"/>
            </a:pPr>
            <a:endParaRPr lang="es-ES">
              <a:latin typeface="Calibri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@Vicente Rubén Del Pino Ruiz</a:t>
            </a:r>
            <a:endParaRPr lang="en-US" dirty="0"/>
          </a:p>
        </p:txBody>
      </p:sp>
      <p:sp>
        <p:nvSpPr>
          <p:cNvPr id="31748" name="Marcador de número de diapositiva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871F5D-4FD5-4141-95AE-F1BF574C04E3}" type="slidenum">
              <a:rPr lang="en-US" sz="1600">
                <a:solidFill>
                  <a:srgbClr val="898989"/>
                </a:solidFill>
                <a:latin typeface="Calibri" charset="0"/>
              </a:rPr>
              <a:pPr eaLnBrk="1" hangingPunct="1"/>
              <a:t>13</a:t>
            </a:fld>
            <a:endParaRPr lang="en-US" sz="16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31749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419600"/>
            <a:ext cx="9525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latin typeface="Calibri" charset="0"/>
              </a:rPr>
              <a:t>MT- Impala and Parquet</a:t>
            </a:r>
          </a:p>
        </p:txBody>
      </p:sp>
      <p:sp>
        <p:nvSpPr>
          <p:cNvPr id="32770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</a:pPr>
            <a:r>
              <a:rPr lang="en-US">
                <a:latin typeface="Calibri" charset="0"/>
              </a:rPr>
              <a:t>Impala has been created by Cloudera inspired on Google’s Dremel bringing real-time, ad hoc query capability to Apache Hadoop.</a:t>
            </a:r>
          </a:p>
          <a:p>
            <a:pPr>
              <a:buFont typeface="Wingdings" charset="0"/>
              <a:buChar char="§"/>
            </a:pPr>
            <a:r>
              <a:rPr lang="en-US">
                <a:latin typeface="Calibri" charset="0"/>
              </a:rPr>
              <a:t>Parquet is built from the ground up with complex nested data structures in mind, and uses the repetition/definition level approach to encoding such data structures, as popularized by Google Dremel.</a:t>
            </a:r>
          </a:p>
          <a:p>
            <a:pPr>
              <a:buFont typeface="Wingdings" charset="0"/>
              <a:buChar char="§"/>
            </a:pPr>
            <a:r>
              <a:rPr lang="en-US">
                <a:latin typeface="Calibri" charset="0"/>
              </a:rPr>
              <a:t>Cloudera benchmarks show Impala + Parquet 100x times faster than Hive.</a:t>
            </a:r>
          </a:p>
          <a:p>
            <a:pPr>
              <a:buFont typeface="Wingdings" charset="0"/>
              <a:buChar char="§"/>
            </a:pPr>
            <a:endParaRPr lang="es-ES">
              <a:latin typeface="Calibri" charset="0"/>
            </a:endParaRPr>
          </a:p>
          <a:p>
            <a:pPr>
              <a:buFont typeface="Wingdings" charset="0"/>
              <a:buChar char="§"/>
            </a:pPr>
            <a:endParaRPr lang="es-ES">
              <a:latin typeface="Calibri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@Vicente Rubén Del Pino Ruiz</a:t>
            </a:r>
            <a:endParaRPr lang="en-US" dirty="0"/>
          </a:p>
        </p:txBody>
      </p:sp>
      <p:sp>
        <p:nvSpPr>
          <p:cNvPr id="32772" name="Marcador de número de diapositiva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34D798-B35A-AE4B-BBA2-EF743506CD0D}" type="slidenum">
              <a:rPr lang="en-US" sz="1600">
                <a:solidFill>
                  <a:srgbClr val="898989"/>
                </a:solidFill>
                <a:latin typeface="Calibri" charset="0"/>
              </a:rPr>
              <a:pPr eaLnBrk="1" hangingPunct="1"/>
              <a:t>14</a:t>
            </a:fld>
            <a:endParaRPr lang="en-US" sz="16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32773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733800"/>
            <a:ext cx="5943600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MT- Analyze data in near real-time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Analyzing the data with Impala we can see the trends for any movie.</a:t>
            </a:r>
          </a:p>
          <a:p>
            <a:pPr>
              <a:defRPr/>
            </a:pPr>
            <a:endParaRPr lang="en-US" sz="4000" dirty="0">
              <a:cs typeface="+mn-cs"/>
            </a:endParaRPr>
          </a:p>
          <a:p>
            <a:pPr marL="0" indent="0" algn="ctr">
              <a:buFont typeface="Wingdings" pitchFamily="2" charset="2"/>
              <a:buNone/>
              <a:defRPr/>
            </a:pPr>
            <a:endParaRPr lang="en-US" sz="4000" dirty="0" smtClean="0"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@Vicente Rubén Del Pino Ruiz</a:t>
            </a:r>
            <a:endParaRPr lang="en-US" dirty="0"/>
          </a:p>
        </p:txBody>
      </p:sp>
      <p:sp>
        <p:nvSpPr>
          <p:cNvPr id="33796" name="Marcador de número de diapositiva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83BF56-9102-3A47-B37E-2BE615EAE38C}" type="slidenum">
              <a:rPr lang="en-US" sz="1600">
                <a:solidFill>
                  <a:srgbClr val="898989"/>
                </a:solidFill>
                <a:latin typeface="Calibri" charset="0"/>
              </a:rPr>
              <a:pPr eaLnBrk="1" hangingPunct="1"/>
              <a:t>15</a:t>
            </a:fld>
            <a:endParaRPr lang="en-US" sz="16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33797" name="Imagen 5" descr="Desig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6934200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Conclusions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Two main conclusions:</a:t>
            </a:r>
          </a:p>
          <a:p>
            <a:pPr lvl="1">
              <a:defRPr/>
            </a:pPr>
            <a:r>
              <a:rPr lang="en-US" dirty="0" smtClean="0"/>
              <a:t>Social Media has become an important source of data for analyzing behaviors and also a very important target for advertising.</a:t>
            </a:r>
          </a:p>
          <a:p>
            <a:pPr lvl="1">
              <a:defRPr/>
            </a:pPr>
            <a:r>
              <a:rPr lang="en-US" dirty="0"/>
              <a:t>Using </a:t>
            </a:r>
            <a:r>
              <a:rPr lang="en-US" dirty="0" smtClean="0"/>
              <a:t>Hadoop</a:t>
            </a:r>
            <a:r>
              <a:rPr lang="en-US" dirty="0"/>
              <a:t> </a:t>
            </a:r>
            <a:r>
              <a:rPr lang="en-US" dirty="0" smtClean="0"/>
              <a:t>we can analyze </a:t>
            </a:r>
            <a:r>
              <a:rPr lang="en-US" dirty="0"/>
              <a:t>big volumes of data </a:t>
            </a:r>
            <a:r>
              <a:rPr lang="en-US" dirty="0" smtClean="0"/>
              <a:t>generated by Social Media.</a:t>
            </a:r>
            <a:r>
              <a:rPr lang="en-US" dirty="0"/>
              <a:t> 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s-ES_tradnl" dirty="0">
              <a:cs typeface="+mn-cs"/>
            </a:endParaRPr>
          </a:p>
          <a:p>
            <a:pPr>
              <a:defRPr/>
            </a:pPr>
            <a:endParaRPr lang="es-ES" dirty="0"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@Vicente Rubén Del Pino Ruiz</a:t>
            </a:r>
            <a:endParaRPr lang="en-US" dirty="0"/>
          </a:p>
        </p:txBody>
      </p:sp>
      <p:sp>
        <p:nvSpPr>
          <p:cNvPr id="19460" name="Marcador de número de diapositiva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199135-1939-B745-97D2-0C24155B4560}" type="slidenum">
              <a:rPr lang="en-US" sz="1600">
                <a:solidFill>
                  <a:srgbClr val="898989"/>
                </a:solidFill>
                <a:latin typeface="Calibri" charset="0"/>
              </a:rPr>
              <a:pPr eaLnBrk="1" hangingPunct="1"/>
              <a:t>16</a:t>
            </a:fld>
            <a:endParaRPr lang="en-US" sz="16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19461" name="Imagen 6" descr="us-social-ad-forecast-by-ad-forma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429000"/>
            <a:ext cx="3659187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5" t="14999" r="36980" b="44444"/>
          <a:stretch>
            <a:fillRect/>
          </a:stretch>
        </p:blipFill>
        <p:spPr bwMode="auto">
          <a:xfrm>
            <a:off x="4419600" y="3429000"/>
            <a:ext cx="4203700" cy="262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Social Media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@Vicente Rubén Del Pino Ruiz</a:t>
            </a:r>
            <a:endParaRPr lang="en-US" dirty="0"/>
          </a:p>
        </p:txBody>
      </p:sp>
      <p:sp>
        <p:nvSpPr>
          <p:cNvPr id="21507" name="Marcador de número de diapositiva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360550D-3811-3240-A973-CBFD21547552}" type="slidenum">
              <a:rPr lang="en-US" sz="1600">
                <a:solidFill>
                  <a:srgbClr val="898989"/>
                </a:solidFill>
                <a:latin typeface="Calibri" charset="0"/>
              </a:rPr>
              <a:pPr eaLnBrk="1" hangingPunct="1"/>
              <a:t>2</a:t>
            </a:fld>
            <a:endParaRPr lang="en-US" sz="16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Social Networks are increasing their number of users day by day.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This fact makes social networks a good place for getting a better insight about people social habits.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cs typeface="+mn-cs"/>
            </a:endParaRPr>
          </a:p>
        </p:txBody>
      </p:sp>
      <p:pic>
        <p:nvPicPr>
          <p:cNvPr id="21509" name="Imagen 7" descr="social-media-user-stats-20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62200"/>
            <a:ext cx="5791200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Advertising in Social Media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</a:pPr>
            <a:r>
              <a:rPr lang="en-US">
                <a:latin typeface="Calibri" charset="0"/>
              </a:rPr>
              <a:t>Reach specific groups of the population.</a:t>
            </a:r>
          </a:p>
          <a:p>
            <a:pPr>
              <a:buFont typeface="Wingdings" charset="0"/>
              <a:buChar char="§"/>
            </a:pPr>
            <a:r>
              <a:rPr lang="en-US">
                <a:latin typeface="Calibri" charset="0"/>
              </a:rPr>
              <a:t>Get a better feedback of advertising.</a:t>
            </a:r>
          </a:p>
          <a:p>
            <a:pPr>
              <a:buFont typeface="Wingdings" charset="0"/>
              <a:buChar char="§"/>
            </a:pPr>
            <a:endParaRPr lang="en-US">
              <a:latin typeface="Calibri" charset="0"/>
            </a:endParaRPr>
          </a:p>
          <a:p>
            <a:pPr>
              <a:buFont typeface="Wingdings" charset="0"/>
              <a:buChar char="§"/>
            </a:pPr>
            <a:endParaRPr lang="en-US">
              <a:latin typeface="Calibri" charset="0"/>
            </a:endParaRPr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898989"/>
                </a:solidFill>
                <a:latin typeface="Calibri" charset="0"/>
              </a:rPr>
              <a:t>@Vicente Rubén Del Pino Ruiz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AB9603-9073-794B-90A8-B857509BB363}" type="slidenum">
              <a:rPr lang="en-US" sz="1600">
                <a:solidFill>
                  <a:srgbClr val="898989"/>
                </a:solidFill>
                <a:latin typeface="Calibri" charset="0"/>
              </a:rPr>
              <a:pPr eaLnBrk="1" hangingPunct="1"/>
              <a:t>3</a:t>
            </a:fld>
            <a:endParaRPr lang="en-US" sz="16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18437" name="Imagen 1" descr="us-social-ad-forecast-by-ad-forma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800"/>
            <a:ext cx="5715000" cy="406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Measure engagement</a:t>
            </a:r>
          </a:p>
        </p:txBody>
      </p:sp>
      <p:sp>
        <p:nvSpPr>
          <p:cNvPr id="22530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</a:pPr>
            <a:r>
              <a:rPr lang="en-US">
                <a:latin typeface="Calibri" charset="0"/>
              </a:rPr>
              <a:t>How measure the engagement?</a:t>
            </a:r>
          </a:p>
          <a:p>
            <a:pPr>
              <a:buFont typeface="Wingdings" charset="0"/>
              <a:buChar char="§"/>
            </a:pPr>
            <a:r>
              <a:rPr lang="en-US">
                <a:latin typeface="Calibri" charset="0"/>
              </a:rPr>
              <a:t>What is the data that can tell you how engaged your audience is on a Social Network?</a:t>
            </a:r>
          </a:p>
          <a:p>
            <a:pPr lvl="1">
              <a:buFont typeface="Wingdings" charset="0"/>
              <a:buChar char="§"/>
            </a:pPr>
            <a:r>
              <a:rPr lang="en-US">
                <a:latin typeface="Calibri" charset="0"/>
              </a:rPr>
              <a:t>Mentions per minute</a:t>
            </a:r>
          </a:p>
          <a:p>
            <a:pPr lvl="1">
              <a:buFont typeface="Wingdings" charset="0"/>
              <a:buChar char="§"/>
            </a:pPr>
            <a:r>
              <a:rPr lang="en-US">
                <a:latin typeface="Calibri" charset="0"/>
              </a:rPr>
              <a:t>Mentions per second</a:t>
            </a:r>
          </a:p>
          <a:p>
            <a:pPr lvl="1">
              <a:buFont typeface="Wingdings" charset="0"/>
              <a:buChar char="§"/>
            </a:pPr>
            <a:r>
              <a:rPr lang="en-US">
                <a:latin typeface="Calibri" charset="0"/>
              </a:rPr>
              <a:t>Followers</a:t>
            </a:r>
          </a:p>
          <a:p>
            <a:pPr lvl="1">
              <a:buFont typeface="Wingdings" charset="0"/>
              <a:buChar char="§"/>
            </a:pPr>
            <a:r>
              <a:rPr lang="en-US">
                <a:latin typeface="Calibri" charset="0"/>
              </a:rPr>
              <a:t>Sentiment</a:t>
            </a:r>
          </a:p>
          <a:p>
            <a:pPr>
              <a:buFont typeface="Wingdings" charset="0"/>
              <a:buChar char="§"/>
            </a:pPr>
            <a:endParaRPr lang="es-ES">
              <a:latin typeface="Calibri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@Vicente Rubén Del Pino Ruiz</a:t>
            </a:r>
            <a:endParaRPr lang="en-US" dirty="0"/>
          </a:p>
        </p:txBody>
      </p:sp>
      <p:sp>
        <p:nvSpPr>
          <p:cNvPr id="22532" name="Marcador de número de diapositiva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6231960-679D-1A46-80D9-E2256C64EB03}" type="slidenum">
              <a:rPr lang="en-US" sz="1600">
                <a:solidFill>
                  <a:srgbClr val="898989"/>
                </a:solidFill>
                <a:latin typeface="Calibri" charset="0"/>
              </a:rPr>
              <a:pPr eaLnBrk="1" hangingPunct="1"/>
              <a:t>4</a:t>
            </a:fld>
            <a:endParaRPr lang="en-US" sz="16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2533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5" t="14999" r="36980" b="44444"/>
          <a:stretch>
            <a:fillRect/>
          </a:stretch>
        </p:blipFill>
        <p:spPr bwMode="auto">
          <a:xfrm>
            <a:off x="1066800" y="3657600"/>
            <a:ext cx="3714750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4" t="34444" r="38890" b="25555"/>
          <a:stretch>
            <a:fillRect/>
          </a:stretch>
        </p:blipFill>
        <p:spPr bwMode="auto">
          <a:xfrm>
            <a:off x="4648200" y="3657600"/>
            <a:ext cx="34607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Data generated in Internet</a:t>
            </a:r>
          </a:p>
        </p:txBody>
      </p:sp>
      <p:sp>
        <p:nvSpPr>
          <p:cNvPr id="23554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</a:pPr>
            <a:r>
              <a:rPr lang="en-US">
                <a:latin typeface="Calibri" charset="0"/>
              </a:rPr>
              <a:t>Every second an endless stream of data is generated in Internet.</a:t>
            </a:r>
          </a:p>
          <a:p>
            <a:pPr>
              <a:buFont typeface="Wingdings" charset="0"/>
              <a:buChar char="§"/>
            </a:pPr>
            <a:r>
              <a:rPr lang="en-US">
                <a:latin typeface="Calibri" charset="0"/>
              </a:rPr>
              <a:t>Social Networks record every aspect of our behavior in them: likes, friends, birthdays, relationships, trends…</a:t>
            </a:r>
          </a:p>
          <a:p>
            <a:pPr>
              <a:buFont typeface="Wingdings" charset="0"/>
              <a:buChar char="§"/>
            </a:pPr>
            <a:endParaRPr lang="es-ES">
              <a:latin typeface="Calibri" charset="0"/>
            </a:endParaRPr>
          </a:p>
          <a:p>
            <a:pPr>
              <a:buFont typeface="Wingdings" charset="0"/>
              <a:buChar char="§"/>
            </a:pPr>
            <a:endParaRPr lang="es-ES">
              <a:latin typeface="Calibri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@Vicente Rubén Del Pino Ruiz</a:t>
            </a:r>
            <a:endParaRPr lang="en-US" dirty="0"/>
          </a:p>
        </p:txBody>
      </p:sp>
      <p:sp>
        <p:nvSpPr>
          <p:cNvPr id="23556" name="Marcador de número de diapositiva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710A3C-83B4-4549-B3EB-5C7A6B1AD55C}" type="slidenum">
              <a:rPr lang="en-US" sz="1600">
                <a:solidFill>
                  <a:srgbClr val="898989"/>
                </a:solidFill>
                <a:latin typeface="Calibri" charset="0"/>
              </a:rPr>
              <a:pPr eaLnBrk="1" hangingPunct="1"/>
              <a:t>5</a:t>
            </a:fld>
            <a:endParaRPr lang="en-US" sz="16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3557" name="Imagen 5" descr="bii-big-data-volu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62200"/>
            <a:ext cx="4864100" cy="365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latin typeface="Calibri" charset="0"/>
              </a:rPr>
              <a:t>Hadoop</a:t>
            </a:r>
          </a:p>
        </p:txBody>
      </p:sp>
      <p:sp>
        <p:nvSpPr>
          <p:cNvPr id="24578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</a:pPr>
            <a:r>
              <a:rPr lang="en-US">
                <a:latin typeface="Calibri" charset="0"/>
              </a:rPr>
              <a:t>Apache Hadoop is an open-source software framework for storage and large-scale processing of data-sets on cluster of commodity hardware.</a:t>
            </a:r>
          </a:p>
          <a:p>
            <a:pPr>
              <a:buFont typeface="Wingdings" charset="0"/>
              <a:buChar char="§"/>
            </a:pPr>
            <a:r>
              <a:rPr lang="en-US">
                <a:latin typeface="Calibri" charset="0"/>
              </a:rPr>
              <a:t>More and more people is interested and using Hadoop everyday.</a:t>
            </a:r>
          </a:p>
          <a:p>
            <a:pPr>
              <a:buFont typeface="Wingdings" charset="0"/>
              <a:buChar char="§"/>
            </a:pPr>
            <a:endParaRPr lang="en-US">
              <a:latin typeface="Calibri" charset="0"/>
            </a:endParaRPr>
          </a:p>
          <a:p>
            <a:pPr>
              <a:buFont typeface="Wingdings" charset="0"/>
              <a:buChar char="§"/>
            </a:pPr>
            <a:endParaRPr lang="en-US">
              <a:latin typeface="Calibri" charset="0"/>
            </a:endParaRPr>
          </a:p>
          <a:p>
            <a:pPr>
              <a:buFont typeface="Wingdings" charset="0"/>
              <a:buChar char="§"/>
            </a:pPr>
            <a:endParaRPr lang="en-US">
              <a:latin typeface="Calibri" charset="0"/>
            </a:endParaRPr>
          </a:p>
          <a:p>
            <a:pPr>
              <a:buFont typeface="Wingdings" charset="0"/>
              <a:buChar char="§"/>
            </a:pPr>
            <a:endParaRPr lang="en-US">
              <a:latin typeface="Calibri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@Vicente Rubén Del Pino Ruiz</a:t>
            </a:r>
            <a:endParaRPr lang="en-US" dirty="0"/>
          </a:p>
        </p:txBody>
      </p:sp>
      <p:sp>
        <p:nvSpPr>
          <p:cNvPr id="24580" name="Marcador de número de diapositiva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2B6C25-D0CD-0940-9083-5B165803EB1B}" type="slidenum">
              <a:rPr lang="en-US" sz="1600">
                <a:solidFill>
                  <a:srgbClr val="898989"/>
                </a:solidFill>
                <a:latin typeface="Calibri" charset="0"/>
              </a:rPr>
              <a:pPr eaLnBrk="1" hangingPunct="1"/>
              <a:t>6</a:t>
            </a:fld>
            <a:endParaRPr lang="en-US" sz="16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4581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1000"/>
            <a:ext cx="22542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6" t="39722" r="28819" b="23056"/>
          <a:stretch>
            <a:fillRect/>
          </a:stretch>
        </p:blipFill>
        <p:spPr bwMode="auto">
          <a:xfrm>
            <a:off x="762000" y="2514600"/>
            <a:ext cx="7818438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latin typeface="Calibri" charset="0"/>
              </a:rPr>
              <a:t>Hadoop (II)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@Vicente Rubén Del Pino Ruiz</a:t>
            </a:r>
            <a:endParaRPr lang="en-US" dirty="0"/>
          </a:p>
        </p:txBody>
      </p:sp>
      <p:sp>
        <p:nvSpPr>
          <p:cNvPr id="25603" name="Marcador de número de diapositiva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3565A6-4E58-BC4C-BE63-D1064E1068FF}" type="slidenum">
              <a:rPr lang="en-US" sz="1600">
                <a:solidFill>
                  <a:srgbClr val="898989"/>
                </a:solidFill>
                <a:latin typeface="Calibri" charset="0"/>
              </a:rPr>
              <a:pPr eaLnBrk="1" hangingPunct="1"/>
              <a:t>7</a:t>
            </a:fld>
            <a:endParaRPr lang="en-US" sz="16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5604" name="Marcador de conteni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</a:pPr>
            <a:r>
              <a:rPr lang="en-US">
                <a:latin typeface="Calibri" charset="0"/>
              </a:rPr>
              <a:t>With the use of Hadoop is possible to analyze data generated in Internet.</a:t>
            </a:r>
          </a:p>
          <a:p>
            <a:pPr>
              <a:buFont typeface="Wingdings" charset="0"/>
              <a:buChar char="§"/>
            </a:pPr>
            <a:r>
              <a:rPr lang="en-US">
                <a:latin typeface="Calibri" charset="0"/>
              </a:rPr>
              <a:t>This data that seemed to be impossible to analyze, now is a feasible task using Hadoop.</a:t>
            </a:r>
          </a:p>
          <a:p>
            <a:pPr>
              <a:buFont typeface="Wingdings" charset="0"/>
              <a:buChar char="§"/>
            </a:pPr>
            <a:endParaRPr lang="es-ES">
              <a:latin typeface="Calibri" charset="0"/>
            </a:endParaRPr>
          </a:p>
        </p:txBody>
      </p:sp>
      <p:pic>
        <p:nvPicPr>
          <p:cNvPr id="25605" name="Imagen 12" descr="bii-big-data-volu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62200"/>
            <a:ext cx="4864100" cy="365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latin typeface="Calibri" charset="0"/>
              </a:rPr>
              <a:t>Twitter</a:t>
            </a:r>
          </a:p>
        </p:txBody>
      </p:sp>
      <p:sp>
        <p:nvSpPr>
          <p:cNvPr id="26626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</a:pPr>
            <a:r>
              <a:rPr lang="en-US">
                <a:latin typeface="Calibri" charset="0"/>
              </a:rPr>
              <a:t>Twitter is an online social networking and microblogging service that enables users to send and read short 140-character text messages, called “tweets”.</a:t>
            </a:r>
          </a:p>
          <a:p>
            <a:pPr>
              <a:buFont typeface="Wingdings" charset="0"/>
              <a:buChar char="§"/>
            </a:pPr>
            <a:endParaRPr lang="es-ES">
              <a:latin typeface="Calibri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@Vicente Rubén Del Pino Ruiz</a:t>
            </a:r>
            <a:endParaRPr lang="en-US" dirty="0"/>
          </a:p>
        </p:txBody>
      </p:sp>
      <p:sp>
        <p:nvSpPr>
          <p:cNvPr id="26628" name="Marcador de número de diapositiva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EFF937-12C8-5943-B41C-BE8EA8238469}" type="slidenum">
              <a:rPr lang="en-US" sz="1600">
                <a:solidFill>
                  <a:srgbClr val="898989"/>
                </a:solidFill>
                <a:latin typeface="Calibri" charset="0"/>
              </a:rPr>
              <a:pPr eaLnBrk="1" hangingPunct="1"/>
              <a:t>8</a:t>
            </a:fld>
            <a:endParaRPr lang="en-US" sz="16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6629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57400"/>
            <a:ext cx="5402263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latin typeface="Calibri" charset="0"/>
              </a:rPr>
              <a:t>Movie Trender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+mn-cs"/>
              </a:rPr>
              <a:t>The goal of this project is to analyze in near real time information from Twitter related to movies.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This information will help me to see and compare relevance between search terms.</a:t>
            </a:r>
          </a:p>
          <a:p>
            <a:pPr>
              <a:defRPr/>
            </a:pPr>
            <a:r>
              <a:rPr lang="en-US" dirty="0" smtClean="0">
                <a:cs typeface="+mn-cs"/>
              </a:rPr>
              <a:t>The movies searched for the demo are:</a:t>
            </a:r>
          </a:p>
          <a:p>
            <a:pPr lvl="1">
              <a:defRPr/>
            </a:pPr>
            <a:r>
              <a:rPr lang="en-US" dirty="0" smtClean="0"/>
              <a:t>The amazing Spider-Man 2</a:t>
            </a:r>
          </a:p>
          <a:p>
            <a:pPr lvl="1">
              <a:defRPr/>
            </a:pPr>
            <a:r>
              <a:rPr lang="en-US" dirty="0" smtClean="0"/>
              <a:t>The other woman</a:t>
            </a:r>
          </a:p>
          <a:p>
            <a:pPr lvl="1">
              <a:defRPr/>
            </a:pPr>
            <a:r>
              <a:rPr lang="en-US" dirty="0" smtClean="0"/>
              <a:t>Godzilla</a:t>
            </a:r>
          </a:p>
          <a:p>
            <a:pPr lvl="1">
              <a:defRPr/>
            </a:pPr>
            <a:r>
              <a:rPr lang="en-US" dirty="0" smtClean="0"/>
              <a:t>X-Men: Days of Future Past</a:t>
            </a:r>
          </a:p>
          <a:p>
            <a:pPr lvl="1">
              <a:defRPr/>
            </a:pPr>
            <a:r>
              <a:rPr lang="en-US" dirty="0" smtClean="0"/>
              <a:t> Transcendence</a:t>
            </a:r>
          </a:p>
          <a:p>
            <a:pPr lvl="1">
              <a:defRPr/>
            </a:pPr>
            <a:r>
              <a:rPr lang="en-US" dirty="0" smtClean="0"/>
              <a:t>Noah</a:t>
            </a:r>
          </a:p>
          <a:p>
            <a:pPr lvl="1">
              <a:defRPr/>
            </a:pPr>
            <a:r>
              <a:rPr lang="en-US" dirty="0" err="1" smtClean="0"/>
              <a:t>Maleficient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Edge of tomorrow</a:t>
            </a:r>
          </a:p>
          <a:p>
            <a:pPr lvl="1">
              <a:defRPr/>
            </a:pPr>
            <a:r>
              <a:rPr lang="en-US" dirty="0" smtClean="0"/>
              <a:t>Blended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@Vicente Rubén Del Pino Ruiz</a:t>
            </a:r>
            <a:endParaRPr lang="en-US" dirty="0"/>
          </a:p>
        </p:txBody>
      </p:sp>
      <p:sp>
        <p:nvSpPr>
          <p:cNvPr id="27652" name="Marcador de número de diapositiva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122833-EBBD-D040-8EC5-2C5784778104}" type="slidenum">
              <a:rPr lang="en-US" sz="1600">
                <a:solidFill>
                  <a:srgbClr val="898989"/>
                </a:solidFill>
                <a:latin typeface="Calibri" charset="0"/>
              </a:rPr>
              <a:pPr eaLnBrk="1" hangingPunct="1"/>
              <a:t>9</a:t>
            </a:fld>
            <a:endParaRPr lang="en-US" sz="16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9554</TotalTime>
  <Words>668</Words>
  <Application>Microsoft Macintosh PowerPoint</Application>
  <PresentationFormat>Presentación en pantalla (4:3)</PresentationFormat>
  <Paragraphs>110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ＭＳ Ｐゴシック</vt:lpstr>
      <vt:lpstr>Calibri</vt:lpstr>
      <vt:lpstr>Wingdings</vt:lpstr>
      <vt:lpstr>Office Theme</vt:lpstr>
      <vt:lpstr> Final Project  Big Data Case Study in Social Media  </vt:lpstr>
      <vt:lpstr>Social Media</vt:lpstr>
      <vt:lpstr>Advertising in Social Media</vt:lpstr>
      <vt:lpstr>Measure engagement</vt:lpstr>
      <vt:lpstr>Data generated in Internet</vt:lpstr>
      <vt:lpstr>Hadoop</vt:lpstr>
      <vt:lpstr>Hadoop (II)</vt:lpstr>
      <vt:lpstr>Twitter</vt:lpstr>
      <vt:lpstr>Movie Trender</vt:lpstr>
      <vt:lpstr>Movie Trender (II)</vt:lpstr>
      <vt:lpstr>Movie Trender (III)</vt:lpstr>
      <vt:lpstr>MT- AWS</vt:lpstr>
      <vt:lpstr>MT- PIG</vt:lpstr>
      <vt:lpstr>MT- Impala and Parquet</vt:lpstr>
      <vt:lpstr>MT- Analyze data in near real-time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Vicente Ruben Del Pino Ruiz</cp:lastModifiedBy>
  <cp:revision>937</cp:revision>
  <cp:lastPrinted>2012-11-30T20:59:45Z</cp:lastPrinted>
  <dcterms:created xsi:type="dcterms:W3CDTF">2006-08-16T00:00:00Z</dcterms:created>
  <dcterms:modified xsi:type="dcterms:W3CDTF">2014-05-13T16:39:25Z</dcterms:modified>
</cp:coreProperties>
</file>