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6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6" r:id="rId1"/>
    <p:sldMasterId id="2147484559" r:id="rId2"/>
    <p:sldMasterId id="2147484519" r:id="rId3"/>
    <p:sldMasterId id="2147484404" r:id="rId4"/>
    <p:sldMasterId id="2147484423" r:id="rId5"/>
    <p:sldMasterId id="2147484427" r:id="rId6"/>
    <p:sldMasterId id="2147484442" r:id="rId7"/>
  </p:sldMasterIdLst>
  <p:notesMasterIdLst>
    <p:notesMasterId r:id="rId22"/>
  </p:notesMasterIdLst>
  <p:handoutMasterIdLst>
    <p:handoutMasterId r:id="rId23"/>
  </p:handoutMasterIdLst>
  <p:sldIdLst>
    <p:sldId id="816" r:id="rId8"/>
    <p:sldId id="828" r:id="rId9"/>
    <p:sldId id="829" r:id="rId10"/>
    <p:sldId id="830" r:id="rId11"/>
    <p:sldId id="831" r:id="rId12"/>
    <p:sldId id="832" r:id="rId13"/>
    <p:sldId id="833" r:id="rId14"/>
    <p:sldId id="834" r:id="rId15"/>
    <p:sldId id="835" r:id="rId16"/>
    <p:sldId id="836" r:id="rId17"/>
    <p:sldId id="837" r:id="rId18"/>
    <p:sldId id="839" r:id="rId19"/>
    <p:sldId id="838" r:id="rId20"/>
    <p:sldId id="825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830"/>
    <a:srgbClr val="FFFFFF"/>
    <a:srgbClr val="50CD27"/>
    <a:srgbClr val="000000"/>
    <a:srgbClr val="FFE528"/>
    <a:srgbClr val="FFD900"/>
    <a:srgbClr val="FFFF00"/>
    <a:srgbClr val="E3E400"/>
    <a:srgbClr val="00ADEF"/>
    <a:srgbClr val="ED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6" autoAdjust="0"/>
    <p:restoredTop sz="90185" autoAdjust="0"/>
  </p:normalViewPr>
  <p:slideViewPr>
    <p:cSldViewPr>
      <p:cViewPr varScale="1">
        <p:scale>
          <a:sx n="212" d="100"/>
          <a:sy n="212" d="100"/>
        </p:scale>
        <p:origin x="2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851D-DDC9-5B42-9ED0-03790436AF7B}" type="datetimeFigureOut">
              <a:rPr lang="en-US" smtClean="0"/>
              <a:t>4/25/16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4633D-0C69-4949-96F8-E1661FB21C9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74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751B42A-C7EF-A840-8E13-2D09CB145EF6}" type="datetimeFigureOut">
              <a:rPr lang="fr-BE"/>
              <a:pPr>
                <a:defRPr/>
              </a:pPr>
              <a:t>25/04/16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BE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D6935B3-BEF7-8847-ADFA-E05E6D5A175B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012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530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7044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663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3435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684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CA5A7-B492-48DE-AC04-28E27A2EEFEF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53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807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8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158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531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018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665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554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6935B3-BEF7-8847-ADFA-E05E6D5A175B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244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3954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66395"/>
      </p:ext>
    </p:extLst>
  </p:cSld>
  <p:clrMapOvr>
    <a:masterClrMapping/>
  </p:clrMapOvr>
  <p:transition spd="slow">
    <p:push dir="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290153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0388625"/>
      </p:ext>
    </p:extLst>
  </p:cSld>
  <p:clrMapOvr>
    <a:masterClrMapping/>
  </p:clrMapOvr>
  <p:transition spd="slow">
    <p:push dir="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693948"/>
      </p:ext>
    </p:extLst>
  </p:cSld>
  <p:clrMapOvr>
    <a:masterClrMapping/>
  </p:clrMapOvr>
  <p:transition spd="slow">
    <p:push dir="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60872"/>
      </p:ext>
    </p:extLst>
  </p:cSld>
  <p:clrMapOvr>
    <a:masterClrMapping/>
  </p:clrMapOvr>
  <p:transition spd="slow">
    <p:push dir="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14" y="349795"/>
            <a:ext cx="7140849" cy="661920"/>
          </a:xfrm>
          <a:prstGeom prst="rect">
            <a:avLst/>
          </a:prstGeom>
        </p:spPr>
        <p:txBody>
          <a:bodyPr vert="horz" anchor="ctr"/>
          <a:lstStyle>
            <a:lvl1pPr algn="l">
              <a:defRPr lang="nl-BE" sz="3600" b="1" kern="1200" dirty="0" smtClean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13351"/>
      </p:ext>
    </p:extLst>
  </p:cSld>
  <p:clrMapOvr>
    <a:masterClrMapping/>
  </p:clrMapOvr>
  <p:transition spd="slow">
    <p:push dir="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0322_iPad_24HR_Horiz_sRGB.ps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77401" y="-1134999"/>
            <a:ext cx="11726628" cy="90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76304"/>
      </p:ext>
    </p:extLst>
  </p:cSld>
  <p:clrMapOvr>
    <a:masterClrMapping/>
  </p:clrMapOvr>
  <p:transition spd="slow">
    <p:push dir="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nl-BE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565504"/>
      </p:ext>
    </p:extLst>
  </p:cSld>
  <p:clrMapOvr>
    <a:masterClrMapping/>
  </p:clrMapOvr>
  <p:transition spd="slow">
    <p:push dir="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14" y="349795"/>
            <a:ext cx="7140849" cy="661920"/>
          </a:xfrm>
          <a:prstGeom prst="rect">
            <a:avLst/>
          </a:prstGeom>
        </p:spPr>
        <p:txBody>
          <a:bodyPr vert="horz" anchor="ctr"/>
          <a:lstStyle>
            <a:lvl1pPr algn="l">
              <a:defRPr lang="nl-BE" sz="3600" b="1" kern="1200" dirty="0" smtClean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95397"/>
      </p:ext>
    </p:extLst>
  </p:cSld>
  <p:clrMapOvr>
    <a:masterClrMapping/>
  </p:clrMapOvr>
  <p:transition spd="slow">
    <p:push dir="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918626"/>
      </p:ext>
    </p:extLst>
  </p:cSld>
  <p:clrMapOvr>
    <a:masterClrMapping/>
  </p:clrMapOvr>
  <p:transition spd="slow">
    <p:push dir="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461442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5175003"/>
      </p:ext>
    </p:extLst>
  </p:cSld>
  <p:clrMapOvr>
    <a:masterClrMapping/>
  </p:clrMapOvr>
  <p:transition spd="slow">
    <p:push dir="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837691" y="6172609"/>
            <a:ext cx="365997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dirty="0" smtClean="0">
                <a:solidFill>
                  <a:schemeClr val="tx1"/>
                </a:solidFill>
                <a:latin typeface="+mj-lt"/>
              </a:rPr>
              <a:t>www.domain.com</a:t>
            </a:r>
          </a:p>
          <a:p>
            <a:pPr algn="ctr"/>
            <a:r>
              <a:rPr lang="en-US" sz="1050" spc="0" dirty="0" smtClean="0">
                <a:solidFill>
                  <a:schemeClr val="tx1"/>
                </a:solidFill>
                <a:latin typeface="+mn-lt"/>
              </a:rPr>
              <a:t>Phone: +1(123) 456 78 90 | e-mail</a:t>
            </a:r>
            <a:r>
              <a:rPr lang="ru-RU" sz="1050" spc="0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1050" spc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50" spc="0" dirty="0" smtClean="0">
                <a:solidFill>
                  <a:schemeClr val="tx1"/>
                </a:solidFill>
                <a:latin typeface="+mn-lt"/>
              </a:rPr>
              <a:t>mail@domain.com</a:t>
            </a:r>
            <a:endParaRPr lang="en-US" sz="1050" spc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434574" y="6186318"/>
            <a:ext cx="396000" cy="396000"/>
            <a:chOff x="8434574" y="6185274"/>
            <a:chExt cx="396000" cy="396000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7909800" y="6186318"/>
            <a:ext cx="396000" cy="396000"/>
            <a:chOff x="7909800" y="6172200"/>
            <a:chExt cx="396000" cy="396000"/>
          </a:xfrm>
        </p:grpSpPr>
        <p:sp>
          <p:nvSpPr>
            <p:cNvPr id="26" name="Oval 25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-Shape 26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23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395414"/>
      </p:ext>
    </p:extLst>
  </p:cSld>
  <p:clrMapOvr>
    <a:masterClrMapping/>
  </p:clrMapOvr>
  <p:transition spd="slow">
    <p:push dir="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4738206"/>
      </p:ext>
    </p:extLst>
  </p:cSld>
  <p:clrMapOvr>
    <a:masterClrMapping/>
  </p:clrMapOvr>
  <p:transition spd="slow">
    <p:push dir="u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8747"/>
      </p:ext>
    </p:extLst>
  </p:cSld>
  <p:clrMapOvr>
    <a:masterClrMapping/>
  </p:clrMapOvr>
  <p:transition spd="slow">
    <p:push dir="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320472873"/>
      </p:ext>
    </p:extLst>
  </p:cSld>
  <p:clrMapOvr>
    <a:masterClrMapping/>
  </p:clrMapOvr>
  <p:transition spd="slow">
    <p:push dir="u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45013"/>
      </p:ext>
    </p:extLst>
  </p:cSld>
  <p:clrMapOvr>
    <a:masterClrMapping/>
  </p:clrMapOvr>
  <p:transition spd="slow">
    <p:push dir="u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89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15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05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2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2837691" y="6172609"/>
            <a:ext cx="365997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0" dirty="0" smtClean="0">
                <a:solidFill>
                  <a:schemeClr val="tx1"/>
                </a:solidFill>
                <a:latin typeface="+mj-lt"/>
              </a:rPr>
              <a:t>www.domain.com</a:t>
            </a:r>
          </a:p>
          <a:p>
            <a:pPr algn="ctr"/>
            <a:r>
              <a:rPr lang="en-US" sz="1050" spc="0" dirty="0" smtClean="0">
                <a:solidFill>
                  <a:schemeClr val="tx1"/>
                </a:solidFill>
                <a:latin typeface="+mn-lt"/>
              </a:rPr>
              <a:t>Phone: +1(123) 456 78 90 | e-mail</a:t>
            </a:r>
            <a:r>
              <a:rPr lang="ru-RU" sz="1050" spc="0" dirty="0" smtClean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1050" spc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050" spc="0" dirty="0" smtClean="0">
                <a:solidFill>
                  <a:schemeClr val="tx1"/>
                </a:solidFill>
                <a:latin typeface="+mn-lt"/>
              </a:rPr>
              <a:t>mail@domain.com</a:t>
            </a:r>
            <a:endParaRPr lang="en-US" sz="1050" spc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434574" y="6186318"/>
            <a:ext cx="396000" cy="396000"/>
            <a:chOff x="8434574" y="6185274"/>
            <a:chExt cx="396000" cy="396000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-Shape 22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7909800" y="6186318"/>
            <a:ext cx="396000" cy="396000"/>
            <a:chOff x="7909800" y="6172200"/>
            <a:chExt cx="396000" cy="396000"/>
          </a:xfrm>
        </p:grpSpPr>
        <p:sp>
          <p:nvSpPr>
            <p:cNvPr id="26" name="Oval 25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-Shape 26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23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85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83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35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15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90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73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79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19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9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45013"/>
      </p:ext>
    </p:extLst>
  </p:cSld>
  <p:clrMapOvr>
    <a:masterClrMapping/>
  </p:clrMapOvr>
  <p:transition spd="slow">
    <p:push dir="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28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77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02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14" y="349795"/>
            <a:ext cx="7140849" cy="661920"/>
          </a:xfrm>
          <a:prstGeom prst="rect">
            <a:avLst/>
          </a:prstGeom>
        </p:spPr>
        <p:txBody>
          <a:bodyPr vert="horz" anchor="ctr"/>
          <a:lstStyle>
            <a:lvl1pPr algn="l">
              <a:defRPr lang="nl-BE" sz="3600" b="1" kern="1200" dirty="0" smtClean="0">
                <a:solidFill>
                  <a:schemeClr val="accent1"/>
                </a:solidFill>
                <a:latin typeface="Gotham Light"/>
                <a:ea typeface="ＭＳ Ｐゴシック" charset="0"/>
                <a:cs typeface="Gotham Light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27607"/>
      </p:ext>
    </p:extLst>
  </p:cSld>
  <p:clrMapOvr>
    <a:masterClrMapping/>
  </p:clrMapOvr>
  <p:transition spd="slow">
    <p:push dir="u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97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897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15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05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2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85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83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473820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35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155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906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73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79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6191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9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33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28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77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395398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200" y="6580800"/>
            <a:ext cx="406800" cy="23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mtClean="0">
                <a:latin typeface="Calibri" panose="020F0502020204030204" pitchFamily="34" charset="0"/>
              </a:defRPr>
            </a:lvl1pPr>
          </a:lstStyle>
          <a:p>
            <a:fld id="{80CE05EA-8EB7-4994-9B34-09892A67A7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47864" y="6525344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Classification: Sopra Banking Software Internal Use Only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93992" y="89368"/>
            <a:ext cx="2350008" cy="276448"/>
          </a:xfrm>
          <a:prstGeom prst="rect">
            <a:avLst/>
          </a:prstGeom>
          <a:solidFill>
            <a:schemeClr val="accent1"/>
          </a:solidFill>
        </p:spPr>
        <p:txBody>
          <a:bodyPr tIns="54000" anchor="ctr"/>
          <a:lstStyle>
            <a:lvl1pPr algn="r">
              <a:defRPr sz="1200">
                <a:solidFill>
                  <a:schemeClr val="bg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024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45013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45013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280897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2126339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7504591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4614420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5618"/>
      </p:ext>
    </p:extLst>
  </p:cSld>
  <p:clrMapOvr>
    <a:masterClrMapping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137668"/>
      </p:ext>
    </p:extLst>
  </p:cSld>
  <p:clrMapOvr>
    <a:masterClrMapping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4322899"/>
      </p:ext>
    </p:extLst>
  </p:cSld>
  <p:clrMapOvr>
    <a:masterClrMapping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74301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2726807"/>
      </p:ext>
    </p:extLst>
  </p:cSld>
  <p:clrMapOvr>
    <a:masterClrMapping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791292"/>
      </p:ext>
    </p:extLst>
  </p:cSld>
  <p:clrMapOvr>
    <a:masterClrMapping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0834457"/>
      </p:ext>
    </p:extLst>
  </p:cSld>
  <p:clrMapOvr>
    <a:masterClrMapping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1660738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6677184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5543068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A59750-6844-CE42-B86A-E23EC8D68C42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208019-9124-2545-AFCC-0272E62B3DD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4275833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1395414"/>
      </p:ext>
    </p:extLst>
  </p:cSld>
  <p:clrMapOvr>
    <a:masterClrMapping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4738206"/>
      </p:ext>
    </p:extLst>
  </p:cSld>
  <p:clrMapOvr>
    <a:masterClrMapping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8747"/>
      </p:ext>
    </p:extLst>
  </p:cSld>
  <p:clrMapOvr>
    <a:masterClrMapping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lv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32047287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4356710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745013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6251275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1384128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040269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23045"/>
      </p:ext>
    </p:extLst>
  </p:cSld>
  <p:clrMapOvr>
    <a:masterClrMapping/>
  </p:clrMapOvr>
  <p:transition spd="slow">
    <p:push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4690397"/>
      </p:ext>
    </p:extLst>
  </p:cSld>
  <p:clrMapOvr>
    <a:masterClrMapping/>
  </p:clrMapOvr>
  <p:transition spd="slow">
    <p:push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4439722"/>
      </p:ext>
    </p:extLst>
  </p:cSld>
  <p:clrMapOvr>
    <a:masterClrMapping/>
  </p:clrMapOvr>
  <p:transition spd="slow">
    <p:push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272008"/>
      </p:ext>
    </p:extLst>
  </p:cSld>
  <p:clrMapOvr>
    <a:masterClrMapping/>
  </p:clrMapOvr>
  <p:transition spd="slow">
    <p:push dir="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0752767"/>
      </p:ext>
    </p:extLst>
  </p:cSld>
  <p:clrMapOvr>
    <a:masterClrMapping/>
  </p:clrMapOvr>
  <p:transition spd="slow">
    <p:push dir="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83794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theme" Target="../theme/theme1.xml"/><Relationship Id="rId77" Type="http://schemas.openxmlformats.org/officeDocument/2006/relationships/image" Target="../media/image1.png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0.xml"/><Relationship Id="rId16" Type="http://schemas.openxmlformats.org/officeDocument/2006/relationships/theme" Target="../theme/theme2.xml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8.xml"/><Relationship Id="rId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02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6.xml"/><Relationship Id="rId5" Type="http://schemas.openxmlformats.org/officeDocument/2006/relationships/theme" Target="../theme/theme5.xml"/><Relationship Id="rId1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31.xml"/><Relationship Id="rId26" Type="http://schemas.openxmlformats.org/officeDocument/2006/relationships/slideLayout" Target="../slideLayouts/slideLayout132.xml"/><Relationship Id="rId27" Type="http://schemas.openxmlformats.org/officeDocument/2006/relationships/theme" Target="../theme/theme6.xml"/><Relationship Id="rId28" Type="http://schemas.openxmlformats.org/officeDocument/2006/relationships/image" Target="../media/image7.png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9A6E-F160-394F-9EFF-AF06B5203958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9191-AF18-C14A-B5B4-B94757DF7403}" type="slidenum">
              <a:rPr lang="fr-BE" smtClean="0"/>
              <a:t>‹#›</a:t>
            </a:fld>
            <a:endParaRPr lang="fr-BE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79512" y="908720"/>
            <a:ext cx="7704856" cy="0"/>
          </a:xfrm>
          <a:prstGeom prst="line">
            <a:avLst/>
          </a:prstGeom>
          <a:ln w="9525" cmpd="sng">
            <a:solidFill>
              <a:srgbClr val="F338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8066"/>
            <a:ext cx="879146" cy="87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9" r:id="rId12"/>
    <p:sldLayoutId id="2147484501" r:id="rId13"/>
    <p:sldLayoutId id="2147484502" r:id="rId14"/>
    <p:sldLayoutId id="2147484503" r:id="rId15"/>
    <p:sldLayoutId id="2147484504" r:id="rId16"/>
    <p:sldLayoutId id="2147484505" r:id="rId17"/>
    <p:sldLayoutId id="2147484506" r:id="rId18"/>
    <p:sldLayoutId id="2147484507" r:id="rId19"/>
    <p:sldLayoutId id="2147484508" r:id="rId20"/>
    <p:sldLayoutId id="2147484509" r:id="rId21"/>
    <p:sldLayoutId id="2147484510" r:id="rId22"/>
    <p:sldLayoutId id="2147484511" r:id="rId23"/>
    <p:sldLayoutId id="2147484512" r:id="rId24"/>
    <p:sldLayoutId id="2147484513" r:id="rId25"/>
    <p:sldLayoutId id="2147484514" r:id="rId26"/>
    <p:sldLayoutId id="2147484515" r:id="rId27"/>
    <p:sldLayoutId id="2147484516" r:id="rId28"/>
    <p:sldLayoutId id="2147484517" r:id="rId29"/>
    <p:sldLayoutId id="2147484518" r:id="rId30"/>
    <p:sldLayoutId id="2147484555" r:id="rId31"/>
    <p:sldLayoutId id="2147484558" r:id="rId32"/>
    <p:sldLayoutId id="2147484576" r:id="rId33"/>
    <p:sldLayoutId id="2147484577" r:id="rId34"/>
    <p:sldLayoutId id="2147484578" r:id="rId35"/>
    <p:sldLayoutId id="2147484579" r:id="rId36"/>
    <p:sldLayoutId id="2147484580" r:id="rId37"/>
    <p:sldLayoutId id="2147484581" r:id="rId38"/>
    <p:sldLayoutId id="2147484582" r:id="rId39"/>
    <p:sldLayoutId id="2147484583" r:id="rId40"/>
    <p:sldLayoutId id="2147484584" r:id="rId41"/>
    <p:sldLayoutId id="2147484585" r:id="rId42"/>
    <p:sldLayoutId id="2147484586" r:id="rId43"/>
    <p:sldLayoutId id="2147484587" r:id="rId44"/>
    <p:sldLayoutId id="2147484588" r:id="rId45"/>
    <p:sldLayoutId id="2147484589" r:id="rId46"/>
    <p:sldLayoutId id="2147484590" r:id="rId47"/>
    <p:sldLayoutId id="2147484591" r:id="rId48"/>
    <p:sldLayoutId id="2147484592" r:id="rId49"/>
    <p:sldLayoutId id="2147484593" r:id="rId50"/>
    <p:sldLayoutId id="2147484594" r:id="rId51"/>
    <p:sldLayoutId id="2147484595" r:id="rId52"/>
    <p:sldLayoutId id="2147484596" r:id="rId53"/>
    <p:sldLayoutId id="2147484597" r:id="rId54"/>
    <p:sldLayoutId id="2147484598" r:id="rId55"/>
    <p:sldLayoutId id="2147484599" r:id="rId56"/>
    <p:sldLayoutId id="2147484600" r:id="rId57"/>
    <p:sldLayoutId id="2147484601" r:id="rId58"/>
    <p:sldLayoutId id="2147484602" r:id="rId59"/>
    <p:sldLayoutId id="2147484603" r:id="rId60"/>
    <p:sldLayoutId id="2147484604" r:id="rId61"/>
    <p:sldLayoutId id="2147484605" r:id="rId62"/>
    <p:sldLayoutId id="2147484606" r:id="rId63"/>
    <p:sldLayoutId id="2147484607" r:id="rId64"/>
    <p:sldLayoutId id="2147484608" r:id="rId65"/>
    <p:sldLayoutId id="2147484609" r:id="rId66"/>
    <p:sldLayoutId id="2147484610" r:id="rId67"/>
    <p:sldLayoutId id="2147484611" r:id="rId68"/>
    <p:sldLayoutId id="2147484612" r:id="rId69"/>
    <p:sldLayoutId id="2147484613" r:id="rId70"/>
    <p:sldLayoutId id="2147484614" r:id="rId71"/>
    <p:sldLayoutId id="2147484615" r:id="rId72"/>
    <p:sldLayoutId id="2147484616" r:id="rId73"/>
    <p:sldLayoutId id="2147484617" r:id="rId74"/>
    <p:sldLayoutId id="2147484618" r:id="rId75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Movify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78" y="-26444"/>
            <a:ext cx="1007172" cy="10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5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3" r:id="rId13"/>
    <p:sldLayoutId id="2147484574" r:id="rId14"/>
    <p:sldLayoutId id="2147484575" r:id="rId15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6D24-2216-844F-87DD-78570E9F55CD}" type="datetimeFigureOut">
              <a:rPr lang="en-US" smtClean="0"/>
              <a:t>4/25/16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B29D-7695-6641-B19E-9FD7AB4A470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46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ab 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800" y="5472001"/>
            <a:ext cx="6876000" cy="497125"/>
          </a:xfrm>
          <a:prstGeom prst="rect">
            <a:avLst/>
          </a:prstGeom>
        </p:spPr>
      </p:pic>
      <p:pic>
        <p:nvPicPr>
          <p:cNvPr id="21" name="Picture 20" descr="iPad Blank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68" y="3175"/>
            <a:ext cx="8748464" cy="6861622"/>
          </a:xfrm>
          <a:prstGeom prst="rect">
            <a:avLst/>
          </a:prstGeom>
        </p:spPr>
      </p:pic>
      <p:pic>
        <p:nvPicPr>
          <p:cNvPr id="33" name="Picture 32" descr="Header.png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116248" y="810000"/>
            <a:ext cx="6890400" cy="1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6" r:id="rId2"/>
    <p:sldLayoutId id="2147484441" r:id="rId3"/>
    <p:sldLayoutId id="2147484445" r:id="rId4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vify (Facebook).png"/>
          <p:cNvPicPr>
            <a:picLocks noChangeAspect="1"/>
          </p:cNvPicPr>
          <p:nvPr userDrawn="1"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4370" y="-13324"/>
            <a:ext cx="1455099" cy="12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547" r:id="rId19"/>
    <p:sldLayoutId id="2147484548" r:id="rId20"/>
    <p:sldLayoutId id="2147484549" r:id="rId21"/>
    <p:sldLayoutId id="2147484550" r:id="rId22"/>
    <p:sldLayoutId id="2147484551" r:id="rId23"/>
    <p:sldLayoutId id="2147484552" r:id="rId24"/>
    <p:sldLayoutId id="2147484553" r:id="rId25"/>
    <p:sldLayoutId id="2147484554" r:id="rId26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50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0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4664"/>
            <a:ext cx="9144001" cy="64475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7949" y="-27384"/>
            <a:ext cx="4568639" cy="6885384"/>
          </a:xfrm>
          <a:prstGeom prst="rect">
            <a:avLst/>
          </a:prstGeom>
          <a:solidFill>
            <a:srgbClr val="F3383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</a:t>
            </a:r>
            <a:endParaRPr lang="bg-BG" dirty="0">
              <a:solidFill>
                <a:schemeClr val="accent5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-27384"/>
            <a:ext cx="72008" cy="6885384"/>
          </a:xfrm>
          <a:prstGeom prst="rect">
            <a:avLst/>
          </a:prstGeom>
          <a:solidFill>
            <a:srgbClr val="F34E3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51276" y="2236855"/>
            <a:ext cx="3294363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dirty="0">
                <a:solidFill>
                  <a:schemeClr val="accent5"/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  </a:t>
            </a:r>
            <a:endParaRPr lang="bg-BG" sz="4500" dirty="0">
              <a:solidFill>
                <a:schemeClr val="accent5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7491" y="4135073"/>
            <a:ext cx="2907425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endParaRPr lang="bg-BG" sz="900" dirty="0">
              <a:solidFill>
                <a:schemeClr val="accent5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88579" y="3403459"/>
            <a:ext cx="138499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endParaRPr lang="en-US" sz="2100" dirty="0">
              <a:solidFill>
                <a:schemeClr val="accent5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90690" y="3002032"/>
            <a:ext cx="4496103" cy="93102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Continuous Build, Integration,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  <a:latin typeface="Helvetica Neue Thin"/>
                <a:ea typeface="Open Sans Condensed Light" panose="020B0306030504020204" pitchFamily="34" charset="0"/>
                <a:cs typeface="Helvetica Neue Thin"/>
              </a:rPr>
              <a:t>Deployment and Delivery</a:t>
            </a:r>
            <a:endParaRPr lang="bg-BG" sz="2800" dirty="0">
              <a:solidFill>
                <a:srgbClr val="FFFFFF"/>
              </a:solidFill>
              <a:latin typeface="Helvetica Neue Thin"/>
              <a:ea typeface="Open Sans Condensed Light" panose="020B0306030504020204" pitchFamily="34" charset="0"/>
              <a:cs typeface="Helvetica Neue Thin"/>
            </a:endParaRPr>
          </a:p>
        </p:txBody>
      </p:sp>
      <p:pic>
        <p:nvPicPr>
          <p:cNvPr id="12" name="Picture 11" descr="Logo-Movify_whit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082" y="-32847"/>
            <a:ext cx="955177" cy="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1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Common mistakes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Avoid best practices for best practices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A mess is a mess ; continuously integrating a mess won’t make it any better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Build and Deployment infrastructure must be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scaled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</a:t>
            </a:r>
            <a:b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stress-tested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Take your time, analyze deeply, make sure everyone gets the point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it really relevant ?</a:t>
            </a:r>
          </a:p>
        </p:txBody>
      </p:sp>
    </p:spTree>
    <p:extLst>
      <p:ext uri="{BB962C8B-B14F-4D97-AF65-F5344CB8AC3E}">
        <p14:creationId xmlns:p14="http://schemas.microsoft.com/office/powerpoint/2010/main" val="1764710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competitors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59036"/>
            <a:ext cx="4132931" cy="1329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49" y="2706582"/>
            <a:ext cx="4234086" cy="1014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" y="3543567"/>
            <a:ext cx="4371306" cy="1106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37" y="4610533"/>
            <a:ext cx="4323259" cy="21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competitors - Jenkins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604448" cy="40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Feedback from project experience in the banking sector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Infrastructure availability is critical, especially in large corporations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earlier you begin, the easier it gets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Support team must be trained ; external support is a requirement when the business depends on the CI platform</a:t>
            </a:r>
            <a:endParaRPr lang="en-US" sz="2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Always backup, and make it redundant if possible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Streamline the deployment process for your users</a:t>
            </a:r>
          </a:p>
        </p:txBody>
      </p:sp>
    </p:spTree>
    <p:extLst>
      <p:ext uri="{BB962C8B-B14F-4D97-AF65-F5344CB8AC3E}">
        <p14:creationId xmlns:p14="http://schemas.microsoft.com/office/powerpoint/2010/main" val="202935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cBook-and-iPhone-5-Whit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"/>
          <a:stretch/>
        </p:blipFill>
        <p:spPr>
          <a:xfrm>
            <a:off x="0" y="0"/>
            <a:ext cx="9144000" cy="6865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-27384"/>
            <a:ext cx="9156588" cy="6885384"/>
          </a:xfrm>
          <a:prstGeom prst="rect">
            <a:avLst/>
          </a:prstGeom>
          <a:solidFill>
            <a:srgbClr val="F3383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Helvetica Neue Thin"/>
                <a:ea typeface="Open Sans Condensed Light" panose="020B0306030504020204" pitchFamily="34" charset="0"/>
                <a:cs typeface="Helvetica Neue Thin"/>
              </a:rPr>
              <a:t> </a:t>
            </a:r>
            <a:endParaRPr lang="bg-BG" dirty="0">
              <a:solidFill>
                <a:schemeClr val="accent5"/>
              </a:solidFill>
              <a:latin typeface="Helvetica Neue Thin"/>
              <a:ea typeface="Open Sans Condensed Light" panose="020B0306030504020204" pitchFamily="34" charset="0"/>
              <a:cs typeface="Helvetica Neue Thi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51276" y="2236855"/>
            <a:ext cx="3294363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dirty="0">
                <a:solidFill>
                  <a:schemeClr val="accent5"/>
                </a:solidFill>
                <a:latin typeface="Helvetica Neue Thin"/>
                <a:ea typeface="Open Sans Condensed Light" panose="020B0306030504020204" pitchFamily="34" charset="0"/>
                <a:cs typeface="Helvetica Neue Thin"/>
              </a:rPr>
              <a:t>   </a:t>
            </a:r>
            <a:endParaRPr lang="bg-BG" sz="4500" dirty="0">
              <a:solidFill>
                <a:schemeClr val="accent5"/>
              </a:solidFill>
              <a:latin typeface="Helvetica Neue Thin"/>
              <a:ea typeface="Open Sans Condensed Light" panose="020B0306030504020204" pitchFamily="34" charset="0"/>
              <a:cs typeface="Helvetica Neue Thi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7491" y="4135073"/>
            <a:ext cx="2907425" cy="2077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endParaRPr lang="bg-BG" sz="900" dirty="0">
              <a:solidFill>
                <a:schemeClr val="accent5"/>
              </a:solidFill>
              <a:latin typeface="Helvetica Neue Thin"/>
              <a:ea typeface="Open Sans Condensed Light" panose="020B0306030504020204" pitchFamily="34" charset="0"/>
              <a:cs typeface="Helvetica Neue Thi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88579" y="3403459"/>
            <a:ext cx="138499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endParaRPr lang="en-US" sz="2100" dirty="0">
              <a:solidFill>
                <a:schemeClr val="accent5"/>
              </a:solidFill>
              <a:latin typeface="Helvetica Neue Thin"/>
              <a:cs typeface="Helvetica Neue Thin"/>
            </a:endParaRPr>
          </a:p>
        </p:txBody>
      </p:sp>
      <p:pic>
        <p:nvPicPr>
          <p:cNvPr id="14" name="Picture 13" descr="Logo-Movify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082" y="-32847"/>
            <a:ext cx="955177" cy="9551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95736" y="3166373"/>
            <a:ext cx="4546696" cy="83869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5000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Any Questions ?</a:t>
            </a:r>
            <a:endParaRPr lang="bg-BG" sz="5000" dirty="0">
              <a:solidFill>
                <a:srgbClr val="FFFFFF"/>
              </a:solidFill>
              <a:latin typeface="Helvetica Neue Thin"/>
              <a:ea typeface="Open Sans Condensed Light" panose="020B0306030504020204" pitchFamily="34" charset="0"/>
              <a:cs typeface="Helvetica Neue Th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9421" y="4864619"/>
            <a:ext cx="1985159" cy="37702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info@movify.be	</a:t>
            </a:r>
            <a:endParaRPr lang="bg-BG" sz="2000" dirty="0">
              <a:solidFill>
                <a:srgbClr val="FFFFFF"/>
              </a:solidFill>
              <a:latin typeface="Helvetica Neue Thin"/>
              <a:ea typeface="Open Sans Condensed Light" panose="020B0306030504020204" pitchFamily="34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43394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" y="91440"/>
            <a:ext cx="716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34E3D"/>
                </a:solidFill>
                <a:latin typeface="Helvetica Neue Thin"/>
                <a:cs typeface="Helvetica Neue Thin"/>
              </a:rPr>
              <a:t>Summary</a:t>
            </a:r>
            <a:endParaRPr lang="en-US" sz="4400" dirty="0">
              <a:latin typeface="Helvetica Neue Thin"/>
              <a:cs typeface="Helvetica Neue Th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340768"/>
            <a:ext cx="7632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CB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CI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CD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: what are those weird acronyms ?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How does it work ?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Why is it useful ?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Best practices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Common mistakes to avoid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The competitors</a:t>
            </a:r>
          </a:p>
          <a:p>
            <a:pPr marL="400050" indent="-400050">
              <a:lnSpc>
                <a:spcPct val="200000"/>
              </a:lnSpc>
              <a:buAutoNum type="romanU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Feedback from project experience in the banking sector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4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1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CB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</a:rPr>
              <a:t>CI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, </a:t>
            </a:r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</a:rPr>
              <a:t>CD</a:t>
            </a: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 : what are those weird acronyms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?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Continuous Build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is based on Unit Tests</a:t>
            </a:r>
          </a:p>
          <a:p>
            <a:pPr marL="400050" indent="-4000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Continuous Integration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relates to the code’s environment</a:t>
            </a:r>
          </a:p>
          <a:p>
            <a:pPr marL="400050" indent="-4000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Continuous Delivery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is for testers and demos makers</a:t>
            </a:r>
          </a:p>
          <a:p>
            <a:pPr marL="400050" indent="-400050">
              <a:lnSpc>
                <a:spcPct val="20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Continuous Deployment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is for infrastructure purposes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1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How does it work ?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011740" cy="45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1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How does it work ?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76328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Developers work on features and run the Unit Tests locally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Changes are pushed to the VCS ; application is built and</a:t>
            </a:r>
            <a:b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</a:b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Integration tests are run (triggered, scheduled or on-demand)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Upon demand, the Deployment Pipeline may be triggered (can involve code quality and code security scans)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all the lights are green, the build is deployed on Test/QA environments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1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Why is Continuous Integration useful ?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76328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A successful build does not mean a working build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Fail-fast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: developers know immediately if their changes broke something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Smaller and more frequent changes mean easier debugging and </a:t>
            </a:r>
            <a:r>
              <a:rPr lang="en-US" sz="2000" b="1" dirty="0">
                <a:latin typeface="Helvetica Neue Light" charset="0"/>
                <a:ea typeface="Helvetica Neue Light" charset="0"/>
                <a:cs typeface="Helvetica Neue Light" charset="0"/>
              </a:rPr>
              <a:t>faster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fixing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Every change is tested against the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entire environment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Avoid defects survival until 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deployment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Visibility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is granted for the whole team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whole process is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automated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(build servers)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Part of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Xtreme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programming, Test-driven development,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DevOps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Agile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methodologies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22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Helvetica Neue Light" charset="0"/>
                <a:ea typeface="Helvetica Neue Light" charset="0"/>
                <a:cs typeface="Helvetica Neue Light" charset="0"/>
              </a:rPr>
              <a:t>Why are Continuous Deployment and Delivery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useful ?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Every new build is tested against the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entire environment and infrastructure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Visibility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is granted for the whole team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whole process is also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automated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Services can be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virtualized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Stable builds are always available for testing and demo purposes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Deployment steps can be measured in order to anticipate production issues (metrics gathering)</a:t>
            </a:r>
          </a:p>
        </p:txBody>
      </p:sp>
    </p:spTree>
    <p:extLst>
      <p:ext uri="{BB962C8B-B14F-4D97-AF65-F5344CB8AC3E}">
        <p14:creationId xmlns:p14="http://schemas.microsoft.com/office/powerpoint/2010/main" val="750757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Best practices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19675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Developers check in their working and tested changes every day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Developers check out every morning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Make the Test/QA environment a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clone of the Production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Document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the deployment pipelines (what should happen next ?)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Use an external provider to host your build and deployment infrastructure if you can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 Neue Light" charset="0"/>
                <a:ea typeface="Helvetica Neue Light" charset="0"/>
                <a:cs typeface="Helvetica Neue Light" charset="0"/>
              </a:rPr>
              <a:t>If you host your own infrastructure, </a:t>
            </a:r>
            <a:r>
              <a:rPr lang="en-US" sz="2000" b="1" dirty="0">
                <a:latin typeface="Helvetica Neue Light" charset="0"/>
                <a:ea typeface="Helvetica Neue Light" charset="0"/>
                <a:cs typeface="Helvetica Neue Light" charset="0"/>
              </a:rPr>
              <a:t>scale it </a:t>
            </a:r>
            <a:r>
              <a:rPr lang="en-US" sz="2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!</a:t>
            </a:r>
            <a:endParaRPr lang="en-US" sz="2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Use a central binary repository (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e.g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Nexus) to store artefacts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Automate, automate, automate (just like pizza)</a:t>
            </a:r>
          </a:p>
        </p:txBody>
      </p:sp>
    </p:spTree>
    <p:extLst>
      <p:ext uri="{BB962C8B-B14F-4D97-AF65-F5344CB8AC3E}">
        <p14:creationId xmlns:p14="http://schemas.microsoft.com/office/powerpoint/2010/main" val="118634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Common mistakes</a:t>
            </a: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03300"/>
            <a:ext cx="7620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33830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Movify 1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FF3333"/>
      </a:accent1>
      <a:accent2>
        <a:srgbClr val="3B3B3B"/>
      </a:accent2>
      <a:accent3>
        <a:srgbClr val="ACBA02"/>
      </a:accent3>
      <a:accent4>
        <a:srgbClr val="505050"/>
      </a:accent4>
      <a:accent5>
        <a:srgbClr val="B2B2B2"/>
      </a:accent5>
      <a:accent6>
        <a:srgbClr val="EAEAEA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Custom Design">
  <a:themeElements>
    <a:clrScheme name="Movify 1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FF3333"/>
      </a:accent1>
      <a:accent2>
        <a:srgbClr val="3B3B3B"/>
      </a:accent2>
      <a:accent3>
        <a:srgbClr val="ACBA02"/>
      </a:accent3>
      <a:accent4>
        <a:srgbClr val="505050"/>
      </a:accent4>
      <a:accent5>
        <a:srgbClr val="B2B2B2"/>
      </a:accent5>
      <a:accent6>
        <a:srgbClr val="EAEAEA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4_Custom Design">
  <a:themeElements>
    <a:clrScheme name="Movify 1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FF3333"/>
      </a:accent1>
      <a:accent2>
        <a:srgbClr val="3B3B3B"/>
      </a:accent2>
      <a:accent3>
        <a:srgbClr val="ACBA02"/>
      </a:accent3>
      <a:accent4>
        <a:srgbClr val="505050"/>
      </a:accent4>
      <a:accent5>
        <a:srgbClr val="B2B2B2"/>
      </a:accent5>
      <a:accent6>
        <a:srgbClr val="EAEAEA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25160</TotalTime>
  <Words>467</Words>
  <Application>Microsoft Macintosh PowerPoint</Application>
  <PresentationFormat>On-screen Show (4:3)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Calibri</vt:lpstr>
      <vt:lpstr>Calibri Light</vt:lpstr>
      <vt:lpstr>Century Gothic</vt:lpstr>
      <vt:lpstr>Gotham Light</vt:lpstr>
      <vt:lpstr>Helvetica Neue</vt:lpstr>
      <vt:lpstr>Helvetica Neue Light</vt:lpstr>
      <vt:lpstr>Helvetica Neue Thin</vt:lpstr>
      <vt:lpstr>ＭＳ Ｐゴシック</vt:lpstr>
      <vt:lpstr>Open Sans Condensed Light</vt:lpstr>
      <vt:lpstr>Arial</vt:lpstr>
      <vt:lpstr>5_Custom Design</vt:lpstr>
      <vt:lpstr>Custom Design</vt:lpstr>
      <vt:lpstr>6_Custom Design</vt:lpstr>
      <vt:lpstr>1_Custom Design</vt:lpstr>
      <vt:lpstr>2_Custom Design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Louis Cornet</dc:creator>
  <cp:keywords/>
  <dc:description/>
  <cp:lastModifiedBy>Microsoft Office User</cp:lastModifiedBy>
  <cp:revision>1541</cp:revision>
  <cp:lastPrinted>2014-10-31T17:58:19Z</cp:lastPrinted>
  <dcterms:created xsi:type="dcterms:W3CDTF">2011-07-13T19:03:22Z</dcterms:created>
  <dcterms:modified xsi:type="dcterms:W3CDTF">2016-04-25T13:52:55Z</dcterms:modified>
  <cp:category/>
</cp:coreProperties>
</file>