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87" r:id="rId7"/>
    <p:sldId id="272" r:id="rId8"/>
    <p:sldId id="274" r:id="rId9"/>
    <p:sldId id="277" r:id="rId10"/>
    <p:sldId id="276" r:id="rId11"/>
    <p:sldId id="288" r:id="rId12"/>
    <p:sldId id="289" r:id="rId13"/>
    <p:sldId id="290" r:id="rId14"/>
    <p:sldId id="296" r:id="rId15"/>
    <p:sldId id="298" r:id="rId16"/>
    <p:sldId id="300" r:id="rId17"/>
    <p:sldId id="299" r:id="rId18"/>
    <p:sldId id="301" r:id="rId19"/>
    <p:sldId id="302" r:id="rId20"/>
    <p:sldId id="30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AC7"/>
    <a:srgbClr val="BA1C1C"/>
    <a:srgbClr val="A4A29E"/>
    <a:srgbClr val="6A1B9A"/>
    <a:srgbClr val="A179DC"/>
    <a:srgbClr val="390091"/>
    <a:srgbClr val="54524E"/>
    <a:srgbClr val="22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5"/>
  </p:normalViewPr>
  <p:slideViewPr>
    <p:cSldViewPr snapToGrid="0" snapToObjects="1">
      <p:cViewPr varScale="1">
        <p:scale>
          <a:sx n="72" d="100"/>
          <a:sy n="72" d="100"/>
        </p:scale>
        <p:origin x="13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D8CC6E-17D2-43CB-8290-3F83E8EE35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3B5FA4-9E15-45A7-A3AB-3871438D31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C04B-550D-4517-912F-F6C5038663A8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E648D-DC7F-4744-885A-87E4815774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3ADBF-F50E-4358-9916-DD2DDD2E9A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EC9ED-39A8-40BC-BC99-55B58EB9B0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2316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AFC73-5B35-4EA8-990D-0C79FFB8C187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12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62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49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34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51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192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7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53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7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67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33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83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5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11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2D76E09-41B7-FE4E-B099-04DFD58B8CF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1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97F071-F9BA-4229-91FD-894476D37AF6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 rtl="0"/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2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4E08AD-4D9C-430C-B6B1-533BF73BDFD3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87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8690DB-1470-4CCB-B334-ACFB9BF59592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12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78FC4B-3972-426F-89BD-1BA06562D562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5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1308D60A-B93B-4810-A061-80ED175ACC35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4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3566F6-407D-4E2C-AD58-60BCD1BE316D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09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601F2D-1AB2-44A4-B2D1-F74EBC2C9AD6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9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F7398BD-3B4B-4E88-BA6F-5D2257006F6A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8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7C3FF0-D00F-4DE5-A017-22AC4417B856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5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40023F-3550-4B5F-9B96-04AD9FF8C38A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36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87FE0-5B26-4169-8249-CE36B9C0EAEE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4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3566F6-407D-4E2C-AD58-60BCD1BE316D}" type="datetime1">
              <a:rPr lang="ru-RU" smtClean="0"/>
              <a:t>24.06.2021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FAB73BC-B049-4115-A692-8D63A059B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1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47C187-C209-4A6B-B795-F87B6E34771E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Red painting black art Acrylic Abstract painting large wall | Etsy Palette  knife painting Palette-knife-pai… | Red painting, Red paintings canvas,  Abstract painting">
            <a:extLst>
              <a:ext uri="{FF2B5EF4-FFF2-40B4-BE49-F238E27FC236}">
                <a16:creationId xmlns:a16="http://schemas.microsoft.com/office/drawing/2014/main" id="{32CF6C4F-B301-42B2-8E43-89F949E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50" y="3806605"/>
            <a:ext cx="2302565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140589"/>
            <a:ext cx="9143996" cy="106984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sz="6600" dirty="0">
                <a:solidFill>
                  <a:srgbClr val="CBCAC7"/>
                </a:solidFill>
              </a:rPr>
              <a:t>Дипломный проект</a:t>
            </a:r>
          </a:p>
        </p:txBody>
      </p:sp>
      <p:sp>
        <p:nvSpPr>
          <p:cNvPr id="8" name="Подзаголовок 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" y="3706402"/>
            <a:ext cx="9144004" cy="106984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b="1" dirty="0">
                <a:solidFill>
                  <a:srgbClr val="CBCAC7"/>
                </a:solidFill>
              </a:rPr>
              <a:t>Информационная система учета кинопроката фильмов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5893F-4BEF-4A07-A940-A8440012CCA8}"/>
              </a:ext>
            </a:extLst>
          </p:cNvPr>
          <p:cNvSpPr txBox="1"/>
          <p:nvPr/>
        </p:nvSpPr>
        <p:spPr>
          <a:xfrm>
            <a:off x="-1" y="5768181"/>
            <a:ext cx="9144001" cy="72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dirty="0">
                <a:solidFill>
                  <a:srgbClr val="CBCAC7"/>
                </a:solidFill>
              </a:rPr>
              <a:t>Разработчик: учащийся гр. П42 </a:t>
            </a:r>
            <a:r>
              <a:rPr lang="ru-RU" dirty="0" err="1">
                <a:solidFill>
                  <a:srgbClr val="CBCAC7"/>
                </a:solidFill>
              </a:rPr>
              <a:t>Гузов</a:t>
            </a:r>
            <a:r>
              <a:rPr lang="ru-RU" dirty="0">
                <a:solidFill>
                  <a:srgbClr val="CBCAC7"/>
                </a:solidFill>
              </a:rPr>
              <a:t> Д.Я.</a:t>
            </a:r>
          </a:p>
          <a:p>
            <a:pPr algn="ctr">
              <a:lnSpc>
                <a:spcPct val="120000"/>
              </a:lnSpc>
            </a:pPr>
            <a:r>
              <a:rPr lang="ru-RU" dirty="0">
                <a:solidFill>
                  <a:srgbClr val="CBCAC7"/>
                </a:solidFill>
              </a:rPr>
              <a:t>Руководитель: Пяткин Д.В.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C54C-F177-4B9C-AB18-2BAF3BCC67D1}"/>
              </a:ext>
            </a:extLst>
          </p:cNvPr>
          <p:cNvSpPr txBox="1"/>
          <p:nvPr/>
        </p:nvSpPr>
        <p:spPr>
          <a:xfrm>
            <a:off x="-2" y="363273"/>
            <a:ext cx="9143999" cy="125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управление по образованию</a:t>
            </a:r>
            <a:br>
              <a:rPr lang="ru-RU" sz="1600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Витебского исполнительного комитета</a:t>
            </a:r>
          </a:p>
          <a:p>
            <a:pPr algn="ctr">
              <a:lnSpc>
                <a:spcPct val="110000"/>
              </a:lnSpc>
            </a:pP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УО «Полоцкий государственный экономический колледж»</a:t>
            </a:r>
            <a:endParaRPr lang="ru-BY" sz="1600" dirty="0">
              <a:solidFill>
                <a:srgbClr val="CBCAC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CBCA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1" y="198785"/>
            <a:ext cx="6546576" cy="106928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Редактирование Места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0A7ED3-9931-4F80-959F-330307E4BFF0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10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  <p:pic>
        <p:nvPicPr>
          <p:cNvPr id="1026" name="Picture 2" descr="http://g.recordit.co/zUtDnmJa4d.gif">
            <a:extLst>
              <a:ext uri="{FF2B5EF4-FFF2-40B4-BE49-F238E27FC236}">
                <a16:creationId xmlns:a16="http://schemas.microsoft.com/office/drawing/2014/main" id="{8D2A1A9A-5D57-46F3-A67E-F212356DE0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4952"/>
            <a:ext cx="8229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68" y="181391"/>
            <a:ext cx="4028662" cy="81252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Окно Кассира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7F785E-90A5-46AD-A9B0-AEAC305F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7" y="1187578"/>
            <a:ext cx="8693426" cy="473463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482284-3A3A-41D9-9FC1-5E5116FAC2FA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11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69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15" y="212035"/>
            <a:ext cx="3445568" cy="804244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Окно Гостя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C0035A-22FC-4E77-AFF9-7D4285B5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1" y="1240048"/>
            <a:ext cx="8507898" cy="462555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A6E441-2F15-45E0-8874-9FDA6D8B53B6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12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4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Kino" panose="02000000000000000000" pitchFamily="2" charset="-52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251791"/>
            <a:ext cx="7156174" cy="940904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Развертывания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Kino" panose="020000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F8FBBC-517E-42D7-A013-AD18FEE4DD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58165" y="-614161"/>
            <a:ext cx="4427670" cy="8666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415E80-89E8-4F01-B41F-351FFFCC0125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13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1902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47C187-C209-4A6B-B795-F87B6E34771E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Red painting black art Acrylic Abstract painting large wall | Etsy Palette  knife painting Palette-knife-pai… | Red painting, Red paintings canvas,  Abstract painting">
            <a:extLst>
              <a:ext uri="{FF2B5EF4-FFF2-40B4-BE49-F238E27FC236}">
                <a16:creationId xmlns:a16="http://schemas.microsoft.com/office/drawing/2014/main" id="{32CF6C4F-B301-42B2-8E43-89F949E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50" y="3806605"/>
            <a:ext cx="2302565" cy="23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140589"/>
            <a:ext cx="9143996" cy="1069848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sz="6600" dirty="0">
                <a:solidFill>
                  <a:srgbClr val="CBCAC7"/>
                </a:solidFill>
              </a:rPr>
              <a:t>Дипломный проект</a:t>
            </a:r>
          </a:p>
        </p:txBody>
      </p:sp>
      <p:sp>
        <p:nvSpPr>
          <p:cNvPr id="8" name="Подзаголовок 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" y="3706402"/>
            <a:ext cx="9144004" cy="106984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b="1" dirty="0">
                <a:solidFill>
                  <a:srgbClr val="CBCAC7"/>
                </a:solidFill>
              </a:rPr>
              <a:t>Информационная система учета кинопроката фильмов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5893F-4BEF-4A07-A940-A8440012CCA8}"/>
              </a:ext>
            </a:extLst>
          </p:cNvPr>
          <p:cNvSpPr txBox="1"/>
          <p:nvPr/>
        </p:nvSpPr>
        <p:spPr>
          <a:xfrm>
            <a:off x="-1" y="5768181"/>
            <a:ext cx="9144001" cy="72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dirty="0">
                <a:solidFill>
                  <a:srgbClr val="CBCAC7"/>
                </a:solidFill>
              </a:rPr>
              <a:t>Разработчик: учащийся гр. П42 </a:t>
            </a:r>
            <a:r>
              <a:rPr lang="ru-RU" dirty="0" err="1">
                <a:solidFill>
                  <a:srgbClr val="CBCAC7"/>
                </a:solidFill>
              </a:rPr>
              <a:t>Гузов</a:t>
            </a:r>
            <a:r>
              <a:rPr lang="ru-RU" dirty="0">
                <a:solidFill>
                  <a:srgbClr val="CBCAC7"/>
                </a:solidFill>
              </a:rPr>
              <a:t> Д.Я.</a:t>
            </a:r>
          </a:p>
          <a:p>
            <a:pPr algn="ctr">
              <a:lnSpc>
                <a:spcPct val="120000"/>
              </a:lnSpc>
            </a:pPr>
            <a:r>
              <a:rPr lang="ru-RU" dirty="0">
                <a:solidFill>
                  <a:srgbClr val="CBCAC7"/>
                </a:solidFill>
              </a:rPr>
              <a:t>Руководитель: Пяткин Д.В.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C54C-F177-4B9C-AB18-2BAF3BCC67D1}"/>
              </a:ext>
            </a:extLst>
          </p:cNvPr>
          <p:cNvSpPr txBox="1"/>
          <p:nvPr/>
        </p:nvSpPr>
        <p:spPr>
          <a:xfrm>
            <a:off x="-2" y="363273"/>
            <a:ext cx="9143999" cy="125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управление по образованию</a:t>
            </a:r>
            <a:br>
              <a:rPr lang="ru-RU" sz="1600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Витебского исполнительного комитета</a:t>
            </a:r>
          </a:p>
          <a:p>
            <a:pPr algn="ctr">
              <a:lnSpc>
                <a:spcPct val="110000"/>
              </a:lnSpc>
            </a:pPr>
            <a:r>
              <a:rPr lang="ru-RU" sz="1600" b="1" dirty="0">
                <a:solidFill>
                  <a:srgbClr val="CBCAC7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УО «Полоцкий государственный экономический колледж»</a:t>
            </a:r>
            <a:endParaRPr lang="ru-BY" sz="1600" dirty="0">
              <a:solidFill>
                <a:srgbClr val="CBCAC7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CBCA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4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259313"/>
            <a:ext cx="7103166" cy="102660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«Сущность-связь»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BA03D-CD15-4DD7-8019-86C81C99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90381"/>
            <a:ext cx="8534400" cy="437220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1A0E62-F7C5-4BD5-85E0-EA425538BBD6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3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3180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Kino" panose="02000000000000000000" pitchFamily="2" charset="-52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78" y="212033"/>
            <a:ext cx="5751444" cy="133318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вариантов использования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Kino" panose="020000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6EBEA4-317A-4886-A0DE-9CE2015635EF}"/>
              </a:ext>
            </a:extLst>
          </p:cNvPr>
          <p:cNvPicPr/>
          <p:nvPr/>
        </p:nvPicPr>
        <p:blipFill rotWithShape="1">
          <a:blip r:embed="rId3"/>
          <a:srcRect l="5626" t="5322" r="1898" b="2674"/>
          <a:stretch/>
        </p:blipFill>
        <p:spPr bwMode="auto">
          <a:xfrm>
            <a:off x="304800" y="1779910"/>
            <a:ext cx="8534400" cy="414304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458D31-C527-4A5A-B869-82C72FD41968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4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713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Kino" panose="02000000000000000000" pitchFamily="2" charset="-52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251791"/>
            <a:ext cx="7156174" cy="940904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Развертывания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Kino" panose="020000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F8FBBC-517E-42D7-A013-AD18FEE4DD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58165" y="-614161"/>
            <a:ext cx="4427670" cy="8666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415E80-89E8-4F01-B41F-351FFFCC0125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13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30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https://sun9-5.userapi.com/impf/w1B7WAjyAFBo0OeHwYlwQHU0_bFojaePG2CNBA/UEjyrxYPgNo.jpg?size=1279x681&amp;quality=96&amp;sign=cc58038ae6b602e70551bfdebc0394a3&amp;type=album">
            <a:extLst>
              <a:ext uri="{FF2B5EF4-FFF2-40B4-BE49-F238E27FC236}">
                <a16:creationId xmlns:a16="http://schemas.microsoft.com/office/drawing/2014/main" id="{37A2F381-8163-48DF-ABCB-C07C363F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04" r="14504"/>
          <a:stretch/>
        </p:blipFill>
        <p:spPr bwMode="auto">
          <a:xfrm>
            <a:off x="-3048" y="0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139" y="649356"/>
            <a:ext cx="6287626" cy="1147068"/>
          </a:xfr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Пример Кинотеатра с кинопрокатом фильмов</a:t>
            </a:r>
          </a:p>
        </p:txBody>
      </p:sp>
      <p:pic>
        <p:nvPicPr>
          <p:cNvPr id="1026" name="Picture 2" descr="Philips вступает в борьбу с пиратами в кинотеатрах, желая прекратить  практику создания «экранок» / Хабр">
            <a:extLst>
              <a:ext uri="{FF2B5EF4-FFF2-40B4-BE49-F238E27FC236}">
                <a16:creationId xmlns:a16="http://schemas.microsoft.com/office/drawing/2014/main" id="{73F9F11B-58AE-41DB-8D92-9186337A7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" y="2668547"/>
            <a:ext cx="4298092" cy="286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инотеатры по всей России закрываются из-за коронавируса - Ведомости">
            <a:extLst>
              <a:ext uri="{FF2B5EF4-FFF2-40B4-BE49-F238E27FC236}">
                <a16:creationId xmlns:a16="http://schemas.microsoft.com/office/drawing/2014/main" id="{4005BB46-964A-4234-B14F-A69D2B74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591" y="2670858"/>
            <a:ext cx="4298092" cy="28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A557D3-BEF9-4EC4-8886-33E67938B325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2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259313"/>
            <a:ext cx="7103166" cy="102660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«Сущность-связь»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BA03D-CD15-4DD7-8019-86C81C99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90381"/>
            <a:ext cx="8534400" cy="437220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1A0E62-F7C5-4BD5-85E0-EA425538BBD6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3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8235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A672A2-8A7B-42BA-84BC-0CE024A790E7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Kino" panose="02000000000000000000" pitchFamily="2" charset="-52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78" y="212033"/>
            <a:ext cx="5751444" cy="133318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200" dirty="0">
                <a:solidFill>
                  <a:srgbClr val="CBCAC7"/>
                </a:solidFill>
                <a:latin typeface="Kino" panose="02000000000000000000" pitchFamily="2" charset="-52"/>
              </a:rPr>
              <a:t>Диаграмма вариантов использования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Kino" panose="020000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6EBEA4-317A-4886-A0DE-9CE2015635EF}"/>
              </a:ext>
            </a:extLst>
          </p:cNvPr>
          <p:cNvPicPr/>
          <p:nvPr/>
        </p:nvPicPr>
        <p:blipFill rotWithShape="1">
          <a:blip r:embed="rId3"/>
          <a:srcRect l="5626" t="5322" r="1898" b="2674"/>
          <a:stretch/>
        </p:blipFill>
        <p:spPr bwMode="auto">
          <a:xfrm>
            <a:off x="304800" y="1779910"/>
            <a:ext cx="8534400" cy="414304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CBCAC7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458D31-C527-4A5A-B869-82C72FD41968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4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6C6205-562B-4257-A25B-56DBF1C9A03F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88" y="508074"/>
            <a:ext cx="8189628" cy="91129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4400" dirty="0">
                <a:solidFill>
                  <a:srgbClr val="CBCAC7"/>
                </a:solidFill>
                <a:latin typeface="Kino" panose="02000000000000000000" pitchFamily="2" charset="-52"/>
              </a:rPr>
              <a:t>Инструменты разработки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DB6B7-A639-4FEF-B933-D389D78FE9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503015" y="860345"/>
            <a:ext cx="15345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 descr="Продвинутый курс C# /.NET - онлайн обучение">
            <a:extLst>
              <a:ext uri="{FF2B5EF4-FFF2-40B4-BE49-F238E27FC236}">
                <a16:creationId xmlns:a16="http://schemas.microsoft.com/office/drawing/2014/main" id="{94777CC9-3442-44C1-A04B-439ABAEF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82" y="2093236"/>
            <a:ext cx="2090686" cy="23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 1">
            <a:extLst>
              <a:ext uri="{FF2B5EF4-FFF2-40B4-BE49-F238E27FC236}">
                <a16:creationId xmlns:a16="http://schemas.microsoft.com/office/drawing/2014/main" id="{C20C3721-2C2B-419D-8E2C-DD1494BF5704}"/>
              </a:ext>
            </a:extLst>
          </p:cNvPr>
          <p:cNvSpPr txBox="1">
            <a:spLocks/>
          </p:cNvSpPr>
          <p:nvPr/>
        </p:nvSpPr>
        <p:spPr>
          <a:xfrm>
            <a:off x="5921756" y="5080953"/>
            <a:ext cx="3156338" cy="958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CBCAC7"/>
                </a:solidFill>
                <a:latin typeface="Kino" panose="02000000000000000000" pitchFamily="2" charset="-52"/>
              </a:rPr>
              <a:t>ЯЗЫК программирования</a:t>
            </a:r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:</a:t>
            </a:r>
          </a:p>
          <a:p>
            <a:pPr algn="ctr"/>
            <a:r>
              <a:rPr lang="en-US" sz="2000" dirty="0" err="1">
                <a:solidFill>
                  <a:srgbClr val="A179DC"/>
                </a:solidFill>
                <a:latin typeface="Kino" panose="02000000000000000000" pitchFamily="2" charset="-52"/>
              </a:rPr>
              <a:t>c#</a:t>
            </a:r>
            <a:endParaRPr lang="ru-RU" sz="2000" dirty="0">
              <a:solidFill>
                <a:srgbClr val="A179DC"/>
              </a:solidFill>
              <a:latin typeface="Kino" panose="02000000000000000000" pitchFamily="2" charset="-52"/>
            </a:endParaRPr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642EC3C7-401E-486B-92E8-323E43EAF492}"/>
              </a:ext>
            </a:extLst>
          </p:cNvPr>
          <p:cNvSpPr txBox="1">
            <a:spLocks/>
          </p:cNvSpPr>
          <p:nvPr/>
        </p:nvSpPr>
        <p:spPr>
          <a:xfrm>
            <a:off x="131648" y="5080953"/>
            <a:ext cx="3045984" cy="958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CBCAC7"/>
                </a:solidFill>
                <a:latin typeface="Kino" panose="02000000000000000000" pitchFamily="2" charset="-52"/>
              </a:rPr>
              <a:t>Среда программирования</a:t>
            </a:r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:</a:t>
            </a:r>
          </a:p>
          <a:p>
            <a:pPr algn="ctr"/>
            <a:r>
              <a:rPr lang="en-US" sz="2000" dirty="0" err="1">
                <a:solidFill>
                  <a:srgbClr val="6A1B9A"/>
                </a:solidFill>
                <a:latin typeface="Kino" panose="02000000000000000000" pitchFamily="2" charset="-52"/>
              </a:rPr>
              <a:t>Vusial</a:t>
            </a:r>
            <a:r>
              <a:rPr lang="en-US" sz="2000" dirty="0">
                <a:solidFill>
                  <a:srgbClr val="6A1B9A"/>
                </a:solidFill>
                <a:latin typeface="Kino" panose="02000000000000000000" pitchFamily="2" charset="-52"/>
              </a:rPr>
              <a:t> studio 2019</a:t>
            </a:r>
            <a:endParaRPr lang="ru-RU" sz="2000" dirty="0">
              <a:solidFill>
                <a:srgbClr val="6A1B9A"/>
              </a:solidFill>
              <a:latin typeface="Kino" panose="02000000000000000000" pitchFamily="2" charset="-52"/>
            </a:endParaRPr>
          </a:p>
        </p:txBody>
      </p:sp>
      <p:pic>
        <p:nvPicPr>
          <p:cNvPr id="4100" name="Picture 4" descr="Иконка «Visual Studio» — скачай бесплатно PNG и векторе">
            <a:extLst>
              <a:ext uri="{FF2B5EF4-FFF2-40B4-BE49-F238E27FC236}">
                <a16:creationId xmlns:a16="http://schemas.microsoft.com/office/drawing/2014/main" id="{137782E6-096F-424C-BB3C-B08FA50D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8" y="1744789"/>
            <a:ext cx="3045984" cy="30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Иконка «Microsoft SQL Server» — скачай бесплатно PNG и векторе">
            <a:extLst>
              <a:ext uri="{FF2B5EF4-FFF2-40B4-BE49-F238E27FC236}">
                <a16:creationId xmlns:a16="http://schemas.microsoft.com/office/drawing/2014/main" id="{3C0B740F-333A-4860-8081-E363F358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79" y="1927442"/>
            <a:ext cx="2870806" cy="28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 1">
            <a:extLst>
              <a:ext uri="{FF2B5EF4-FFF2-40B4-BE49-F238E27FC236}">
                <a16:creationId xmlns:a16="http://schemas.microsoft.com/office/drawing/2014/main" id="{A655F9E5-6111-4A85-8356-E4BDA2A7AD38}"/>
              </a:ext>
            </a:extLst>
          </p:cNvPr>
          <p:cNvSpPr txBox="1">
            <a:spLocks/>
          </p:cNvSpPr>
          <p:nvPr/>
        </p:nvSpPr>
        <p:spPr>
          <a:xfrm>
            <a:off x="3900761" y="5088428"/>
            <a:ext cx="1687842" cy="905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solidFill>
                  <a:srgbClr val="CBCAC7"/>
                </a:solidFill>
                <a:latin typeface="Kino" panose="02000000000000000000" pitchFamily="2" charset="-52"/>
              </a:rPr>
              <a:t>СУБД</a:t>
            </a:r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:</a:t>
            </a:r>
          </a:p>
          <a:p>
            <a:pPr algn="ctr"/>
            <a:r>
              <a:rPr lang="en-US" sz="2000" dirty="0">
                <a:solidFill>
                  <a:srgbClr val="BA1C1C"/>
                </a:solidFill>
                <a:latin typeface="Kino" panose="02000000000000000000" pitchFamily="2" charset="-52"/>
              </a:rPr>
              <a:t>MS SQL SERVER</a:t>
            </a:r>
            <a:endParaRPr lang="ru-RU" sz="2000" dirty="0">
              <a:solidFill>
                <a:srgbClr val="BA1C1C"/>
              </a:solidFill>
              <a:latin typeface="Kino" panose="020000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894097-CB23-4DBB-BF8F-F3AE7750680E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5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12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0B181E-1D85-4693-B219-52B29E2887A2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593" y="178438"/>
            <a:ext cx="6175982" cy="71889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АУТЕНТИФИКАЦИЯ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DB6B7-A639-4FEF-B933-D389D78FE9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503015" y="860345"/>
            <a:ext cx="15345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B5E0A-FF1F-4441-A952-8D31F43B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0"/>
          <a:stretch/>
        </p:blipFill>
        <p:spPr>
          <a:xfrm>
            <a:off x="1630016" y="1043103"/>
            <a:ext cx="6030391" cy="568757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8D6565-659C-4E77-A3BC-EDE360A14C4C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6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20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1" y="225288"/>
            <a:ext cx="5698436" cy="101627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Добавление Фильма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CE0BE4-4E88-4D40-8F5A-C7D2AF39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1453601"/>
            <a:ext cx="8324850" cy="45339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BEDE5-BD5B-4B15-B415-AD031A721CE4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7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136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6" y="220938"/>
            <a:ext cx="5141846" cy="101627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Удаление Сеанса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2A71C-4C4A-44FE-B60C-65F000FC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440554"/>
            <a:ext cx="8324850" cy="45339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C75081-0A84-4D4C-9F7B-FA0E90B1697A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8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876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22C187-EFE9-456D-83C7-605F3FAC44C9}"/>
              </a:ext>
            </a:extLst>
          </p:cNvPr>
          <p:cNvSpPr/>
          <p:nvPr/>
        </p:nvSpPr>
        <p:spPr>
          <a:xfrm>
            <a:off x="1" y="1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89" y="181599"/>
            <a:ext cx="4373220" cy="1016276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>
            <a:noAutofit/>
          </a:bodyPr>
          <a:lstStyle/>
          <a:p>
            <a:pPr algn="ctr" rtl="0"/>
            <a:r>
              <a:rPr lang="ru-RU" sz="3600" dirty="0">
                <a:solidFill>
                  <a:srgbClr val="CBCAC7"/>
                </a:solidFill>
                <a:latin typeface="Kino" panose="02000000000000000000" pitchFamily="2" charset="-52"/>
              </a:rPr>
              <a:t>Поиск по дате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AE8CC9-E56E-4B3C-BA42-7D2B98828EF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9784" y="-41979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B251A6-2E70-4C37-93A3-34C392E0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1396242"/>
            <a:ext cx="8286750" cy="54617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03BF27-0D03-44AF-8F0F-DD99FBF40466}"/>
              </a:ext>
            </a:extLst>
          </p:cNvPr>
          <p:cNvSpPr/>
          <p:nvPr/>
        </p:nvSpPr>
        <p:spPr>
          <a:xfrm>
            <a:off x="8362122" y="6129130"/>
            <a:ext cx="543339" cy="543339"/>
          </a:xfrm>
          <a:prstGeom prst="rect">
            <a:avLst/>
          </a:prstGeom>
          <a:solidFill>
            <a:srgbClr val="BA1C1C"/>
          </a:solidFill>
          <a:ln>
            <a:solidFill>
              <a:srgbClr val="CB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BCAC7"/>
                </a:solidFill>
                <a:latin typeface="Kino" panose="02000000000000000000" pitchFamily="2" charset="-52"/>
              </a:rPr>
              <a:t>9</a:t>
            </a:r>
            <a:endParaRPr lang="ru-RU" sz="2000" dirty="0">
              <a:solidFill>
                <a:srgbClr val="CBCAC7"/>
              </a:solidFill>
              <a:latin typeface="Kino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34946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244</TotalTime>
  <Words>145</Words>
  <Application>Microsoft Office PowerPoint</Application>
  <PresentationFormat>Экран (4:3)</PresentationFormat>
  <Paragraphs>65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Kino</vt:lpstr>
      <vt:lpstr>Rockwell</vt:lpstr>
      <vt:lpstr>Rockwell Condensed</vt:lpstr>
      <vt:lpstr>Times New Roman</vt:lpstr>
      <vt:lpstr>Wingdings</vt:lpstr>
      <vt:lpstr>Дерево</vt:lpstr>
      <vt:lpstr>Дипломный проект</vt:lpstr>
      <vt:lpstr>Пример Кинотеатра с кинопрокатом фильмов</vt:lpstr>
      <vt:lpstr>Диаграмма «Сущность-связь»</vt:lpstr>
      <vt:lpstr>Диаграмма вариантов использования</vt:lpstr>
      <vt:lpstr>Инструменты разработки</vt:lpstr>
      <vt:lpstr>АУТЕНТИФИКАЦИЯ</vt:lpstr>
      <vt:lpstr>Добавление Фильма</vt:lpstr>
      <vt:lpstr>Удаление Сеанса</vt:lpstr>
      <vt:lpstr>Поиск по дате</vt:lpstr>
      <vt:lpstr>Редактирование Места</vt:lpstr>
      <vt:lpstr>Окно Кассира</vt:lpstr>
      <vt:lpstr>Окно Гостя</vt:lpstr>
      <vt:lpstr>Диаграмма Развертывания</vt:lpstr>
      <vt:lpstr>Дипломный проект</vt:lpstr>
      <vt:lpstr>Диаграмма «Сущность-связь»</vt:lpstr>
      <vt:lpstr>Диаграмма вариантов использования</vt:lpstr>
      <vt:lpstr>Диаграмма Развертывания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Рожко Егор</dc:creator>
  <cp:lastModifiedBy>Levitan Daniil</cp:lastModifiedBy>
  <cp:revision>31</cp:revision>
  <dcterms:created xsi:type="dcterms:W3CDTF">2021-03-23T17:15:20Z</dcterms:created>
  <dcterms:modified xsi:type="dcterms:W3CDTF">2021-06-24T04:48:46Z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