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14" r:id="rId3"/>
    <p:sldId id="298" r:id="rId4"/>
    <p:sldId id="257" r:id="rId5"/>
    <p:sldId id="324" r:id="rId6"/>
    <p:sldId id="258" r:id="rId7"/>
    <p:sldId id="297" r:id="rId8"/>
    <p:sldId id="266" r:id="rId9"/>
    <p:sldId id="272" r:id="rId10"/>
    <p:sldId id="261" r:id="rId11"/>
    <p:sldId id="263" r:id="rId12"/>
    <p:sldId id="262" r:id="rId13"/>
    <p:sldId id="259" r:id="rId14"/>
    <p:sldId id="260" r:id="rId15"/>
    <p:sldId id="317" r:id="rId16"/>
    <p:sldId id="318" r:id="rId17"/>
    <p:sldId id="319" r:id="rId18"/>
    <p:sldId id="316" r:id="rId19"/>
    <p:sldId id="287" r:id="rId20"/>
    <p:sldId id="302" r:id="rId21"/>
    <p:sldId id="276" r:id="rId22"/>
    <p:sldId id="277" r:id="rId23"/>
    <p:sldId id="264" r:id="rId24"/>
    <p:sldId id="265" r:id="rId25"/>
    <p:sldId id="280" r:id="rId26"/>
    <p:sldId id="283" r:id="rId27"/>
    <p:sldId id="284" r:id="rId28"/>
    <p:sldId id="322" r:id="rId29"/>
    <p:sldId id="323" r:id="rId30"/>
    <p:sldId id="281" r:id="rId31"/>
    <p:sldId id="278" r:id="rId32"/>
    <p:sldId id="269" r:id="rId33"/>
    <p:sldId id="271" r:id="rId34"/>
    <p:sldId id="273" r:id="rId35"/>
    <p:sldId id="274" r:id="rId36"/>
    <p:sldId id="300" r:id="rId37"/>
    <p:sldId id="299" r:id="rId38"/>
    <p:sldId id="304" r:id="rId39"/>
    <p:sldId id="301" r:id="rId40"/>
    <p:sldId id="293" r:id="rId41"/>
    <p:sldId id="275" r:id="rId42"/>
    <p:sldId id="282" r:id="rId43"/>
    <p:sldId id="288" r:id="rId44"/>
    <p:sldId id="291" r:id="rId45"/>
    <p:sldId id="292" r:id="rId46"/>
    <p:sldId id="294" r:id="rId47"/>
    <p:sldId id="295" r:id="rId48"/>
    <p:sldId id="296" r:id="rId49"/>
    <p:sldId id="305" r:id="rId50"/>
    <p:sldId id="306" r:id="rId51"/>
    <p:sldId id="307" r:id="rId52"/>
    <p:sldId id="308" r:id="rId53"/>
    <p:sldId id="309" r:id="rId54"/>
    <p:sldId id="310" r:id="rId55"/>
    <p:sldId id="313" r:id="rId56"/>
    <p:sldId id="320"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301" autoAdjust="0"/>
    <p:restoredTop sz="62078" autoAdjust="0"/>
  </p:normalViewPr>
  <p:slideViewPr>
    <p:cSldViewPr snapToGrid="0">
      <p:cViewPr varScale="1">
        <p:scale>
          <a:sx n="73" d="100"/>
          <a:sy n="73" d="100"/>
        </p:scale>
        <p:origin x="72" y="63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3.xml"/><Relationship Id="rId18" Type="http://schemas.openxmlformats.org/officeDocument/2006/relationships/slide" Target="slides/slide32.xml"/><Relationship Id="rId3" Type="http://schemas.openxmlformats.org/officeDocument/2006/relationships/slide" Target="slides/slide6.xml"/><Relationship Id="rId21" Type="http://schemas.openxmlformats.org/officeDocument/2006/relationships/slide" Target="slides/slide35.xml"/><Relationship Id="rId7" Type="http://schemas.openxmlformats.org/officeDocument/2006/relationships/slide" Target="slides/slide11.xml"/><Relationship Id="rId12" Type="http://schemas.openxmlformats.org/officeDocument/2006/relationships/slide" Target="slides/slide22.xml"/><Relationship Id="rId17" Type="http://schemas.openxmlformats.org/officeDocument/2006/relationships/slide" Target="slides/slide31.xml"/><Relationship Id="rId2" Type="http://schemas.openxmlformats.org/officeDocument/2006/relationships/slide" Target="slides/slide4.xml"/><Relationship Id="rId16" Type="http://schemas.openxmlformats.org/officeDocument/2006/relationships/slide" Target="slides/slide30.xml"/><Relationship Id="rId20" Type="http://schemas.openxmlformats.org/officeDocument/2006/relationships/slide" Target="slides/slide34.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21.xml"/><Relationship Id="rId5" Type="http://schemas.openxmlformats.org/officeDocument/2006/relationships/slide" Target="slides/slide9.xml"/><Relationship Id="rId15" Type="http://schemas.openxmlformats.org/officeDocument/2006/relationships/slide" Target="slides/slide25.xml"/><Relationship Id="rId23" Type="http://schemas.openxmlformats.org/officeDocument/2006/relationships/slide" Target="slides/slide42.xml"/><Relationship Id="rId10" Type="http://schemas.openxmlformats.org/officeDocument/2006/relationships/slide" Target="slides/slide14.xml"/><Relationship Id="rId19" Type="http://schemas.openxmlformats.org/officeDocument/2006/relationships/slide" Target="slides/slide33.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24.xml"/><Relationship Id="rId22"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3CF86-CE1D-41F1-89F4-39B85766F110}" type="datetimeFigureOut">
              <a:rPr lang="de-DE" smtClean="0"/>
              <a:t>23.01.2025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73B05-5464-481B-B00D-51D002125B42}" type="slidenum">
              <a:rPr lang="de-DE" smtClean="0"/>
              <a:t>‹Nr.›</a:t>
            </a:fld>
            <a:endParaRPr lang="de-DE"/>
          </a:p>
        </p:txBody>
      </p:sp>
    </p:spTree>
    <p:extLst>
      <p:ext uri="{BB962C8B-B14F-4D97-AF65-F5344CB8AC3E}">
        <p14:creationId xmlns:p14="http://schemas.microsoft.com/office/powerpoint/2010/main" val="2066633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ing.oreilly.com/library/view/sql-pocket-guide/9781492090397/ch03.html#sublanguages:~:text=be%20quickly%20skimmed.-,Sublanguages,-There%20are%20man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wikipedia.org/wiki/Data_Manipulation_Languag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e.wikipedia.org/wiki/Data_Definition_Languag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qlbolt.com/lesson/select_queries_order_of_execu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learn.microsoft.com/de-de/sql/t-sql/functions/db-name-transact-sql?view=sql-server-ver16"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books.org/wiki/SQL_Dialects_Referenc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tackoverflow.com/questions/2299249/what-is-the-use-of-go-in-sql-server-management-studio-transact-sql"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www.sqlshack.com/sql-go-command-in-sql-server/#:~:text=The%20GO%20command%20is%20frequently,that%20may%20be%20removed%20someda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n.wikibooks.org/wiki/SQL_Dialects_Reference/Functions_and_expressions/String_functions"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stackoverflow.com/questions/1373238/string-concatenation-operator-in-oracle-postgres-and-sql-server"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learn.microsoft.com/en-us/sql/relational-databases/indexes/clustered-and-nonclustered-indexes-described?view=sql-server-ver15"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learning.oreilly.com/library/view/sql-pocket-guide/9781492090397/ch07.html"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learn.microsoft.com/de-de/sql/t-sql/functions/functions?view=sql-server-ver16"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ork_(software_development)"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Free_and_open-source_software" TargetMode="External"/><Relationship Id="rId5" Type="http://schemas.openxmlformats.org/officeDocument/2006/relationships/hyperlink" Target="https://en.wikipedia.org/wiki/Relational_database_management_system" TargetMode="External"/><Relationship Id="rId4" Type="http://schemas.openxmlformats.org/officeDocument/2006/relationships/hyperlink" Target="https://en.wikipedia.org/wiki/MySQ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wikipedia.org/wiki/MongoDB#cite_note-MongoDB_find-13" TargetMode="External"/><Relationship Id="rId7" Type="http://schemas.openxmlformats.org/officeDocument/2006/relationships/hyperlink" Target="https://de.wikipedia.org/wiki/Monitoring"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wikipedia.org/wiki/Kapitalmarkt" TargetMode="External"/><Relationship Id="rId5" Type="http://schemas.openxmlformats.org/officeDocument/2006/relationships/hyperlink" Target="https://de.wikipedia.org/wiki/Internet_der_Dinge" TargetMode="External"/><Relationship Id="rId4" Type="http://schemas.openxmlformats.org/officeDocument/2006/relationships/hyperlink" Target="https://de.wikipedia.org/wiki/Iterator"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Structured Query Language</a:t>
            </a:r>
          </a:p>
        </p:txBody>
      </p:sp>
      <p:sp>
        <p:nvSpPr>
          <p:cNvPr id="4" name="Foliennummernplatzhalter 3"/>
          <p:cNvSpPr>
            <a:spLocks noGrp="1"/>
          </p:cNvSpPr>
          <p:nvPr>
            <p:ph type="sldNum" sz="quarter" idx="5"/>
          </p:nvPr>
        </p:nvSpPr>
        <p:spPr/>
        <p:txBody>
          <a:bodyPr/>
          <a:lstStyle/>
          <a:p>
            <a:fld id="{0FC73B05-5464-481B-B00D-51D002125B42}" type="slidenum">
              <a:rPr lang="de-DE" smtClean="0"/>
              <a:t>1</a:t>
            </a:fld>
            <a:endParaRPr lang="de-DE"/>
          </a:p>
        </p:txBody>
      </p:sp>
    </p:spTree>
    <p:extLst>
      <p:ext uri="{BB962C8B-B14F-4D97-AF65-F5344CB8AC3E}">
        <p14:creationId xmlns:p14="http://schemas.microsoft.com/office/powerpoint/2010/main" val="3725889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hlinkClick r:id="rId3"/>
              </a:rPr>
              <a:t>https://learning.oreilly.com/library/view/sql-pocket-guide/9781492090397/ch03.html#sublanguages:~:text=be%20quickly%20skimmed.-,Sublanguages,-There%20are%20many</a:t>
            </a:r>
            <a:endParaRPr lang="de-DE"/>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19</a:t>
            </a:fld>
            <a:endParaRPr lang="de-DE"/>
          </a:p>
        </p:txBody>
      </p:sp>
    </p:spTree>
    <p:extLst>
      <p:ext uri="{BB962C8B-B14F-4D97-AF65-F5344CB8AC3E}">
        <p14:creationId xmlns:p14="http://schemas.microsoft.com/office/powerpoint/2010/main" val="103127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hlinkClick r:id="rId3"/>
              </a:rPr>
              <a:t>Data Manipulation Language – Wikipedia</a:t>
            </a:r>
            <a:endParaRPr lang="de-DE"/>
          </a:p>
          <a:p>
            <a:endParaRPr lang="de-DE"/>
          </a:p>
          <a:p>
            <a:r>
              <a:rPr lang="de-DE">
                <a:hlinkClick r:id="rId4"/>
              </a:rPr>
              <a:t>Data Definition Language – Wikipedia</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20</a:t>
            </a:fld>
            <a:endParaRPr lang="de-DE"/>
          </a:p>
        </p:txBody>
      </p:sp>
    </p:spTree>
    <p:extLst>
      <p:ext uri="{BB962C8B-B14F-4D97-AF65-F5344CB8AC3E}">
        <p14:creationId xmlns:p14="http://schemas.microsoft.com/office/powerpoint/2010/main" val="1834430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a:p>
            <a:r>
              <a:rPr lang="en-US"/>
              <a:t>ANSI-89 was the first widely adopted standard, followed by ANSI-92, which included some major revisions.</a:t>
            </a:r>
          </a:p>
          <a:p>
            <a:endParaRPr lang="en-US"/>
          </a:p>
          <a:p>
            <a:r>
              <a:rPr lang="en-US"/>
              <a:t>Alle Joins</a:t>
            </a:r>
          </a:p>
          <a:p>
            <a:r>
              <a:rPr lang="de-DE"/>
              <a:t>https://learning.oreilly.com/library/view/sql-pocket-guide/9781492090397/ch09.html#:-:text=Table%209-2.%20Ways%20to%20join%20together%20tables</a:t>
            </a:r>
          </a:p>
        </p:txBody>
      </p:sp>
      <p:sp>
        <p:nvSpPr>
          <p:cNvPr id="4" name="Foliennummernplatzhalter 3"/>
          <p:cNvSpPr>
            <a:spLocks noGrp="1"/>
          </p:cNvSpPr>
          <p:nvPr>
            <p:ph type="sldNum" sz="quarter" idx="5"/>
          </p:nvPr>
        </p:nvSpPr>
        <p:spPr/>
        <p:txBody>
          <a:bodyPr/>
          <a:lstStyle/>
          <a:p>
            <a:fld id="{0FC73B05-5464-481B-B00D-51D002125B42}" type="slidenum">
              <a:rPr lang="de-DE" smtClean="0"/>
              <a:t>21</a:t>
            </a:fld>
            <a:endParaRPr lang="de-DE"/>
          </a:p>
        </p:txBody>
      </p:sp>
    </p:spTree>
    <p:extLst>
      <p:ext uri="{BB962C8B-B14F-4D97-AF65-F5344CB8AC3E}">
        <p14:creationId xmlns:p14="http://schemas.microsoft.com/office/powerpoint/2010/main" val="3944754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Keywords are typically capitalized for readability. However, SQL is case-insensitive, meaning that an uppercase WHERE and a lowercase where mean the same thing when the code is run.</a:t>
            </a:r>
          </a:p>
          <a:p>
            <a:endParaRPr lang="en-US"/>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22</a:t>
            </a:fld>
            <a:endParaRPr lang="de-DE"/>
          </a:p>
        </p:txBody>
      </p:sp>
    </p:spTree>
    <p:extLst>
      <p:ext uri="{BB962C8B-B14F-4D97-AF65-F5344CB8AC3E}">
        <p14:creationId xmlns:p14="http://schemas.microsoft.com/office/powerpoint/2010/main" val="382812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 der Programmierung hat man öfter nur den </a:t>
            </a:r>
            <a:r>
              <a:rPr lang="de-DE" err="1"/>
              <a:t>Where-Clause</a:t>
            </a:r>
            <a:endParaRPr lang="de-DE"/>
          </a:p>
          <a:p>
            <a:endParaRPr lang="de-DE"/>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23</a:t>
            </a:fld>
            <a:endParaRPr lang="de-DE"/>
          </a:p>
        </p:txBody>
      </p:sp>
    </p:spTree>
    <p:extLst>
      <p:ext uri="{BB962C8B-B14F-4D97-AF65-F5344CB8AC3E}">
        <p14:creationId xmlns:p14="http://schemas.microsoft.com/office/powerpoint/2010/main" val="3276072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err="1">
                <a:hlinkClick r:id="rId3"/>
              </a:rPr>
              <a:t>SQLBolt</a:t>
            </a:r>
            <a:r>
              <a:rPr lang="en-US">
                <a:hlinkClick r:id="rId3"/>
              </a:rPr>
              <a:t> - Learn SQL - SQL Lesson 12: Order of execution of a Query</a:t>
            </a:r>
            <a:endPar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Compared</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to</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order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you</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actually</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write</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clauses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you’ll</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notice</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000" b="0" i="0" u="none" strike="noStrike" cap="none" normalizeH="0" baseline="0">
                <a:ln>
                  <a:noFill/>
                </a:ln>
                <a:solidFill>
                  <a:srgbClr val="3D3B49"/>
                </a:solidFill>
                <a:effectLst/>
                <a:latin typeface="Consolas" panose="020B0609020204030204" pitchFamily="49" charset="0"/>
                <a:cs typeface="Noto Serif" panose="02020600060500020200" pitchFamily="18" charset="0"/>
              </a:rPr>
              <a:t>SELECT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has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been</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moved</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to</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fifth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position</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The high-level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takeaway</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here</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is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SQL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works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in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this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order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Gathers all of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data</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with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000" b="0" i="0" u="none" strike="noStrike" cap="none" normalizeH="0" baseline="0" err="1">
                <a:ln>
                  <a:noFill/>
                </a:ln>
                <a:solidFill>
                  <a:srgbClr val="3D3B49"/>
                </a:solidFill>
                <a:effectLst/>
                <a:latin typeface="Consolas" panose="020B0609020204030204" pitchFamily="49" charset="0"/>
                <a:cs typeface="Noto Serif" panose="02020600060500020200" pitchFamily="18" charset="0"/>
              </a:rPr>
              <a:t>FROM</a:t>
            </a:r>
            <a:endPar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Filters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rows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of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data</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with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000" b="0" i="0" u="none" strike="noStrike" cap="none" normalizeH="0" baseline="0" err="1">
                <a:ln>
                  <a:noFill/>
                </a:ln>
                <a:solidFill>
                  <a:srgbClr val="3D3B49"/>
                </a:solidFill>
                <a:effectLst/>
                <a:latin typeface="Consolas" panose="020B0609020204030204" pitchFamily="49" charset="0"/>
                <a:cs typeface="Noto Serif" panose="02020600060500020200" pitchFamily="18" charset="0"/>
              </a:rPr>
              <a:t>WHERE</a:t>
            </a:r>
            <a:endPar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Groups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rows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together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with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000" b="0" i="0" u="none" strike="noStrike" cap="none" normalizeH="0" baseline="0">
                <a:ln>
                  <a:noFill/>
                </a:ln>
                <a:solidFill>
                  <a:srgbClr val="3D3B49"/>
                </a:solidFill>
                <a:effectLst/>
                <a:latin typeface="Consolas" panose="020B0609020204030204" pitchFamily="49" charset="0"/>
                <a:cs typeface="Noto Serif" panose="02020600060500020200" pitchFamily="18" charset="0"/>
              </a:rPr>
              <a:t>GROUP BY</a:t>
            </a:r>
            <a:endPar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Filters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grouped</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rows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with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000" b="0" i="0" u="none" strike="noStrike" cap="none" normalizeH="0" baseline="0">
                <a:ln>
                  <a:noFill/>
                </a:ln>
                <a:solidFill>
                  <a:srgbClr val="3D3B49"/>
                </a:solidFill>
                <a:effectLst/>
                <a:latin typeface="Consolas" panose="020B0609020204030204" pitchFamily="49" charset="0"/>
                <a:cs typeface="Noto Serif" panose="02020600060500020200" pitchFamily="18" charset="0"/>
              </a:rPr>
              <a:t>HAVING</a:t>
            </a:r>
            <a:endPar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Specifies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columns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to</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display</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with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000" b="0" i="0" u="none" strike="noStrike" cap="none" normalizeH="0" baseline="0">
                <a:ln>
                  <a:noFill/>
                </a:ln>
                <a:solidFill>
                  <a:srgbClr val="3D3B49"/>
                </a:solidFill>
                <a:effectLst/>
                <a:latin typeface="Consolas" panose="020B0609020204030204" pitchFamily="49" charset="0"/>
                <a:cs typeface="Noto Serif" panose="02020600060500020200" pitchFamily="18" charset="0"/>
              </a:rPr>
              <a:t>SELECT</a:t>
            </a:r>
            <a:endPar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Rearranges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results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with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000" b="0" i="0" u="none" strike="noStrike" cap="none" normalizeH="0" baseline="0">
                <a:ln>
                  <a:noFill/>
                </a:ln>
                <a:solidFill>
                  <a:srgbClr val="3D3B49"/>
                </a:solidFill>
                <a:effectLst/>
                <a:latin typeface="Consolas" panose="020B0609020204030204" pitchFamily="49" charset="0"/>
                <a:cs typeface="Noto Serif" panose="02020600060500020200" pitchFamily="18" charset="0"/>
              </a:rPr>
              <a:t>ORDER BY</a:t>
            </a:r>
            <a:endParaRPr kumimoji="0" lang="de-DE" altLang="de-DE" sz="1200" b="0" i="0" u="none" strike="noStrike" cap="none" normalizeH="0" baseline="0">
              <a:ln>
                <a:noFill/>
              </a:ln>
              <a:solidFill>
                <a:srgbClr val="3D3B49"/>
              </a:solidFill>
              <a:effectLst/>
              <a:latin typeface="Times New Roman" panose="02020603050405020304" pitchFamily="18" charset="0"/>
              <a:cs typeface="Times New Roman" panose="02020603050405020304" pitchFamily="18" charset="0"/>
            </a:endParaRPr>
          </a:p>
          <a:p>
            <a:endParaRPr lang="de-DE"/>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A sensible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assumption</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would</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be</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order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you</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1" u="none" strike="noStrike" cap="none" normalizeH="0" baseline="0" err="1">
                <a:ln>
                  <a:noFill/>
                </a:ln>
                <a:solidFill>
                  <a:srgbClr val="3D3B49"/>
                </a:solidFill>
                <a:effectLst/>
                <a:latin typeface="inherit"/>
                <a:cs typeface="Noto Serif" panose="02020600060500020200" pitchFamily="18" charset="0"/>
              </a:rPr>
              <a:t>write</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clauses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is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same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order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computer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1" u="none" strike="noStrike" cap="none" normalizeH="0" baseline="0" err="1">
                <a:ln>
                  <a:noFill/>
                </a:ln>
                <a:solidFill>
                  <a:srgbClr val="3D3B49"/>
                </a:solidFill>
                <a:effectLst/>
                <a:latin typeface="inherit"/>
                <a:cs typeface="Noto Serif" panose="02020600060500020200" pitchFamily="18" charset="0"/>
              </a:rPr>
              <a:t>executes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clauses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but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is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not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case</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After a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query</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is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run</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this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is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order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that</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computer</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works</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through</a:t>
            </a:r>
            <a:r>
              <a:rPr kumimoji="0" lang="de-DE" altLang="de-DE" sz="1200" b="0" i="0" u="none" strike="noStrike" cap="none" normalizeH="0" baseline="0">
                <a:ln>
                  <a:noFill/>
                </a:ln>
                <a:solidFill>
                  <a:srgbClr val="3D3B49"/>
                </a:solidFill>
                <a:effectLst/>
                <a:latin typeface="Noto Serif" panose="02020600060500020200" pitchFamily="18" charset="0"/>
                <a:cs typeface="Noto Serif" panose="02020600060500020200" pitchFamily="18" charset="0"/>
              </a:rPr>
              <a:t> the </a:t>
            </a:r>
            <a:r>
              <a:rPr kumimoji="0" lang="de-DE" altLang="de-DE" sz="1200" b="0" i="0" u="none" strike="noStrike" cap="none" normalizeH="0" baseline="0" err="1">
                <a:ln>
                  <a:noFill/>
                </a:ln>
                <a:solidFill>
                  <a:srgbClr val="3D3B49"/>
                </a:solidFill>
                <a:effectLst/>
                <a:latin typeface="Noto Serif" panose="02020600060500020200" pitchFamily="18" charset="0"/>
                <a:cs typeface="Noto Serif" panose="02020600060500020200" pitchFamily="18" charset="0"/>
              </a:rPr>
              <a:t>data</a:t>
            </a:r>
            <a:endParaRPr kumimoji="0" lang="de-DE" altLang="de-DE" sz="400" b="0" i="0" u="none" strike="noStrike" cap="none" normalizeH="0" baseline="0">
              <a:ln>
                <a:noFill/>
              </a:ln>
              <a:solidFill>
                <a:schemeClr val="tx1"/>
              </a:solidFill>
              <a:effectLst/>
            </a:endParaRP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24</a:t>
            </a:fld>
            <a:endParaRPr lang="de-DE"/>
          </a:p>
        </p:txBody>
      </p:sp>
    </p:spTree>
    <p:extLst>
      <p:ext uri="{BB962C8B-B14F-4D97-AF65-F5344CB8AC3E}">
        <p14:creationId xmlns:p14="http://schemas.microsoft.com/office/powerpoint/2010/main" val="3265619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en-US" b="0" i="0">
                <a:solidFill>
                  <a:srgbClr val="3D3B49"/>
                </a:solidFill>
                <a:effectLst/>
                <a:latin typeface="Noto serif" panose="02020600060500020200" pitchFamily="18" charset="0"/>
              </a:rPr>
              <a:t>Identifiers should start with a letter (a-z or A-Z), followed by any combination of letters, numbers, and underscores (_). Some software will allow additional characters such as @, #, and $.</a:t>
            </a:r>
          </a:p>
          <a:p>
            <a:pPr algn="l" fontAlgn="base"/>
            <a:r>
              <a:rPr lang="en-US" b="0" i="0">
                <a:solidFill>
                  <a:srgbClr val="3D3B49"/>
                </a:solidFill>
                <a:effectLst/>
                <a:latin typeface="Noto serif" panose="02020600060500020200" pitchFamily="18" charset="0"/>
              </a:rPr>
              <a:t>For readability’s sake, identifiers are typically lowercase while keywords are uppercase, although the code will run regardless of case.</a:t>
            </a:r>
          </a:p>
          <a:p>
            <a:endParaRPr lang="de-DE"/>
          </a:p>
          <a:p>
            <a:pPr algn="l" fontAlgn="base"/>
            <a:r>
              <a:rPr lang="en-US" b="0" i="0">
                <a:solidFill>
                  <a:srgbClr val="3D3B49"/>
                </a:solidFill>
                <a:effectLst/>
                <a:latin typeface="Noto serif" panose="02020600060500020200" pitchFamily="18" charset="0"/>
              </a:rPr>
              <a:t>As a best practice, identifiers should not be given the same name as an existing keyword. For example, you wouldn’t want to name a column COUNT because that is already a keyword in SQL.</a:t>
            </a:r>
          </a:p>
          <a:p>
            <a:pPr algn="l" fontAlgn="base"/>
            <a:r>
              <a:rPr lang="en-US" b="0" i="0">
                <a:solidFill>
                  <a:srgbClr val="3D3B49"/>
                </a:solidFill>
                <a:effectLst/>
                <a:latin typeface="Noto serif" panose="02020600060500020200" pitchFamily="18" charset="0"/>
              </a:rPr>
              <a:t>If you still choose to do so, you can avoid confusion by enclosing the identifier in double quotes. So instead of naming a column COUNT, you can name it "COUNT", but it is best to use a completely different name altogether like </a:t>
            </a:r>
            <a:r>
              <a:rPr lang="en-US" b="0" i="0" err="1">
                <a:solidFill>
                  <a:srgbClr val="3D3B49"/>
                </a:solidFill>
                <a:effectLst/>
                <a:latin typeface="Noto serif" panose="02020600060500020200" pitchFamily="18" charset="0"/>
              </a:rPr>
              <a:t>num_sales</a:t>
            </a:r>
            <a:r>
              <a:rPr lang="en-US" b="0" i="0">
                <a:solidFill>
                  <a:srgbClr val="3D3B49"/>
                </a:solidFill>
                <a:effectLst/>
                <a:latin typeface="Noto serif" panose="02020600060500020200" pitchFamily="18" charset="0"/>
              </a:rPr>
              <a:t>.</a:t>
            </a:r>
          </a:p>
          <a:p>
            <a:pPr algn="l" fontAlgn="base"/>
            <a:r>
              <a:rPr lang="en-US" b="0" i="1">
                <a:solidFill>
                  <a:srgbClr val="3D3B49"/>
                </a:solidFill>
                <a:effectLst/>
                <a:latin typeface="inherit"/>
              </a:rPr>
              <a:t>MySQL</a:t>
            </a:r>
            <a:r>
              <a:rPr lang="en-US" b="0" i="0">
                <a:solidFill>
                  <a:srgbClr val="3D3B49"/>
                </a:solidFill>
                <a:effectLst/>
                <a:latin typeface="Noto serif" panose="02020600060500020200" pitchFamily="18" charset="0"/>
              </a:rPr>
              <a:t> uses backticks (``) to enclose identifiers instead of double quotes ("").</a:t>
            </a:r>
          </a:p>
          <a:p>
            <a:endParaRPr lang="de-DE"/>
          </a:p>
          <a:p>
            <a:endParaRPr lang="de-DE"/>
          </a:p>
          <a:p>
            <a:endParaRPr lang="de-DE"/>
          </a:p>
          <a:p>
            <a:endParaRPr lang="de-DE"/>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25</a:t>
            </a:fld>
            <a:endParaRPr lang="de-DE"/>
          </a:p>
        </p:txBody>
      </p:sp>
    </p:spTree>
    <p:extLst>
      <p:ext uri="{BB962C8B-B14F-4D97-AF65-F5344CB8AC3E}">
        <p14:creationId xmlns:p14="http://schemas.microsoft.com/office/powerpoint/2010/main" val="1046760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statement starts with a keyword and ends with a semicolon. This entire code block is called a SELECT statement because it starts with the keyword SELECT.</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26</a:t>
            </a:fld>
            <a:endParaRPr lang="de-DE"/>
          </a:p>
        </p:txBody>
      </p:sp>
    </p:spTree>
    <p:extLst>
      <p:ext uri="{BB962C8B-B14F-4D97-AF65-F5344CB8AC3E}">
        <p14:creationId xmlns:p14="http://schemas.microsoft.com/office/powerpoint/2010/main" val="1407464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An expression can be thought of as a formula that results in a value. An expression in the code block was:</a:t>
            </a:r>
          </a:p>
          <a:p>
            <a:r>
              <a:rPr lang="en-US"/>
              <a:t>COUNT(</a:t>
            </a:r>
            <a:r>
              <a:rPr lang="en-US" err="1"/>
              <a:t>s.sale_id</a:t>
            </a:r>
            <a:r>
              <a:rPr lang="en-US"/>
              <a:t>)</a:t>
            </a:r>
          </a:p>
          <a:p>
            <a:r>
              <a:rPr lang="en-US"/>
              <a:t>This expression includes a function (COUNT) and an identifier (</a:t>
            </a:r>
            <a:r>
              <a:rPr lang="en-US" err="1"/>
              <a:t>s.sale_id</a:t>
            </a:r>
            <a:r>
              <a:rPr lang="en-US"/>
              <a:t>). Together, they make an expression that says to count the number of sales.</a:t>
            </a:r>
          </a:p>
          <a:p>
            <a:endParaRPr lang="en-US"/>
          </a:p>
          <a:p>
            <a:r>
              <a:rPr lang="en-US"/>
              <a:t>Other examples of expressions are:</a:t>
            </a:r>
          </a:p>
          <a:p>
            <a:endParaRPr lang="en-US"/>
          </a:p>
          <a:p>
            <a:r>
              <a:rPr lang="en-US" err="1"/>
              <a:t>s.sale_id</a:t>
            </a:r>
            <a:r>
              <a:rPr lang="en-US"/>
              <a:t> + 10 is a numeric expression that incorporates basic math operations.</a:t>
            </a:r>
          </a:p>
          <a:p>
            <a:endParaRPr lang="en-US"/>
          </a:p>
          <a:p>
            <a:r>
              <a:rPr lang="en-US" err="1"/>
              <a:t>CURRENT_DATE</a:t>
            </a:r>
            <a:r>
              <a:rPr lang="en-US"/>
              <a:t> is a datetime expression, simply a single function, that returns the current date.</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27</a:t>
            </a:fld>
            <a:endParaRPr lang="de-DE"/>
          </a:p>
        </p:txBody>
      </p:sp>
    </p:spTree>
    <p:extLst>
      <p:ext uri="{BB962C8B-B14F-4D97-AF65-F5344CB8AC3E}">
        <p14:creationId xmlns:p14="http://schemas.microsoft.com/office/powerpoint/2010/main" val="53698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a:solidFill>
                  <a:srgbClr val="3D3B49"/>
                </a:solidFill>
                <a:effectLst/>
                <a:latin typeface="Noto serif" panose="02020600060500020200" pitchFamily="18" charset="0"/>
              </a:rPr>
              <a:t>An </a:t>
            </a:r>
            <a:r>
              <a:rPr lang="en-US" b="0" i="1">
                <a:solidFill>
                  <a:srgbClr val="3D3B49"/>
                </a:solidFill>
                <a:effectLst/>
                <a:latin typeface="Noto serif" panose="02020600060500020200" pitchFamily="18" charset="0"/>
              </a:rPr>
              <a:t>alias</a:t>
            </a:r>
            <a:r>
              <a:rPr lang="en-US" b="0" i="0">
                <a:solidFill>
                  <a:srgbClr val="3D3B49"/>
                </a:solidFill>
                <a:effectLst/>
                <a:latin typeface="Noto serif" panose="02020600060500020200" pitchFamily="18" charset="0"/>
              </a:rPr>
              <a:t> renames a column or a table temporarily, only for the duration of the query. In other words, the new alias names will be displayed in the results of the query, but the original column names will remain unchanged in the tables you are querying from. All the aliases in the code block are bolded</a:t>
            </a:r>
          </a:p>
          <a:p>
            <a:endParaRPr lang="en-US" b="0" i="0">
              <a:solidFill>
                <a:srgbClr val="3D3B49"/>
              </a:solidFill>
              <a:effectLst/>
              <a:latin typeface="Noto serif" panose="02020600060500020200" pitchFamily="18" charset="0"/>
            </a:endParaRPr>
          </a:p>
          <a:p>
            <a:r>
              <a:rPr lang="en-US" b="0" i="0">
                <a:solidFill>
                  <a:srgbClr val="3D3B49"/>
                </a:solidFill>
                <a:effectLst/>
                <a:latin typeface="Noto serif" panose="02020600060500020200" pitchFamily="18" charset="0"/>
              </a:rPr>
              <a:t>The standard is to use AS when renaming columns (AS </a:t>
            </a:r>
            <a:r>
              <a:rPr lang="en-US" b="0" i="0" err="1">
                <a:solidFill>
                  <a:srgbClr val="3D3B49"/>
                </a:solidFill>
                <a:effectLst/>
                <a:latin typeface="Noto serif" panose="02020600060500020200" pitchFamily="18" charset="0"/>
              </a:rPr>
              <a:t>num_sales</a:t>
            </a:r>
            <a:r>
              <a:rPr lang="en-US" b="0" i="0">
                <a:solidFill>
                  <a:srgbClr val="3D3B49"/>
                </a:solidFill>
                <a:effectLst/>
                <a:latin typeface="Noto serif" panose="02020600060500020200" pitchFamily="18" charset="0"/>
              </a:rPr>
              <a:t>) and no additional text when renaming tables (e). Technically, though, either syntax works for both columns and tables.</a:t>
            </a:r>
          </a:p>
          <a:p>
            <a:r>
              <a:rPr lang="en-US" b="0" i="0">
                <a:solidFill>
                  <a:srgbClr val="3D3B49"/>
                </a:solidFill>
                <a:effectLst/>
                <a:latin typeface="Noto serif" panose="02020600060500020200" pitchFamily="18" charset="0"/>
              </a:rPr>
              <a:t>In addition to columns and tables, aliases are also useful if you’d like to temporarily name a subquery.</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30</a:t>
            </a:fld>
            <a:endParaRPr lang="de-DE"/>
          </a:p>
        </p:txBody>
      </p:sp>
    </p:spTree>
    <p:extLst>
      <p:ext uri="{BB962C8B-B14F-4D97-AF65-F5344CB8AC3E}">
        <p14:creationId xmlns:p14="http://schemas.microsoft.com/office/powerpoint/2010/main" val="1446204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The root of SQL Server mistakes is an assumption that databases are simple and easy. </a:t>
            </a:r>
          </a:p>
          <a:p>
            <a:endParaRPr lang="en-US"/>
          </a:p>
          <a:p>
            <a:r>
              <a:rPr lang="en-US"/>
              <a:t>SQL Server is a popular Relational Database Management System (RDBMS) </a:t>
            </a:r>
          </a:p>
          <a:p>
            <a:endParaRPr lang="en-US"/>
          </a:p>
          <a:p>
            <a:r>
              <a:rPr lang="en-US"/>
              <a:t>SQL Server has a large, complex ecosystem with multiple major components </a:t>
            </a:r>
          </a:p>
          <a:p>
            <a:endParaRPr lang="en-US"/>
          </a:p>
          <a:p>
            <a:r>
              <a:rPr lang="en-US"/>
              <a:t>The core component of SQL Server is the Database Engine </a:t>
            </a:r>
          </a:p>
          <a:p>
            <a:endParaRPr lang="en-US"/>
          </a:p>
          <a:p>
            <a:r>
              <a:rPr lang="en-US"/>
              <a:t>The database engine contains components including the Relational Engine and the Storage Engine </a:t>
            </a:r>
          </a:p>
          <a:p>
            <a:endParaRPr lang="en-US"/>
          </a:p>
          <a:p>
            <a:r>
              <a:rPr lang="en-US"/>
              <a:t>SQL Server is supported on Windows and Linux operating systems </a:t>
            </a:r>
          </a:p>
          <a:p>
            <a:endParaRPr lang="en-US"/>
          </a:p>
          <a:p>
            <a:r>
              <a:rPr lang="en-US"/>
              <a:t>SQL Server is supported on physical servers, virtual machines, and  Linux containers </a:t>
            </a:r>
          </a:p>
          <a:p>
            <a:endParaRPr lang="en-US"/>
          </a:p>
          <a:p>
            <a:r>
              <a:rPr lang="en-US"/>
              <a:t>In public cloud, SQL Server is available on IaaS or as PaaS offerings. </a:t>
            </a:r>
          </a:p>
          <a:p>
            <a:endParaRPr lang="en-US"/>
          </a:p>
          <a:p>
            <a:r>
              <a:rPr lang="en-US"/>
              <a:t>It is important to implement SQL Server well to avoid issues such as poor performance, loss of data and security breaches</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a:t>
            </a:fld>
            <a:endParaRPr lang="de-DE"/>
          </a:p>
        </p:txBody>
      </p:sp>
    </p:spTree>
    <p:extLst>
      <p:ext uri="{BB962C8B-B14F-4D97-AF65-F5344CB8AC3E}">
        <p14:creationId xmlns:p14="http://schemas.microsoft.com/office/powerpoint/2010/main" val="2575475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A function is a special type of keyword. It takes in zero or more inputs, does something to the inputs, and returns an output. In SQL, a function is usually followed by parentheses, but not always. The two functions in the code block are bolded here:</a:t>
            </a:r>
          </a:p>
          <a:p>
            <a:endParaRPr lang="en-US"/>
          </a:p>
          <a:p>
            <a:r>
              <a:rPr lang="en-US"/>
              <a:t>COUNT() is a numeric function. It takes in a column and returns the number of </a:t>
            </a:r>
            <a:r>
              <a:rPr lang="en-US" b="1"/>
              <a:t>non-null rows (rows that have a value)</a:t>
            </a:r>
            <a:r>
              <a:rPr lang="en-US"/>
              <a:t>.</a:t>
            </a:r>
          </a:p>
          <a:p>
            <a:endParaRPr lang="en-US"/>
          </a:p>
          <a:p>
            <a:r>
              <a:rPr lang="en-US"/>
              <a:t>YEAR() is a date function. It takes in a column of a date or datetime data type, extracts the years, and returns the values as a new column.</a:t>
            </a:r>
          </a:p>
          <a:p>
            <a:endParaRPr lang="de-DE"/>
          </a:p>
          <a:p>
            <a:endParaRPr lang="de-DE"/>
          </a:p>
          <a:p>
            <a:r>
              <a:rPr lang="en-US">
                <a:hlinkClick r:id="rId3"/>
              </a:rPr>
              <a:t>DB_NAME (Transact-SQL) - SQL Server | Microsoft Learn</a:t>
            </a:r>
            <a:endParaRPr lang="de-DE"/>
          </a:p>
          <a:p>
            <a:endParaRPr lang="de-DE"/>
          </a:p>
          <a:p>
            <a:pPr algn="l" fontAlgn="base"/>
            <a:r>
              <a:rPr lang="de-DE" b="0">
                <a:effectLst/>
                <a:latin typeface="Noto serif" panose="02020600060500020200" pitchFamily="18" charset="0"/>
              </a:rPr>
              <a:t>MySQL SELECT database();</a:t>
            </a:r>
          </a:p>
          <a:p>
            <a:pPr algn="l" fontAlgn="base"/>
            <a:r>
              <a:rPr lang="de-DE" b="0">
                <a:effectLst/>
                <a:latin typeface="Noto serif" panose="02020600060500020200" pitchFamily="18" charset="0"/>
              </a:rPr>
              <a:t>Oracle SELECT * FROM global_name;</a:t>
            </a:r>
          </a:p>
          <a:p>
            <a:pPr algn="l" fontAlgn="base"/>
            <a:r>
              <a:rPr lang="de-DE" b="0">
                <a:effectLst/>
                <a:latin typeface="Noto serif" panose="02020600060500020200" pitchFamily="18" charset="0"/>
              </a:rPr>
              <a:t>PostgreSQL SELECT current_database();</a:t>
            </a:r>
          </a:p>
          <a:p>
            <a:pPr algn="l" fontAlgn="base"/>
            <a:r>
              <a:rPr lang="de-DE" b="0">
                <a:effectLst/>
                <a:latin typeface="Noto serif" panose="02020600060500020200" pitchFamily="18" charset="0"/>
              </a:rPr>
              <a:t>SQL Server SELECT </a:t>
            </a:r>
            <a:r>
              <a:rPr lang="de-DE" b="0">
                <a:effectLst/>
                <a:highlight>
                  <a:srgbClr val="FAC6CA"/>
                </a:highlight>
                <a:latin typeface="Noto serif" panose="02020600060500020200" pitchFamily="18" charset="0"/>
              </a:rPr>
              <a:t>db_name</a:t>
            </a:r>
            <a:r>
              <a:rPr lang="de-DE" b="0">
                <a:effectLst/>
                <a:latin typeface="Noto serif" panose="02020600060500020200" pitchFamily="18" charset="0"/>
              </a:rPr>
              <a:t>();</a:t>
            </a:r>
          </a:p>
          <a:p>
            <a:pPr algn="l" fontAlgn="base"/>
            <a:r>
              <a:rPr lang="de-DE" b="0">
                <a:effectLst/>
                <a:latin typeface="Noto serif" panose="02020600060500020200" pitchFamily="18" charset="0"/>
              </a:rPr>
              <a:t>SQLite .databa</a:t>
            </a:r>
            <a:r>
              <a:rPr lang="de-DE" b="0">
                <a:effectLst/>
                <a:highlight>
                  <a:srgbClr val="FAC6CA"/>
                </a:highlight>
                <a:latin typeface="Noto serif" panose="02020600060500020200" pitchFamily="18" charset="0"/>
              </a:rPr>
              <a:t>se</a:t>
            </a:r>
            <a:endParaRPr lang="de-DE" b="0">
              <a:effectLst/>
              <a:latin typeface="Noto serif" panose="02020600060500020200" pitchFamily="18" charset="0"/>
            </a:endParaRP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31</a:t>
            </a:fld>
            <a:endParaRPr lang="de-DE"/>
          </a:p>
        </p:txBody>
      </p:sp>
    </p:spTree>
    <p:extLst>
      <p:ext uri="{BB962C8B-B14F-4D97-AF65-F5344CB8AC3E}">
        <p14:creationId xmlns:p14="http://schemas.microsoft.com/office/powerpoint/2010/main" val="3225085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TODO</a:t>
            </a:r>
            <a:r>
              <a:rPr lang="de-DE"/>
              <a:t>: </a:t>
            </a:r>
            <a:r>
              <a:rPr lang="de-DE" err="1"/>
              <a:t>OSQL</a:t>
            </a:r>
            <a:r>
              <a:rPr lang="de-DE"/>
              <a:t> -&gt;</a:t>
            </a:r>
          </a:p>
          <a:p>
            <a:r>
              <a:rPr lang="de-DE" err="1"/>
              <a:t>select</a:t>
            </a:r>
            <a:r>
              <a:rPr lang="de-DE"/>
              <a:t> Vorname, Nachname </a:t>
            </a:r>
            <a:r>
              <a:rPr lang="de-DE" err="1"/>
              <a:t>from</a:t>
            </a:r>
            <a:r>
              <a:rPr lang="de-DE"/>
              <a:t> …</a:t>
            </a:r>
          </a:p>
          <a:p>
            <a:r>
              <a:rPr lang="de-DE" err="1"/>
              <a:t>go</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32</a:t>
            </a:fld>
            <a:endParaRPr lang="de-DE"/>
          </a:p>
        </p:txBody>
      </p:sp>
    </p:spTree>
    <p:extLst>
      <p:ext uri="{BB962C8B-B14F-4D97-AF65-F5344CB8AC3E}">
        <p14:creationId xmlns:p14="http://schemas.microsoft.com/office/powerpoint/2010/main" val="714357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en-US" b="0" i="0" err="1">
                <a:solidFill>
                  <a:srgbClr val="0C0D0E"/>
                </a:solidFill>
                <a:effectLst/>
                <a:highlight>
                  <a:srgbClr val="FFFFFF"/>
                </a:highlight>
                <a:latin typeface="-apple-system"/>
              </a:rPr>
              <a:t>MDF</a:t>
            </a:r>
            <a:r>
              <a:rPr lang="en-US" b="0" i="0">
                <a:solidFill>
                  <a:srgbClr val="0C0D0E"/>
                </a:solidFill>
                <a:effectLst/>
                <a:highlight>
                  <a:srgbClr val="FFFFFF"/>
                </a:highlight>
                <a:latin typeface="-apple-system"/>
              </a:rPr>
              <a:t> stands for "Master Database File". While you are creating any database that time two extension will create automatically.</a:t>
            </a:r>
          </a:p>
          <a:p>
            <a:pPr algn="l" fontAlgn="base"/>
            <a:r>
              <a:rPr lang="en-US" b="0" i="0">
                <a:solidFill>
                  <a:srgbClr val="0C0D0E"/>
                </a:solidFill>
                <a:effectLst/>
                <a:highlight>
                  <a:srgbClr val="FFFFFF"/>
                </a:highlight>
                <a:latin typeface="-apple-system"/>
              </a:rPr>
              <a:t>The .</a:t>
            </a:r>
            <a:r>
              <a:rPr lang="en-US" b="0" i="0" err="1">
                <a:solidFill>
                  <a:srgbClr val="0C0D0E"/>
                </a:solidFill>
                <a:effectLst/>
                <a:highlight>
                  <a:srgbClr val="FFFFFF"/>
                </a:highlight>
                <a:latin typeface="-apple-system"/>
              </a:rPr>
              <a:t>MDF</a:t>
            </a:r>
            <a:r>
              <a:rPr lang="en-US" b="0" i="0">
                <a:solidFill>
                  <a:srgbClr val="0C0D0E"/>
                </a:solidFill>
                <a:effectLst/>
                <a:highlight>
                  <a:srgbClr val="FFFFFF"/>
                </a:highlight>
                <a:latin typeface="-apple-system"/>
              </a:rPr>
              <a:t> contains all the main information about the database that are part of SQL Server. Between .</a:t>
            </a:r>
            <a:r>
              <a:rPr lang="en-US" b="0" i="0" err="1">
                <a:solidFill>
                  <a:srgbClr val="0C0D0E"/>
                </a:solidFill>
                <a:effectLst/>
                <a:highlight>
                  <a:srgbClr val="FFFFFF"/>
                </a:highlight>
                <a:latin typeface="-apple-system"/>
              </a:rPr>
              <a:t>MDF</a:t>
            </a:r>
            <a:r>
              <a:rPr lang="en-US" b="0" i="0">
                <a:solidFill>
                  <a:srgbClr val="0C0D0E"/>
                </a:solidFill>
                <a:effectLst/>
                <a:highlight>
                  <a:srgbClr val="FFFFFF"/>
                </a:highlight>
                <a:latin typeface="-apple-system"/>
              </a:rPr>
              <a:t> file you will get table, function, stored procedure, views and etc.</a:t>
            </a:r>
          </a:p>
          <a:p>
            <a:pPr algn="l" fontAlgn="base"/>
            <a:endParaRPr lang="en-US" b="0" i="0">
              <a:solidFill>
                <a:srgbClr val="0C0D0E"/>
              </a:solidFill>
              <a:effectLst/>
              <a:highlight>
                <a:srgbClr val="FFFFFF"/>
              </a:highlight>
              <a:latin typeface="-apple-system"/>
            </a:endParaRPr>
          </a:p>
          <a:p>
            <a:pPr algn="l" fontAlgn="base"/>
            <a:r>
              <a:rPr lang="en-US" b="0" i="0">
                <a:solidFill>
                  <a:srgbClr val="0C0D0E"/>
                </a:solidFill>
                <a:effectLst/>
                <a:highlight>
                  <a:srgbClr val="FFFFFF"/>
                </a:highlight>
                <a:latin typeface="-apple-system"/>
              </a:rPr>
              <a:t>LDF stands for "Log Database File". The .LDF stores changes related to inserts, deletion, updates, addition, etc. Transaction logs kept in the server help in identifying activities related to unauthorized changes as well as where an error is originating. Log information can sometimes come handy in fixing errors, recovering important data, and identifying anomalies.</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33</a:t>
            </a:fld>
            <a:endParaRPr lang="de-DE"/>
          </a:p>
        </p:txBody>
      </p:sp>
    </p:spTree>
    <p:extLst>
      <p:ext uri="{BB962C8B-B14F-4D97-AF65-F5344CB8AC3E}">
        <p14:creationId xmlns:p14="http://schemas.microsoft.com/office/powerpoint/2010/main" val="31538260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Kontextmenü auf </a:t>
            </a:r>
            <a:r>
              <a:rPr lang="de-DE" err="1"/>
              <a:t>Diagram</a:t>
            </a:r>
            <a:r>
              <a:rPr lang="de-DE"/>
              <a:t> -&gt; Create </a:t>
            </a:r>
            <a:r>
              <a:rPr lang="de-DE" err="1"/>
              <a:t>Diagram</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34</a:t>
            </a:fld>
            <a:endParaRPr lang="de-DE"/>
          </a:p>
        </p:txBody>
      </p:sp>
    </p:spTree>
    <p:extLst>
      <p:ext uri="{BB962C8B-B14F-4D97-AF65-F5344CB8AC3E}">
        <p14:creationId xmlns:p14="http://schemas.microsoft.com/office/powerpoint/2010/main" val="2218286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Übung:</a:t>
            </a:r>
          </a:p>
          <a:p>
            <a:r>
              <a:rPr lang="de-DE"/>
              <a:t>- Lass die TN eine </a:t>
            </a:r>
            <a:r>
              <a:rPr lang="de-DE" err="1"/>
              <a:t>FAMKA</a:t>
            </a:r>
            <a:r>
              <a:rPr lang="de-DE"/>
              <a:t> DB mit ihrem Namen (</a:t>
            </a:r>
            <a:r>
              <a:rPr lang="de-DE" err="1"/>
              <a:t>FAMKA_ROTH</a:t>
            </a:r>
            <a:r>
              <a:rPr lang="de-DE"/>
              <a:t>) selbst erstellen</a:t>
            </a:r>
          </a:p>
          <a:p>
            <a:r>
              <a:rPr lang="de-DE"/>
              <a:t>	- (Meine) Namenskonvention: </a:t>
            </a:r>
            <a:r>
              <a:rPr lang="de-DE" err="1"/>
              <a:t>Familien_Kasse</a:t>
            </a: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r>
              <a:rPr lang="de-DE"/>
              <a:t>- Vor dem CREATE TABLE darauf hinweisen: „Achten sie darauf, wo sie die Tabelle erstellen. Und verraten sie das nicht ihren Kollegen“</a:t>
            </a:r>
          </a:p>
          <a:p>
            <a:r>
              <a:rPr lang="de-DE"/>
              <a:t>	In der können sie dann immer rumspielen, wie sie wollen</a:t>
            </a:r>
          </a:p>
          <a:p>
            <a:r>
              <a:rPr lang="de-DE"/>
              <a:t>- Dazwischen in meinem (</a:t>
            </a:r>
            <a:r>
              <a:rPr lang="de-DE" err="1"/>
              <a:t>auszulieferendem</a:t>
            </a:r>
            <a:r>
              <a:rPr lang="de-DE"/>
              <a:t>) Code immer GO setzen </a:t>
            </a:r>
          </a:p>
          <a:p>
            <a:r>
              <a:rPr lang="de-DE"/>
              <a:t>- SQL speichern lassen</a:t>
            </a:r>
          </a:p>
          <a:p>
            <a:r>
              <a:rPr lang="de-DE"/>
              <a:t>- Code schreiben, der die </a:t>
            </a:r>
          </a:p>
          <a:p>
            <a:endParaRPr lang="de-DE"/>
          </a:p>
          <a:p>
            <a:endParaRPr lang="de-DE"/>
          </a:p>
          <a:p>
            <a:r>
              <a:rPr lang="de-DE" err="1"/>
              <a:t>TODO</a:t>
            </a:r>
            <a:r>
              <a:rPr lang="de-DE"/>
              <a:t>: Alle Skripte bereitstellen</a:t>
            </a:r>
          </a:p>
          <a:p>
            <a:endParaRPr lang="de-DE"/>
          </a:p>
          <a:p>
            <a:r>
              <a:rPr lang="en-US">
                <a:hlinkClick r:id="rId3"/>
              </a:rPr>
              <a:t>SQL Dialects Reference - </a:t>
            </a:r>
            <a:r>
              <a:rPr lang="en-US" err="1">
                <a:hlinkClick r:id="rId3"/>
              </a:rPr>
              <a:t>Wikibooks</a:t>
            </a:r>
            <a:r>
              <a:rPr lang="en-US">
                <a:hlinkClick r:id="rId3"/>
              </a:rPr>
              <a:t>, open books for an open world</a:t>
            </a:r>
            <a:endParaRPr lang="de-DE"/>
          </a:p>
          <a:p>
            <a:endParaRPr lang="de-DE"/>
          </a:p>
          <a:p>
            <a:r>
              <a:rPr lang="de-DE"/>
              <a:t>Drop:</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DROP DATABASE &lt;</a:t>
            </a:r>
            <a:r>
              <a:rPr lang="de-DE" err="1"/>
              <a:t>db_name</a:t>
            </a:r>
            <a:r>
              <a:rPr lang="de-DE"/>
              <a:t>&gt;</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35</a:t>
            </a:fld>
            <a:endParaRPr lang="de-DE"/>
          </a:p>
        </p:txBody>
      </p:sp>
    </p:spTree>
    <p:extLst>
      <p:ext uri="{BB962C8B-B14F-4D97-AF65-F5344CB8AC3E}">
        <p14:creationId xmlns:p14="http://schemas.microsoft.com/office/powerpoint/2010/main" val="3342214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CHECK-</a:t>
            </a:r>
            <a:r>
              <a:rPr lang="de-DE" err="1"/>
              <a:t>Constraints</a:t>
            </a:r>
            <a:r>
              <a:rPr lang="de-DE"/>
              <a:t> nur theoretisch durchgehen. All User Input </a:t>
            </a:r>
            <a:r>
              <a:rPr lang="de-DE" err="1"/>
              <a:t>is</a:t>
            </a:r>
            <a:r>
              <a:rPr lang="de-DE"/>
              <a:t> </a:t>
            </a:r>
            <a:r>
              <a:rPr lang="de-DE" err="1"/>
              <a:t>evil</a:t>
            </a:r>
            <a:r>
              <a:rPr lang="de-DE"/>
              <a:t> =&gt; Es muss beim Eingeben und dann noch ausführlich am Server getestet werden</a:t>
            </a:r>
          </a:p>
          <a:p>
            <a:r>
              <a:rPr lang="de-DE"/>
              <a:t>https://learning.oreilly.com/library/view/sql-pocket-guide/9781492090397/ch05.html#:-:text=Create%20a%20Table%20with%20Constraints</a:t>
            </a:r>
          </a:p>
          <a:p>
            <a:endParaRPr lang="de-DE"/>
          </a:p>
          <a:p>
            <a:r>
              <a:rPr lang="de-DE"/>
              <a:t>https://learning.oreilly.com/library/view/sql-pocket-guide/9781492090397/ch05.html#:-:text=Display%2C%20Add%2C%20Modify%2C%20and%20Delete%20Constraints</a:t>
            </a:r>
          </a:p>
        </p:txBody>
      </p:sp>
      <p:sp>
        <p:nvSpPr>
          <p:cNvPr id="4" name="Foliennummernplatzhalter 3"/>
          <p:cNvSpPr>
            <a:spLocks noGrp="1"/>
          </p:cNvSpPr>
          <p:nvPr>
            <p:ph type="sldNum" sz="quarter" idx="5"/>
          </p:nvPr>
        </p:nvSpPr>
        <p:spPr/>
        <p:txBody>
          <a:bodyPr/>
          <a:lstStyle/>
          <a:p>
            <a:fld id="{0FC73B05-5464-481B-B00D-51D002125B42}" type="slidenum">
              <a:rPr lang="de-DE" smtClean="0"/>
              <a:t>36</a:t>
            </a:fld>
            <a:endParaRPr lang="de-DE"/>
          </a:p>
        </p:txBody>
      </p:sp>
    </p:spTree>
    <p:extLst>
      <p:ext uri="{BB962C8B-B14F-4D97-AF65-F5344CB8AC3E}">
        <p14:creationId xmlns:p14="http://schemas.microsoft.com/office/powerpoint/2010/main" val="3201969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Nur ORACLE ist anders beim </a:t>
            </a:r>
            <a:r>
              <a:rPr lang="de-DE" err="1"/>
              <a:t>Inserten</a:t>
            </a:r>
            <a:r>
              <a:rPr lang="de-DE"/>
              <a:t> mehrerer </a:t>
            </a:r>
            <a:r>
              <a:rPr lang="de-DE" err="1"/>
              <a:t>Rows</a:t>
            </a:r>
            <a:r>
              <a:rPr lang="de-DE"/>
              <a:t>:</a:t>
            </a:r>
          </a:p>
          <a:p>
            <a:r>
              <a:rPr lang="en-US"/>
              <a:t>INSERT ALL INTO </a:t>
            </a:r>
            <a:r>
              <a:rPr lang="en-US" err="1"/>
              <a:t>my_simple</a:t>
            </a:r>
            <a:r>
              <a:rPr lang="en-US"/>
              <a:t>_table (id, country, name) VALUES (2, 'US', 'Selena') INTO </a:t>
            </a:r>
            <a:r>
              <a:rPr lang="en-US" err="1"/>
              <a:t>my_simple</a:t>
            </a:r>
            <a:r>
              <a:rPr lang="en-US"/>
              <a:t>_table (id, country, name) VALUES (3, 'CA', 'Shawn') INTO </a:t>
            </a:r>
            <a:r>
              <a:rPr lang="en-US" err="1"/>
              <a:t>my_simple</a:t>
            </a:r>
            <a:r>
              <a:rPr lang="en-US"/>
              <a:t>_table (id, country, name) VALUES (4, 'US', 'Sutton') SELECT </a:t>
            </a:r>
            <a:r>
              <a:rPr lang="en-US" err="1"/>
              <a:t>Vorname</a:t>
            </a:r>
            <a:r>
              <a:rPr lang="en-US"/>
              <a:t>, </a:t>
            </a:r>
            <a:r>
              <a:rPr lang="en-US" err="1"/>
              <a:t>Nachname</a:t>
            </a:r>
            <a:r>
              <a:rPr lang="en-US"/>
              <a:t> FROM dual;</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37</a:t>
            </a:fld>
            <a:endParaRPr lang="de-DE"/>
          </a:p>
        </p:txBody>
      </p:sp>
    </p:spTree>
    <p:extLst>
      <p:ext uri="{BB962C8B-B14F-4D97-AF65-F5344CB8AC3E}">
        <p14:creationId xmlns:p14="http://schemas.microsoft.com/office/powerpoint/2010/main" val="3866974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https://learning.oreilly.com/library/view/sql-pocket-guide/9781492090397/ch05.html#:-:text=Display%2C%20Add%2C%20and%20Delete%20Rows</a:t>
            </a:r>
          </a:p>
          <a:p>
            <a:endParaRPr lang="de-DE"/>
          </a:p>
          <a:p>
            <a:r>
              <a:rPr lang="de-DE" err="1"/>
              <a:t>Uffpasse</a:t>
            </a:r>
            <a:r>
              <a:rPr lang="de-DE"/>
              <a:t>: </a:t>
            </a:r>
          </a:p>
          <a:p>
            <a:r>
              <a:rPr lang="de-DE"/>
              <a:t>Delete-Operationen sowieso nur in Transaktionen</a:t>
            </a:r>
          </a:p>
          <a:p>
            <a:r>
              <a:rPr lang="de-DE"/>
              <a:t>Größere Delete-Operationen in kleinere Transaktionen packen, damit das Log nicht </a:t>
            </a:r>
            <a:r>
              <a:rPr lang="de-DE" err="1"/>
              <a:t>volläuft</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38</a:t>
            </a:fld>
            <a:endParaRPr lang="de-DE"/>
          </a:p>
        </p:txBody>
      </p:sp>
    </p:spTree>
    <p:extLst>
      <p:ext uri="{BB962C8B-B14F-4D97-AF65-F5344CB8AC3E}">
        <p14:creationId xmlns:p14="http://schemas.microsoft.com/office/powerpoint/2010/main" val="2216405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Natürliche Keys wie Sozialversicherungsnummer können doppelt vorkommen! Man muss zusätzlich davon ausgehen, dass nur Bürger mit SVN bezugsberechtigt sein dürfen</a:t>
            </a:r>
          </a:p>
          <a:p>
            <a:endParaRPr lang="de-DE"/>
          </a:p>
          <a:p>
            <a:endParaRPr lang="de-DE"/>
          </a:p>
          <a:p>
            <a:r>
              <a:rPr lang="de-DE"/>
              <a:t>https://learning.oreilly.com/library/view/sql-pocket-guide/9781492090397/ch05.html#:-:text=Specify%20a%20primary%20key</a:t>
            </a:r>
          </a:p>
          <a:p>
            <a:endParaRPr lang="de-DE"/>
          </a:p>
          <a:p>
            <a:r>
              <a:rPr lang="de-DE"/>
              <a:t>https://learning.oreilly.com/library/view/sql-pocket-guide/9781492090397/ch05.html#:-:text=Specify%20a%20foreign%20key</a:t>
            </a:r>
          </a:p>
          <a:p>
            <a:endParaRPr lang="de-DE"/>
          </a:p>
          <a:p>
            <a:r>
              <a:rPr lang="de-DE"/>
              <a:t>https://learning.oreilly.com/library/view/sql-pocket-guide/9781492090397/ch05.html#:-:text=Create%20a%20Table%20with%20an%20Automatically%20Generated%20Field</a:t>
            </a:r>
          </a:p>
          <a:p>
            <a:endParaRPr lang="de-DE"/>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39</a:t>
            </a:fld>
            <a:endParaRPr lang="de-DE"/>
          </a:p>
        </p:txBody>
      </p:sp>
    </p:spTree>
    <p:extLst>
      <p:ext uri="{BB962C8B-B14F-4D97-AF65-F5344CB8AC3E}">
        <p14:creationId xmlns:p14="http://schemas.microsoft.com/office/powerpoint/2010/main" val="369681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hlinkClick r:id="rId3"/>
              </a:rPr>
              <a:t>t </a:t>
            </a:r>
            <a:r>
              <a:rPr lang="en-US" err="1">
                <a:hlinkClick r:id="rId3"/>
              </a:rPr>
              <a:t>sql</a:t>
            </a:r>
            <a:r>
              <a:rPr lang="en-US">
                <a:hlinkClick r:id="rId3"/>
              </a:rPr>
              <a:t> - What is the use of GO in SQL Server Management Studio &amp; Transact SQL? - Stack Overflow</a:t>
            </a:r>
            <a:endParaRPr lang="en-US">
              <a:hlinkClick r:id="rId4"/>
            </a:endParaRPr>
          </a:p>
          <a:p>
            <a:endParaRPr lang="en-US">
              <a:hlinkClick r:id="rId4"/>
            </a:endParaRPr>
          </a:p>
          <a:p>
            <a:r>
              <a:rPr lang="en-US">
                <a:hlinkClick r:id="rId4"/>
              </a:rPr>
              <a:t>SQL GO command in SQL Server (sqlshack.com)</a:t>
            </a:r>
            <a:endParaRPr lang="en-US"/>
          </a:p>
          <a:p>
            <a:endParaRPr lang="en-US"/>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40</a:t>
            </a:fld>
            <a:endParaRPr lang="de-DE"/>
          </a:p>
        </p:txBody>
      </p:sp>
    </p:spTree>
    <p:extLst>
      <p:ext uri="{BB962C8B-B14F-4D97-AF65-F5344CB8AC3E}">
        <p14:creationId xmlns:p14="http://schemas.microsoft.com/office/powerpoint/2010/main" val="2886340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Der Lern-Effekt soll sein, wie man mit einem </a:t>
            </a:r>
            <a:r>
              <a:rPr lang="de-DE" err="1"/>
              <a:t>DBMS</a:t>
            </a:r>
            <a:r>
              <a:rPr lang="de-DE"/>
              <a:t> umgeht</a:t>
            </a:r>
          </a:p>
          <a:p>
            <a:endParaRPr lang="de-DE"/>
          </a:p>
          <a:p>
            <a:r>
              <a:rPr lang="de-DE"/>
              <a:t>Zu importierende DB muss zur </a:t>
            </a:r>
            <a:r>
              <a:rPr lang="de-DE" err="1"/>
              <a:t>SEQEL</a:t>
            </a:r>
            <a:r>
              <a:rPr lang="de-DE"/>
              <a:t> Version passen</a:t>
            </a:r>
          </a:p>
          <a:p>
            <a:r>
              <a:rPr lang="de-DE"/>
              <a:t>Kontextmenü auf Databases -&gt; Restore Database -&gt; Device -&gt; … </a:t>
            </a:r>
          </a:p>
        </p:txBody>
      </p:sp>
      <p:sp>
        <p:nvSpPr>
          <p:cNvPr id="4" name="Foliennummernplatzhalter 3"/>
          <p:cNvSpPr>
            <a:spLocks noGrp="1"/>
          </p:cNvSpPr>
          <p:nvPr>
            <p:ph type="sldNum" sz="quarter" idx="5"/>
          </p:nvPr>
        </p:nvSpPr>
        <p:spPr/>
        <p:txBody>
          <a:bodyPr/>
          <a:lstStyle/>
          <a:p>
            <a:fld id="{0FC73B05-5464-481B-B00D-51D002125B42}" type="slidenum">
              <a:rPr lang="de-DE" smtClean="0"/>
              <a:t>4</a:t>
            </a:fld>
            <a:endParaRPr lang="de-DE"/>
          </a:p>
        </p:txBody>
      </p:sp>
    </p:spTree>
    <p:extLst>
      <p:ext uri="{BB962C8B-B14F-4D97-AF65-F5344CB8AC3E}">
        <p14:creationId xmlns:p14="http://schemas.microsoft.com/office/powerpoint/2010/main" val="3168476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r>
              <a:rPr lang="en-US"/>
              <a:t>Tours with 2 or more public waterfalls </a:t>
            </a:r>
          </a:p>
          <a:p>
            <a:pPr marL="0" indent="0">
              <a:buFont typeface="Wingdings" panose="05000000000000000000" pitchFamily="2" charset="2"/>
              <a:buNone/>
            </a:pPr>
            <a:r>
              <a:rPr lang="en-US" b="1" i="0">
                <a:effectLst/>
                <a:latin typeface="Ubuntu Mono Bold"/>
              </a:rPr>
              <a:t>SELECT</a:t>
            </a:r>
            <a:r>
              <a:rPr lang="en-US"/>
              <a:t> t.name AS </a:t>
            </a:r>
            <a:r>
              <a:rPr lang="en-US" err="1"/>
              <a:t>tour_name</a:t>
            </a:r>
            <a:r>
              <a:rPr lang="en-US"/>
              <a:t>, COUNT(</a:t>
            </a:r>
            <a:r>
              <a:rPr lang="en-US" err="1"/>
              <a:t>Vorname</a:t>
            </a:r>
            <a:r>
              <a:rPr lang="en-US"/>
              <a:t>, </a:t>
            </a:r>
            <a:r>
              <a:rPr lang="en-US" err="1"/>
              <a:t>Nachname</a:t>
            </a:r>
            <a:r>
              <a:rPr lang="en-US"/>
              <a:t>) AS </a:t>
            </a:r>
            <a:r>
              <a:rPr lang="en-US" err="1"/>
              <a:t>num_waterfalls</a:t>
            </a:r>
            <a:r>
              <a:rPr lang="en-US"/>
              <a:t> </a:t>
            </a:r>
          </a:p>
          <a:p>
            <a:pPr marL="0" indent="0">
              <a:buFont typeface="Wingdings" panose="05000000000000000000" pitchFamily="2" charset="2"/>
              <a:buNone/>
            </a:pPr>
            <a:r>
              <a:rPr lang="en-US" b="1" i="0">
                <a:effectLst/>
                <a:latin typeface="Ubuntu Mono Bold"/>
              </a:rPr>
              <a:t>FROM</a:t>
            </a:r>
            <a:r>
              <a:rPr lang="en-US"/>
              <a:t> tour t LEFT JOIN waterfall w ON </a:t>
            </a:r>
            <a:r>
              <a:rPr lang="en-US" err="1"/>
              <a:t>t.stop</a:t>
            </a:r>
            <a:r>
              <a:rPr lang="en-US"/>
              <a:t> = w.id </a:t>
            </a:r>
          </a:p>
          <a:p>
            <a:pPr marL="0" indent="0">
              <a:buFont typeface="Wingdings" panose="05000000000000000000" pitchFamily="2" charset="2"/>
              <a:buNone/>
            </a:pPr>
            <a:r>
              <a:rPr lang="en-US" b="1" i="0">
                <a:effectLst/>
                <a:latin typeface="Ubuntu Mono Bold"/>
              </a:rPr>
              <a:t>WHERE</a:t>
            </a:r>
            <a:r>
              <a:rPr lang="en-US"/>
              <a:t> </a:t>
            </a:r>
            <a:r>
              <a:rPr lang="en-US" err="1"/>
              <a:t>w.open_to_public</a:t>
            </a:r>
            <a:r>
              <a:rPr lang="en-US"/>
              <a:t> = 'y' </a:t>
            </a:r>
          </a:p>
          <a:p>
            <a:pPr marL="0" indent="0">
              <a:buFont typeface="Wingdings" panose="05000000000000000000" pitchFamily="2" charset="2"/>
              <a:buNone/>
            </a:pPr>
            <a:r>
              <a:rPr lang="en-US" b="1" i="0">
                <a:effectLst/>
                <a:latin typeface="Ubuntu Mono Bold"/>
              </a:rPr>
              <a:t>GROUP BY</a:t>
            </a:r>
            <a:r>
              <a:rPr lang="en-US"/>
              <a:t> t.name </a:t>
            </a:r>
          </a:p>
          <a:p>
            <a:pPr marL="0" indent="0">
              <a:buFont typeface="Wingdings" panose="05000000000000000000" pitchFamily="2" charset="2"/>
              <a:buNone/>
            </a:pPr>
            <a:r>
              <a:rPr lang="en-US" b="1" i="0">
                <a:effectLst/>
                <a:latin typeface="Ubuntu Mono Bold"/>
              </a:rPr>
              <a:t>HAVING</a:t>
            </a:r>
            <a:r>
              <a:rPr lang="en-US"/>
              <a:t> COUNT(</a:t>
            </a:r>
            <a:r>
              <a:rPr lang="en-US" err="1"/>
              <a:t>Vorname</a:t>
            </a:r>
            <a:r>
              <a:rPr lang="en-US"/>
              <a:t>, </a:t>
            </a:r>
            <a:r>
              <a:rPr lang="en-US" err="1"/>
              <a:t>Nachname</a:t>
            </a:r>
            <a:r>
              <a:rPr lang="en-US"/>
              <a:t>) &gt;= 2 </a:t>
            </a:r>
          </a:p>
          <a:p>
            <a:pPr marL="0" indent="0">
              <a:buFont typeface="Wingdings" panose="05000000000000000000" pitchFamily="2" charset="2"/>
              <a:buNone/>
            </a:pPr>
            <a:r>
              <a:rPr lang="en-US" b="1" i="0">
                <a:effectLst/>
                <a:latin typeface="Ubuntu Mono Bold"/>
              </a:rPr>
              <a:t>ORDER BY</a:t>
            </a:r>
            <a:r>
              <a:rPr lang="en-US"/>
              <a:t> </a:t>
            </a:r>
            <a:r>
              <a:rPr lang="en-US" err="1"/>
              <a:t>tour_name</a:t>
            </a:r>
            <a:r>
              <a:rPr lang="en-US"/>
              <a:t>; </a:t>
            </a:r>
          </a:p>
          <a:p>
            <a:pPr marL="0" indent="0">
              <a:buFont typeface="Wingdings" panose="05000000000000000000" pitchFamily="2" charset="2"/>
              <a:buNone/>
            </a:pPr>
            <a:endParaRPr lang="en-US"/>
          </a:p>
          <a:p>
            <a:pPr marL="0" indent="0">
              <a:buFont typeface="Wingdings" panose="05000000000000000000" pitchFamily="2" charset="2"/>
              <a:buNone/>
            </a:pPr>
            <a:r>
              <a:rPr lang="en-US" err="1"/>
              <a:t>tour_name</a:t>
            </a:r>
            <a:r>
              <a:rPr lang="en-US"/>
              <a:t> </a:t>
            </a:r>
            <a:r>
              <a:rPr lang="en-US" err="1"/>
              <a:t>num_waterfalls</a:t>
            </a:r>
            <a:r>
              <a:rPr lang="en-US"/>
              <a:t> </a:t>
            </a:r>
          </a:p>
          <a:p>
            <a:pPr marL="0" indent="0">
              <a:buFont typeface="Wingdings" panose="05000000000000000000" pitchFamily="2" charset="2"/>
              <a:buNone/>
            </a:pPr>
            <a:r>
              <a:rPr lang="en-US"/>
              <a:t>---------- --------------- </a:t>
            </a:r>
          </a:p>
          <a:p>
            <a:pPr marL="0" indent="0">
              <a:buFont typeface="Wingdings" panose="05000000000000000000" pitchFamily="2" charset="2"/>
              <a:buNone/>
            </a:pPr>
            <a:r>
              <a:rPr lang="en-US"/>
              <a:t>M-28 6 Munising 6 US-2 4</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42</a:t>
            </a:fld>
            <a:endParaRPr lang="de-DE"/>
          </a:p>
        </p:txBody>
      </p:sp>
    </p:spTree>
    <p:extLst>
      <p:ext uri="{BB962C8B-B14F-4D97-AF65-F5344CB8AC3E}">
        <p14:creationId xmlns:p14="http://schemas.microsoft.com/office/powerpoint/2010/main" val="3177133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a:solidFill>
                  <a:srgbClr val="000000"/>
                </a:solidFill>
                <a:latin typeface="Consolas" panose="020B0609020204030204" pitchFamily="49" charset="0"/>
              </a:rPr>
              <a:t>/Vorname, Nachname </a:t>
            </a:r>
            <a:r>
              <a:rPr lang="de-DE" sz="1200" err="1">
                <a:solidFill>
                  <a:srgbClr val="000000"/>
                </a:solidFill>
                <a:latin typeface="Consolas" panose="020B0609020204030204" pitchFamily="49" charset="0"/>
              </a:rPr>
              <a:t>TODO</a:t>
            </a:r>
            <a:r>
              <a:rPr lang="de-DE" sz="1200">
                <a:solidFill>
                  <a:srgbClr val="000000"/>
                </a:solidFill>
                <a:latin typeface="Consolas" panose="020B0609020204030204" pitchFamily="49" charset="0"/>
              </a:rPr>
              <a:t>: Ab dieser Folie beziehen sich alle Beispiele auf </a:t>
            </a:r>
            <a:r>
              <a:rPr lang="de-DE" sz="1200" err="1">
                <a:solidFill>
                  <a:srgbClr val="000000"/>
                </a:solidFill>
                <a:latin typeface="Consolas" panose="020B0609020204030204" pitchFamily="49" charset="0"/>
              </a:rPr>
              <a:t>AdventureWorks</a:t>
            </a:r>
            <a:r>
              <a:rPr lang="de-DE" sz="1200">
                <a:solidFill>
                  <a:srgbClr val="000000"/>
                </a:solidFill>
                <a:latin typeface="Consolas" panose="020B0609020204030204" pitchFamily="49" charset="0"/>
              </a:rPr>
              <a:t> Vorname, Nachname/</a:t>
            </a:r>
          </a:p>
          <a:p>
            <a:endParaRPr lang="en-US"/>
          </a:p>
          <a:p>
            <a:r>
              <a:rPr lang="en-US"/>
              <a:t>SELECT </a:t>
            </a:r>
            <a:r>
              <a:rPr lang="en-US" err="1"/>
              <a:t>Vorname</a:t>
            </a:r>
            <a:r>
              <a:rPr lang="en-US"/>
              <a:t>, </a:t>
            </a:r>
            <a:r>
              <a:rPr lang="en-US" err="1"/>
              <a:t>Nachname</a:t>
            </a:r>
            <a:endParaRPr lang="en-US"/>
          </a:p>
          <a:p>
            <a:endParaRPr lang="en-US"/>
          </a:p>
          <a:p>
            <a:r>
              <a:rPr lang="en-US"/>
              <a:t>SELECT name, ROUND(population </a:t>
            </a:r>
            <a:r>
              <a:rPr lang="en-US" err="1"/>
              <a:t>Vorname</a:t>
            </a:r>
            <a:r>
              <a:rPr lang="en-US"/>
              <a:t>, </a:t>
            </a:r>
            <a:r>
              <a:rPr lang="en-US" err="1"/>
              <a:t>Nachname</a:t>
            </a:r>
            <a:r>
              <a:rPr lang="en-US"/>
              <a:t> 0.9, 0) -- TODO</a:t>
            </a:r>
          </a:p>
          <a:p>
            <a:endParaRPr lang="en-US"/>
          </a:p>
          <a:p>
            <a:r>
              <a:rPr lang="en-US"/>
              <a:t>SELECT </a:t>
            </a:r>
            <a:r>
              <a:rPr lang="en-US" err="1"/>
              <a:t>CURRENT_DATE</a:t>
            </a:r>
            <a:r>
              <a:rPr lang="en-US"/>
              <a:t> -- </a:t>
            </a:r>
            <a:r>
              <a:rPr lang="de-DE" b="0" i="1">
                <a:solidFill>
                  <a:srgbClr val="3D3B49"/>
                </a:solidFill>
                <a:effectLst/>
                <a:latin typeface="Noto serif" panose="02020600060500020200" pitchFamily="18" charset="0"/>
              </a:rPr>
              <a:t>MySQL</a:t>
            </a:r>
            <a:r>
              <a:rPr lang="de-DE" b="0" i="0">
                <a:solidFill>
                  <a:srgbClr val="3D3B49"/>
                </a:solidFill>
                <a:effectLst/>
                <a:latin typeface="Noto serif" panose="02020600060500020200" pitchFamily="18" charset="0"/>
              </a:rPr>
              <a:t>, </a:t>
            </a:r>
            <a:r>
              <a:rPr lang="de-DE" b="0" i="1">
                <a:solidFill>
                  <a:srgbClr val="3D3B49"/>
                </a:solidFill>
                <a:effectLst/>
                <a:latin typeface="Noto serif" panose="02020600060500020200" pitchFamily="18" charset="0"/>
              </a:rPr>
              <a:t>PostgreSQL</a:t>
            </a:r>
            <a:r>
              <a:rPr lang="de-DE" b="0" i="0">
                <a:solidFill>
                  <a:srgbClr val="3D3B49"/>
                </a:solidFill>
                <a:effectLst/>
                <a:latin typeface="Noto serif" panose="02020600060500020200" pitchFamily="18" charset="0"/>
              </a:rPr>
              <a:t>, and </a:t>
            </a:r>
            <a:r>
              <a:rPr lang="de-DE" b="0" i="1">
                <a:solidFill>
                  <a:srgbClr val="3D3B49"/>
                </a:solidFill>
                <a:effectLst/>
                <a:latin typeface="Noto serif" panose="02020600060500020200" pitchFamily="18" charset="0"/>
              </a:rPr>
              <a:t>SQLite</a:t>
            </a:r>
            <a:endParaRPr lang="en-US"/>
          </a:p>
          <a:p>
            <a:endParaRPr lang="en-US"/>
          </a:p>
          <a:p>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err="1">
                <a:solidFill>
                  <a:srgbClr val="FF00FF"/>
                </a:solidFill>
                <a:latin typeface="Consolas" panose="020B0609020204030204" pitchFamily="49" charset="0"/>
              </a:rPr>
              <a:t>GETDATE</a:t>
            </a:r>
            <a:r>
              <a:rPr lang="de-DE" sz="1800">
                <a:solidFill>
                  <a:srgbClr val="808080"/>
                </a:solidFill>
                <a:latin typeface="Consolas" panose="020B0609020204030204" pitchFamily="49" charset="0"/>
              </a:rPr>
              <a:t>()</a:t>
            </a:r>
            <a:r>
              <a:rPr lang="en-US" sz="1800">
                <a:solidFill>
                  <a:srgbClr val="808080"/>
                </a:solidFill>
                <a:latin typeface="Consolas" panose="020B0609020204030204" pitchFamily="49" charset="0"/>
              </a:rPr>
              <a:t> -- T-SQL</a:t>
            </a:r>
          </a:p>
          <a:p>
            <a:endParaRPr lang="en-US" sz="1800">
              <a:solidFill>
                <a:srgbClr val="808080"/>
              </a:solidFill>
              <a:latin typeface="Consolas" panose="020B0609020204030204" pitchFamily="49" charset="0"/>
            </a:endParaRPr>
          </a:p>
          <a:p>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FirstName</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LastName</a:t>
            </a:r>
            <a:r>
              <a:rPr lang="de-DE" sz="1800">
                <a:solidFill>
                  <a:srgbClr val="000000"/>
                </a:solidFill>
                <a:latin typeface="Consolas" panose="020B0609020204030204" pitchFamily="49" charset="0"/>
              </a:rPr>
              <a:t> -- Ist ANSI, kennt SQL Server aber nicht. Oracle und </a:t>
            </a:r>
            <a:r>
              <a:rPr lang="de-DE" sz="1800" err="1">
                <a:solidFill>
                  <a:srgbClr val="000000"/>
                </a:solidFill>
                <a:latin typeface="Consolas" panose="020B0609020204030204" pitchFamily="49" charset="0"/>
              </a:rPr>
              <a:t>Postgres</a:t>
            </a:r>
            <a:r>
              <a:rPr lang="de-DE" sz="1800">
                <a:solidFill>
                  <a:srgbClr val="000000"/>
                </a:solidFill>
                <a:latin typeface="Consolas" panose="020B0609020204030204" pitchFamily="49" charset="0"/>
              </a:rPr>
              <a:t> schon. </a:t>
            </a:r>
            <a:r>
              <a:rPr lang="en-US" sz="2800">
                <a:hlinkClick r:id="rId3"/>
              </a:rPr>
              <a:t>SQL Dialects Reference/Functions and expressions/String functions - </a:t>
            </a:r>
            <a:r>
              <a:rPr lang="en-US" sz="2800" err="1">
                <a:hlinkClick r:id="rId3"/>
              </a:rPr>
              <a:t>Wikibooks</a:t>
            </a:r>
            <a:r>
              <a:rPr lang="en-US" sz="2800">
                <a:hlinkClick r:id="rId3"/>
              </a:rPr>
              <a:t>, open books for an open world</a:t>
            </a:r>
            <a:endParaRPr lang="de-DE" sz="1800">
              <a:solidFill>
                <a:srgbClr val="000000"/>
              </a:solidFill>
              <a:latin typeface="Consolas" panose="020B0609020204030204" pitchFamily="49" charset="0"/>
            </a:endParaRPr>
          </a:p>
          <a:p>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Person</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Person</a:t>
            </a:r>
            <a:endParaRPr lang="de-DE" sz="1800">
              <a:solidFill>
                <a:srgbClr val="000000"/>
              </a:solidFill>
              <a:latin typeface="Consolas" panose="020B0609020204030204" pitchFamily="49" charset="0"/>
            </a:endParaRPr>
          </a:p>
          <a:p>
            <a:endParaRPr lang="de-DE" sz="1800">
              <a:solidFill>
                <a:srgbClr val="000000"/>
              </a:solidFill>
              <a:latin typeface="Consolas" panose="020B0609020204030204" pitchFamily="49" charset="0"/>
            </a:endParaRPr>
          </a:p>
          <a:p>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FirstName</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a:solidFill>
                  <a:srgbClr val="FF0000"/>
                </a:solidFill>
                <a:latin typeface="Consolas" panose="020B0609020204030204" pitchFamily="49" charset="0"/>
              </a:rPr>
              <a:t>' '</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LastName</a:t>
            </a:r>
            <a:r>
              <a:rPr lang="de-DE" sz="1800">
                <a:solidFill>
                  <a:srgbClr val="000000"/>
                </a:solidFill>
                <a:latin typeface="Consolas" panose="020B0609020204030204" pitchFamily="49" charset="0"/>
              </a:rPr>
              <a:t> -- SQL Server hat zwar auch eine </a:t>
            </a:r>
            <a:r>
              <a:rPr lang="de-DE" sz="1800" err="1">
                <a:solidFill>
                  <a:srgbClr val="000000"/>
                </a:solidFill>
                <a:latin typeface="Consolas" panose="020B0609020204030204" pitchFamily="49" charset="0"/>
              </a:rPr>
              <a:t>concat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Funkction</a:t>
            </a:r>
            <a:r>
              <a:rPr lang="de-DE" sz="1800">
                <a:solidFill>
                  <a:srgbClr val="000000"/>
                </a:solidFill>
                <a:latin typeface="Consolas" panose="020B0609020204030204" pitchFamily="49" charset="0"/>
              </a:rPr>
              <a:t>, aber die funktioniert in Oracle, besonders bei mehr als einem String, wieder ganz anders</a:t>
            </a:r>
          </a:p>
          <a:p>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Person</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Person</a:t>
            </a:r>
            <a:endParaRPr lang="de-DE" sz="1800">
              <a:solidFill>
                <a:srgbClr val="000000"/>
              </a:solidFill>
              <a:latin typeface="Consolas" panose="020B0609020204030204" pitchFamily="49" charset="0"/>
            </a:endParaRPr>
          </a:p>
          <a:p>
            <a:endParaRPr lang="de-DE" sz="1800">
              <a:solidFill>
                <a:srgbClr val="000000"/>
              </a:solidFill>
              <a:latin typeface="Consolas" panose="020B0609020204030204" pitchFamily="49" charset="0"/>
            </a:endParaRPr>
          </a:p>
          <a:p>
            <a:r>
              <a:rPr lang="en-US">
                <a:hlinkClick r:id="rId4"/>
              </a:rPr>
              <a:t>String concatenation operator in Oracle, Postgres and SQL Server - Stack Overflow</a:t>
            </a:r>
            <a:endParaRPr lang="de-DE" sz="1800">
              <a:solidFill>
                <a:srgbClr val="000000"/>
              </a:solidFill>
              <a:latin typeface="Consolas" panose="020B0609020204030204" pitchFamily="49" charset="0"/>
            </a:endParaRPr>
          </a:p>
          <a:p>
            <a:endParaRPr lang="de-DE" sz="18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FirstName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 '</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LastName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AS</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Name der Person" -- AS </a:t>
            </a:r>
            <a:r>
              <a:rPr lang="en-US" sz="1200" err="1">
                <a:solidFill>
                  <a:srgbClr val="FF0000"/>
                </a:solidFill>
                <a:latin typeface="Consolas" panose="020B0609020204030204" pitchFamily="49" charset="0"/>
              </a:rPr>
              <a:t>kann</a:t>
            </a:r>
            <a:r>
              <a:rPr lang="en-US" sz="1200">
                <a:solidFill>
                  <a:srgbClr val="FF0000"/>
                </a:solidFill>
                <a:latin typeface="Consolas" panose="020B0609020204030204" pitchFamily="49" charset="0"/>
              </a:rPr>
              <a:t> man </a:t>
            </a:r>
            <a:r>
              <a:rPr lang="en-US" sz="1200" err="1">
                <a:solidFill>
                  <a:srgbClr val="FF0000"/>
                </a:solidFill>
                <a:latin typeface="Consolas" panose="020B0609020204030204" pitchFamily="49" charset="0"/>
              </a:rPr>
              <a:t>weglassen</a:t>
            </a:r>
            <a:r>
              <a:rPr lang="en-US" sz="1200">
                <a:solidFill>
                  <a:srgbClr val="FF0000"/>
                </a:solidFill>
                <a:latin typeface="Consolas" panose="020B0609020204030204" pitchFamily="49" charset="0"/>
              </a:rPr>
              <a:t>, </a:t>
            </a:r>
            <a:r>
              <a:rPr lang="en-US" sz="1200" err="1">
                <a:solidFill>
                  <a:srgbClr val="FF0000"/>
                </a:solidFill>
                <a:latin typeface="Consolas" panose="020B0609020204030204" pitchFamily="49" charset="0"/>
              </a:rPr>
              <a:t>finde</a:t>
            </a:r>
            <a:r>
              <a:rPr lang="en-US" sz="1200">
                <a:solidFill>
                  <a:srgbClr val="FF0000"/>
                </a:solidFill>
                <a:latin typeface="Consolas" panose="020B0609020204030204" pitchFamily="49" charset="0"/>
              </a:rPr>
              <a:t> ich </a:t>
            </a:r>
            <a:r>
              <a:rPr lang="en-US" sz="1200" err="1">
                <a:solidFill>
                  <a:srgbClr val="FF0000"/>
                </a:solidFill>
                <a:latin typeface="Consolas" panose="020B0609020204030204" pitchFamily="49" charset="0"/>
              </a:rPr>
              <a:t>aber</a:t>
            </a:r>
            <a:r>
              <a:rPr lang="en-US" sz="1200">
                <a:solidFill>
                  <a:srgbClr val="FF0000"/>
                </a:solidFill>
                <a:latin typeface="Consolas" panose="020B0609020204030204" pitchFamily="49" charset="0"/>
              </a:rPr>
              <a:t> </a:t>
            </a:r>
            <a:r>
              <a:rPr lang="en-US" sz="1200" err="1">
                <a:solidFill>
                  <a:srgbClr val="FF0000"/>
                </a:solidFill>
                <a:latin typeface="Consolas" panose="020B0609020204030204" pitchFamily="49" charset="0"/>
              </a:rPr>
              <a:t>wegen</a:t>
            </a:r>
            <a:r>
              <a:rPr lang="en-US" sz="1200">
                <a:solidFill>
                  <a:srgbClr val="FF0000"/>
                </a:solidFill>
                <a:latin typeface="Consolas" panose="020B0609020204030204" pitchFamily="49" charset="0"/>
              </a:rPr>
              <a:t> der </a:t>
            </a:r>
            <a:r>
              <a:rPr lang="en-US" sz="1200" err="1">
                <a:solidFill>
                  <a:srgbClr val="FF0000"/>
                </a:solidFill>
                <a:latin typeface="Consolas" panose="020B0609020204030204" pitchFamily="49" charset="0"/>
              </a:rPr>
              <a:t>besseren</a:t>
            </a:r>
            <a:r>
              <a:rPr lang="en-US" sz="1200">
                <a:solidFill>
                  <a:srgbClr val="FF0000"/>
                </a:solidFill>
                <a:latin typeface="Consolas" panose="020B0609020204030204" pitchFamily="49" charset="0"/>
              </a:rPr>
              <a:t> </a:t>
            </a:r>
            <a:r>
              <a:rPr lang="en-US" sz="1200" err="1">
                <a:solidFill>
                  <a:srgbClr val="FF0000"/>
                </a:solidFill>
                <a:latin typeface="Consolas" panose="020B0609020204030204" pitchFamily="49" charset="0"/>
              </a:rPr>
              <a:t>Lesbarkeit</a:t>
            </a:r>
            <a:r>
              <a:rPr lang="en-US" sz="1200">
                <a:solidFill>
                  <a:srgbClr val="FF0000"/>
                </a:solidFill>
                <a:latin typeface="Consolas" panose="020B0609020204030204" pitchFamily="49" charset="0"/>
              </a:rPr>
              <a:t> </a:t>
            </a:r>
            <a:r>
              <a:rPr lang="en-US" sz="1200" err="1">
                <a:solidFill>
                  <a:srgbClr val="FF0000"/>
                </a:solidFill>
                <a:latin typeface="Consolas" panose="020B0609020204030204" pitchFamily="49" charset="0"/>
              </a:rPr>
              <a:t>keine</a:t>
            </a:r>
            <a:r>
              <a:rPr lang="en-US" sz="1200">
                <a:solidFill>
                  <a:srgbClr val="FF0000"/>
                </a:solidFill>
                <a:latin typeface="Consolas" panose="020B0609020204030204" pitchFamily="49" charset="0"/>
              </a:rPr>
              <a:t> Option. Die double quotes </a:t>
            </a:r>
            <a:r>
              <a:rPr lang="en-US" sz="1200" err="1">
                <a:solidFill>
                  <a:srgbClr val="FF0000"/>
                </a:solidFill>
                <a:latin typeface="Consolas" panose="020B0609020204030204" pitchFamily="49" charset="0"/>
              </a:rPr>
              <a:t>sind</a:t>
            </a:r>
            <a:r>
              <a:rPr lang="en-US" sz="1200">
                <a:solidFill>
                  <a:srgbClr val="FF0000"/>
                </a:solidFill>
                <a:latin typeface="Consolas" panose="020B0609020204030204" pitchFamily="49" charset="0"/>
              </a:rPr>
              <a:t> ANSI</a:t>
            </a:r>
            <a:endParaRPr lang="en-US" sz="1200">
              <a:solidFill>
                <a:srgbClr val="000000"/>
              </a:solidFill>
              <a:latin typeface="Consolas" panose="020B0609020204030204" pitchFamily="49" charset="0"/>
            </a:endParaRPr>
          </a:p>
          <a:p>
            <a:r>
              <a:rPr lang="de-DE" sz="1200" err="1">
                <a:solidFill>
                  <a:srgbClr val="0000FF"/>
                </a:solidFill>
                <a:latin typeface="Consolas" panose="020B0609020204030204" pitchFamily="49" charset="0"/>
              </a:rPr>
              <a:t>FROM</a:t>
            </a:r>
            <a:r>
              <a:rPr lang="de-DE" sz="1200">
                <a:solidFill>
                  <a:srgbClr val="000000"/>
                </a:solidFill>
                <a:latin typeface="Consolas" panose="020B0609020204030204" pitchFamily="49" charset="0"/>
              </a:rPr>
              <a:t> </a:t>
            </a:r>
            <a:r>
              <a:rPr lang="de-DE" sz="1200" err="1">
                <a:solidFill>
                  <a:srgbClr val="000000"/>
                </a:solidFill>
                <a:latin typeface="Consolas" panose="020B0609020204030204" pitchFamily="49" charset="0"/>
              </a:rPr>
              <a:t>Person</a:t>
            </a:r>
            <a:r>
              <a:rPr lang="de-DE" sz="1200" err="1">
                <a:solidFill>
                  <a:srgbClr val="808080"/>
                </a:solidFill>
                <a:latin typeface="Consolas" panose="020B0609020204030204" pitchFamily="49" charset="0"/>
              </a:rPr>
              <a:t>.</a:t>
            </a:r>
            <a:r>
              <a:rPr lang="de-DE" sz="1200" err="1">
                <a:solidFill>
                  <a:srgbClr val="000000"/>
                </a:solidFill>
                <a:latin typeface="Consolas" panose="020B0609020204030204" pitchFamily="49" charset="0"/>
              </a:rPr>
              <a:t>Person</a:t>
            </a:r>
            <a:endParaRPr lang="de-DE" sz="1200">
              <a:solidFill>
                <a:srgbClr val="000000"/>
              </a:solidFill>
              <a:latin typeface="Consolas" panose="020B0609020204030204" pitchFamily="49" charset="0"/>
            </a:endParaRP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43</a:t>
            </a:fld>
            <a:endParaRPr lang="de-DE"/>
          </a:p>
        </p:txBody>
      </p:sp>
    </p:spTree>
    <p:extLst>
      <p:ext uri="{BB962C8B-B14F-4D97-AF65-F5344CB8AC3E}">
        <p14:creationId xmlns:p14="http://schemas.microsoft.com/office/powerpoint/2010/main" val="2682718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Jetzt kommt's: Wird von MS SQL nicht unterstützt</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44</a:t>
            </a:fld>
            <a:endParaRPr lang="de-DE"/>
          </a:p>
        </p:txBody>
      </p:sp>
    </p:spTree>
    <p:extLst>
      <p:ext uri="{BB962C8B-B14F-4D97-AF65-F5344CB8AC3E}">
        <p14:creationId xmlns:p14="http://schemas.microsoft.com/office/powerpoint/2010/main" val="25717715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Vorname, Nachname</a:t>
            </a:r>
            <a:endParaRPr lang="de-DE" sz="1800">
              <a:solidFill>
                <a:srgbClr val="000000"/>
              </a:solidFill>
              <a:latin typeface="Consolas" panose="020B0609020204030204" pitchFamily="49" charset="0"/>
            </a:endParaRPr>
          </a:p>
          <a:p>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Geschaeftspartner</a:t>
            </a:r>
            <a:endParaRPr lang="de-DE" sz="1800">
              <a:solidFill>
                <a:srgbClr val="000000"/>
              </a:solidFill>
              <a:latin typeface="Consolas" panose="020B0609020204030204" pitchFamily="49" charset="0"/>
            </a:endParaRPr>
          </a:p>
          <a:p>
            <a:r>
              <a:rPr lang="de-DE" sz="1800" err="1">
                <a:solidFill>
                  <a:srgbClr val="0000FF"/>
                </a:solidFill>
                <a:latin typeface="Consolas" panose="020B0609020204030204" pitchFamily="49" charset="0"/>
              </a:rPr>
              <a:t>WHERE</a:t>
            </a:r>
            <a:r>
              <a:rPr lang="de-DE" sz="1800">
                <a:solidFill>
                  <a:srgbClr val="000000"/>
                </a:solidFill>
                <a:latin typeface="Consolas" panose="020B0609020204030204" pitchFamily="49" charset="0"/>
              </a:rPr>
              <a:t> Ort </a:t>
            </a:r>
            <a:r>
              <a:rPr lang="de-DE" sz="1800">
                <a:solidFill>
                  <a:srgbClr val="808080"/>
                </a:solidFill>
                <a:latin typeface="Consolas" panose="020B0609020204030204" pitchFamily="49" charset="0"/>
              </a:rPr>
              <a:t>LIKE</a:t>
            </a:r>
            <a:r>
              <a:rPr lang="de-DE" sz="1800">
                <a:solidFill>
                  <a:srgbClr val="000000"/>
                </a:solidFill>
                <a:latin typeface="Consolas" panose="020B0609020204030204" pitchFamily="49" charset="0"/>
              </a:rPr>
              <a:t> </a:t>
            </a:r>
            <a:r>
              <a:rPr lang="de-DE" sz="1800">
                <a:solidFill>
                  <a:srgbClr val="FF0000"/>
                </a:solidFill>
                <a:latin typeface="Consolas" panose="020B0609020204030204" pitchFamily="49" charset="0"/>
              </a:rPr>
              <a:t>'Nürnberg'</a:t>
            </a:r>
            <a:endParaRPr lang="de-DE" sz="1800">
              <a:solidFill>
                <a:srgbClr val="000000"/>
              </a:solidFill>
              <a:latin typeface="Consolas" panose="020B0609020204030204" pitchFamily="49" charset="0"/>
            </a:endParaRPr>
          </a:p>
          <a:p>
            <a:endParaRPr lang="de-DE" sz="1800">
              <a:solidFill>
                <a:srgbClr val="0000FF"/>
              </a:solidFill>
              <a:latin typeface="Consolas" panose="020B0609020204030204" pitchFamily="49" charset="0"/>
            </a:endParaRPr>
          </a:p>
          <a:p>
            <a:endParaRPr lang="de-DE" sz="1800">
              <a:solidFill>
                <a:srgbClr val="0000FF"/>
              </a:solidFill>
              <a:latin typeface="Consolas" panose="020B0609020204030204" pitchFamily="49" charset="0"/>
            </a:endParaRPr>
          </a:p>
          <a:p>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Vorname, Nachname</a:t>
            </a:r>
            <a:endParaRPr lang="de-DE" sz="1800">
              <a:solidFill>
                <a:srgbClr val="000000"/>
              </a:solidFill>
              <a:latin typeface="Consolas" panose="020B0609020204030204" pitchFamily="49" charset="0"/>
            </a:endParaRPr>
          </a:p>
          <a:p>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Geschaeftspartner</a:t>
            </a:r>
            <a:endParaRPr lang="de-DE" sz="1800">
              <a:solidFill>
                <a:srgbClr val="000000"/>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000FF"/>
                </a:solidFill>
                <a:latin typeface="Consolas" panose="020B0609020204030204" pitchFamily="49" charset="0"/>
              </a:rPr>
              <a:t>WHERE</a:t>
            </a:r>
            <a:r>
              <a:rPr lang="en-US" sz="1800">
                <a:solidFill>
                  <a:srgbClr val="000000"/>
                </a:solidFill>
                <a:latin typeface="Consolas" panose="020B0609020204030204" pitchFamily="49" charset="0"/>
              </a:rPr>
              <a:t> Ort </a:t>
            </a:r>
            <a:r>
              <a:rPr lang="en-US" sz="1800">
                <a:solidFill>
                  <a:srgbClr val="808080"/>
                </a:solidFill>
                <a:latin typeface="Consolas" panose="020B0609020204030204" pitchFamily="49" charset="0"/>
              </a:rPr>
              <a:t>NOT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LIKE</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a:t>
            </a:r>
            <a:r>
              <a:rPr lang="en-US" sz="1800" err="1">
                <a:solidFill>
                  <a:srgbClr val="FF0000"/>
                </a:solidFill>
                <a:latin typeface="Consolas" panose="020B0609020204030204" pitchFamily="49" charset="0"/>
              </a:rPr>
              <a:t>Schwabach</a:t>
            </a:r>
            <a:r>
              <a:rPr lang="en-US" sz="1800">
                <a:solidFill>
                  <a:srgbClr val="FF0000"/>
                </a:solidFill>
                <a:latin typeface="Consolas" panose="020B0609020204030204" pitchFamily="49" charset="0"/>
              </a:rPr>
              <a:t>' </a:t>
            </a:r>
            <a:r>
              <a:rPr lang="de-DE" sz="1800">
                <a:solidFill>
                  <a:srgbClr val="008000"/>
                </a:solidFill>
                <a:latin typeface="Consolas" panose="020B0609020204030204" pitchFamily="49" charset="0"/>
              </a:rPr>
              <a:t>-- Hierauf selber kommen lassen</a:t>
            </a:r>
            <a:endParaRPr lang="de-DE" sz="1800">
              <a:solidFill>
                <a:srgbClr val="000000"/>
              </a:solidFill>
              <a:latin typeface="Consolas" panose="020B0609020204030204" pitchFamily="49" charset="0"/>
            </a:endParaRPr>
          </a:p>
          <a:p>
            <a:endParaRPr lang="de-DE" sz="1800">
              <a:solidFill>
                <a:srgbClr val="000000"/>
              </a:solidFill>
              <a:latin typeface="Consolas" panose="020B0609020204030204" pitchFamily="49" charset="0"/>
            </a:endParaRPr>
          </a:p>
          <a:p>
            <a:r>
              <a:rPr lang="de-DE" sz="1800">
                <a:solidFill>
                  <a:srgbClr val="008000"/>
                </a:solidFill>
                <a:latin typeface="Consolas" panose="020B0609020204030204" pitchFamily="49" charset="0"/>
              </a:rPr>
              <a:t>-- Hierauf selber kommen lassen</a:t>
            </a:r>
            <a:endParaRPr lang="de-DE" sz="1800">
              <a:solidFill>
                <a:srgbClr val="000000"/>
              </a:solidFill>
              <a:latin typeface="Consolas" panose="020B0609020204030204" pitchFamily="49" charset="0"/>
            </a:endParaRPr>
          </a:p>
          <a:p>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Vorname, Nachname</a:t>
            </a:r>
            <a:endParaRPr lang="de-DE" sz="1800">
              <a:solidFill>
                <a:srgbClr val="000000"/>
              </a:solidFill>
              <a:latin typeface="Consolas" panose="020B0609020204030204" pitchFamily="49" charset="0"/>
            </a:endParaRPr>
          </a:p>
          <a:p>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Geschaeftspartner</a:t>
            </a:r>
            <a:endParaRPr lang="de-DE"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WHERE</a:t>
            </a:r>
            <a:r>
              <a:rPr lang="en-US" sz="1800">
                <a:solidFill>
                  <a:srgbClr val="000000"/>
                </a:solidFill>
                <a:latin typeface="Consolas" panose="020B0609020204030204" pitchFamily="49" charset="0"/>
              </a:rPr>
              <a:t> Ort </a:t>
            </a:r>
            <a:r>
              <a:rPr lang="en-US" sz="1800">
                <a:solidFill>
                  <a:srgbClr val="808080"/>
                </a:solidFill>
                <a:latin typeface="Consolas" panose="020B0609020204030204" pitchFamily="49" charset="0"/>
              </a:rPr>
              <a:t>NOT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LIKE</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a:t>
            </a:r>
            <a:r>
              <a:rPr lang="en-US" sz="1800" err="1">
                <a:solidFill>
                  <a:srgbClr val="FF0000"/>
                </a:solidFill>
                <a:latin typeface="Consolas" panose="020B0609020204030204" pitchFamily="49" charset="0"/>
              </a:rPr>
              <a:t>sc</a:t>
            </a:r>
            <a:r>
              <a:rPr lang="en-US" sz="1800">
                <a:solidFill>
                  <a:srgbClr val="FF0000"/>
                </a:solidFill>
                <a:latin typeface="Consolas" panose="020B0609020204030204" pitchFamily="49" charset="0"/>
              </a:rPr>
              <a:t>%'</a:t>
            </a:r>
          </a:p>
          <a:p>
            <a:endParaRPr lang="en-US" sz="1800">
              <a:solidFill>
                <a:srgbClr val="FF0000"/>
              </a:solidFill>
              <a:latin typeface="Consolas" panose="020B0609020204030204" pitchFamily="49" charset="0"/>
            </a:endParaRPr>
          </a:p>
          <a:p>
            <a:r>
              <a:rPr lang="de-DE" sz="1800">
                <a:solidFill>
                  <a:srgbClr val="008000"/>
                </a:solidFill>
                <a:latin typeface="Consolas" panose="020B0609020204030204" pitchFamily="49" charset="0"/>
              </a:rPr>
              <a:t>-- Hierauf selber kommen lassen</a:t>
            </a:r>
            <a:endParaRPr lang="de-DE" sz="1800">
              <a:solidFill>
                <a:srgbClr val="000000"/>
              </a:solidFill>
              <a:latin typeface="Consolas" panose="020B0609020204030204" pitchFamily="49" charset="0"/>
            </a:endParaRPr>
          </a:p>
          <a:p>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Vorname, Nachname</a:t>
            </a:r>
            <a:endParaRPr lang="de-DE" sz="1800">
              <a:solidFill>
                <a:srgbClr val="000000"/>
              </a:solidFill>
              <a:latin typeface="Consolas" panose="020B0609020204030204" pitchFamily="49" charset="0"/>
            </a:endParaRPr>
          </a:p>
          <a:p>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Geschaeftspartner</a:t>
            </a:r>
            <a:endParaRPr lang="de-DE" sz="1800">
              <a:solidFill>
                <a:srgbClr val="000000"/>
              </a:solidFill>
              <a:latin typeface="Consolas" panose="020B0609020204030204" pitchFamily="49" charset="0"/>
            </a:endParaRPr>
          </a:p>
          <a:p>
            <a:r>
              <a:rPr lang="en-US" sz="1800">
                <a:solidFill>
                  <a:srgbClr val="0000FF"/>
                </a:solidFill>
                <a:latin typeface="Consolas" panose="020B0609020204030204" pitchFamily="49" charset="0"/>
              </a:rPr>
              <a:t>WHERE</a:t>
            </a:r>
            <a:r>
              <a:rPr lang="en-US" sz="1800">
                <a:solidFill>
                  <a:srgbClr val="000000"/>
                </a:solidFill>
                <a:latin typeface="Consolas" panose="020B0609020204030204" pitchFamily="49" charset="0"/>
              </a:rPr>
              <a:t> Ort </a:t>
            </a:r>
            <a:r>
              <a:rPr lang="en-US" sz="1800">
                <a:solidFill>
                  <a:srgbClr val="808080"/>
                </a:solidFill>
                <a:latin typeface="Consolas" panose="020B0609020204030204" pitchFamily="49" charset="0"/>
              </a:rPr>
              <a:t>NOT</a:t>
            </a:r>
            <a:r>
              <a:rPr lang="en-US" sz="1800">
                <a:solidFill>
                  <a:srgbClr val="000000"/>
                </a:solidFill>
                <a:latin typeface="Consolas" panose="020B0609020204030204" pitchFamily="49" charset="0"/>
              </a:rPr>
              <a:t> </a:t>
            </a:r>
            <a:r>
              <a:rPr lang="en-US" sz="1800">
                <a:solidFill>
                  <a:srgbClr val="808080"/>
                </a:solidFill>
                <a:latin typeface="Consolas" panose="020B0609020204030204" pitchFamily="49" charset="0"/>
              </a:rPr>
              <a:t>LIKE</a:t>
            </a:r>
            <a:r>
              <a:rPr lang="en-US" sz="1800">
                <a:solidFill>
                  <a:srgbClr val="000000"/>
                </a:solidFill>
                <a:latin typeface="Consolas" panose="020B0609020204030204" pitchFamily="49" charset="0"/>
              </a:rPr>
              <a:t> </a:t>
            </a:r>
            <a:r>
              <a:rPr lang="en-US" sz="1800">
                <a:solidFill>
                  <a:srgbClr val="FF0000"/>
                </a:solidFill>
                <a:latin typeface="Consolas" panose="020B0609020204030204" pitchFamily="49" charset="0"/>
              </a:rPr>
              <a:t>'%</a:t>
            </a:r>
            <a:r>
              <a:rPr lang="en-US" sz="1800" err="1">
                <a:solidFill>
                  <a:srgbClr val="FF0000"/>
                </a:solidFill>
                <a:latin typeface="Consolas" panose="020B0609020204030204" pitchFamily="49" charset="0"/>
              </a:rPr>
              <a:t>sc</a:t>
            </a:r>
            <a:r>
              <a:rPr lang="en-US" sz="1800">
                <a:solidFill>
                  <a:srgbClr val="FF0000"/>
                </a:solidFill>
                <a:latin typeface="Consolas" panose="020B0609020204030204" pitchFamily="49" charset="0"/>
              </a:rPr>
              <a:t>%'</a:t>
            </a:r>
            <a:endParaRPr lang="en-US" sz="1800">
              <a:solidFill>
                <a:srgbClr val="000000"/>
              </a:solidFill>
              <a:latin typeface="Consolas" panose="020B0609020204030204" pitchFamily="49" charset="0"/>
            </a:endParaRPr>
          </a:p>
          <a:p>
            <a:r>
              <a:rPr lang="de-DE" sz="1800">
                <a:solidFill>
                  <a:srgbClr val="008000"/>
                </a:solidFill>
                <a:latin typeface="Consolas" panose="020B0609020204030204" pitchFamily="49" charset="0"/>
              </a:rPr>
              <a:t>-- </a:t>
            </a:r>
            <a:r>
              <a:rPr lang="de-DE" sz="1800" err="1">
                <a:solidFill>
                  <a:srgbClr val="008000"/>
                </a:solidFill>
                <a:latin typeface="Consolas" panose="020B0609020204030204" pitchFamily="49" charset="0"/>
              </a:rPr>
              <a:t>TODO</a:t>
            </a:r>
            <a:r>
              <a:rPr lang="de-DE" sz="1800">
                <a:solidFill>
                  <a:srgbClr val="008000"/>
                </a:solidFill>
                <a:latin typeface="Consolas" panose="020B0609020204030204" pitchFamily="49" charset="0"/>
              </a:rPr>
              <a:t>:</a:t>
            </a:r>
            <a:endParaRPr lang="de-DE" sz="1800">
              <a:solidFill>
                <a:srgbClr val="000000"/>
              </a:solidFill>
              <a:latin typeface="Consolas" panose="020B0609020204030204" pitchFamily="49" charset="0"/>
            </a:endParaRPr>
          </a:p>
          <a:p>
            <a:r>
              <a:rPr lang="en-US" sz="1800">
                <a:solidFill>
                  <a:srgbClr val="008000"/>
                </a:solidFill>
                <a:latin typeface="Consolas" panose="020B0609020204030204" pitchFamily="49" charset="0"/>
              </a:rPr>
              <a:t>--AND </a:t>
            </a:r>
            <a:r>
              <a:rPr lang="en-US" sz="1800" err="1">
                <a:solidFill>
                  <a:srgbClr val="008000"/>
                </a:solidFill>
                <a:latin typeface="Consolas" panose="020B0609020204030204" pitchFamily="49" charset="0"/>
              </a:rPr>
              <a:t>Nachname</a:t>
            </a:r>
            <a:r>
              <a:rPr lang="en-US" sz="1800">
                <a:solidFill>
                  <a:srgbClr val="008000"/>
                </a:solidFill>
                <a:latin typeface="Consolas" panose="020B0609020204030204" pitchFamily="49" charset="0"/>
              </a:rPr>
              <a:t> NOT LIKE '%am%'</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45</a:t>
            </a:fld>
            <a:endParaRPr lang="de-DE"/>
          </a:p>
        </p:txBody>
      </p:sp>
    </p:spTree>
    <p:extLst>
      <p:ext uri="{BB962C8B-B14F-4D97-AF65-F5344CB8AC3E}">
        <p14:creationId xmlns:p14="http://schemas.microsoft.com/office/powerpoint/2010/main" val="3856402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The purpose of the GROUP BY clause is to collect rows into groups and summarize the rows within the groups in some way, ultimately returning just one row per group. This is sometimes referred to as “slicing” the rows into groups and “rolling up” the rows in each group.</a:t>
            </a:r>
          </a:p>
          <a:p>
            <a:endParaRPr lang="en-US"/>
          </a:p>
          <a:p>
            <a:r>
              <a:rPr lang="en-US"/>
              <a:t>TODO: </a:t>
            </a:r>
            <a:r>
              <a:rPr lang="en-US" err="1"/>
              <a:t>Finde</a:t>
            </a:r>
            <a:r>
              <a:rPr lang="en-US"/>
              <a:t> </a:t>
            </a:r>
            <a:r>
              <a:rPr lang="en-US" err="1"/>
              <a:t>noch</a:t>
            </a:r>
            <a:r>
              <a:rPr lang="en-US"/>
              <a:t> </a:t>
            </a:r>
            <a:r>
              <a:rPr lang="en-US" err="1"/>
              <a:t>heraus</a:t>
            </a:r>
            <a:r>
              <a:rPr lang="en-US"/>
              <a:t>, </a:t>
            </a:r>
            <a:r>
              <a:rPr lang="en-US" err="1"/>
              <a:t>warum</a:t>
            </a:r>
            <a:r>
              <a:rPr lang="en-US"/>
              <a:t> </a:t>
            </a:r>
            <a:r>
              <a:rPr lang="en-US" err="1"/>
              <a:t>hier</a:t>
            </a:r>
            <a:r>
              <a:rPr lang="en-US"/>
              <a:t> </a:t>
            </a:r>
            <a:r>
              <a:rPr lang="en-US" err="1"/>
              <a:t>ein</a:t>
            </a:r>
            <a:r>
              <a:rPr lang="en-US"/>
              <a:t> INNER JOIN </a:t>
            </a:r>
            <a:r>
              <a:rPr lang="en-US" err="1"/>
              <a:t>verwendet</a:t>
            </a:r>
            <a:r>
              <a:rPr lang="en-US"/>
              <a:t> warden muss</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46</a:t>
            </a:fld>
            <a:endParaRPr lang="de-DE"/>
          </a:p>
        </p:txBody>
      </p:sp>
    </p:spTree>
    <p:extLst>
      <p:ext uri="{BB962C8B-B14F-4D97-AF65-F5344CB8AC3E}">
        <p14:creationId xmlns:p14="http://schemas.microsoft.com/office/powerpoint/2010/main" val="873605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de-DE" err="1"/>
              <a:t>LEFT</a:t>
            </a:r>
            <a:r>
              <a:rPr lang="de-DE"/>
              <a:t> </a:t>
            </a:r>
            <a:r>
              <a:rPr lang="de-DE" err="1"/>
              <a:t>JOIN</a:t>
            </a:r>
            <a:endParaRPr lang="de-DE"/>
          </a:p>
          <a:p>
            <a:pPr marL="0" indent="0">
              <a:buNone/>
            </a:pPr>
            <a:r>
              <a:rPr lang="de-DE" err="1"/>
              <a:t>INNER</a:t>
            </a:r>
            <a:r>
              <a:rPr lang="de-DE"/>
              <a:t> </a:t>
            </a:r>
            <a:r>
              <a:rPr lang="de-DE" err="1"/>
              <a:t>JOIN</a:t>
            </a:r>
            <a:endParaRPr lang="de-DE"/>
          </a:p>
          <a:p>
            <a:pPr marL="0" indent="0">
              <a:buNone/>
            </a:pPr>
            <a:r>
              <a:rPr lang="de-DE"/>
              <a:t>RIGHT </a:t>
            </a:r>
            <a:r>
              <a:rPr lang="de-DE" err="1"/>
              <a:t>JOIN</a:t>
            </a:r>
            <a:endParaRPr lang="de-DE"/>
          </a:p>
          <a:p>
            <a:pPr marL="0" indent="0">
              <a:buNone/>
            </a:pPr>
            <a:r>
              <a:rPr lang="de-DE"/>
              <a:t>OUTER </a:t>
            </a:r>
            <a:r>
              <a:rPr lang="de-DE" err="1"/>
              <a:t>JOIN</a:t>
            </a:r>
            <a:endParaRPr lang="de-DE"/>
          </a:p>
          <a:p>
            <a:pPr marL="0" indent="0">
              <a:buNone/>
            </a:pPr>
            <a:endParaRPr lang="de-DE"/>
          </a:p>
          <a:p>
            <a:pPr marL="0" indent="0">
              <a:buNone/>
            </a:pPr>
            <a:endParaRPr lang="en-US" b="0" i="0">
              <a:solidFill>
                <a:srgbClr val="3D3B49"/>
              </a:solidFill>
              <a:effectLst/>
              <a:latin typeface="Noto serif" panose="02020600060500020200" pitchFamily="18" charset="0"/>
            </a:endParaRPr>
          </a:p>
          <a:p>
            <a:pPr marL="0" indent="0">
              <a:buNone/>
            </a:pPr>
            <a:r>
              <a:rPr lang="en-US" b="0" i="0">
                <a:solidFill>
                  <a:srgbClr val="3D3B49"/>
                </a:solidFill>
                <a:effectLst/>
                <a:latin typeface="Noto serif" panose="02020600060500020200" pitchFamily="18" charset="0"/>
              </a:rPr>
              <a:t>The </a:t>
            </a:r>
            <a:r>
              <a:rPr lang="en-US"/>
              <a:t>COALESCE</a:t>
            </a:r>
            <a:r>
              <a:rPr lang="en-US" b="0" i="0">
                <a:solidFill>
                  <a:srgbClr val="3D3B49"/>
                </a:solidFill>
                <a:effectLst/>
                <a:latin typeface="Noto serif" panose="02020600060500020200" pitchFamily="18" charset="0"/>
              </a:rPr>
              <a:t> function replaces all </a:t>
            </a:r>
            <a:r>
              <a:rPr lang="en-US"/>
              <a:t>NULL</a:t>
            </a:r>
            <a:r>
              <a:rPr lang="en-US" b="0" i="0">
                <a:solidFill>
                  <a:srgbClr val="3D3B49"/>
                </a:solidFill>
                <a:effectLst/>
                <a:latin typeface="Noto serif" panose="02020600060500020200" pitchFamily="18" charset="0"/>
              </a:rPr>
              <a:t> values in a column with a different value.</a:t>
            </a:r>
          </a:p>
          <a:p>
            <a:pPr marL="0" indent="0">
              <a:buNone/>
            </a:pPr>
            <a:endParaRPr lang="en-US" b="0" i="0">
              <a:solidFill>
                <a:srgbClr val="3D3B49"/>
              </a:solidFill>
              <a:effectLst/>
              <a:latin typeface="Noto serif" panose="02020600060500020200" pitchFamily="18" charset="0"/>
            </a:endParaRPr>
          </a:p>
          <a:p>
            <a:pPr marL="0" indent="0">
              <a:buNone/>
            </a:pPr>
            <a:endParaRPr lang="en-US" b="0" i="0">
              <a:solidFill>
                <a:srgbClr val="3D3B49"/>
              </a:solidFill>
              <a:effectLst/>
              <a:latin typeface="Noto serif" panose="02020600060500020200" pitchFamily="18" charset="0"/>
            </a:endParaRPr>
          </a:p>
          <a:p>
            <a:pPr marL="0" indent="0">
              <a:buNone/>
            </a:pPr>
            <a:r>
              <a:rPr lang="en-US"/>
              <a:t>ORDER BY CANNOT BE USED IN A SUBQUERY</a:t>
            </a:r>
          </a:p>
          <a:p>
            <a:pPr marL="0" indent="0">
              <a:buNone/>
            </a:pPr>
            <a:r>
              <a:rPr lang="en-US"/>
              <a:t>Of the six main clauses, only the ORDER BY clause cannot be used in a subquery. Unfortunately, you can’t force the rows of a subquery to be ordered.</a:t>
            </a:r>
          </a:p>
          <a:p>
            <a:pPr marL="0" indent="0">
              <a:buNone/>
            </a:pPr>
            <a:endParaRPr lang="en-US"/>
          </a:p>
          <a:p>
            <a:pPr marL="0" indent="0">
              <a:buNone/>
            </a:pPr>
            <a:r>
              <a:rPr lang="en-US"/>
              <a:t>To avoid this issue, you would need to rewrite your query with different logic to avoid using an ORDER BY clause within the subquery, and only include an ORDER BY clause in the outer query.</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47</a:t>
            </a:fld>
            <a:endParaRPr lang="de-DE"/>
          </a:p>
        </p:txBody>
      </p:sp>
    </p:spTree>
    <p:extLst>
      <p:ext uri="{BB962C8B-B14F-4D97-AF65-F5344CB8AC3E}">
        <p14:creationId xmlns:p14="http://schemas.microsoft.com/office/powerpoint/2010/main" val="2066557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Aufgabe: </a:t>
            </a:r>
            <a:r>
              <a:rPr lang="en-US" err="1"/>
              <a:t>Anzahl</a:t>
            </a:r>
            <a:r>
              <a:rPr lang="en-US"/>
              <a:t> der Kinder pro Ort </a:t>
            </a:r>
            <a:r>
              <a:rPr lang="en-US" err="1"/>
              <a:t>anzeigen</a:t>
            </a:r>
            <a:endParaRPr lang="en-US"/>
          </a:p>
          <a:p>
            <a:endParaRPr lang="en-US"/>
          </a:p>
          <a:p>
            <a:r>
              <a:rPr lang="en-US"/>
              <a:t>The HAVING clause places restrictions on the rows returned from a GROUP BY query. In other words, it allows you to filter on the results after a GROUP BY has been applied.</a:t>
            </a:r>
          </a:p>
          <a:p>
            <a:endParaRPr lang="en-US"/>
          </a:p>
          <a:p>
            <a:pPr algn="l" fontAlgn="base"/>
            <a:r>
              <a:rPr lang="en-US" b="1" i="0" cap="all">
                <a:solidFill>
                  <a:srgbClr val="018C8C"/>
                </a:solidFill>
                <a:effectLst/>
                <a:latin typeface="Guardian Text Sans 2"/>
              </a:rPr>
              <a:t>WHERE VERSUS HAVING</a:t>
            </a:r>
          </a:p>
          <a:p>
            <a:pPr algn="l" fontAlgn="base"/>
            <a:r>
              <a:rPr lang="en-US" b="0" i="0">
                <a:solidFill>
                  <a:srgbClr val="3D3B49"/>
                </a:solidFill>
                <a:effectLst/>
                <a:latin typeface="Noto serif" panose="02020600060500020200" pitchFamily="18" charset="0"/>
              </a:rPr>
              <a:t>The purpose of both clauses is to filter data. If you are trying to:</a:t>
            </a:r>
          </a:p>
          <a:p>
            <a:pPr algn="l" fontAlgn="base">
              <a:buFont typeface="Arial" panose="020B0604020202020204" pitchFamily="34" charset="0"/>
              <a:buChar char="•"/>
            </a:pPr>
            <a:r>
              <a:rPr lang="en-US" b="0" i="0">
                <a:solidFill>
                  <a:srgbClr val="3D3B49"/>
                </a:solidFill>
                <a:effectLst/>
                <a:latin typeface="Noto serif" panose="02020600060500020200" pitchFamily="18" charset="0"/>
              </a:rPr>
              <a:t>Filter on particular columns, write your conditions within the WHERE clause (</a:t>
            </a:r>
            <a:r>
              <a:rPr lang="en-US" b="0" i="0" err="1">
                <a:solidFill>
                  <a:srgbClr val="3D3B49"/>
                </a:solidFill>
                <a:effectLst/>
                <a:latin typeface="Noto serif" panose="02020600060500020200" pitchFamily="18" charset="0"/>
              </a:rPr>
              <a:t>filtert</a:t>
            </a:r>
            <a:r>
              <a:rPr lang="en-US" b="0" i="0">
                <a:solidFill>
                  <a:srgbClr val="3D3B49"/>
                </a:solidFill>
                <a:effectLst/>
                <a:latin typeface="Noto serif" panose="02020600060500020200" pitchFamily="18" charset="0"/>
              </a:rPr>
              <a:t> also </a:t>
            </a:r>
            <a:r>
              <a:rPr lang="en-US" b="0" i="0" err="1">
                <a:solidFill>
                  <a:srgbClr val="3D3B49"/>
                </a:solidFill>
                <a:effectLst/>
                <a:latin typeface="Noto serif" panose="02020600060500020200" pitchFamily="18" charset="0"/>
              </a:rPr>
              <a:t>voher</a:t>
            </a:r>
            <a:r>
              <a:rPr lang="en-US" b="0" i="0">
                <a:solidFill>
                  <a:srgbClr val="3D3B49"/>
                </a:solidFill>
                <a:effectLst/>
                <a:latin typeface="Noto serif" panose="02020600060500020200" pitchFamily="18" charset="0"/>
              </a:rPr>
              <a:t>)</a:t>
            </a:r>
          </a:p>
          <a:p>
            <a:pPr algn="l" fontAlgn="base">
              <a:buFont typeface="Arial" panose="020B0604020202020204" pitchFamily="34" charset="0"/>
              <a:buChar char="•"/>
            </a:pPr>
            <a:r>
              <a:rPr lang="en-US" b="0" i="0">
                <a:solidFill>
                  <a:srgbClr val="3D3B49"/>
                </a:solidFill>
                <a:effectLst/>
                <a:latin typeface="Noto serif" panose="02020600060500020200" pitchFamily="18" charset="0"/>
              </a:rPr>
              <a:t>Filter on aggregations, write your conditions within the HAVING clause (</a:t>
            </a:r>
            <a:r>
              <a:rPr lang="en-US" b="0" i="0" err="1">
                <a:solidFill>
                  <a:srgbClr val="3D3B49"/>
                </a:solidFill>
                <a:effectLst/>
                <a:latin typeface="Noto serif" panose="02020600060500020200" pitchFamily="18" charset="0"/>
              </a:rPr>
              <a:t>filtert</a:t>
            </a:r>
            <a:r>
              <a:rPr lang="en-US" b="0" i="0">
                <a:solidFill>
                  <a:srgbClr val="3D3B49"/>
                </a:solidFill>
                <a:effectLst/>
                <a:latin typeface="Noto serif" panose="02020600060500020200" pitchFamily="18" charset="0"/>
              </a:rPr>
              <a:t> </a:t>
            </a:r>
            <a:r>
              <a:rPr lang="en-US" b="0" i="0" err="1">
                <a:solidFill>
                  <a:srgbClr val="3D3B49"/>
                </a:solidFill>
                <a:effectLst/>
                <a:latin typeface="Noto serif" panose="02020600060500020200" pitchFamily="18" charset="0"/>
              </a:rPr>
              <a:t>nach</a:t>
            </a:r>
            <a:r>
              <a:rPr lang="en-US" b="0" i="0">
                <a:solidFill>
                  <a:srgbClr val="3D3B49"/>
                </a:solidFill>
                <a:effectLst/>
                <a:latin typeface="Noto serif" panose="02020600060500020200" pitchFamily="18" charset="0"/>
              </a:rPr>
              <a:t> der </a:t>
            </a:r>
            <a:r>
              <a:rPr lang="en-US" b="0" i="0" err="1">
                <a:solidFill>
                  <a:srgbClr val="3D3B49"/>
                </a:solidFill>
                <a:effectLst/>
                <a:latin typeface="Noto serif" panose="02020600060500020200" pitchFamily="18" charset="0"/>
              </a:rPr>
              <a:t>Gruppierung</a:t>
            </a:r>
            <a:r>
              <a:rPr lang="en-US" b="0" i="0">
                <a:solidFill>
                  <a:srgbClr val="3D3B49"/>
                </a:solidFill>
                <a:effectLst/>
                <a:latin typeface="Noto serif" panose="02020600060500020200" pitchFamily="18" charset="0"/>
              </a:rPr>
              <a:t>)</a:t>
            </a:r>
          </a:p>
          <a:p>
            <a:pPr algn="l" fontAlgn="base"/>
            <a:r>
              <a:rPr lang="en-US" b="0" i="0">
                <a:solidFill>
                  <a:srgbClr val="3D3B49"/>
                </a:solidFill>
                <a:effectLst/>
                <a:latin typeface="Noto serif" panose="02020600060500020200" pitchFamily="18" charset="0"/>
              </a:rPr>
              <a:t>The contents of a WHERE and HAVING clause cannot be swapped:</a:t>
            </a:r>
          </a:p>
          <a:p>
            <a:pPr algn="l" fontAlgn="base">
              <a:buFont typeface="Arial" panose="020B0604020202020204" pitchFamily="34" charset="0"/>
              <a:buChar char="•"/>
            </a:pPr>
            <a:r>
              <a:rPr lang="en-US" b="0" i="0">
                <a:solidFill>
                  <a:srgbClr val="3D3B49"/>
                </a:solidFill>
                <a:effectLst/>
                <a:latin typeface="Noto serif" panose="02020600060500020200" pitchFamily="18" charset="0"/>
              </a:rPr>
              <a:t>Never put a condition with an aggregation in the WHERE clause. You will get an error.</a:t>
            </a:r>
          </a:p>
          <a:p>
            <a:pPr algn="l" fontAlgn="base">
              <a:buFont typeface="Arial" panose="020B0604020202020204" pitchFamily="34" charset="0"/>
              <a:buChar char="•"/>
            </a:pPr>
            <a:r>
              <a:rPr lang="en-US" b="0" i="0">
                <a:solidFill>
                  <a:srgbClr val="3D3B49"/>
                </a:solidFill>
                <a:effectLst/>
                <a:latin typeface="Noto serif" panose="02020600060500020200" pitchFamily="18" charset="0"/>
              </a:rPr>
              <a:t>Never put a condition in the HAVING clause that does not involve an aggregation. Those conditions are evaluated much more efficiently in the WHERE clause.</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48</a:t>
            </a:fld>
            <a:endParaRPr lang="de-DE"/>
          </a:p>
        </p:txBody>
      </p:sp>
    </p:spTree>
    <p:extLst>
      <p:ext uri="{BB962C8B-B14F-4D97-AF65-F5344CB8AC3E}">
        <p14:creationId xmlns:p14="http://schemas.microsoft.com/office/powerpoint/2010/main" val="442501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Imagine you have a table with 10 million rows. You write a query on the table to return values that were logged on 2021-01-01:</a:t>
            </a:r>
          </a:p>
          <a:p>
            <a:endParaRPr lang="en-US"/>
          </a:p>
          <a:p>
            <a:r>
              <a:rPr lang="en-US"/>
              <a:t>SELECT </a:t>
            </a:r>
            <a:r>
              <a:rPr lang="en-US" err="1"/>
              <a:t>Vorname</a:t>
            </a:r>
            <a:r>
              <a:rPr lang="en-US"/>
              <a:t>, </a:t>
            </a:r>
            <a:r>
              <a:rPr lang="en-US" err="1"/>
              <a:t>Nachname</a:t>
            </a:r>
            <a:endParaRPr lang="en-US"/>
          </a:p>
          <a:p>
            <a:r>
              <a:rPr lang="en-US"/>
              <a:t>FROM </a:t>
            </a:r>
            <a:r>
              <a:rPr lang="en-US" err="1"/>
              <a:t>my_table</a:t>
            </a:r>
            <a:endParaRPr lang="en-US"/>
          </a:p>
          <a:p>
            <a:r>
              <a:rPr lang="en-US"/>
              <a:t>WHERE </a:t>
            </a:r>
            <a:r>
              <a:rPr lang="en-US" err="1"/>
              <a:t>log_date</a:t>
            </a:r>
            <a:r>
              <a:rPr lang="en-US"/>
              <a:t> = '2021-01-01';</a:t>
            </a:r>
          </a:p>
          <a:p>
            <a:r>
              <a:rPr lang="en-US"/>
              <a:t>This query would take a long time to run. The reason is because behind the scenes, every single row is checked to see if the </a:t>
            </a:r>
            <a:r>
              <a:rPr lang="en-US" err="1"/>
              <a:t>log_date</a:t>
            </a:r>
            <a:r>
              <a:rPr lang="en-US"/>
              <a:t> matches 2021-01-01 or not. That is 10 million checks.</a:t>
            </a:r>
          </a:p>
          <a:p>
            <a:endParaRPr lang="en-US"/>
          </a:p>
          <a:p>
            <a:r>
              <a:rPr lang="en-US"/>
              <a:t>To speed this up, you could create an index on the </a:t>
            </a:r>
            <a:r>
              <a:rPr lang="en-US" err="1"/>
              <a:t>log_date</a:t>
            </a:r>
            <a:r>
              <a:rPr lang="en-US"/>
              <a:t> column. This is something you would do one time, and all future queries could benefit from it.</a:t>
            </a:r>
          </a:p>
          <a:p>
            <a:r>
              <a:rPr lang="en-US"/>
              <a:t>To find rows with a </a:t>
            </a:r>
            <a:r>
              <a:rPr lang="en-US" err="1"/>
              <a:t>log_date</a:t>
            </a:r>
            <a:r>
              <a:rPr lang="en-US"/>
              <a:t> of 2021-01-01, your query uses the index to quickly find the row numbers that contain the date and return those rows.</a:t>
            </a:r>
          </a:p>
          <a:p>
            <a:endParaRPr lang="en-US"/>
          </a:p>
          <a:p>
            <a:r>
              <a:rPr lang="en-US">
                <a:hlinkClick r:id="rId3"/>
              </a:rPr>
              <a:t>Clustered and </a:t>
            </a:r>
            <a:r>
              <a:rPr lang="en-US" err="1">
                <a:hlinkClick r:id="rId3"/>
              </a:rPr>
              <a:t>nonclustered</a:t>
            </a:r>
            <a:r>
              <a:rPr lang="en-US">
                <a:hlinkClick r:id="rId3"/>
              </a:rPr>
              <a:t> indexes - SQL Server | Microsoft Learn</a:t>
            </a:r>
            <a:endParaRPr lang="en-US"/>
          </a:p>
          <a:p>
            <a:endParaRPr lang="de-DE"/>
          </a:p>
          <a:p>
            <a:endParaRPr lang="de-DE"/>
          </a:p>
          <a:p>
            <a:r>
              <a:rPr lang="de-DE"/>
              <a:t>Infos:</a:t>
            </a:r>
          </a:p>
          <a:p>
            <a:r>
              <a:rPr lang="de-DE"/>
              <a:t>Delete</a:t>
            </a:r>
          </a:p>
          <a:p>
            <a:r>
              <a:rPr lang="en-US"/>
              <a:t>DROP INDEX </a:t>
            </a:r>
            <a:r>
              <a:rPr lang="en-US" err="1"/>
              <a:t>my_index</a:t>
            </a:r>
            <a:r>
              <a:rPr lang="en-US"/>
              <a:t> ON </a:t>
            </a:r>
            <a:r>
              <a:rPr lang="en-US" err="1"/>
              <a:t>my_table</a:t>
            </a:r>
            <a:r>
              <a:rPr lang="en-US"/>
              <a:t>;</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49</a:t>
            </a:fld>
            <a:endParaRPr lang="de-DE"/>
          </a:p>
        </p:txBody>
      </p:sp>
    </p:spTree>
    <p:extLst>
      <p:ext uri="{BB962C8B-B14F-4D97-AF65-F5344CB8AC3E}">
        <p14:creationId xmlns:p14="http://schemas.microsoft.com/office/powerpoint/2010/main" val="1598911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50</a:t>
            </a:fld>
            <a:endParaRPr lang="de-DE"/>
          </a:p>
        </p:txBody>
      </p:sp>
    </p:spTree>
    <p:extLst>
      <p:ext uri="{BB962C8B-B14F-4D97-AF65-F5344CB8AC3E}">
        <p14:creationId xmlns:p14="http://schemas.microsoft.com/office/powerpoint/2010/main" val="30046463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Operators e.g. (+, =, OR, BETWEEN, AND) </a:t>
            </a:r>
          </a:p>
          <a:p>
            <a:endParaRPr lang="en-US"/>
          </a:p>
          <a:p>
            <a:r>
              <a:rPr lang="en-US"/>
              <a:t>Functions  e.g. (UPPER, YEAR):</a:t>
            </a:r>
          </a:p>
          <a:p>
            <a:endParaRPr lang="en-US"/>
          </a:p>
          <a:p>
            <a:r>
              <a:rPr lang="en-US">
                <a:hlinkClick r:id="rId3"/>
              </a:rPr>
              <a:t>7. Operators and Functions | SQL Pocket Guide, 4th Edition (oreilly.com)</a:t>
            </a:r>
            <a:endParaRPr lang="en-US"/>
          </a:p>
          <a:p>
            <a:endParaRPr lang="en-US"/>
          </a:p>
          <a:p>
            <a:r>
              <a:rPr lang="de-DE">
                <a:hlinkClick r:id="rId4"/>
              </a:rPr>
              <a:t>Was sind Microsoft SQL-Datenbank-Funktionen? - SQL Server | Microsoft </a:t>
            </a:r>
            <a:r>
              <a:rPr lang="de-DE" err="1">
                <a:hlinkClick r:id="rId4"/>
              </a:rPr>
              <a:t>Learn</a:t>
            </a:r>
            <a:endParaRPr lang="en-US"/>
          </a:p>
          <a:p>
            <a:endParaRPr lang="en-US"/>
          </a:p>
          <a:p>
            <a:endParaRPr lang="en-US"/>
          </a:p>
          <a:p>
            <a:endParaRPr lang="en-US"/>
          </a:p>
          <a:p>
            <a:r>
              <a:rPr lang="en-US"/>
              <a:t>-- The following query returns employees who also happen to be customers:</a:t>
            </a:r>
          </a:p>
          <a:p>
            <a:r>
              <a:rPr lang="en-US"/>
              <a:t>SELECT e.id, e.name</a:t>
            </a:r>
          </a:p>
          <a:p>
            <a:r>
              <a:rPr lang="en-US"/>
              <a:t>FROM employees e</a:t>
            </a:r>
          </a:p>
          <a:p>
            <a:r>
              <a:rPr lang="en-US"/>
              <a:t>WHERE EXISTS (SELECT </a:t>
            </a:r>
            <a:r>
              <a:rPr lang="en-US" err="1"/>
              <a:t>Vorname</a:t>
            </a:r>
            <a:r>
              <a:rPr lang="en-US"/>
              <a:t>, </a:t>
            </a:r>
            <a:r>
              <a:rPr lang="en-US" err="1"/>
              <a:t>Nachname</a:t>
            </a:r>
            <a:endParaRPr lang="en-US"/>
          </a:p>
          <a:p>
            <a:r>
              <a:rPr lang="en-US"/>
              <a:t>              FROM customers c</a:t>
            </a:r>
          </a:p>
          <a:p>
            <a:r>
              <a:rPr lang="en-US"/>
              <a:t>              WHERE </a:t>
            </a:r>
            <a:r>
              <a:rPr lang="en-US" err="1"/>
              <a:t>c.email</a:t>
            </a:r>
            <a:r>
              <a:rPr lang="en-US"/>
              <a:t> = </a:t>
            </a:r>
            <a:r>
              <a:rPr lang="en-US" err="1"/>
              <a:t>e.email</a:t>
            </a:r>
            <a:r>
              <a:rPr lang="en-US"/>
              <a:t>);</a:t>
            </a:r>
          </a:p>
          <a:p>
            <a:r>
              <a:rPr lang="en-US"/>
              <a:t>EXISTS VERSUS JOIN</a:t>
            </a:r>
          </a:p>
          <a:p>
            <a:endParaRPr lang="en-US"/>
          </a:p>
          <a:p>
            <a:r>
              <a:rPr lang="en-US"/>
              <a:t>-- The EXISTS query could also be written with a JOIN:</a:t>
            </a:r>
          </a:p>
          <a:p>
            <a:r>
              <a:rPr lang="en-US"/>
              <a:t>SELECT </a:t>
            </a:r>
            <a:r>
              <a:rPr lang="en-US" err="1"/>
              <a:t>Vorname</a:t>
            </a:r>
            <a:r>
              <a:rPr lang="en-US"/>
              <a:t>, </a:t>
            </a:r>
            <a:r>
              <a:rPr lang="en-US" err="1"/>
              <a:t>Nachname</a:t>
            </a:r>
            <a:endParaRPr lang="en-US"/>
          </a:p>
          <a:p>
            <a:r>
              <a:rPr lang="en-US"/>
              <a:t>FROM employees e INNER JOIN customers c</a:t>
            </a:r>
          </a:p>
          <a:p>
            <a:r>
              <a:rPr lang="en-US"/>
              <a:t>     ON </a:t>
            </a:r>
            <a:r>
              <a:rPr lang="en-US" err="1"/>
              <a:t>e.email</a:t>
            </a:r>
            <a:r>
              <a:rPr lang="en-US"/>
              <a:t> = </a:t>
            </a:r>
            <a:r>
              <a:rPr lang="en-US" err="1"/>
              <a:t>c.email</a:t>
            </a:r>
            <a:r>
              <a:rPr lang="en-US"/>
              <a:t>;</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51</a:t>
            </a:fld>
            <a:endParaRPr lang="de-DE"/>
          </a:p>
        </p:txBody>
      </p:sp>
    </p:spTree>
    <p:extLst>
      <p:ext uri="{BB962C8B-B14F-4D97-AF65-F5344CB8AC3E}">
        <p14:creationId xmlns:p14="http://schemas.microsoft.com/office/powerpoint/2010/main" val="101117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When designing a database, you would first come up with a data model, which is how you want your database organized at a high level. It could look like Figure 5-1 and include table names, how they are connected to one another, etc.</a:t>
            </a:r>
          </a:p>
          <a:p>
            <a:endParaRPr lang="en-US"/>
          </a:p>
          <a:p>
            <a:r>
              <a:rPr lang="en-US"/>
              <a:t>When you are ready to take action, you would create a schema, which is the implementation of the data model in a database. Within the software you are working in, you would specify the tables, constraints, primary and foreign keys, etc.</a:t>
            </a:r>
          </a:p>
          <a:p>
            <a:endParaRPr lang="en-US"/>
          </a:p>
          <a:p>
            <a:r>
              <a:rPr lang="en-US"/>
              <a:t>NOTE</a:t>
            </a:r>
          </a:p>
          <a:p>
            <a:r>
              <a:rPr lang="en-US"/>
              <a:t>The definition of a schema varies for some RDBMSs.</a:t>
            </a:r>
          </a:p>
          <a:p>
            <a:endParaRPr lang="en-US"/>
          </a:p>
          <a:p>
            <a:r>
              <a:rPr lang="en-US"/>
              <a:t>In MySQL, a schema is the same thing as a database and the two terms can be used interchangeably.</a:t>
            </a:r>
          </a:p>
          <a:p>
            <a:endParaRPr lang="en-US"/>
          </a:p>
          <a:p>
            <a:r>
              <a:rPr lang="en-US"/>
              <a:t>In Oracle, a schema consists of the database objects owned by a particular user, so the terms schema and user are used interchangeably.</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7</a:t>
            </a:fld>
            <a:endParaRPr lang="de-DE"/>
          </a:p>
        </p:txBody>
      </p:sp>
    </p:spTree>
    <p:extLst>
      <p:ext uri="{BB962C8B-B14F-4D97-AF65-F5344CB8AC3E}">
        <p14:creationId xmlns:p14="http://schemas.microsoft.com/office/powerpoint/2010/main" val="3315674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E:\KB New\Database\SQL\Grouping and Summarizing\</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53</a:t>
            </a:fld>
            <a:endParaRPr lang="de-DE"/>
          </a:p>
        </p:txBody>
      </p:sp>
    </p:spTree>
    <p:extLst>
      <p:ext uri="{BB962C8B-B14F-4D97-AF65-F5344CB8AC3E}">
        <p14:creationId xmlns:p14="http://schemas.microsoft.com/office/powerpoint/2010/main" val="167375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To</a:t>
            </a:r>
            <a:r>
              <a:rPr lang="de-DE"/>
              <a:t>-Do: BA-nahes Datenmodell hier einfügen. NICHT das KIWI-Beispiel, das wir später noch selber bauen werden</a:t>
            </a:r>
          </a:p>
          <a:p>
            <a:endParaRPr lang="de-DE"/>
          </a:p>
          <a:p>
            <a:pPr marL="0" indent="0">
              <a:buNone/>
            </a:pPr>
            <a:r>
              <a:rPr lang="en-US"/>
              <a:t>A Data Model</a:t>
            </a:r>
          </a:p>
          <a:p>
            <a:pPr marL="0" indent="0">
              <a:buNone/>
            </a:pPr>
            <a:r>
              <a:rPr lang="en-US"/>
              <a:t>A data model is a visualization that summarizes how all of the tables in a database are related to one another, along with some details about each table. Figure 1-3 is a simple data model of a student grades database.</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8</a:t>
            </a:fld>
            <a:endParaRPr lang="de-DE"/>
          </a:p>
        </p:txBody>
      </p:sp>
    </p:spTree>
    <p:extLst>
      <p:ext uri="{BB962C8B-B14F-4D97-AF65-F5344CB8AC3E}">
        <p14:creationId xmlns:p14="http://schemas.microsoft.com/office/powerpoint/2010/main" val="135171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1" i="0">
                <a:solidFill>
                  <a:srgbClr val="202122"/>
                </a:solidFill>
                <a:effectLst/>
                <a:highlight>
                  <a:srgbClr val="FFFFFF"/>
                </a:highlight>
                <a:latin typeface="Arial" panose="020B0604020202020204" pitchFamily="34" charset="0"/>
              </a:rPr>
              <a:t>MariaDB</a:t>
            </a:r>
            <a:r>
              <a:rPr lang="en-US" b="0" i="0">
                <a:solidFill>
                  <a:srgbClr val="202122"/>
                </a:solidFill>
                <a:effectLst/>
                <a:highlight>
                  <a:srgbClr val="FFFFFF"/>
                </a:highlight>
                <a:latin typeface="Arial" panose="020B0604020202020204" pitchFamily="34" charset="0"/>
              </a:rPr>
              <a:t> is a community-developed, commercially supported </a:t>
            </a:r>
            <a:r>
              <a:rPr lang="en-US" b="0" i="0" u="none" strike="noStrike">
                <a:solidFill>
                  <a:srgbClr val="3366CC"/>
                </a:solidFill>
                <a:effectLst/>
                <a:highlight>
                  <a:srgbClr val="FFFFFF"/>
                </a:highlight>
                <a:latin typeface="Arial" panose="020B0604020202020204" pitchFamily="34" charset="0"/>
                <a:hlinkClick r:id="rId3" tooltip="Fork (software development)"/>
              </a:rPr>
              <a:t>fork</a:t>
            </a:r>
            <a:r>
              <a:rPr lang="en-US" b="0" i="0">
                <a:solidFill>
                  <a:srgbClr val="202122"/>
                </a:solidFill>
                <a:effectLst/>
                <a:highlight>
                  <a:srgbClr val="FFFFFF"/>
                </a:highlight>
                <a:latin typeface="Arial" panose="020B0604020202020204" pitchFamily="34" charset="0"/>
              </a:rPr>
              <a:t> of the </a:t>
            </a:r>
            <a:r>
              <a:rPr lang="en-US" b="0" i="0" u="sng">
                <a:solidFill>
                  <a:srgbClr val="3366CC"/>
                </a:solidFill>
                <a:effectLst/>
                <a:highlight>
                  <a:srgbClr val="FFFFFF"/>
                </a:highlight>
                <a:latin typeface="Arial" panose="020B0604020202020204" pitchFamily="34" charset="0"/>
                <a:hlinkClick r:id="rId4"/>
              </a:rPr>
              <a:t>MySQL</a:t>
            </a:r>
            <a:r>
              <a:rPr lang="en-US" b="0" i="0">
                <a:solidFill>
                  <a:srgbClr val="202122"/>
                </a:solidFill>
                <a:effectLst/>
                <a:highlight>
                  <a:srgbClr val="FFFFFF"/>
                </a:highlight>
                <a:latin typeface="Arial" panose="020B0604020202020204" pitchFamily="34" charset="0"/>
              </a:rPr>
              <a:t> </a:t>
            </a:r>
            <a:r>
              <a:rPr lang="en-US" b="0" i="0" u="none" strike="noStrike">
                <a:solidFill>
                  <a:srgbClr val="3366CC"/>
                </a:solidFill>
                <a:effectLst/>
                <a:highlight>
                  <a:srgbClr val="FFFFFF"/>
                </a:highlight>
                <a:latin typeface="Arial" panose="020B0604020202020204" pitchFamily="34" charset="0"/>
                <a:hlinkClick r:id="rId5" tooltip="Relational database management system"/>
              </a:rPr>
              <a:t>relational database management system</a:t>
            </a:r>
            <a:r>
              <a:rPr lang="en-US" b="0" i="0">
                <a:solidFill>
                  <a:srgbClr val="202122"/>
                </a:solidFill>
                <a:effectLst/>
                <a:highlight>
                  <a:srgbClr val="FFFFFF"/>
                </a:highlight>
                <a:latin typeface="Arial" panose="020B0604020202020204" pitchFamily="34" charset="0"/>
              </a:rPr>
              <a:t> (RDBMS), intended to remain </a:t>
            </a:r>
            <a:r>
              <a:rPr lang="en-US" b="0" i="0" u="none" strike="noStrike">
                <a:solidFill>
                  <a:srgbClr val="3366CC"/>
                </a:solidFill>
                <a:effectLst/>
                <a:highlight>
                  <a:srgbClr val="FFFFFF"/>
                </a:highlight>
                <a:latin typeface="Arial" panose="020B0604020202020204" pitchFamily="34" charset="0"/>
                <a:hlinkClick r:id="rId6" tooltip="Free and open-source software"/>
              </a:rPr>
              <a:t>free and open-source software</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11</a:t>
            </a:fld>
            <a:endParaRPr lang="de-DE"/>
          </a:p>
        </p:txBody>
      </p:sp>
    </p:spTree>
    <p:extLst>
      <p:ext uri="{BB962C8B-B14F-4D97-AF65-F5344CB8AC3E}">
        <p14:creationId xmlns:p14="http://schemas.microsoft.com/office/powerpoint/2010/main" val="119930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When quickly viewing a table, it is best practice to return a limited number of rows instead of the entire table.</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12</a:t>
            </a:fld>
            <a:endParaRPr lang="de-DE"/>
          </a:p>
        </p:txBody>
      </p:sp>
    </p:spTree>
    <p:extLst>
      <p:ext uri="{BB962C8B-B14F-4D97-AF65-F5344CB8AC3E}">
        <p14:creationId xmlns:p14="http://schemas.microsoft.com/office/powerpoint/2010/main" val="183360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a:t>MongoDB - </a:t>
            </a:r>
            <a:r>
              <a:rPr lang="de-DE" err="1"/>
              <a:t>Dokumentendb</a:t>
            </a:r>
            <a:r>
              <a:rPr lang="de-DE"/>
              <a:t>. </a:t>
            </a:r>
            <a:r>
              <a:rPr lang="de-DE" b="0" i="0">
                <a:solidFill>
                  <a:srgbClr val="BDC1C6"/>
                </a:solidFill>
                <a:effectLst/>
                <a:latin typeface="arial" panose="020B0604020202020204" pitchFamily="34" charset="0"/>
              </a:rPr>
              <a:t>Sie kann Sammlungen von JSON-ähnlichen Dokumenten verwalten. </a:t>
            </a:r>
          </a:p>
          <a:p>
            <a:pPr algn="l"/>
            <a:r>
              <a:rPr lang="de-DE" b="0" i="0">
                <a:solidFill>
                  <a:srgbClr val="202122"/>
                </a:solidFill>
                <a:effectLst/>
                <a:latin typeface="Arial" panose="020B0604020202020204" pitchFamily="34" charset="0"/>
              </a:rPr>
              <a:t>Mongo erlaubt es, jedes Feld jederzeit abzufragen. Mongo unterstützt auch Bereichsabfragen, das Suchen nach regulären Ausdrücken und andere Spezialsuchabfragen zusätzlich zu Suchen anhand von Beispielen</a:t>
            </a:r>
            <a:r>
              <a:rPr lang="de-DE" b="0" i="0" u="none" strike="noStrike" baseline="30000">
                <a:solidFill>
                  <a:srgbClr val="0645AD"/>
                </a:solidFill>
                <a:effectLst/>
                <a:latin typeface="Arial" panose="020B0604020202020204" pitchFamily="34" charset="0"/>
                <a:hlinkClick r:id="rId3"/>
              </a:rPr>
              <a:t>[13]</a:t>
            </a:r>
            <a:r>
              <a:rPr lang="de-DE" b="0" i="0">
                <a:solidFill>
                  <a:srgbClr val="202122"/>
                </a:solidFill>
                <a:effectLst/>
                <a:latin typeface="Arial" panose="020B0604020202020204" pitchFamily="34" charset="0"/>
              </a:rPr>
              <a:t>. Diese Abfragen schließen auch benutzerdefinierte JavaScript-Funktionen ein. Abfragen können sowohl spezifische Dokumentenfelder wiedergeben (anstelle des gesamten Dokuments) als auch Ergebnisse sortieren, überspringen und einschränken. Abfragen können in eingebettete Objekte und Anordnungen hineinreichen.</a:t>
            </a:r>
          </a:p>
          <a:p>
            <a:pPr algn="l"/>
            <a:r>
              <a:rPr lang="de-DE" b="0" i="0">
                <a:solidFill>
                  <a:srgbClr val="202122"/>
                </a:solidFill>
                <a:effectLst/>
                <a:latin typeface="Arial" panose="020B0604020202020204" pitchFamily="34" charset="0"/>
              </a:rPr>
              <a:t>Jedes Abfrageergebnis wird als </a:t>
            </a:r>
            <a:r>
              <a:rPr lang="de-DE" b="0" i="0" u="none" strike="noStrike">
                <a:solidFill>
                  <a:srgbClr val="0645AD"/>
                </a:solidFill>
                <a:effectLst/>
                <a:latin typeface="Arial" panose="020B0604020202020204" pitchFamily="34" charset="0"/>
                <a:hlinkClick r:id="rId4" tooltip="Iterator"/>
              </a:rPr>
              <a:t>Cursor</a:t>
            </a:r>
            <a:r>
              <a:rPr lang="de-DE" b="0" i="0">
                <a:solidFill>
                  <a:srgbClr val="202122"/>
                </a:solidFill>
                <a:effectLst/>
                <a:latin typeface="Arial" panose="020B0604020202020204" pitchFamily="34" charset="0"/>
              </a:rPr>
              <a:t> bereitgestellt.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a:t>Cassandra – BA-Bezug. </a:t>
            </a:r>
            <a:r>
              <a:rPr lang="de-DE" b="0" i="0">
                <a:solidFill>
                  <a:srgbClr val="BDC1C6"/>
                </a:solidFill>
                <a:effectLst/>
                <a:latin typeface="arial" panose="020B0604020202020204" pitchFamily="34" charset="0"/>
              </a:rPr>
              <a:t>ist ein einfaches, verteiltes Datenbankverwaltungssystem für sehr große strukturierte Daten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BDC1C6"/>
                </a:solidFill>
                <a:effectLst/>
                <a:latin typeface="arial" panose="020B0604020202020204" pitchFamily="34" charset="0"/>
              </a:rPr>
              <a:t>Time-Series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a:solidFill>
                  <a:srgbClr val="202122"/>
                </a:solidFill>
                <a:effectLst/>
                <a:latin typeface="Arial" panose="020B0604020202020204" pitchFamily="34" charset="0"/>
              </a:rPr>
              <a:t> </a:t>
            </a:r>
            <a:r>
              <a:rPr lang="de-DE" b="0" i="0" u="none" strike="noStrike">
                <a:solidFill>
                  <a:srgbClr val="0645AD"/>
                </a:solidFill>
                <a:effectLst/>
                <a:latin typeface="Arial" panose="020B0604020202020204" pitchFamily="34" charset="0"/>
                <a:hlinkClick r:id="rId5" tooltip="Internet der Dinge"/>
              </a:rPr>
              <a:t>Internet der Dinge</a:t>
            </a:r>
            <a:r>
              <a:rPr lang="de-DE" b="0" i="0">
                <a:solidFill>
                  <a:srgbClr val="202122"/>
                </a:solidFill>
                <a:effectLst/>
                <a:latin typeface="Arial" panose="020B0604020202020204" pitchFamily="34" charset="0"/>
              </a:rPr>
              <a:t>, der </a:t>
            </a:r>
            <a:r>
              <a:rPr lang="de-DE" b="0" i="0" u="none" strike="noStrike">
                <a:solidFill>
                  <a:srgbClr val="0645AD"/>
                </a:solidFill>
                <a:effectLst/>
                <a:latin typeface="Arial" panose="020B0604020202020204" pitchFamily="34" charset="0"/>
                <a:hlinkClick r:id="rId6" tooltip="Kapitalmarkt"/>
              </a:rPr>
              <a:t>Kapitalmarkt</a:t>
            </a:r>
            <a:r>
              <a:rPr lang="de-DE" b="0" i="0">
                <a:solidFill>
                  <a:srgbClr val="202122"/>
                </a:solidFill>
                <a:effectLst/>
                <a:latin typeface="Arial" panose="020B0604020202020204" pitchFamily="34" charset="0"/>
              </a:rPr>
              <a:t>, das </a:t>
            </a:r>
            <a:r>
              <a:rPr lang="de-DE" b="0" i="0" u="none" strike="noStrike">
                <a:solidFill>
                  <a:srgbClr val="0645AD"/>
                </a:solidFill>
                <a:effectLst/>
                <a:latin typeface="Arial" panose="020B0604020202020204" pitchFamily="34" charset="0"/>
                <a:hlinkClick r:id="rId7" tooltip="Monitoring"/>
              </a:rPr>
              <a:t>Monitoring</a:t>
            </a:r>
            <a:r>
              <a:rPr lang="de-DE" b="0" i="0">
                <a:solidFill>
                  <a:srgbClr val="202122"/>
                </a:solidFill>
                <a:effectLst/>
                <a:latin typeface="Arial" panose="020B0604020202020204" pitchFamily="34" charset="0"/>
              </a:rPr>
              <a:t> von IT-Systemen </a:t>
            </a:r>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14</a:t>
            </a:fld>
            <a:endParaRPr lang="de-DE"/>
          </a:p>
        </p:txBody>
      </p:sp>
    </p:spTree>
    <p:extLst>
      <p:ext uri="{BB962C8B-B14F-4D97-AF65-F5344CB8AC3E}">
        <p14:creationId xmlns:p14="http://schemas.microsoft.com/office/powerpoint/2010/main" val="409184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SQL ist eine Special-Purpose Programming Language</a:t>
            </a:r>
          </a:p>
          <a:p>
            <a:endParaRPr lang="de-DE"/>
          </a:p>
        </p:txBody>
      </p:sp>
      <p:sp>
        <p:nvSpPr>
          <p:cNvPr id="4" name="Foliennummernplatzhalter 3"/>
          <p:cNvSpPr>
            <a:spLocks noGrp="1"/>
          </p:cNvSpPr>
          <p:nvPr>
            <p:ph type="sldNum" sz="quarter" idx="5"/>
          </p:nvPr>
        </p:nvSpPr>
        <p:spPr/>
        <p:txBody>
          <a:bodyPr/>
          <a:lstStyle/>
          <a:p>
            <a:fld id="{0FC73B05-5464-481B-B00D-51D002125B42}" type="slidenum">
              <a:rPr lang="de-DE" smtClean="0"/>
              <a:t>18</a:t>
            </a:fld>
            <a:endParaRPr lang="de-DE"/>
          </a:p>
        </p:txBody>
      </p:sp>
    </p:spTree>
    <p:extLst>
      <p:ext uri="{BB962C8B-B14F-4D97-AF65-F5344CB8AC3E}">
        <p14:creationId xmlns:p14="http://schemas.microsoft.com/office/powerpoint/2010/main" val="3304721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D1DFF-95AF-1740-39B0-545D4EFBA27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62A8553-BEDE-70D2-F7D0-6EA74069E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F9BECC8-18FD-24CE-7BDC-19DC7A1F1287}"/>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5" name="Fußzeilenplatzhalter 4">
            <a:extLst>
              <a:ext uri="{FF2B5EF4-FFF2-40B4-BE49-F238E27FC236}">
                <a16:creationId xmlns:a16="http://schemas.microsoft.com/office/drawing/2014/main" id="{788DD63B-A63C-28EE-8092-4040DC67DC8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608AA5-0414-93C1-6728-936F86860216}"/>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385424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A47AC2-FA64-55FE-8E45-FE376A30A5C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3C93A39-485C-B0AA-816C-12A5EC28C70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904B9A2-898C-330B-D4F3-D49016B69CAB}"/>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5" name="Fußzeilenplatzhalter 4">
            <a:extLst>
              <a:ext uri="{FF2B5EF4-FFF2-40B4-BE49-F238E27FC236}">
                <a16:creationId xmlns:a16="http://schemas.microsoft.com/office/drawing/2014/main" id="{19C96522-902E-35A9-1A7E-AAED0C8242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6472C24-A190-1848-9940-00696DC32149}"/>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4186059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DDF8E95-F294-E080-E669-041EC371CEB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FB34C70-3118-4450-DD0F-B6D20BBFA04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7CD66C-6F34-546C-5C8B-09CE3597CFFB}"/>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5" name="Fußzeilenplatzhalter 4">
            <a:extLst>
              <a:ext uri="{FF2B5EF4-FFF2-40B4-BE49-F238E27FC236}">
                <a16:creationId xmlns:a16="http://schemas.microsoft.com/office/drawing/2014/main" id="{2A1D91A1-41C2-B2ED-8462-8EB42976D3A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194EF4C-2F41-65D1-E4CE-DEEF19969C22}"/>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18113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21C04-E99A-A5FE-43AA-3986C3D7DF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17D9332-CAF4-9A53-676D-2EEAEE4CC8D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2ED671-632B-F18D-1ED1-886AC77F59BF}"/>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5" name="Fußzeilenplatzhalter 4">
            <a:extLst>
              <a:ext uri="{FF2B5EF4-FFF2-40B4-BE49-F238E27FC236}">
                <a16:creationId xmlns:a16="http://schemas.microsoft.com/office/drawing/2014/main" id="{AB29A5FA-55E8-08A7-3250-CA34EAFFD1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439405-2E3B-EAA9-201E-542782D2BCD4}"/>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26044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53990-1FF0-008D-4D93-4E8545F95E2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96028CD1-493D-A03D-8132-22AACFEB66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A62A730-A101-48AE-66D6-3F5961C4CB64}"/>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5" name="Fußzeilenplatzhalter 4">
            <a:extLst>
              <a:ext uri="{FF2B5EF4-FFF2-40B4-BE49-F238E27FC236}">
                <a16:creationId xmlns:a16="http://schemas.microsoft.com/office/drawing/2014/main" id="{20368924-AB6F-02A8-7A7B-CC5CED0ECD2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30BB12E-F4DF-B69C-6CC7-886029EEED76}"/>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3979031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FCCAE9-39AB-6C49-58DF-682C16ED295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EEBEE62-7DD9-C624-3500-31E21202527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96B586D-DCC1-0385-63B0-714BA5CCC514}"/>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A43C7D0-9E30-5511-035A-E07C36B531D3}"/>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6" name="Fußzeilenplatzhalter 5">
            <a:extLst>
              <a:ext uri="{FF2B5EF4-FFF2-40B4-BE49-F238E27FC236}">
                <a16:creationId xmlns:a16="http://schemas.microsoft.com/office/drawing/2014/main" id="{39A7F837-1493-AFF2-FF3D-898BC350B2D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810D72A-A729-1698-6F8B-1135445AB12D}"/>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2144165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114CAA-E651-77B3-55A5-ECC9C4B3A89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0B7FF8B-78AE-8AD8-DBF5-8D927E191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E8D3B99-3AF2-AADE-4A45-BF2B295799B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1F9E760-2505-28AF-5F50-5CE8FA0BAF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FDD1923-CB5D-9030-91D6-6A00D0BB1D8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F7DCAAB-53BB-BEB9-DD85-573086D30019}"/>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8" name="Fußzeilenplatzhalter 7">
            <a:extLst>
              <a:ext uri="{FF2B5EF4-FFF2-40B4-BE49-F238E27FC236}">
                <a16:creationId xmlns:a16="http://schemas.microsoft.com/office/drawing/2014/main" id="{A0D79846-ED1A-95E7-E76C-3B02FE77617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40B8A37-0E76-C4A0-E0BD-FFCAA84F81A5}"/>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55648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4772B2-54F3-E886-EA58-A611E2AA7A7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63FC1FF-D3F2-F6F9-C3FE-618AAB66071A}"/>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4" name="Fußzeilenplatzhalter 3">
            <a:extLst>
              <a:ext uri="{FF2B5EF4-FFF2-40B4-BE49-F238E27FC236}">
                <a16:creationId xmlns:a16="http://schemas.microsoft.com/office/drawing/2014/main" id="{8FC03F2E-5F91-7B55-86C7-4C4B230260F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63A2FD68-E4A0-A1F5-EADF-DCAC160A68C8}"/>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60985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C548528-724F-C08B-05BD-8503F859119D}"/>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3" name="Fußzeilenplatzhalter 2">
            <a:extLst>
              <a:ext uri="{FF2B5EF4-FFF2-40B4-BE49-F238E27FC236}">
                <a16:creationId xmlns:a16="http://schemas.microsoft.com/office/drawing/2014/main" id="{2102F002-10FC-A8DB-2A6D-1438D1359FD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FCB5ED1-C6EC-5B85-4B5C-FC7A4C69326D}"/>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4005074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201950-CC30-5461-C3B8-981ECDEE2F7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3E1A237-0929-FAEC-3A24-BD38CA055D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A0C992D-FE39-642A-F4D4-7A10009AB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24BA93A-84B5-871C-E16F-429C89B25D35}"/>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6" name="Fußzeilenplatzhalter 5">
            <a:extLst>
              <a:ext uri="{FF2B5EF4-FFF2-40B4-BE49-F238E27FC236}">
                <a16:creationId xmlns:a16="http://schemas.microsoft.com/office/drawing/2014/main" id="{56BF55F2-A05D-0C17-9548-8311EA6DDCC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CBB840-2706-B1B0-89F6-EA165E01E520}"/>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349308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8B0955-2414-BFAE-7FAE-B5418474D77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98AC948-1C94-6BB7-456C-75302DEC8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B814444-7A08-F53F-6F85-E90F5CF8A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4F044F0-C04D-3E15-0688-34351D77B4A2}"/>
              </a:ext>
            </a:extLst>
          </p:cNvPr>
          <p:cNvSpPr>
            <a:spLocks noGrp="1"/>
          </p:cNvSpPr>
          <p:nvPr>
            <p:ph type="dt" sz="half" idx="10"/>
          </p:nvPr>
        </p:nvSpPr>
        <p:spPr/>
        <p:txBody>
          <a:bodyPr/>
          <a:lstStyle/>
          <a:p>
            <a:fld id="{6C08F54C-3B3D-434B-A23C-0A1F074FD8AB}" type="datetimeFigureOut">
              <a:rPr lang="de-DE" smtClean="0"/>
              <a:t>23.01.2025</a:t>
            </a:fld>
            <a:endParaRPr lang="de-DE"/>
          </a:p>
        </p:txBody>
      </p:sp>
      <p:sp>
        <p:nvSpPr>
          <p:cNvPr id="6" name="Fußzeilenplatzhalter 5">
            <a:extLst>
              <a:ext uri="{FF2B5EF4-FFF2-40B4-BE49-F238E27FC236}">
                <a16:creationId xmlns:a16="http://schemas.microsoft.com/office/drawing/2014/main" id="{421FBCF8-81C6-30CA-AA2D-103E8B4F13B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7A7F7BC-8E23-5389-6DF4-6FBFDF553A09}"/>
              </a:ext>
            </a:extLst>
          </p:cNvPr>
          <p:cNvSpPr>
            <a:spLocks noGrp="1"/>
          </p:cNvSpPr>
          <p:nvPr>
            <p:ph type="sldNum" sz="quarter" idx="12"/>
          </p:nvPr>
        </p:nvSpPr>
        <p:spPr/>
        <p:txBody>
          <a:bodyPr/>
          <a:lstStyle/>
          <a:p>
            <a:fld id="{B6CBC234-D200-4FD9-820D-B4C86B2E428A}" type="slidenum">
              <a:rPr lang="de-DE" smtClean="0"/>
              <a:t>‹Nr.›</a:t>
            </a:fld>
            <a:endParaRPr lang="de-DE"/>
          </a:p>
        </p:txBody>
      </p:sp>
    </p:spTree>
    <p:extLst>
      <p:ext uri="{BB962C8B-B14F-4D97-AF65-F5344CB8AC3E}">
        <p14:creationId xmlns:p14="http://schemas.microsoft.com/office/powerpoint/2010/main" val="360261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205FF57-85FE-2F85-FFD1-685E7E3E62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B42770D-2841-6D7D-8B51-2590847C4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F3D90B-275E-0AEE-BF2C-76512A693F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8F54C-3B3D-434B-A23C-0A1F074FD8AB}" type="datetimeFigureOut">
              <a:rPr lang="de-DE" smtClean="0"/>
              <a:t>23.01.2025</a:t>
            </a:fld>
            <a:endParaRPr lang="de-DE"/>
          </a:p>
        </p:txBody>
      </p:sp>
      <p:sp>
        <p:nvSpPr>
          <p:cNvPr id="5" name="Fußzeilenplatzhalter 4">
            <a:extLst>
              <a:ext uri="{FF2B5EF4-FFF2-40B4-BE49-F238E27FC236}">
                <a16:creationId xmlns:a16="http://schemas.microsoft.com/office/drawing/2014/main" id="{EBC48A3C-CD91-8571-EC22-DA76C5BBB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361B17D-C617-0C6F-962A-ADF5B8B544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BC234-D200-4FD9-820D-B4C86B2E428A}" type="slidenum">
              <a:rPr lang="de-DE" smtClean="0"/>
              <a:t>‹Nr.›</a:t>
            </a:fld>
            <a:endParaRPr lang="de-DE"/>
          </a:p>
        </p:txBody>
      </p:sp>
    </p:spTree>
    <p:extLst>
      <p:ext uri="{BB962C8B-B14F-4D97-AF65-F5344CB8AC3E}">
        <p14:creationId xmlns:p14="http://schemas.microsoft.com/office/powerpoint/2010/main" val="486831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books.org/wiki/SQL_Dialects_Reference/Print_version#:~:text=Linter-,Data%20structure%20definition,-/Data%20types/Numeri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b-engines.com/en/system/InfluxD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e.wikipedia.org/wiki/Normalisierung_(Datenban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wikipedia.org/wiki/Data_Definition_Languag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wikipedia.org/wiki/Data_Manipulation_Languag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learn.microsoft.com/de-de/sql/t-sql/data-types/data-types-transact-sql?view=sql-server-ver1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sql.de/blog/was-sind-ddl-dml-dql-und-dcl-in-sq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earn.microsoft.com/de-de/sql/t-sql/functions/functions?view=sql-server-ver16"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de-de/sql/tools/overview-sql-tools?view=sql-server-ver16"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de-de/sql/samples/adventureworks-install-configur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w3schools.com/sql/sql_ref_drop_view.asp"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learn.microsoft.com/en-us/sql/relational-databases/views/views?view=sql-server-ver16"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learn.microsoft.com/de-de/sql/t-sql/functions/functions?view=sql-server-ver16"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learn.microsoft.com/de-de/sql/t-sql/language-elements/operators-transact-sql?view=sql-server-ver16"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dpunkt.de/produkt/datenbankentwicklung-lernen-mit-sql-server-2022/"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shop.herdt.com/de/product/SQL2022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wikipedia.org/wiki/Entity-Relationship-Model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574DE2-AC43-30D6-E5C2-E6C2C0077A70}"/>
              </a:ext>
            </a:extLst>
          </p:cNvPr>
          <p:cNvSpPr>
            <a:spLocks noGrp="1"/>
          </p:cNvSpPr>
          <p:nvPr>
            <p:ph type="ctrTitle"/>
          </p:nvPr>
        </p:nvSpPr>
        <p:spPr>
          <a:xfrm>
            <a:off x="1524000" y="278664"/>
            <a:ext cx="9144000" cy="989241"/>
          </a:xfrm>
        </p:spPr>
        <p:txBody>
          <a:bodyPr/>
          <a:lstStyle/>
          <a:p>
            <a:r>
              <a:rPr lang="de-DE" dirty="0"/>
              <a:t>Agenda SQL-Schulung</a:t>
            </a:r>
          </a:p>
        </p:txBody>
      </p:sp>
      <p:sp>
        <p:nvSpPr>
          <p:cNvPr id="3" name="Untertitel 2">
            <a:extLst>
              <a:ext uri="{FF2B5EF4-FFF2-40B4-BE49-F238E27FC236}">
                <a16:creationId xmlns:a16="http://schemas.microsoft.com/office/drawing/2014/main" id="{A2A83219-35DA-CB83-9577-6C96209BD357}"/>
              </a:ext>
            </a:extLst>
          </p:cNvPr>
          <p:cNvSpPr>
            <a:spLocks noGrp="1"/>
          </p:cNvSpPr>
          <p:nvPr>
            <p:ph type="subTitle" idx="1"/>
          </p:nvPr>
        </p:nvSpPr>
        <p:spPr>
          <a:xfrm>
            <a:off x="1524000" y="1520435"/>
            <a:ext cx="9505361" cy="4959496"/>
          </a:xfrm>
        </p:spPr>
        <p:txBody>
          <a:bodyPr>
            <a:normAutofit lnSpcReduction="10000"/>
          </a:bodyPr>
          <a:lstStyle/>
          <a:p>
            <a:pPr marL="342900" indent="-342900" algn="l">
              <a:buFontTx/>
              <a:buChar char="-"/>
            </a:pPr>
            <a:r>
              <a:rPr lang="de-DE"/>
              <a:t>SQL, NoSQL und Datenbankmanagement-Systeme</a:t>
            </a:r>
          </a:p>
          <a:p>
            <a:pPr marL="342900" indent="-342900" algn="l">
              <a:buFontTx/>
              <a:buChar char="-"/>
            </a:pPr>
            <a:r>
              <a:rPr lang="de-DE"/>
              <a:t>Normalisierung von Daten</a:t>
            </a:r>
          </a:p>
          <a:p>
            <a:pPr marL="342900" indent="-342900" algn="l">
              <a:buFontTx/>
              <a:buChar char="-"/>
            </a:pPr>
            <a:r>
              <a:rPr lang="de-DE"/>
              <a:t>SQL Einstieg</a:t>
            </a:r>
          </a:p>
          <a:p>
            <a:pPr marL="800100" lvl="1" indent="-342900" algn="l">
              <a:buFontTx/>
              <a:buChar char="-"/>
            </a:pPr>
            <a:r>
              <a:rPr lang="de-DE"/>
              <a:t>CREATE, INSERT, UPDATE und DELETE</a:t>
            </a:r>
          </a:p>
          <a:p>
            <a:pPr marL="800100" lvl="1" indent="-342900" algn="l">
              <a:buFontTx/>
              <a:buChar char="-"/>
            </a:pPr>
            <a:r>
              <a:rPr lang="de-DE"/>
              <a:t>SQL Datentypen</a:t>
            </a:r>
          </a:p>
          <a:p>
            <a:pPr marL="800100" lvl="1" indent="-342900" algn="l">
              <a:buFontTx/>
              <a:buChar char="-"/>
            </a:pPr>
            <a:r>
              <a:rPr lang="de-DE"/>
              <a:t>Abfragen der Daten</a:t>
            </a:r>
          </a:p>
          <a:p>
            <a:pPr marL="800100" lvl="1" indent="-342900" algn="l">
              <a:buFontTx/>
              <a:buChar char="-"/>
            </a:pPr>
            <a:r>
              <a:rPr lang="de-DE"/>
              <a:t> Indizes</a:t>
            </a:r>
          </a:p>
          <a:p>
            <a:pPr marL="342900" indent="-342900" algn="l">
              <a:buFontTx/>
              <a:buChar char="-"/>
            </a:pPr>
            <a:r>
              <a:rPr lang="de-DE"/>
              <a:t>ANSI-SQL / T-SQL</a:t>
            </a:r>
          </a:p>
          <a:p>
            <a:pPr marL="342900" indent="-342900" algn="l">
              <a:buFontTx/>
              <a:buChar char="-"/>
            </a:pPr>
            <a:r>
              <a:rPr lang="de-DE"/>
              <a:t>Funktionen</a:t>
            </a:r>
          </a:p>
          <a:p>
            <a:pPr marL="342900" indent="-342900" algn="l">
              <a:buFontTx/>
              <a:buChar char="-"/>
            </a:pPr>
            <a:r>
              <a:rPr lang="de-DE" err="1"/>
              <a:t>Stored</a:t>
            </a:r>
            <a:r>
              <a:rPr lang="de-DE"/>
              <a:t> </a:t>
            </a:r>
            <a:r>
              <a:rPr lang="de-DE" err="1"/>
              <a:t>Procedures</a:t>
            </a:r>
            <a:endParaRPr lang="de-DE"/>
          </a:p>
          <a:p>
            <a:pPr marL="342900" indent="-342900" algn="l">
              <a:buFontTx/>
              <a:buChar char="-"/>
            </a:pPr>
            <a:r>
              <a:rPr lang="de-DE" err="1"/>
              <a:t>CTEs</a:t>
            </a:r>
            <a:endParaRPr lang="de-DE"/>
          </a:p>
          <a:p>
            <a:pPr marL="342900" indent="-342900" algn="l">
              <a:buFontTx/>
              <a:buChar char="-"/>
            </a:pPr>
            <a:r>
              <a:rPr lang="de-DE"/>
              <a:t>SQL</a:t>
            </a:r>
            <a:endParaRPr lang="de-DE">
              <a:sym typeface="Wingdings" panose="05000000000000000000" pitchFamily="2" charset="2"/>
            </a:endParaRPr>
          </a:p>
          <a:p>
            <a:pPr marL="342900" indent="-342900" algn="l">
              <a:buFontTx/>
              <a:buChar char="-"/>
            </a:pPr>
            <a:endParaRPr lang="de-DE"/>
          </a:p>
          <a:p>
            <a:pPr algn="l"/>
            <a:endParaRPr lang="de-DE"/>
          </a:p>
          <a:p>
            <a:pPr algn="l"/>
            <a:endParaRPr lang="de-DE"/>
          </a:p>
          <a:p>
            <a:pPr algn="l"/>
            <a:endParaRPr lang="de-DE"/>
          </a:p>
          <a:p>
            <a:endParaRPr lang="de-DE"/>
          </a:p>
        </p:txBody>
      </p:sp>
    </p:spTree>
    <p:extLst>
      <p:ext uri="{BB962C8B-B14F-4D97-AF65-F5344CB8AC3E}">
        <p14:creationId xmlns:p14="http://schemas.microsoft.com/office/powerpoint/2010/main" val="616002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7D5087-5DB0-FC6A-3BAF-8C149B43FF45}"/>
              </a:ext>
            </a:extLst>
          </p:cNvPr>
          <p:cNvSpPr>
            <a:spLocks noGrp="1"/>
          </p:cNvSpPr>
          <p:nvPr>
            <p:ph type="title"/>
          </p:nvPr>
        </p:nvSpPr>
        <p:spPr/>
        <p:txBody>
          <a:bodyPr/>
          <a:lstStyle/>
          <a:p>
            <a:r>
              <a:rPr lang="de-DE" sz="4400"/>
              <a:t>Relationale Datenbankmanagementsysteme </a:t>
            </a:r>
            <a:br>
              <a:rPr lang="de-DE" sz="4400"/>
            </a:br>
            <a:r>
              <a:rPr lang="de-DE"/>
              <a:t>(R)</a:t>
            </a:r>
            <a:r>
              <a:rPr lang="de-DE" err="1"/>
              <a:t>DBMS</a:t>
            </a:r>
            <a:endParaRPr lang="de-DE"/>
          </a:p>
        </p:txBody>
      </p:sp>
      <p:sp>
        <p:nvSpPr>
          <p:cNvPr id="3" name="Inhaltsplatzhalter 2">
            <a:extLst>
              <a:ext uri="{FF2B5EF4-FFF2-40B4-BE49-F238E27FC236}">
                <a16:creationId xmlns:a16="http://schemas.microsoft.com/office/drawing/2014/main" id="{808B3C8C-750C-18E0-E4B5-69F9225AF5D1}"/>
              </a:ext>
            </a:extLst>
          </p:cNvPr>
          <p:cNvSpPr>
            <a:spLocks noGrp="1"/>
          </p:cNvSpPr>
          <p:nvPr>
            <p:ph idx="1"/>
          </p:nvPr>
        </p:nvSpPr>
        <p:spPr>
          <a:xfrm>
            <a:off x="838200" y="1825625"/>
            <a:ext cx="11201400" cy="4351338"/>
          </a:xfrm>
        </p:spPr>
        <p:txBody>
          <a:bodyPr>
            <a:normAutofit/>
          </a:bodyPr>
          <a:lstStyle/>
          <a:p>
            <a:pPr algn="l" fontAlgn="base"/>
            <a:endParaRPr lang="de-DE" sz="3000"/>
          </a:p>
          <a:p>
            <a:pPr fontAlgn="base"/>
            <a:r>
              <a:rPr lang="de-DE" sz="3000"/>
              <a:t>Software, die für die Arbeit mit einer Datenbank verwendet wird.</a:t>
            </a:r>
          </a:p>
          <a:p>
            <a:pPr algn="l" fontAlgn="base"/>
            <a:r>
              <a:rPr lang="de-DE" sz="3000"/>
              <a:t>Importieren und Organisieren von Daten </a:t>
            </a:r>
          </a:p>
          <a:p>
            <a:pPr algn="l" fontAlgn="base"/>
            <a:r>
              <a:rPr lang="de-DE" sz="3000"/>
              <a:t>Verwaltung des Zugriffs von Benutzern oder anderen Programmen. </a:t>
            </a:r>
          </a:p>
          <a:p>
            <a:pPr algn="l" fontAlgn="base"/>
            <a:r>
              <a:rPr lang="de-DE" sz="3000"/>
              <a:t>Ein relationales Datenbankmanagementsystem (</a:t>
            </a:r>
            <a:r>
              <a:rPr lang="de-DE" sz="3000" err="1"/>
              <a:t>RDBMS</a:t>
            </a:r>
            <a:r>
              <a:rPr lang="de-DE" sz="3000"/>
              <a:t>) ist speziell für relationale Datenbanken entwickelt worden</a:t>
            </a:r>
          </a:p>
          <a:p>
            <a:pPr algn="l" fontAlgn="base"/>
            <a:r>
              <a:rPr lang="de-DE" sz="3000"/>
              <a:t>Jedes </a:t>
            </a:r>
            <a:r>
              <a:rPr lang="de-DE" sz="3000" err="1"/>
              <a:t>RDBMS</a:t>
            </a:r>
            <a:r>
              <a:rPr lang="de-DE" sz="3000"/>
              <a:t> hat eine andere Implementierung von SQL, was bedeutet, dass die Syntax von Software zu Software leicht variiert</a:t>
            </a:r>
            <a:endParaRPr lang="de-DE" sz="1500" b="1">
              <a:hlinkClick r:id="rId2"/>
            </a:endParaRPr>
          </a:p>
          <a:p>
            <a:pPr marL="0" indent="0" algn="l" fontAlgn="base">
              <a:buNone/>
            </a:pPr>
            <a:endParaRPr lang="de-DE" sz="3000" b="1"/>
          </a:p>
          <a:p>
            <a:pPr marL="0" indent="0">
              <a:buNone/>
            </a:pPr>
            <a:endParaRPr lang="de-DE"/>
          </a:p>
        </p:txBody>
      </p:sp>
    </p:spTree>
    <p:extLst>
      <p:ext uri="{BB962C8B-B14F-4D97-AF65-F5344CB8AC3E}">
        <p14:creationId xmlns:p14="http://schemas.microsoft.com/office/powerpoint/2010/main" val="398767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4F89876-D8D9-4FEC-A992-DD96C4699BBC}"/>
              </a:ext>
            </a:extLst>
          </p:cNvPr>
          <p:cNvSpPr>
            <a:spLocks noGrp="1"/>
          </p:cNvSpPr>
          <p:nvPr>
            <p:ph type="title"/>
          </p:nvPr>
        </p:nvSpPr>
        <p:spPr>
          <a:xfrm>
            <a:off x="838200" y="556995"/>
            <a:ext cx="10515600" cy="1133693"/>
          </a:xfrm>
        </p:spPr>
        <p:txBody>
          <a:bodyPr>
            <a:normAutofit/>
          </a:bodyPr>
          <a:lstStyle/>
          <a:p>
            <a:r>
              <a:rPr lang="de-DE" sz="5200" err="1"/>
              <a:t>RDBMS</a:t>
            </a:r>
            <a:endParaRPr lang="de-DE" sz="5200"/>
          </a:p>
        </p:txBody>
      </p:sp>
      <p:sp>
        <p:nvSpPr>
          <p:cNvPr id="5" name="Inhaltsplatzhalter 4">
            <a:extLst>
              <a:ext uri="{FF2B5EF4-FFF2-40B4-BE49-F238E27FC236}">
                <a16:creationId xmlns:a16="http://schemas.microsoft.com/office/drawing/2014/main" id="{19CA926A-2B2B-3438-26EA-BD104D8554F6}"/>
              </a:ext>
            </a:extLst>
          </p:cNvPr>
          <p:cNvSpPr>
            <a:spLocks noGrp="1"/>
          </p:cNvSpPr>
          <p:nvPr>
            <p:ph idx="1"/>
          </p:nvPr>
        </p:nvSpPr>
        <p:spPr/>
        <p:txBody>
          <a:bodyPr/>
          <a:lstStyle/>
          <a:p>
            <a:pPr marL="0" algn="l" rtl="0" eaLnBrk="1" fontAlgn="base" latinLnBrk="0" hangingPunct="1">
              <a:spcBef>
                <a:spcPts val="0"/>
              </a:spcBef>
              <a:spcAft>
                <a:spcPts val="600"/>
              </a:spcAft>
            </a:pPr>
            <a:r>
              <a:rPr lang="de-DE" b="0" i="0" u="none" strike="noStrike" kern="1200" dirty="0">
                <a:solidFill>
                  <a:srgbClr val="000000"/>
                </a:solidFill>
                <a:effectLst/>
                <a:latin typeface="Calibri" panose="020F0502020204030204" pitchFamily="34" charset="0"/>
              </a:rPr>
              <a:t>Microsoft SQL Server</a:t>
            </a:r>
            <a:endParaRPr lang="de-DE" b="0" i="0" u="none" strike="noStrike" dirty="0">
              <a:effectLst/>
              <a:latin typeface="Arial" panose="020B0604020202020204" pitchFamily="34" charset="0"/>
            </a:endParaRPr>
          </a:p>
          <a:p>
            <a:pPr marL="0" fontAlgn="base">
              <a:spcBef>
                <a:spcPts val="0"/>
              </a:spcBef>
              <a:spcAft>
                <a:spcPts val="600"/>
              </a:spcAft>
            </a:pPr>
            <a:r>
              <a:rPr lang="de-DE" b="0" i="0" u="none" strike="noStrike" kern="1200" dirty="0">
                <a:solidFill>
                  <a:srgbClr val="000000"/>
                </a:solidFill>
                <a:effectLst/>
                <a:latin typeface="Calibri" panose="020F0502020204030204" pitchFamily="34" charset="0"/>
              </a:rPr>
              <a:t>Oracle Database</a:t>
            </a:r>
            <a:endParaRPr lang="de-DE" b="0" i="0" u="none" strike="noStrike" dirty="0">
              <a:effectLst/>
              <a:latin typeface="Arial" panose="020B0604020202020204" pitchFamily="34" charset="0"/>
            </a:endParaRPr>
          </a:p>
          <a:p>
            <a:pPr marL="0" algn="l" rtl="0" eaLnBrk="1" fontAlgn="base" latinLnBrk="0" hangingPunct="1">
              <a:spcBef>
                <a:spcPts val="0"/>
              </a:spcBef>
              <a:spcAft>
                <a:spcPts val="600"/>
              </a:spcAft>
            </a:pPr>
            <a:r>
              <a:rPr lang="de-DE" b="0" i="0" u="none" strike="noStrike" kern="1200" dirty="0">
                <a:solidFill>
                  <a:srgbClr val="000000"/>
                </a:solidFill>
                <a:effectLst/>
                <a:highlight>
                  <a:srgbClr val="EEF2F6"/>
                </a:highlight>
                <a:latin typeface="Calibri" panose="020F0502020204030204" pitchFamily="34" charset="0"/>
              </a:rPr>
              <a:t>MySQL</a:t>
            </a:r>
          </a:p>
          <a:p>
            <a:pPr marL="0" algn="l" rtl="0" eaLnBrk="1" fontAlgn="base" latinLnBrk="0" hangingPunct="1">
              <a:spcBef>
                <a:spcPts val="0"/>
              </a:spcBef>
              <a:spcAft>
                <a:spcPts val="600"/>
              </a:spcAft>
            </a:pPr>
            <a:r>
              <a:rPr lang="de-DE" dirty="0" err="1">
                <a:solidFill>
                  <a:srgbClr val="000000"/>
                </a:solidFill>
                <a:highlight>
                  <a:srgbClr val="EEF2F6"/>
                </a:highlight>
                <a:latin typeface="Calibri" panose="020F0502020204030204" pitchFamily="34" charset="0"/>
              </a:rPr>
              <a:t>MariaDB</a:t>
            </a:r>
            <a:endParaRPr lang="de-DE" b="0" i="0" u="none" strike="noStrike" dirty="0">
              <a:effectLst/>
              <a:highlight>
                <a:srgbClr val="EEF2F6"/>
              </a:highlight>
              <a:latin typeface="Arial" panose="020B0604020202020204" pitchFamily="34" charset="0"/>
            </a:endParaRPr>
          </a:p>
          <a:p>
            <a:pPr marL="0" algn="l" rtl="0" eaLnBrk="1" fontAlgn="base" latinLnBrk="0" hangingPunct="1">
              <a:spcBef>
                <a:spcPts val="0"/>
              </a:spcBef>
              <a:spcAft>
                <a:spcPts val="600"/>
              </a:spcAft>
            </a:pPr>
            <a:r>
              <a:rPr lang="de-DE" b="0" i="0" u="none" strike="noStrike" kern="1200" dirty="0">
                <a:solidFill>
                  <a:srgbClr val="000000"/>
                </a:solidFill>
                <a:effectLst/>
                <a:highlight>
                  <a:srgbClr val="EEF2F6"/>
                </a:highlight>
                <a:latin typeface="Calibri" panose="020F0502020204030204" pitchFamily="34" charset="0"/>
              </a:rPr>
              <a:t>PostgreSQL</a:t>
            </a:r>
            <a:endParaRPr lang="de-DE" b="0" i="0" u="none" strike="noStrike" dirty="0">
              <a:effectLst/>
              <a:highlight>
                <a:srgbClr val="EEF2F6"/>
              </a:highlight>
              <a:latin typeface="Arial" panose="020B0604020202020204" pitchFamily="34" charset="0"/>
            </a:endParaRPr>
          </a:p>
          <a:p>
            <a:pPr marL="0" algn="l" rtl="0" eaLnBrk="1" fontAlgn="base" latinLnBrk="0" hangingPunct="1">
              <a:spcBef>
                <a:spcPts val="0"/>
              </a:spcBef>
              <a:spcAft>
                <a:spcPts val="600"/>
              </a:spcAft>
            </a:pPr>
            <a:r>
              <a:rPr lang="de-DE" b="0" i="0" u="none" strike="noStrike" kern="1200" dirty="0">
                <a:solidFill>
                  <a:srgbClr val="000000"/>
                </a:solidFill>
                <a:effectLst/>
                <a:latin typeface="Calibri" panose="020F0502020204030204" pitchFamily="34" charset="0"/>
              </a:rPr>
              <a:t>SQLite</a:t>
            </a:r>
            <a:endParaRPr lang="de-DE" b="0" i="0" u="none" strike="noStrike" dirty="0">
              <a:effectLst/>
              <a:latin typeface="Arial" panose="020B0604020202020204" pitchFamily="34" charset="0"/>
            </a:endParaRPr>
          </a:p>
          <a:p>
            <a:pPr marL="0" indent="0">
              <a:buNone/>
            </a:pPr>
            <a:endParaRPr lang="de-DE" dirty="0"/>
          </a:p>
        </p:txBody>
      </p:sp>
    </p:spTree>
    <p:extLst>
      <p:ext uri="{BB962C8B-B14F-4D97-AF65-F5344CB8AC3E}">
        <p14:creationId xmlns:p14="http://schemas.microsoft.com/office/powerpoint/2010/main" val="391445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CE640-6A86-40A5-012F-0B694EE77A45}"/>
              </a:ext>
            </a:extLst>
          </p:cNvPr>
          <p:cNvSpPr>
            <a:spLocks noGrp="1"/>
          </p:cNvSpPr>
          <p:nvPr>
            <p:ph type="title"/>
          </p:nvPr>
        </p:nvSpPr>
        <p:spPr/>
        <p:txBody>
          <a:bodyPr/>
          <a:lstStyle/>
          <a:p>
            <a:r>
              <a:rPr lang="de-DE"/>
              <a:t>SQL Dialekte</a:t>
            </a:r>
          </a:p>
        </p:txBody>
      </p:sp>
      <p:sp>
        <p:nvSpPr>
          <p:cNvPr id="3" name="Inhaltsplatzhalter 2">
            <a:extLst>
              <a:ext uri="{FF2B5EF4-FFF2-40B4-BE49-F238E27FC236}">
                <a16:creationId xmlns:a16="http://schemas.microsoft.com/office/drawing/2014/main" id="{CAD67D10-1923-9646-A462-8FEC7AF5E07F}"/>
              </a:ext>
            </a:extLst>
          </p:cNvPr>
          <p:cNvSpPr>
            <a:spLocks noGrp="1"/>
          </p:cNvSpPr>
          <p:nvPr>
            <p:ph idx="1"/>
          </p:nvPr>
        </p:nvSpPr>
        <p:spPr/>
        <p:txBody>
          <a:bodyPr/>
          <a:lstStyle/>
          <a:p>
            <a:pPr marL="0" indent="0">
              <a:buNone/>
            </a:pPr>
            <a:r>
              <a:rPr lang="de-DE"/>
              <a:t>-- MySQL, PostgreSQL, and SQLite</a:t>
            </a:r>
          </a:p>
          <a:p>
            <a:pPr marL="0" indent="0">
              <a:buNone/>
            </a:pPr>
            <a:r>
              <a:rPr lang="de-DE"/>
              <a:t>SELECT Vorname, Nachname </a:t>
            </a:r>
            <a:r>
              <a:rPr lang="de-DE" err="1"/>
              <a:t>FROM</a:t>
            </a:r>
            <a:r>
              <a:rPr lang="de-DE"/>
              <a:t> </a:t>
            </a:r>
            <a:r>
              <a:rPr lang="de-DE" err="1"/>
              <a:t>kunden</a:t>
            </a:r>
            <a:r>
              <a:rPr lang="de-DE"/>
              <a:t> LIMIT 10;</a:t>
            </a:r>
          </a:p>
          <a:p>
            <a:pPr marL="0" indent="0">
              <a:buNone/>
            </a:pPr>
            <a:endParaRPr lang="de-DE"/>
          </a:p>
          <a:p>
            <a:pPr marL="0" indent="0">
              <a:buNone/>
            </a:pPr>
            <a:r>
              <a:rPr lang="de-DE"/>
              <a:t>-- Microsoft SQL Server</a:t>
            </a:r>
          </a:p>
          <a:p>
            <a:pPr marL="0" indent="0">
              <a:buNone/>
            </a:pPr>
            <a:r>
              <a:rPr lang="de-DE"/>
              <a:t>SELECT TOP 10 Vorname, Nachname </a:t>
            </a:r>
            <a:r>
              <a:rPr lang="de-DE" err="1"/>
              <a:t>FROM</a:t>
            </a:r>
            <a:r>
              <a:rPr lang="de-DE"/>
              <a:t> </a:t>
            </a:r>
            <a:r>
              <a:rPr lang="de-DE" err="1"/>
              <a:t>kunden</a:t>
            </a:r>
            <a:r>
              <a:rPr lang="de-DE"/>
              <a:t>;</a:t>
            </a:r>
          </a:p>
          <a:p>
            <a:pPr marL="0" indent="0">
              <a:buNone/>
            </a:pPr>
            <a:endParaRPr lang="de-DE"/>
          </a:p>
          <a:p>
            <a:pPr marL="0" indent="0">
              <a:buNone/>
            </a:pPr>
            <a:r>
              <a:rPr lang="de-DE"/>
              <a:t>-- Oracle Database</a:t>
            </a:r>
          </a:p>
          <a:p>
            <a:pPr marL="0" indent="0">
              <a:buNone/>
            </a:pPr>
            <a:r>
              <a:rPr lang="de-DE"/>
              <a:t>SELECT Vorname, Nachname </a:t>
            </a:r>
            <a:r>
              <a:rPr lang="de-DE" err="1"/>
              <a:t>FROM</a:t>
            </a:r>
            <a:r>
              <a:rPr lang="de-DE"/>
              <a:t> </a:t>
            </a:r>
            <a:r>
              <a:rPr lang="de-DE" err="1"/>
              <a:t>kunden</a:t>
            </a:r>
            <a:r>
              <a:rPr lang="de-DE"/>
              <a:t> </a:t>
            </a:r>
            <a:r>
              <a:rPr lang="de-DE" err="1"/>
              <a:t>WHERE</a:t>
            </a:r>
            <a:r>
              <a:rPr lang="de-DE"/>
              <a:t> </a:t>
            </a:r>
            <a:r>
              <a:rPr lang="de-DE" err="1"/>
              <a:t>ROWNUM</a:t>
            </a:r>
            <a:r>
              <a:rPr lang="de-DE"/>
              <a:t> &lt;= 10;</a:t>
            </a:r>
          </a:p>
        </p:txBody>
      </p:sp>
    </p:spTree>
    <p:extLst>
      <p:ext uri="{BB962C8B-B14F-4D97-AF65-F5344CB8AC3E}">
        <p14:creationId xmlns:p14="http://schemas.microsoft.com/office/powerpoint/2010/main" val="262226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1FD1A-3630-98F7-5624-86FDFFD242D3}"/>
              </a:ext>
            </a:extLst>
          </p:cNvPr>
          <p:cNvSpPr>
            <a:spLocks noGrp="1"/>
          </p:cNvSpPr>
          <p:nvPr>
            <p:ph type="title"/>
          </p:nvPr>
        </p:nvSpPr>
        <p:spPr/>
        <p:txBody>
          <a:bodyPr/>
          <a:lstStyle/>
          <a:p>
            <a:r>
              <a:rPr lang="de-DE"/>
              <a:t>NoSQL</a:t>
            </a:r>
          </a:p>
        </p:txBody>
      </p:sp>
      <p:sp>
        <p:nvSpPr>
          <p:cNvPr id="3" name="Inhaltsplatzhalter 2">
            <a:extLst>
              <a:ext uri="{FF2B5EF4-FFF2-40B4-BE49-F238E27FC236}">
                <a16:creationId xmlns:a16="http://schemas.microsoft.com/office/drawing/2014/main" id="{E1C724E2-D1A0-721F-907D-FD94FF67AC08}"/>
              </a:ext>
            </a:extLst>
          </p:cNvPr>
          <p:cNvSpPr>
            <a:spLocks noGrp="1"/>
          </p:cNvSpPr>
          <p:nvPr>
            <p:ph idx="1"/>
          </p:nvPr>
        </p:nvSpPr>
        <p:spPr/>
        <p:txBody>
          <a:bodyPr/>
          <a:lstStyle/>
          <a:p>
            <a:r>
              <a:rPr lang="de-DE"/>
              <a:t>Not </a:t>
            </a:r>
            <a:r>
              <a:rPr lang="de-DE" err="1"/>
              <a:t>only</a:t>
            </a:r>
            <a:r>
              <a:rPr lang="de-DE"/>
              <a:t> SQL</a:t>
            </a:r>
          </a:p>
          <a:p>
            <a:r>
              <a:rPr lang="de-DE"/>
              <a:t>Für unstrukturierte Daten wie Dokumente</a:t>
            </a:r>
          </a:p>
          <a:p>
            <a:r>
              <a:rPr lang="de-DE"/>
              <a:t>Speichern Daten in flexiblen Schemas</a:t>
            </a:r>
          </a:p>
          <a:p>
            <a:endParaRPr lang="de-DE"/>
          </a:p>
        </p:txBody>
      </p:sp>
    </p:spTree>
    <p:extLst>
      <p:ext uri="{BB962C8B-B14F-4D97-AF65-F5344CB8AC3E}">
        <p14:creationId xmlns:p14="http://schemas.microsoft.com/office/powerpoint/2010/main" val="400908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61FAD-E0E2-39EB-B515-330913A80E20}"/>
              </a:ext>
            </a:extLst>
          </p:cNvPr>
          <p:cNvSpPr>
            <a:spLocks noGrp="1"/>
          </p:cNvSpPr>
          <p:nvPr>
            <p:ph type="title"/>
          </p:nvPr>
        </p:nvSpPr>
        <p:spPr/>
        <p:txBody>
          <a:bodyPr/>
          <a:lstStyle/>
          <a:p>
            <a:r>
              <a:rPr lang="de-DE"/>
              <a:t>NoSQL </a:t>
            </a:r>
            <a:r>
              <a:rPr lang="de-DE" err="1"/>
              <a:t>DBMS</a:t>
            </a:r>
            <a:r>
              <a:rPr lang="de-DE"/>
              <a:t>-Beispiele</a:t>
            </a:r>
          </a:p>
        </p:txBody>
      </p:sp>
      <p:sp>
        <p:nvSpPr>
          <p:cNvPr id="3" name="Inhaltsplatzhalter 2">
            <a:extLst>
              <a:ext uri="{FF2B5EF4-FFF2-40B4-BE49-F238E27FC236}">
                <a16:creationId xmlns:a16="http://schemas.microsoft.com/office/drawing/2014/main" id="{A8C3A899-93DD-0616-2D31-AAF7E510DC5D}"/>
              </a:ext>
            </a:extLst>
          </p:cNvPr>
          <p:cNvSpPr>
            <a:spLocks noGrp="1"/>
          </p:cNvSpPr>
          <p:nvPr>
            <p:ph idx="1"/>
          </p:nvPr>
        </p:nvSpPr>
        <p:spPr/>
        <p:txBody>
          <a:bodyPr>
            <a:normAutofit/>
          </a:bodyPr>
          <a:lstStyle/>
          <a:p>
            <a:r>
              <a:rPr lang="de-DE"/>
              <a:t>Dokumenten-DB</a:t>
            </a:r>
          </a:p>
          <a:p>
            <a:pPr lvl="1"/>
            <a:r>
              <a:rPr lang="de-DE"/>
              <a:t>MongoDB</a:t>
            </a:r>
          </a:p>
          <a:p>
            <a:r>
              <a:rPr lang="de-DE"/>
              <a:t>Graph-DB</a:t>
            </a:r>
          </a:p>
          <a:p>
            <a:pPr lvl="1"/>
            <a:r>
              <a:rPr lang="de-DE"/>
              <a:t>Neo4j</a:t>
            </a:r>
          </a:p>
          <a:p>
            <a:r>
              <a:rPr lang="de-DE"/>
              <a:t>Verteilte DB</a:t>
            </a:r>
          </a:p>
          <a:p>
            <a:pPr lvl="1"/>
            <a:r>
              <a:rPr lang="de-DE"/>
              <a:t>Cassandra</a:t>
            </a:r>
          </a:p>
          <a:p>
            <a:r>
              <a:rPr lang="de-DE"/>
              <a:t>Time-Series-DB</a:t>
            </a:r>
          </a:p>
          <a:p>
            <a:pPr lvl="1"/>
            <a:r>
              <a:rPr lang="en-US" err="1"/>
              <a:t>InfluxDB</a:t>
            </a:r>
            <a:r>
              <a:rPr lang="en-US"/>
              <a:t>, Prometheus</a:t>
            </a:r>
          </a:p>
          <a:p>
            <a:pPr lvl="1"/>
            <a:endParaRPr lang="en-US"/>
          </a:p>
          <a:p>
            <a:pPr marL="0" indent="0">
              <a:buNone/>
            </a:pPr>
            <a:r>
              <a:rPr lang="de-DE" sz="1800" err="1">
                <a:hlinkClick r:id="rId3"/>
              </a:rPr>
              <a:t>InfluxDB</a:t>
            </a:r>
            <a:r>
              <a:rPr lang="de-DE" sz="1800">
                <a:hlinkClick r:id="rId3"/>
              </a:rPr>
              <a:t> System Properties (db-engines.com)</a:t>
            </a:r>
            <a:endParaRPr lang="de-DE" sz="1800"/>
          </a:p>
        </p:txBody>
      </p:sp>
    </p:spTree>
    <p:extLst>
      <p:ext uri="{BB962C8B-B14F-4D97-AF65-F5344CB8AC3E}">
        <p14:creationId xmlns:p14="http://schemas.microsoft.com/office/powerpoint/2010/main" val="426269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443A60-6745-D408-730F-AAB801DC0FF9}"/>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8D7A54C-5B34-5B0D-613B-45896121613F}"/>
              </a:ext>
            </a:extLst>
          </p:cNvPr>
          <p:cNvSpPr>
            <a:spLocks noGrp="1"/>
          </p:cNvSpPr>
          <p:nvPr>
            <p:ph idx="1"/>
          </p:nvPr>
        </p:nvSpPr>
        <p:spPr/>
        <p:txBody>
          <a:bodyPr>
            <a:normAutofit/>
          </a:bodyPr>
          <a:lstStyle/>
          <a:p>
            <a:pPr marL="0" indent="0" algn="ctr">
              <a:buNone/>
            </a:pPr>
            <a:r>
              <a:rPr lang="de-DE" sz="6000"/>
              <a:t>Normalisierung von Daten</a:t>
            </a:r>
          </a:p>
        </p:txBody>
      </p:sp>
    </p:spTree>
    <p:extLst>
      <p:ext uri="{BB962C8B-B14F-4D97-AF65-F5344CB8AC3E}">
        <p14:creationId xmlns:p14="http://schemas.microsoft.com/office/powerpoint/2010/main" val="233205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89761F-1D46-E3F1-5BFE-B4322289913F}"/>
              </a:ext>
            </a:extLst>
          </p:cNvPr>
          <p:cNvSpPr>
            <a:spLocks noGrp="1"/>
          </p:cNvSpPr>
          <p:nvPr>
            <p:ph type="title"/>
          </p:nvPr>
        </p:nvSpPr>
        <p:spPr/>
        <p:txBody>
          <a:bodyPr/>
          <a:lstStyle/>
          <a:p>
            <a:r>
              <a:rPr lang="de-DE"/>
              <a:t>Praxisbeispiel</a:t>
            </a:r>
          </a:p>
        </p:txBody>
      </p:sp>
      <p:sp>
        <p:nvSpPr>
          <p:cNvPr id="3" name="Inhaltsplatzhalter 2">
            <a:extLst>
              <a:ext uri="{FF2B5EF4-FFF2-40B4-BE49-F238E27FC236}">
                <a16:creationId xmlns:a16="http://schemas.microsoft.com/office/drawing/2014/main" id="{89017E7C-DF7D-A9C3-8F2A-273D2AED3F8E}"/>
              </a:ext>
            </a:extLst>
          </p:cNvPr>
          <p:cNvSpPr>
            <a:spLocks noGrp="1"/>
          </p:cNvSpPr>
          <p:nvPr>
            <p:ph idx="1"/>
          </p:nvPr>
        </p:nvSpPr>
        <p:spPr/>
        <p:txBody>
          <a:bodyPr/>
          <a:lstStyle/>
          <a:p>
            <a:pPr marL="0" indent="0">
              <a:buNone/>
            </a:pPr>
            <a:r>
              <a:rPr lang="de-DE"/>
              <a:t>Excel-Beispiel</a:t>
            </a:r>
          </a:p>
        </p:txBody>
      </p:sp>
    </p:spTree>
    <p:extLst>
      <p:ext uri="{BB962C8B-B14F-4D97-AF65-F5344CB8AC3E}">
        <p14:creationId xmlns:p14="http://schemas.microsoft.com/office/powerpoint/2010/main" val="1953780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10B8B9-0CD0-D48B-A950-97F2A30886AB}"/>
              </a:ext>
            </a:extLst>
          </p:cNvPr>
          <p:cNvSpPr>
            <a:spLocks noGrp="1"/>
          </p:cNvSpPr>
          <p:nvPr>
            <p:ph type="title"/>
          </p:nvPr>
        </p:nvSpPr>
        <p:spPr/>
        <p:txBody>
          <a:bodyPr/>
          <a:lstStyle/>
          <a:p>
            <a:r>
              <a:rPr lang="de-DE"/>
              <a:t>Zusammenfassung</a:t>
            </a:r>
          </a:p>
        </p:txBody>
      </p:sp>
      <p:sp>
        <p:nvSpPr>
          <p:cNvPr id="3" name="Inhaltsplatzhalter 2">
            <a:extLst>
              <a:ext uri="{FF2B5EF4-FFF2-40B4-BE49-F238E27FC236}">
                <a16:creationId xmlns:a16="http://schemas.microsoft.com/office/drawing/2014/main" id="{81468EE1-1620-F2C8-952C-4E0AE4302177}"/>
              </a:ext>
            </a:extLst>
          </p:cNvPr>
          <p:cNvSpPr>
            <a:spLocks noGrp="1"/>
          </p:cNvSpPr>
          <p:nvPr>
            <p:ph idx="1"/>
          </p:nvPr>
        </p:nvSpPr>
        <p:spPr/>
        <p:txBody>
          <a:bodyPr/>
          <a:lstStyle/>
          <a:p>
            <a:pPr marL="0" indent="0">
              <a:buNone/>
            </a:pPr>
            <a:r>
              <a:rPr lang="de-DE"/>
              <a:t>Normalisierung von Daten - Wikipedia:</a:t>
            </a:r>
          </a:p>
          <a:p>
            <a:endParaRPr lang="de-DE"/>
          </a:p>
          <a:p>
            <a:r>
              <a:rPr lang="de-DE">
                <a:hlinkClick r:id="rId2"/>
              </a:rPr>
              <a:t>Normalisierung (Datenbank) – Wikipedia</a:t>
            </a:r>
            <a:endParaRPr lang="de-DE"/>
          </a:p>
        </p:txBody>
      </p:sp>
    </p:spTree>
    <p:extLst>
      <p:ext uri="{BB962C8B-B14F-4D97-AF65-F5344CB8AC3E}">
        <p14:creationId xmlns:p14="http://schemas.microsoft.com/office/powerpoint/2010/main" val="1042872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9C157-5B2C-2A9E-9066-F09ADC04639D}"/>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BC940F12-D60B-E522-13FA-7CE960CAA884}"/>
              </a:ext>
            </a:extLst>
          </p:cNvPr>
          <p:cNvSpPr>
            <a:spLocks noGrp="1"/>
          </p:cNvSpPr>
          <p:nvPr>
            <p:ph idx="1"/>
          </p:nvPr>
        </p:nvSpPr>
        <p:spPr/>
        <p:txBody>
          <a:bodyPr>
            <a:normAutofit/>
          </a:bodyPr>
          <a:lstStyle/>
          <a:p>
            <a:pPr marL="0" indent="0" algn="ctr">
              <a:buNone/>
            </a:pPr>
            <a:r>
              <a:rPr lang="de-DE" sz="6000"/>
              <a:t>SQL</a:t>
            </a:r>
          </a:p>
        </p:txBody>
      </p:sp>
    </p:spTree>
    <p:extLst>
      <p:ext uri="{BB962C8B-B14F-4D97-AF65-F5344CB8AC3E}">
        <p14:creationId xmlns:p14="http://schemas.microsoft.com/office/powerpoint/2010/main" val="2133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CBD8B3-227F-C05B-C19F-40357B10E328}"/>
              </a:ext>
            </a:extLst>
          </p:cNvPr>
          <p:cNvSpPr>
            <a:spLocks noGrp="1"/>
          </p:cNvSpPr>
          <p:nvPr>
            <p:ph type="title"/>
          </p:nvPr>
        </p:nvSpPr>
        <p:spPr/>
        <p:txBody>
          <a:bodyPr/>
          <a:lstStyle/>
          <a:p>
            <a:r>
              <a:rPr lang="de-DE" dirty="0"/>
              <a:t>DDL und DML</a:t>
            </a:r>
          </a:p>
        </p:txBody>
      </p:sp>
      <p:sp>
        <p:nvSpPr>
          <p:cNvPr id="3" name="Inhaltsplatzhalter 2">
            <a:extLst>
              <a:ext uri="{FF2B5EF4-FFF2-40B4-BE49-F238E27FC236}">
                <a16:creationId xmlns:a16="http://schemas.microsoft.com/office/drawing/2014/main" id="{8DF285DF-72DF-FD3E-4DF5-1FF0A59C645C}"/>
              </a:ext>
            </a:extLst>
          </p:cNvPr>
          <p:cNvSpPr>
            <a:spLocks noGrp="1"/>
          </p:cNvSpPr>
          <p:nvPr>
            <p:ph idx="1"/>
          </p:nvPr>
        </p:nvSpPr>
        <p:spPr>
          <a:xfrm>
            <a:off x="838200" y="1825625"/>
            <a:ext cx="9596718" cy="4351338"/>
          </a:xfrm>
        </p:spPr>
        <p:txBody>
          <a:bodyPr>
            <a:normAutofit fontScale="85000" lnSpcReduction="20000"/>
          </a:bodyPr>
          <a:lstStyle/>
          <a:p>
            <a:pPr marL="0" indent="0">
              <a:buNone/>
            </a:pPr>
            <a:r>
              <a:rPr lang="de-DE" dirty="0"/>
              <a:t>DDL - Data Definition Language</a:t>
            </a:r>
          </a:p>
          <a:p>
            <a:pPr marL="0" indent="0">
              <a:spcAft>
                <a:spcPts val="600"/>
              </a:spcAft>
              <a:buNone/>
            </a:pPr>
            <a:r>
              <a:rPr lang="de-DE" dirty="0"/>
              <a:t>Definieren, ändern und löschen von Datenbank-Objekten </a:t>
            </a:r>
          </a:p>
          <a:p>
            <a:r>
              <a:rPr lang="de-DE" dirty="0"/>
              <a:t>CREATE </a:t>
            </a:r>
          </a:p>
          <a:p>
            <a:r>
              <a:rPr lang="de-DE" dirty="0"/>
              <a:t>ALTER</a:t>
            </a:r>
          </a:p>
          <a:p>
            <a:r>
              <a:rPr lang="de-DE" dirty="0"/>
              <a:t>DROP</a:t>
            </a:r>
          </a:p>
          <a:p>
            <a:pPr marL="0" indent="0">
              <a:buNone/>
            </a:pPr>
            <a:endParaRPr lang="de-DE" dirty="0"/>
          </a:p>
          <a:p>
            <a:pPr marL="0" indent="0">
              <a:buNone/>
            </a:pPr>
            <a:r>
              <a:rPr lang="de-DE" dirty="0"/>
              <a:t>DML - Data Manipulation Language</a:t>
            </a:r>
          </a:p>
          <a:p>
            <a:pPr marL="0" indent="0">
              <a:spcAft>
                <a:spcPts val="600"/>
              </a:spcAft>
              <a:buNone/>
            </a:pPr>
            <a:r>
              <a:rPr lang="de-DE" dirty="0"/>
              <a:t>Manipulieren oder ändern von Datenbank-Objekten</a:t>
            </a:r>
          </a:p>
          <a:p>
            <a:r>
              <a:rPr lang="de-DE" dirty="0"/>
              <a:t>INSERT</a:t>
            </a:r>
          </a:p>
          <a:p>
            <a:r>
              <a:rPr lang="de-DE" dirty="0"/>
              <a:t>UPDATE</a:t>
            </a:r>
          </a:p>
          <a:p>
            <a:r>
              <a:rPr lang="de-DE" dirty="0"/>
              <a:t>DELETE</a:t>
            </a:r>
          </a:p>
          <a:p>
            <a:endParaRPr lang="de-DE" dirty="0"/>
          </a:p>
        </p:txBody>
      </p:sp>
    </p:spTree>
    <p:extLst>
      <p:ext uri="{BB962C8B-B14F-4D97-AF65-F5344CB8AC3E}">
        <p14:creationId xmlns:p14="http://schemas.microsoft.com/office/powerpoint/2010/main" val="371184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F3DC1B-10B1-6553-DD9F-1F46DF69E5CB}"/>
              </a:ext>
            </a:extLst>
          </p:cNvPr>
          <p:cNvSpPr>
            <a:spLocks noGrp="1"/>
          </p:cNvSpPr>
          <p:nvPr>
            <p:ph type="title"/>
          </p:nvPr>
        </p:nvSpPr>
        <p:spPr>
          <a:xfrm>
            <a:off x="838199" y="365125"/>
            <a:ext cx="11021291" cy="1325563"/>
          </a:xfrm>
        </p:spPr>
        <p:txBody>
          <a:bodyPr>
            <a:normAutofit/>
          </a:bodyPr>
          <a:lstStyle/>
          <a:p>
            <a:endParaRPr lang="de-DE"/>
          </a:p>
        </p:txBody>
      </p:sp>
      <p:sp>
        <p:nvSpPr>
          <p:cNvPr id="3" name="Inhaltsplatzhalter 2">
            <a:extLst>
              <a:ext uri="{FF2B5EF4-FFF2-40B4-BE49-F238E27FC236}">
                <a16:creationId xmlns:a16="http://schemas.microsoft.com/office/drawing/2014/main" id="{278B7731-C2CB-40E4-3417-314800061DAE}"/>
              </a:ext>
            </a:extLst>
          </p:cNvPr>
          <p:cNvSpPr>
            <a:spLocks noGrp="1"/>
          </p:cNvSpPr>
          <p:nvPr>
            <p:ph idx="1"/>
          </p:nvPr>
        </p:nvSpPr>
        <p:spPr/>
        <p:txBody>
          <a:bodyPr>
            <a:normAutofit/>
          </a:bodyPr>
          <a:lstStyle/>
          <a:p>
            <a:pPr marL="0" indent="0">
              <a:buNone/>
            </a:pPr>
            <a:r>
              <a:rPr lang="de-DE" sz="4000"/>
              <a:t>SQL, NoSQL und Datenbankmanagement-Systeme</a:t>
            </a:r>
          </a:p>
        </p:txBody>
      </p:sp>
    </p:spTree>
    <p:extLst>
      <p:ext uri="{BB962C8B-B14F-4D97-AF65-F5344CB8AC3E}">
        <p14:creationId xmlns:p14="http://schemas.microsoft.com/office/powerpoint/2010/main" val="21890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6A8B16-DBE4-4614-31F1-DEC5241F9432}"/>
              </a:ext>
            </a:extLst>
          </p:cNvPr>
          <p:cNvSpPr>
            <a:spLocks noGrp="1"/>
          </p:cNvSpPr>
          <p:nvPr>
            <p:ph type="title"/>
          </p:nvPr>
        </p:nvSpPr>
        <p:spPr/>
        <p:txBody>
          <a:bodyPr/>
          <a:lstStyle/>
          <a:p>
            <a:r>
              <a:rPr lang="de-DE"/>
              <a:t>DDL - DML</a:t>
            </a:r>
          </a:p>
        </p:txBody>
      </p:sp>
      <p:sp>
        <p:nvSpPr>
          <p:cNvPr id="3" name="Inhaltsplatzhalter 2">
            <a:extLst>
              <a:ext uri="{FF2B5EF4-FFF2-40B4-BE49-F238E27FC236}">
                <a16:creationId xmlns:a16="http://schemas.microsoft.com/office/drawing/2014/main" id="{F57A088B-6EC1-6446-0883-2ED3BBFF3083}"/>
              </a:ext>
            </a:extLst>
          </p:cNvPr>
          <p:cNvSpPr>
            <a:spLocks noGrp="1"/>
          </p:cNvSpPr>
          <p:nvPr>
            <p:ph idx="1"/>
          </p:nvPr>
        </p:nvSpPr>
        <p:spPr/>
        <p:txBody>
          <a:bodyPr/>
          <a:lstStyle/>
          <a:p>
            <a:pPr marL="0" indent="0">
              <a:buNone/>
            </a:pPr>
            <a:r>
              <a:rPr lang="de-DE">
                <a:hlinkClick r:id="rId3"/>
              </a:rPr>
              <a:t>Data Definition Language – Wikipedia</a:t>
            </a:r>
            <a:endParaRPr lang="de-DE"/>
          </a:p>
          <a:p>
            <a:pPr marL="0" indent="0">
              <a:buNone/>
            </a:pPr>
            <a:endParaRPr lang="de-DE">
              <a:hlinkClick r:id="rId4"/>
            </a:endParaRPr>
          </a:p>
          <a:p>
            <a:pPr marL="0" indent="0">
              <a:buNone/>
            </a:pPr>
            <a:r>
              <a:rPr lang="de-DE">
                <a:hlinkClick r:id="rId4"/>
              </a:rPr>
              <a:t>Data Manipulation Language – Wikipedia</a:t>
            </a:r>
            <a:endParaRPr lang="de-DE"/>
          </a:p>
          <a:p>
            <a:endParaRPr lang="de-DE"/>
          </a:p>
          <a:p>
            <a:pPr marL="0" indent="0">
              <a:buNone/>
            </a:pPr>
            <a:endParaRPr lang="de-DE"/>
          </a:p>
        </p:txBody>
      </p:sp>
    </p:spTree>
    <p:extLst>
      <p:ext uri="{BB962C8B-B14F-4D97-AF65-F5344CB8AC3E}">
        <p14:creationId xmlns:p14="http://schemas.microsoft.com/office/powerpoint/2010/main" val="380494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6A7C52-3E9C-460F-75DA-BEBD472FE311}"/>
              </a:ext>
            </a:extLst>
          </p:cNvPr>
          <p:cNvSpPr>
            <a:spLocks noGrp="1"/>
          </p:cNvSpPr>
          <p:nvPr>
            <p:ph type="title"/>
          </p:nvPr>
        </p:nvSpPr>
        <p:spPr/>
        <p:txBody>
          <a:bodyPr/>
          <a:lstStyle/>
          <a:p>
            <a:r>
              <a:rPr lang="de-DE"/>
              <a:t>ANSI Standard</a:t>
            </a:r>
          </a:p>
        </p:txBody>
      </p:sp>
      <p:sp>
        <p:nvSpPr>
          <p:cNvPr id="3" name="Inhaltsplatzhalter 2">
            <a:extLst>
              <a:ext uri="{FF2B5EF4-FFF2-40B4-BE49-F238E27FC236}">
                <a16:creationId xmlns:a16="http://schemas.microsoft.com/office/drawing/2014/main" id="{DBBE28D2-98E9-0D3D-F0D3-0EC5E1EE93E7}"/>
              </a:ext>
            </a:extLst>
          </p:cNvPr>
          <p:cNvSpPr>
            <a:spLocks noGrp="1"/>
          </p:cNvSpPr>
          <p:nvPr>
            <p:ph idx="1"/>
          </p:nvPr>
        </p:nvSpPr>
        <p:spPr/>
        <p:txBody>
          <a:bodyPr>
            <a:normAutofit lnSpcReduction="10000"/>
          </a:bodyPr>
          <a:lstStyle/>
          <a:p>
            <a:pPr marL="0" indent="0">
              <a:buNone/>
            </a:pPr>
            <a:r>
              <a:rPr lang="de-DE"/>
              <a:t>-- ANSI-89</a:t>
            </a:r>
          </a:p>
          <a:p>
            <a:pPr marL="0" indent="0">
              <a:buNone/>
            </a:pPr>
            <a:r>
              <a:rPr lang="de-DE"/>
              <a:t>SELECT c.id, c.name, </a:t>
            </a:r>
            <a:r>
              <a:rPr lang="de-DE" err="1"/>
              <a:t>o.date</a:t>
            </a:r>
            <a:endParaRPr lang="de-DE"/>
          </a:p>
          <a:p>
            <a:pPr marL="0" indent="0">
              <a:buNone/>
            </a:pPr>
            <a:r>
              <a:rPr lang="de-DE" err="1"/>
              <a:t>FROM</a:t>
            </a:r>
            <a:r>
              <a:rPr lang="de-DE"/>
              <a:t> </a:t>
            </a:r>
            <a:r>
              <a:rPr lang="de-DE" err="1"/>
              <a:t>customer</a:t>
            </a:r>
            <a:r>
              <a:rPr lang="de-DE"/>
              <a:t> c, </a:t>
            </a:r>
            <a:r>
              <a:rPr lang="de-DE" err="1"/>
              <a:t>order</a:t>
            </a:r>
            <a:r>
              <a:rPr lang="de-DE"/>
              <a:t> o</a:t>
            </a:r>
          </a:p>
          <a:p>
            <a:pPr marL="0" indent="0">
              <a:buNone/>
            </a:pPr>
            <a:r>
              <a:rPr lang="de-DE" err="1"/>
              <a:t>WHERE</a:t>
            </a:r>
            <a:r>
              <a:rPr lang="de-DE"/>
              <a:t> c.id = o.id;</a:t>
            </a:r>
          </a:p>
          <a:p>
            <a:pPr marL="0" indent="0">
              <a:buNone/>
            </a:pPr>
            <a:endParaRPr lang="de-DE"/>
          </a:p>
          <a:p>
            <a:pPr marL="0" indent="0">
              <a:buNone/>
            </a:pPr>
            <a:r>
              <a:rPr lang="de-DE"/>
              <a:t>-- ANSI-92</a:t>
            </a:r>
          </a:p>
          <a:p>
            <a:pPr marL="0" indent="0">
              <a:buNone/>
            </a:pPr>
            <a:r>
              <a:rPr lang="de-DE"/>
              <a:t>SELECT c.id, c.name, </a:t>
            </a:r>
            <a:r>
              <a:rPr lang="de-DE" err="1"/>
              <a:t>o.date</a:t>
            </a:r>
            <a:endParaRPr lang="de-DE"/>
          </a:p>
          <a:p>
            <a:pPr marL="0" indent="0">
              <a:buNone/>
            </a:pPr>
            <a:r>
              <a:rPr lang="de-DE" err="1"/>
              <a:t>FROM</a:t>
            </a:r>
            <a:r>
              <a:rPr lang="de-DE"/>
              <a:t> </a:t>
            </a:r>
            <a:r>
              <a:rPr lang="de-DE" err="1"/>
              <a:t>customer</a:t>
            </a:r>
            <a:r>
              <a:rPr lang="de-DE"/>
              <a:t> c </a:t>
            </a:r>
            <a:r>
              <a:rPr lang="de-DE" err="1"/>
              <a:t>INNER</a:t>
            </a:r>
            <a:r>
              <a:rPr lang="de-DE"/>
              <a:t> </a:t>
            </a:r>
            <a:r>
              <a:rPr lang="de-DE" err="1"/>
              <a:t>JOIN</a:t>
            </a:r>
            <a:r>
              <a:rPr lang="de-DE"/>
              <a:t> </a:t>
            </a:r>
            <a:r>
              <a:rPr lang="de-DE" err="1"/>
              <a:t>order</a:t>
            </a:r>
            <a:r>
              <a:rPr lang="de-DE"/>
              <a:t> o</a:t>
            </a:r>
          </a:p>
          <a:p>
            <a:pPr marL="0" indent="0">
              <a:buNone/>
            </a:pPr>
            <a:r>
              <a:rPr lang="de-DE"/>
              <a:t>ON c.id = o.id;</a:t>
            </a:r>
          </a:p>
        </p:txBody>
      </p:sp>
    </p:spTree>
    <p:extLst>
      <p:ext uri="{BB962C8B-B14F-4D97-AF65-F5344CB8AC3E}">
        <p14:creationId xmlns:p14="http://schemas.microsoft.com/office/powerpoint/2010/main" val="2563282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07FDD3-8467-6B97-7FBE-81CEAEF66A47}"/>
              </a:ext>
            </a:extLst>
          </p:cNvPr>
          <p:cNvSpPr>
            <a:spLocks noGrp="1"/>
          </p:cNvSpPr>
          <p:nvPr>
            <p:ph type="title"/>
          </p:nvPr>
        </p:nvSpPr>
        <p:spPr/>
        <p:txBody>
          <a:bodyPr/>
          <a:lstStyle/>
          <a:p>
            <a:r>
              <a:rPr lang="de-DE"/>
              <a:t>Keywords (Schlüsselwörter)</a:t>
            </a:r>
          </a:p>
        </p:txBody>
      </p:sp>
      <p:sp>
        <p:nvSpPr>
          <p:cNvPr id="3" name="Inhaltsplatzhalter 2">
            <a:extLst>
              <a:ext uri="{FF2B5EF4-FFF2-40B4-BE49-F238E27FC236}">
                <a16:creationId xmlns:a16="http://schemas.microsoft.com/office/drawing/2014/main" id="{3904ADF3-D5B9-26DB-6BEB-F6A013F1B902}"/>
              </a:ext>
            </a:extLst>
          </p:cNvPr>
          <p:cNvSpPr>
            <a:spLocks noGrp="1"/>
          </p:cNvSpPr>
          <p:nvPr>
            <p:ph idx="1"/>
          </p:nvPr>
        </p:nvSpPr>
        <p:spPr>
          <a:xfrm>
            <a:off x="838200" y="1825625"/>
            <a:ext cx="3206262" cy="4351338"/>
          </a:xfrm>
        </p:spPr>
        <p:txBody>
          <a:bodyPr>
            <a:normAutofit/>
          </a:bodyPr>
          <a:lstStyle/>
          <a:p>
            <a:pPr marL="0" indent="0">
              <a:buNone/>
            </a:pPr>
            <a:r>
              <a:rPr lang="de-DE"/>
              <a:t>SELECT</a:t>
            </a:r>
          </a:p>
          <a:p>
            <a:pPr marL="0" indent="0">
              <a:buNone/>
            </a:pPr>
            <a:r>
              <a:rPr lang="de-DE"/>
              <a:t>COUNT</a:t>
            </a:r>
          </a:p>
          <a:p>
            <a:pPr marL="0" indent="0">
              <a:buNone/>
            </a:pPr>
            <a:r>
              <a:rPr lang="de-DE"/>
              <a:t>AS</a:t>
            </a:r>
          </a:p>
          <a:p>
            <a:pPr marL="0" indent="0">
              <a:buNone/>
            </a:pPr>
            <a:r>
              <a:rPr lang="de-DE" err="1"/>
              <a:t>FROM</a:t>
            </a:r>
            <a:endParaRPr lang="de-DE"/>
          </a:p>
          <a:p>
            <a:pPr marL="0" indent="0">
              <a:buNone/>
            </a:pPr>
            <a:r>
              <a:rPr lang="de-DE" err="1"/>
              <a:t>LEFT</a:t>
            </a:r>
            <a:endParaRPr lang="de-DE"/>
          </a:p>
          <a:p>
            <a:pPr marL="0" indent="0">
              <a:buNone/>
            </a:pPr>
            <a:r>
              <a:rPr lang="de-DE" err="1"/>
              <a:t>JOIN</a:t>
            </a:r>
            <a:endParaRPr lang="de-DE"/>
          </a:p>
          <a:p>
            <a:pPr marL="0" indent="0">
              <a:buNone/>
            </a:pPr>
            <a:r>
              <a:rPr lang="de-DE"/>
              <a:t>ON</a:t>
            </a:r>
          </a:p>
          <a:p>
            <a:pPr marL="0" indent="0">
              <a:buNone/>
            </a:pPr>
            <a:r>
              <a:rPr lang="de-DE" err="1"/>
              <a:t>WHERE</a:t>
            </a:r>
            <a:endParaRPr lang="de-DE"/>
          </a:p>
          <a:p>
            <a:pPr marL="0" indent="0">
              <a:buNone/>
            </a:pPr>
            <a:endParaRPr lang="de-DE"/>
          </a:p>
        </p:txBody>
      </p:sp>
      <p:sp>
        <p:nvSpPr>
          <p:cNvPr id="5" name="Textfeld 4">
            <a:extLst>
              <a:ext uri="{FF2B5EF4-FFF2-40B4-BE49-F238E27FC236}">
                <a16:creationId xmlns:a16="http://schemas.microsoft.com/office/drawing/2014/main" id="{1147AA87-8DE8-C040-F599-6D93B0348E89}"/>
              </a:ext>
            </a:extLst>
          </p:cNvPr>
          <p:cNvSpPr txBox="1"/>
          <p:nvPr/>
        </p:nvSpPr>
        <p:spPr>
          <a:xfrm>
            <a:off x="5767754" y="2031023"/>
            <a:ext cx="2664069" cy="3108543"/>
          </a:xfrm>
          <a:prstGeom prst="rect">
            <a:avLst/>
          </a:prstGeom>
          <a:noFill/>
        </p:spPr>
        <p:txBody>
          <a:bodyPr wrap="square" rtlCol="0">
            <a:spAutoFit/>
          </a:bodyPr>
          <a:lstStyle/>
          <a:p>
            <a:pPr marL="0" indent="0">
              <a:buNone/>
            </a:pPr>
            <a:r>
              <a:rPr lang="de-DE" sz="2800"/>
              <a:t>YEAR</a:t>
            </a:r>
          </a:p>
          <a:p>
            <a:pPr marL="0" indent="0">
              <a:buNone/>
            </a:pPr>
            <a:r>
              <a:rPr lang="de-DE" sz="2800"/>
              <a:t>AND</a:t>
            </a:r>
          </a:p>
          <a:p>
            <a:pPr marL="0" indent="0">
              <a:buNone/>
            </a:pPr>
            <a:r>
              <a:rPr lang="de-DE" sz="2800"/>
              <a:t>IS</a:t>
            </a:r>
          </a:p>
          <a:p>
            <a:pPr marL="0" indent="0">
              <a:buNone/>
            </a:pPr>
            <a:r>
              <a:rPr lang="de-DE" sz="2800"/>
              <a:t>NOT</a:t>
            </a:r>
          </a:p>
          <a:p>
            <a:pPr marL="0" indent="0">
              <a:buNone/>
            </a:pPr>
            <a:r>
              <a:rPr lang="de-DE" sz="2800"/>
              <a:t>NULL</a:t>
            </a:r>
          </a:p>
          <a:p>
            <a:r>
              <a:rPr lang="de-DE" sz="2800"/>
              <a:t>GROUP</a:t>
            </a:r>
          </a:p>
          <a:p>
            <a:r>
              <a:rPr lang="de-DE" sz="2800"/>
              <a:t>BY</a:t>
            </a:r>
          </a:p>
        </p:txBody>
      </p:sp>
    </p:spTree>
    <p:extLst>
      <p:ext uri="{BB962C8B-B14F-4D97-AF65-F5344CB8AC3E}">
        <p14:creationId xmlns:p14="http://schemas.microsoft.com/office/powerpoint/2010/main" val="219869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1A952C-3A7B-EB18-19CB-E4BD5762E4E1}"/>
              </a:ext>
            </a:extLst>
          </p:cNvPr>
          <p:cNvSpPr>
            <a:spLocks noGrp="1"/>
          </p:cNvSpPr>
          <p:nvPr>
            <p:ph type="title"/>
          </p:nvPr>
        </p:nvSpPr>
        <p:spPr/>
        <p:txBody>
          <a:bodyPr/>
          <a:lstStyle/>
          <a:p>
            <a:r>
              <a:rPr lang="de-DE" err="1"/>
              <a:t>Clauses</a:t>
            </a:r>
            <a:endParaRPr lang="de-DE"/>
          </a:p>
        </p:txBody>
      </p:sp>
      <p:sp>
        <p:nvSpPr>
          <p:cNvPr id="3" name="Inhaltsplatzhalter 2">
            <a:extLst>
              <a:ext uri="{FF2B5EF4-FFF2-40B4-BE49-F238E27FC236}">
                <a16:creationId xmlns:a16="http://schemas.microsoft.com/office/drawing/2014/main" id="{91FC383D-85E8-8E12-94DB-9DD3A5F6BCBD}"/>
              </a:ext>
            </a:extLst>
          </p:cNvPr>
          <p:cNvSpPr>
            <a:spLocks noGrp="1"/>
          </p:cNvSpPr>
          <p:nvPr>
            <p:ph idx="1"/>
          </p:nvPr>
        </p:nvSpPr>
        <p:spPr/>
        <p:txBody>
          <a:bodyPr>
            <a:normAutofit lnSpcReduction="10000"/>
          </a:bodyPr>
          <a:lstStyle/>
          <a:p>
            <a:pPr marL="0" indent="0">
              <a:buNone/>
            </a:pPr>
            <a:r>
              <a:rPr lang="de-DE"/>
              <a:t>Alle SQL-Abfragen enthalten eine Kombination dieser </a:t>
            </a:r>
            <a:r>
              <a:rPr lang="de-DE" err="1"/>
              <a:t>Clauses</a:t>
            </a:r>
            <a:r>
              <a:rPr lang="de-DE"/>
              <a:t>. Wenn Sie sich an nichts anderes erinnern, merken Sie sich diese Reihenfolge!</a:t>
            </a:r>
          </a:p>
          <a:p>
            <a:pPr marL="0" indent="0">
              <a:buNone/>
            </a:pPr>
            <a:endParaRPr lang="de-DE"/>
          </a:p>
          <a:p>
            <a:pPr marL="0" indent="0">
              <a:buNone/>
            </a:pPr>
            <a:r>
              <a:rPr lang="en-US"/>
              <a:t>SELECT         -- columns to display</a:t>
            </a:r>
          </a:p>
          <a:p>
            <a:pPr marL="0" indent="0">
              <a:buNone/>
            </a:pPr>
            <a:r>
              <a:rPr lang="en-US"/>
              <a:t>FROM           -- table(s) to pull from</a:t>
            </a:r>
          </a:p>
          <a:p>
            <a:pPr marL="0" indent="0">
              <a:buNone/>
            </a:pPr>
            <a:r>
              <a:rPr lang="en-US"/>
              <a:t>WHERE         -- filter rows</a:t>
            </a:r>
          </a:p>
          <a:p>
            <a:pPr marL="0" indent="0">
              <a:buNone/>
            </a:pPr>
            <a:r>
              <a:rPr lang="en-US"/>
              <a:t>GROUP BY    -- split rows into groups</a:t>
            </a:r>
          </a:p>
          <a:p>
            <a:pPr marL="0" indent="0">
              <a:buNone/>
            </a:pPr>
            <a:r>
              <a:rPr lang="en-US"/>
              <a:t>HAVING        -- filter grouped rows</a:t>
            </a:r>
          </a:p>
          <a:p>
            <a:pPr marL="0" indent="0">
              <a:buNone/>
            </a:pPr>
            <a:r>
              <a:rPr lang="en-US"/>
              <a:t>ORDER BY    -- columns to sort</a:t>
            </a:r>
          </a:p>
        </p:txBody>
      </p:sp>
    </p:spTree>
    <p:extLst>
      <p:ext uri="{BB962C8B-B14F-4D97-AF65-F5344CB8AC3E}">
        <p14:creationId xmlns:p14="http://schemas.microsoft.com/office/powerpoint/2010/main" val="1290954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1AA498-13D4-4A25-5124-4FF6FFBF0448}"/>
              </a:ext>
            </a:extLst>
          </p:cNvPr>
          <p:cNvSpPr>
            <a:spLocks noGrp="1"/>
          </p:cNvSpPr>
          <p:nvPr>
            <p:ph type="title"/>
          </p:nvPr>
        </p:nvSpPr>
        <p:spPr/>
        <p:txBody>
          <a:bodyPr/>
          <a:lstStyle/>
          <a:p>
            <a:r>
              <a:rPr lang="de-DE"/>
              <a:t>Ausführungs-Reihenfolge</a:t>
            </a:r>
          </a:p>
        </p:txBody>
      </p:sp>
      <p:sp>
        <p:nvSpPr>
          <p:cNvPr id="3" name="Inhaltsplatzhalter 2">
            <a:extLst>
              <a:ext uri="{FF2B5EF4-FFF2-40B4-BE49-F238E27FC236}">
                <a16:creationId xmlns:a16="http://schemas.microsoft.com/office/drawing/2014/main" id="{95D3FDF8-747B-0427-FD2B-BD60D4B85215}"/>
              </a:ext>
            </a:extLst>
          </p:cNvPr>
          <p:cNvSpPr>
            <a:spLocks noGrp="1"/>
          </p:cNvSpPr>
          <p:nvPr>
            <p:ph idx="1"/>
          </p:nvPr>
        </p:nvSpPr>
        <p:spPr/>
        <p:txBody>
          <a:bodyPr/>
          <a:lstStyle/>
          <a:p>
            <a:pPr marL="514350" indent="-514350">
              <a:buFont typeface="+mj-lt"/>
              <a:buAutoNum type="arabicPeriod"/>
            </a:pPr>
            <a:r>
              <a:rPr lang="en-US"/>
              <a:t>FROM</a:t>
            </a:r>
          </a:p>
          <a:p>
            <a:pPr marL="514350" indent="-514350">
              <a:buFont typeface="+mj-lt"/>
              <a:buAutoNum type="arabicPeriod"/>
            </a:pPr>
            <a:r>
              <a:rPr lang="en-US"/>
              <a:t>WHERE</a:t>
            </a:r>
          </a:p>
          <a:p>
            <a:pPr marL="514350" indent="-514350">
              <a:buFont typeface="+mj-lt"/>
              <a:buAutoNum type="arabicPeriod"/>
            </a:pPr>
            <a:r>
              <a:rPr lang="en-US"/>
              <a:t>GROUP BY</a:t>
            </a:r>
          </a:p>
          <a:p>
            <a:pPr marL="514350" indent="-514350">
              <a:buFont typeface="+mj-lt"/>
              <a:buAutoNum type="arabicPeriod"/>
            </a:pPr>
            <a:r>
              <a:rPr lang="en-US"/>
              <a:t>HAVING</a:t>
            </a:r>
          </a:p>
          <a:p>
            <a:pPr marL="514350" indent="-514350">
              <a:buFont typeface="+mj-lt"/>
              <a:buAutoNum type="arabicPeriod"/>
            </a:pPr>
            <a:r>
              <a:rPr lang="en-US"/>
              <a:t>SELECT</a:t>
            </a:r>
          </a:p>
          <a:p>
            <a:pPr marL="514350" indent="-514350">
              <a:buFont typeface="+mj-lt"/>
              <a:buAutoNum type="arabicPeriod"/>
            </a:pPr>
            <a:r>
              <a:rPr lang="en-US"/>
              <a:t>ORDER BY</a:t>
            </a:r>
          </a:p>
          <a:p>
            <a:pPr marL="514350" indent="-514350">
              <a:buFont typeface="+mj-lt"/>
              <a:buAutoNum type="arabicPeriod"/>
            </a:pPr>
            <a:r>
              <a:rPr lang="en-US"/>
              <a:t>LIMIT</a:t>
            </a:r>
          </a:p>
          <a:p>
            <a:pPr marL="0" indent="0">
              <a:buNone/>
            </a:pPr>
            <a:endParaRPr lang="de-DE"/>
          </a:p>
        </p:txBody>
      </p:sp>
    </p:spTree>
    <p:extLst>
      <p:ext uri="{BB962C8B-B14F-4D97-AF65-F5344CB8AC3E}">
        <p14:creationId xmlns:p14="http://schemas.microsoft.com/office/powerpoint/2010/main" val="227665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AB354-4E4E-6946-F932-870FD0A9139A}"/>
              </a:ext>
            </a:extLst>
          </p:cNvPr>
          <p:cNvSpPr>
            <a:spLocks noGrp="1"/>
          </p:cNvSpPr>
          <p:nvPr>
            <p:ph type="title"/>
          </p:nvPr>
        </p:nvSpPr>
        <p:spPr/>
        <p:txBody>
          <a:bodyPr/>
          <a:lstStyle/>
          <a:p>
            <a:r>
              <a:rPr lang="de-DE"/>
              <a:t>Identifier</a:t>
            </a:r>
          </a:p>
        </p:txBody>
      </p:sp>
      <p:sp>
        <p:nvSpPr>
          <p:cNvPr id="3" name="Inhaltsplatzhalter 2">
            <a:extLst>
              <a:ext uri="{FF2B5EF4-FFF2-40B4-BE49-F238E27FC236}">
                <a16:creationId xmlns:a16="http://schemas.microsoft.com/office/drawing/2014/main" id="{183AD34A-BC41-B3D6-6416-77902EFA3910}"/>
              </a:ext>
            </a:extLst>
          </p:cNvPr>
          <p:cNvSpPr>
            <a:spLocks noGrp="1"/>
          </p:cNvSpPr>
          <p:nvPr>
            <p:ph idx="1"/>
          </p:nvPr>
        </p:nvSpPr>
        <p:spPr>
          <a:xfrm>
            <a:off x="838200" y="2264896"/>
            <a:ext cx="10515600" cy="3176681"/>
          </a:xfrm>
        </p:spPr>
        <p:txBody>
          <a:bodyPr>
            <a:normAutofit/>
          </a:bodyPr>
          <a:lstStyle/>
          <a:p>
            <a:pPr marL="0" indent="0">
              <a:buNone/>
            </a:pPr>
            <a:r>
              <a:rPr lang="de-DE">
                <a:solidFill>
                  <a:srgbClr val="0000FF"/>
                </a:solidFill>
                <a:latin typeface="Consolas" panose="020B0609020204030204" pitchFamily="49" charset="0"/>
              </a:rPr>
              <a:t>SELECT</a:t>
            </a:r>
            <a:r>
              <a:rPr lang="de-DE">
                <a:solidFill>
                  <a:srgbClr val="000000"/>
                </a:solidFill>
                <a:latin typeface="Consolas" panose="020B0609020204030204" pitchFamily="49" charset="0"/>
              </a:rPr>
              <a:t> </a:t>
            </a:r>
            <a:r>
              <a:rPr lang="de-DE" b="1">
                <a:solidFill>
                  <a:srgbClr val="000000"/>
                </a:solidFill>
                <a:latin typeface="Consolas" panose="020B0609020204030204" pitchFamily="49" charset="0"/>
              </a:rPr>
              <a:t>Vorname</a:t>
            </a:r>
            <a:r>
              <a:rPr lang="de-DE">
                <a:solidFill>
                  <a:srgbClr val="000000"/>
                </a:solidFill>
                <a:latin typeface="Consolas" panose="020B0609020204030204" pitchFamily="49" charset="0"/>
              </a:rPr>
              <a:t>, </a:t>
            </a:r>
            <a:r>
              <a:rPr lang="de-DE" b="1">
                <a:solidFill>
                  <a:srgbClr val="000000"/>
                </a:solidFill>
                <a:latin typeface="Consolas" panose="020B0609020204030204" pitchFamily="49" charset="0"/>
              </a:rPr>
              <a:t>Nachname</a:t>
            </a:r>
          </a:p>
          <a:p>
            <a:pPr marL="0" indent="0">
              <a:buNone/>
            </a:pPr>
            <a:r>
              <a:rPr lang="de-DE" err="1">
                <a:solidFill>
                  <a:srgbClr val="0000FF"/>
                </a:solidFill>
                <a:latin typeface="Consolas" panose="020B0609020204030204" pitchFamily="49" charset="0"/>
              </a:rPr>
              <a:t>FROM</a:t>
            </a:r>
            <a:r>
              <a:rPr lang="de-DE">
                <a:solidFill>
                  <a:srgbClr val="000000"/>
                </a:solidFill>
                <a:latin typeface="Consolas" panose="020B0609020204030204" pitchFamily="49" charset="0"/>
              </a:rPr>
              <a:t> </a:t>
            </a:r>
            <a:r>
              <a:rPr lang="de-DE" b="1" err="1">
                <a:solidFill>
                  <a:srgbClr val="000000"/>
                </a:solidFill>
                <a:latin typeface="Consolas" panose="020B0609020204030204" pitchFamily="49" charset="0"/>
              </a:rPr>
              <a:t>Geschaeftspartner</a:t>
            </a:r>
            <a:endParaRPr lang="de-DE" b="1"/>
          </a:p>
        </p:txBody>
      </p:sp>
    </p:spTree>
    <p:extLst>
      <p:ext uri="{BB962C8B-B14F-4D97-AF65-F5344CB8AC3E}">
        <p14:creationId xmlns:p14="http://schemas.microsoft.com/office/powerpoint/2010/main" val="4293319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97AFF5-1A84-8D69-5738-CDD95B4F8847}"/>
              </a:ext>
            </a:extLst>
          </p:cNvPr>
          <p:cNvSpPr>
            <a:spLocks noGrp="1"/>
          </p:cNvSpPr>
          <p:nvPr>
            <p:ph type="title"/>
          </p:nvPr>
        </p:nvSpPr>
        <p:spPr/>
        <p:txBody>
          <a:bodyPr/>
          <a:lstStyle/>
          <a:p>
            <a:r>
              <a:rPr lang="de-DE"/>
              <a:t>Statement</a:t>
            </a:r>
          </a:p>
        </p:txBody>
      </p:sp>
      <p:sp>
        <p:nvSpPr>
          <p:cNvPr id="3" name="Inhaltsplatzhalter 2">
            <a:extLst>
              <a:ext uri="{FF2B5EF4-FFF2-40B4-BE49-F238E27FC236}">
                <a16:creationId xmlns:a16="http://schemas.microsoft.com/office/drawing/2014/main" id="{E176BF77-B8D6-6505-6DA4-47E2823973B4}"/>
              </a:ext>
            </a:extLst>
          </p:cNvPr>
          <p:cNvSpPr>
            <a:spLocks noGrp="1"/>
          </p:cNvSpPr>
          <p:nvPr>
            <p:ph idx="1"/>
          </p:nvPr>
        </p:nvSpPr>
        <p:spPr/>
        <p:txBody>
          <a:bodyPr>
            <a:normAutofit/>
          </a:bodyPr>
          <a:lstStyle/>
          <a:p>
            <a:pPr marL="0" indent="0">
              <a:buNone/>
            </a:pPr>
            <a:endParaRPr lang="en-US"/>
          </a:p>
          <a:p>
            <a:pPr marL="0" indent="0">
              <a:buNone/>
            </a:pPr>
            <a:r>
              <a:rPr lang="en-US"/>
              <a:t>SELECT e.name, COUNT(</a:t>
            </a:r>
            <a:r>
              <a:rPr lang="en-US" err="1"/>
              <a:t>s.sale_id</a:t>
            </a:r>
            <a:r>
              <a:rPr lang="en-US"/>
              <a:t>) AS </a:t>
            </a:r>
            <a:r>
              <a:rPr lang="en-US" err="1"/>
              <a:t>num_sales</a:t>
            </a:r>
            <a:endParaRPr lang="en-US"/>
          </a:p>
          <a:p>
            <a:pPr marL="0" indent="0">
              <a:buNone/>
            </a:pPr>
            <a:r>
              <a:rPr lang="en-US"/>
              <a:t>FROM employee e</a:t>
            </a:r>
          </a:p>
          <a:p>
            <a:pPr marL="0" indent="0">
              <a:buNone/>
            </a:pPr>
            <a:r>
              <a:rPr lang="en-US"/>
              <a:t>  LEFT JOIN sales s ON </a:t>
            </a:r>
            <a:r>
              <a:rPr lang="en-US" err="1"/>
              <a:t>e.emp_id</a:t>
            </a:r>
            <a:r>
              <a:rPr lang="en-US"/>
              <a:t> = </a:t>
            </a:r>
            <a:r>
              <a:rPr lang="en-US" err="1"/>
              <a:t>s.emp_id</a:t>
            </a:r>
            <a:endParaRPr lang="en-US"/>
          </a:p>
          <a:p>
            <a:pPr marL="0" indent="0">
              <a:buNone/>
            </a:pPr>
            <a:r>
              <a:rPr lang="en-US"/>
              <a:t>WHERE YEAR(</a:t>
            </a:r>
            <a:r>
              <a:rPr lang="en-US" err="1"/>
              <a:t>s.sale_date</a:t>
            </a:r>
            <a:r>
              <a:rPr lang="en-US"/>
              <a:t>) = 2021</a:t>
            </a:r>
          </a:p>
          <a:p>
            <a:pPr marL="0" indent="0">
              <a:buNone/>
            </a:pPr>
            <a:r>
              <a:rPr lang="en-US"/>
              <a:t>  AND </a:t>
            </a:r>
            <a:r>
              <a:rPr lang="en-US" err="1"/>
              <a:t>s.closed</a:t>
            </a:r>
            <a:r>
              <a:rPr lang="en-US"/>
              <a:t> IS NOT NULL</a:t>
            </a:r>
          </a:p>
          <a:p>
            <a:pPr marL="0" indent="0">
              <a:buNone/>
            </a:pPr>
            <a:r>
              <a:rPr lang="en-US"/>
              <a:t>GROUP BY e.name;</a:t>
            </a:r>
            <a:endParaRPr lang="de-DE"/>
          </a:p>
        </p:txBody>
      </p:sp>
    </p:spTree>
    <p:extLst>
      <p:ext uri="{BB962C8B-B14F-4D97-AF65-F5344CB8AC3E}">
        <p14:creationId xmlns:p14="http://schemas.microsoft.com/office/powerpoint/2010/main" val="1552735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44C7A-5E4D-0875-0289-426B0C089910}"/>
              </a:ext>
            </a:extLst>
          </p:cNvPr>
          <p:cNvSpPr>
            <a:spLocks noGrp="1"/>
          </p:cNvSpPr>
          <p:nvPr>
            <p:ph type="title"/>
          </p:nvPr>
        </p:nvSpPr>
        <p:spPr/>
        <p:txBody>
          <a:bodyPr/>
          <a:lstStyle/>
          <a:p>
            <a:r>
              <a:rPr lang="de-DE" err="1"/>
              <a:t>Expressions</a:t>
            </a:r>
            <a:endParaRPr lang="de-DE"/>
          </a:p>
        </p:txBody>
      </p:sp>
      <p:sp>
        <p:nvSpPr>
          <p:cNvPr id="3" name="Inhaltsplatzhalter 2">
            <a:extLst>
              <a:ext uri="{FF2B5EF4-FFF2-40B4-BE49-F238E27FC236}">
                <a16:creationId xmlns:a16="http://schemas.microsoft.com/office/drawing/2014/main" id="{B40B54B4-3CA1-6F2F-3FAB-6483BABBB61E}"/>
              </a:ext>
            </a:extLst>
          </p:cNvPr>
          <p:cNvSpPr>
            <a:spLocks noGrp="1"/>
          </p:cNvSpPr>
          <p:nvPr>
            <p:ph idx="1"/>
          </p:nvPr>
        </p:nvSpPr>
        <p:spPr/>
        <p:txBody>
          <a:bodyPr/>
          <a:lstStyle/>
          <a:p>
            <a:pPr marL="0" indent="0">
              <a:buNone/>
            </a:pPr>
            <a:r>
              <a:rPr lang="de-DE"/>
              <a:t>COUNT(</a:t>
            </a:r>
            <a:r>
              <a:rPr lang="de-DE" err="1"/>
              <a:t>s.sale_id</a:t>
            </a:r>
            <a:r>
              <a:rPr lang="de-DE"/>
              <a:t>)</a:t>
            </a:r>
          </a:p>
          <a:p>
            <a:pPr marL="0" indent="0">
              <a:buNone/>
            </a:pPr>
            <a:endParaRPr lang="de-DE"/>
          </a:p>
          <a:p>
            <a:pPr marL="0" indent="0">
              <a:buNone/>
            </a:pPr>
            <a:r>
              <a:rPr lang="en-US" err="1"/>
              <a:t>s.sale_id</a:t>
            </a:r>
            <a:r>
              <a:rPr lang="en-US"/>
              <a:t> + 10 </a:t>
            </a:r>
          </a:p>
          <a:p>
            <a:pPr marL="0" indent="0">
              <a:buNone/>
            </a:pPr>
            <a:endParaRPr lang="en-US"/>
          </a:p>
          <a:p>
            <a:pPr marL="0" indent="0">
              <a:buNone/>
            </a:pPr>
            <a:r>
              <a:rPr lang="en-US" err="1"/>
              <a:t>CURRENT_DATE</a:t>
            </a:r>
            <a:r>
              <a:rPr lang="en-US"/>
              <a:t> </a:t>
            </a:r>
            <a:endParaRPr lang="de-DE"/>
          </a:p>
        </p:txBody>
      </p:sp>
    </p:spTree>
    <p:extLst>
      <p:ext uri="{BB962C8B-B14F-4D97-AF65-F5344CB8AC3E}">
        <p14:creationId xmlns:p14="http://schemas.microsoft.com/office/powerpoint/2010/main" val="4243940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32931B-5163-0C63-A407-75CDF31A1FD8}"/>
              </a:ext>
            </a:extLst>
          </p:cNvPr>
          <p:cNvSpPr>
            <a:spLocks noGrp="1"/>
          </p:cNvSpPr>
          <p:nvPr>
            <p:ph type="title"/>
          </p:nvPr>
        </p:nvSpPr>
        <p:spPr/>
        <p:txBody>
          <a:bodyPr/>
          <a:lstStyle/>
          <a:p>
            <a:r>
              <a:rPr lang="de-DE"/>
              <a:t>Datentypen</a:t>
            </a:r>
          </a:p>
        </p:txBody>
      </p:sp>
      <p:sp>
        <p:nvSpPr>
          <p:cNvPr id="3" name="Inhaltsplatzhalter 2">
            <a:extLst>
              <a:ext uri="{FF2B5EF4-FFF2-40B4-BE49-F238E27FC236}">
                <a16:creationId xmlns:a16="http://schemas.microsoft.com/office/drawing/2014/main" id="{713D5DDF-E881-0496-EDFA-861993C85FDA}"/>
              </a:ext>
            </a:extLst>
          </p:cNvPr>
          <p:cNvSpPr>
            <a:spLocks noGrp="1"/>
          </p:cNvSpPr>
          <p:nvPr>
            <p:ph idx="1"/>
          </p:nvPr>
        </p:nvSpPr>
        <p:spPr/>
        <p:txBody>
          <a:bodyPr>
            <a:normAutofit/>
          </a:bodyPr>
          <a:lstStyle/>
          <a:p>
            <a:pPr marL="0" indent="0">
              <a:buNone/>
            </a:pPr>
            <a:endParaRPr lang="de-DE" sz="1800">
              <a:hlinkClick r:id="rId2"/>
            </a:endParaRPr>
          </a:p>
          <a:p>
            <a:pPr marL="0" indent="0">
              <a:buNone/>
            </a:pPr>
            <a:endParaRPr lang="de-DE" sz="1800">
              <a:hlinkClick r:id="rId2"/>
            </a:endParaRPr>
          </a:p>
          <a:p>
            <a:pPr marL="0" indent="0">
              <a:buNone/>
            </a:pPr>
            <a:r>
              <a:rPr lang="de-DE" sz="1800">
                <a:hlinkClick r:id="rId2"/>
              </a:rPr>
              <a:t>https://learn.microsoft.com/de-de/sql/t-sql/data-types/data-types-transact-sql?view=sql-server-ver16</a:t>
            </a:r>
            <a:endParaRPr lang="de-DE" sz="1800"/>
          </a:p>
        </p:txBody>
      </p:sp>
    </p:spTree>
    <p:extLst>
      <p:ext uri="{BB962C8B-B14F-4D97-AF65-F5344CB8AC3E}">
        <p14:creationId xmlns:p14="http://schemas.microsoft.com/office/powerpoint/2010/main" val="960933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5A5BBB-9230-AB11-58ED-EC32643A11AE}"/>
              </a:ext>
            </a:extLst>
          </p:cNvPr>
          <p:cNvSpPr>
            <a:spLocks noGrp="1"/>
          </p:cNvSpPr>
          <p:nvPr>
            <p:ph type="title"/>
          </p:nvPr>
        </p:nvSpPr>
        <p:spPr/>
        <p:txBody>
          <a:bodyPr/>
          <a:lstStyle/>
          <a:p>
            <a:r>
              <a:rPr lang="de-DE"/>
              <a:t>Joins</a:t>
            </a:r>
          </a:p>
        </p:txBody>
      </p:sp>
      <p:sp>
        <p:nvSpPr>
          <p:cNvPr id="3" name="Inhaltsplatzhalter 2">
            <a:extLst>
              <a:ext uri="{FF2B5EF4-FFF2-40B4-BE49-F238E27FC236}">
                <a16:creationId xmlns:a16="http://schemas.microsoft.com/office/drawing/2014/main" id="{FEA86972-138E-A12C-EEF8-390D8867E1C4}"/>
              </a:ext>
            </a:extLst>
          </p:cNvPr>
          <p:cNvSpPr>
            <a:spLocks noGrp="1"/>
          </p:cNvSpPr>
          <p:nvPr>
            <p:ph idx="1"/>
          </p:nvPr>
        </p:nvSpPr>
        <p:spPr/>
        <p:txBody>
          <a:bodyPr/>
          <a:lstStyle/>
          <a:p>
            <a:r>
              <a:rPr lang="de-DE"/>
              <a:t>INNER</a:t>
            </a:r>
          </a:p>
          <a:p>
            <a:pPr lvl="1"/>
            <a:r>
              <a:rPr lang="de-DE"/>
              <a:t>Verknüpfte Informationen beider Tabellen</a:t>
            </a:r>
          </a:p>
          <a:p>
            <a:r>
              <a:rPr lang="de-DE"/>
              <a:t>LEFT</a:t>
            </a:r>
          </a:p>
          <a:p>
            <a:pPr lvl="1"/>
            <a:r>
              <a:rPr lang="de-DE"/>
              <a:t>Zusätzlich Informationen der linken Tabelle der Verknüpfung</a:t>
            </a:r>
          </a:p>
          <a:p>
            <a:r>
              <a:rPr lang="de-DE"/>
              <a:t>RIGHT</a:t>
            </a:r>
          </a:p>
          <a:p>
            <a:pPr lvl="1"/>
            <a:r>
              <a:rPr lang="de-DE"/>
              <a:t>Zusätzlich Informationen der rechten Tabelle der Verknüpfung</a:t>
            </a:r>
          </a:p>
          <a:p>
            <a:r>
              <a:rPr lang="de-DE"/>
              <a:t>OUTER</a:t>
            </a:r>
          </a:p>
          <a:p>
            <a:pPr lvl="1"/>
            <a:r>
              <a:rPr lang="de-DE"/>
              <a:t>Alle Informationen beider Tabellen der Verknüpfung</a:t>
            </a:r>
          </a:p>
          <a:p>
            <a:pPr lvl="1"/>
            <a:endParaRPr lang="de-DE"/>
          </a:p>
        </p:txBody>
      </p:sp>
    </p:spTree>
    <p:extLst>
      <p:ext uri="{BB962C8B-B14F-4D97-AF65-F5344CB8AC3E}">
        <p14:creationId xmlns:p14="http://schemas.microsoft.com/office/powerpoint/2010/main" val="998910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9AD540-4C9E-9974-1223-8824703C10A0}"/>
              </a:ext>
            </a:extLst>
          </p:cNvPr>
          <p:cNvSpPr>
            <a:spLocks noGrp="1"/>
          </p:cNvSpPr>
          <p:nvPr>
            <p:ph type="title"/>
          </p:nvPr>
        </p:nvSpPr>
        <p:spPr/>
        <p:txBody>
          <a:bodyPr/>
          <a:lstStyle/>
          <a:p>
            <a:r>
              <a:rPr lang="de-DE"/>
              <a:t>Datenbank-Management-System (</a:t>
            </a:r>
            <a:r>
              <a:rPr lang="de-DE" err="1"/>
              <a:t>DBMS</a:t>
            </a:r>
            <a:r>
              <a:rPr lang="de-DE"/>
              <a:t>)</a:t>
            </a:r>
            <a:br>
              <a:rPr lang="de-DE"/>
            </a:br>
            <a:r>
              <a:rPr lang="de-DE"/>
              <a:t>SQL (Structured Query Language)</a:t>
            </a:r>
          </a:p>
        </p:txBody>
      </p:sp>
      <p:sp>
        <p:nvSpPr>
          <p:cNvPr id="3" name="Inhaltsplatzhalter 2">
            <a:extLst>
              <a:ext uri="{FF2B5EF4-FFF2-40B4-BE49-F238E27FC236}">
                <a16:creationId xmlns:a16="http://schemas.microsoft.com/office/drawing/2014/main" id="{32560B3F-54D7-845B-9865-328D8B9C5556}"/>
              </a:ext>
            </a:extLst>
          </p:cNvPr>
          <p:cNvSpPr>
            <a:spLocks noGrp="1"/>
          </p:cNvSpPr>
          <p:nvPr>
            <p:ph idx="1"/>
          </p:nvPr>
        </p:nvSpPr>
        <p:spPr>
          <a:xfrm>
            <a:off x="838200" y="1825624"/>
            <a:ext cx="10515600" cy="4778375"/>
          </a:xfrm>
        </p:spPr>
        <p:txBody>
          <a:bodyPr>
            <a:normAutofit/>
          </a:bodyPr>
          <a:lstStyle/>
          <a:p>
            <a:pPr marL="0" indent="0">
              <a:buNone/>
            </a:pPr>
            <a:endParaRPr lang="de-DE"/>
          </a:p>
          <a:p>
            <a:pPr marL="0" indent="0">
              <a:buNone/>
            </a:pPr>
            <a:r>
              <a:rPr lang="de-DE"/>
              <a:t>Ein </a:t>
            </a:r>
            <a:r>
              <a:rPr lang="de-DE" err="1"/>
              <a:t>DBMS</a:t>
            </a:r>
            <a:r>
              <a:rPr lang="de-DE"/>
              <a:t> wie </a:t>
            </a:r>
          </a:p>
          <a:p>
            <a:pPr>
              <a:spcBef>
                <a:spcPts val="600"/>
              </a:spcBef>
              <a:buFontTx/>
              <a:buChar char="-"/>
            </a:pPr>
            <a:r>
              <a:rPr lang="de-DE"/>
              <a:t>SQL Server</a:t>
            </a:r>
          </a:p>
          <a:p>
            <a:pPr>
              <a:spcBef>
                <a:spcPts val="600"/>
              </a:spcBef>
              <a:buFontTx/>
              <a:buChar char="-"/>
            </a:pPr>
            <a:r>
              <a:rPr lang="de-DE"/>
              <a:t>Oracle</a:t>
            </a:r>
          </a:p>
          <a:p>
            <a:pPr>
              <a:spcBef>
                <a:spcPts val="600"/>
              </a:spcBef>
              <a:buFontTx/>
              <a:buChar char="-"/>
            </a:pPr>
            <a:r>
              <a:rPr lang="de-DE"/>
              <a:t>PostgreSQL</a:t>
            </a:r>
          </a:p>
          <a:p>
            <a:pPr marL="0" indent="0">
              <a:buNone/>
            </a:pPr>
            <a:endParaRPr lang="de-DE"/>
          </a:p>
          <a:p>
            <a:pPr marL="0" indent="0">
              <a:buNone/>
            </a:pPr>
            <a:endParaRPr lang="de-DE"/>
          </a:p>
          <a:p>
            <a:pPr marL="0" indent="0">
              <a:buNone/>
            </a:pPr>
            <a:r>
              <a:rPr lang="de-DE"/>
              <a:t>SQL (Structured Query Language) </a:t>
            </a:r>
          </a:p>
          <a:p>
            <a:pPr marL="0" indent="0">
              <a:buNone/>
            </a:pPr>
            <a:endParaRPr lang="de-DE"/>
          </a:p>
          <a:p>
            <a:pPr marL="0" indent="0">
              <a:buNone/>
            </a:pPr>
            <a:endParaRPr lang="de-DE">
              <a:hlinkClick r:id="rId3"/>
            </a:endParaRPr>
          </a:p>
          <a:p>
            <a:pPr marL="0" indent="0">
              <a:buNone/>
            </a:pPr>
            <a:endParaRPr lang="de-DE"/>
          </a:p>
        </p:txBody>
      </p:sp>
      <p:sp>
        <p:nvSpPr>
          <p:cNvPr id="4" name="Textfeld 3">
            <a:extLst>
              <a:ext uri="{FF2B5EF4-FFF2-40B4-BE49-F238E27FC236}">
                <a16:creationId xmlns:a16="http://schemas.microsoft.com/office/drawing/2014/main" id="{778C88A9-0091-D3D1-A18B-56B15D679717}"/>
              </a:ext>
            </a:extLst>
          </p:cNvPr>
          <p:cNvSpPr txBox="1"/>
          <p:nvPr/>
        </p:nvSpPr>
        <p:spPr>
          <a:xfrm>
            <a:off x="3364183" y="2487185"/>
            <a:ext cx="7904179" cy="1938992"/>
          </a:xfrm>
          <a:prstGeom prst="rect">
            <a:avLst/>
          </a:prstGeom>
          <a:noFill/>
        </p:spPr>
        <p:txBody>
          <a:bodyPr wrap="square" rtlCol="0">
            <a:spAutoFit/>
          </a:bodyPr>
          <a:lstStyle/>
          <a:p>
            <a:pPr marL="0" indent="0">
              <a:buNone/>
            </a:pPr>
            <a:r>
              <a:rPr lang="de-DE" sz="2000"/>
              <a:t>hat einen großen Funktionsumfang: </a:t>
            </a:r>
          </a:p>
          <a:p>
            <a:pPr marL="342900" indent="-342900">
              <a:buFont typeface="Arial" panose="020B0604020202020204" pitchFamily="34" charset="0"/>
              <a:buChar char="•"/>
            </a:pPr>
            <a:r>
              <a:rPr lang="de-DE" sz="2000"/>
              <a:t>Speichern, Überschreiben und Löschen von Daten</a:t>
            </a:r>
          </a:p>
          <a:p>
            <a:pPr marL="342900" indent="-342900">
              <a:buFont typeface="Arial" panose="020B0604020202020204" pitchFamily="34" charset="0"/>
              <a:buChar char="•"/>
            </a:pPr>
            <a:r>
              <a:rPr lang="de-DE" sz="2000"/>
              <a:t>Sicherstellen von Datensicherheit, Datenschutz und Datenintegrität</a:t>
            </a:r>
          </a:p>
          <a:p>
            <a:pPr marL="342900" indent="-342900">
              <a:buFont typeface="Arial" panose="020B0604020202020204" pitchFamily="34" charset="0"/>
              <a:buChar char="•"/>
            </a:pPr>
            <a:r>
              <a:rPr lang="de-DE" sz="2000"/>
              <a:t>Mehrbenutzerbetrieb</a:t>
            </a:r>
          </a:p>
          <a:p>
            <a:pPr marL="342900" indent="-342900">
              <a:buFont typeface="Arial" panose="020B0604020202020204" pitchFamily="34" charset="0"/>
              <a:buChar char="•"/>
            </a:pPr>
            <a:r>
              <a:rPr lang="de-DE" sz="2000"/>
              <a:t>Optimierung von Abfragen</a:t>
            </a:r>
          </a:p>
          <a:p>
            <a:endParaRPr lang="de-DE" sz="2000"/>
          </a:p>
        </p:txBody>
      </p:sp>
      <p:sp>
        <p:nvSpPr>
          <p:cNvPr id="6" name="Textfeld 5">
            <a:extLst>
              <a:ext uri="{FF2B5EF4-FFF2-40B4-BE49-F238E27FC236}">
                <a16:creationId xmlns:a16="http://schemas.microsoft.com/office/drawing/2014/main" id="{27EB066A-D1A4-9586-B757-3098BC2298F3}"/>
              </a:ext>
            </a:extLst>
          </p:cNvPr>
          <p:cNvSpPr txBox="1"/>
          <p:nvPr/>
        </p:nvSpPr>
        <p:spPr>
          <a:xfrm>
            <a:off x="5900112" y="4896371"/>
            <a:ext cx="4409300" cy="1631216"/>
          </a:xfrm>
          <a:prstGeom prst="rect">
            <a:avLst/>
          </a:prstGeom>
          <a:noFill/>
        </p:spPr>
        <p:txBody>
          <a:bodyPr wrap="square" rtlCol="0">
            <a:spAutoFit/>
          </a:bodyPr>
          <a:lstStyle/>
          <a:p>
            <a:pPr marL="0" indent="0">
              <a:buNone/>
            </a:pPr>
            <a:r>
              <a:rPr lang="de-DE" sz="2000" b="1" dirty="0"/>
              <a:t>DDL (Data Definition Language)</a:t>
            </a:r>
          </a:p>
          <a:p>
            <a:r>
              <a:rPr lang="de-DE" sz="2000" dirty="0"/>
              <a:t>CREATE TABLE, DROP TABLE</a:t>
            </a:r>
          </a:p>
          <a:p>
            <a:endParaRPr lang="de-DE" sz="2000" dirty="0"/>
          </a:p>
          <a:p>
            <a:r>
              <a:rPr lang="de-DE" sz="2000" b="1" dirty="0"/>
              <a:t>DML (Data Manipulation Language)</a:t>
            </a:r>
          </a:p>
          <a:p>
            <a:r>
              <a:rPr lang="de-DE" sz="2000" dirty="0"/>
              <a:t>INSERT, UPDATE, DELETE</a:t>
            </a:r>
          </a:p>
        </p:txBody>
      </p:sp>
    </p:spTree>
    <p:extLst>
      <p:ext uri="{BB962C8B-B14F-4D97-AF65-F5344CB8AC3E}">
        <p14:creationId xmlns:p14="http://schemas.microsoft.com/office/powerpoint/2010/main" val="2293734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BE60C-115D-276C-5853-D0D8FA81C6F6}"/>
              </a:ext>
            </a:extLst>
          </p:cNvPr>
          <p:cNvSpPr>
            <a:spLocks noGrp="1"/>
          </p:cNvSpPr>
          <p:nvPr>
            <p:ph type="title"/>
          </p:nvPr>
        </p:nvSpPr>
        <p:spPr/>
        <p:txBody>
          <a:bodyPr/>
          <a:lstStyle/>
          <a:p>
            <a:r>
              <a:rPr lang="de-DE"/>
              <a:t>Alias</a:t>
            </a:r>
          </a:p>
        </p:txBody>
      </p:sp>
      <p:sp>
        <p:nvSpPr>
          <p:cNvPr id="3" name="Inhaltsplatzhalter 2">
            <a:extLst>
              <a:ext uri="{FF2B5EF4-FFF2-40B4-BE49-F238E27FC236}">
                <a16:creationId xmlns:a16="http://schemas.microsoft.com/office/drawing/2014/main" id="{CE5A57D6-032F-C73B-B933-77E254994C35}"/>
              </a:ext>
            </a:extLst>
          </p:cNvPr>
          <p:cNvSpPr>
            <a:spLocks noGrp="1"/>
          </p:cNvSpPr>
          <p:nvPr>
            <p:ph idx="1"/>
          </p:nvPr>
        </p:nvSpPr>
        <p:spPr/>
        <p:txBody>
          <a:bodyPr/>
          <a:lstStyle/>
          <a:p>
            <a:pPr marL="0" indent="0">
              <a:buNone/>
            </a:pPr>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gp</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GeschaeftspartnerID</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Vorname</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az</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Betrag</a:t>
            </a:r>
            <a:endParaRPr lang="de-DE" sz="1800">
              <a:solidFill>
                <a:srgbClr val="000000"/>
              </a:solidFill>
              <a:latin typeface="Consolas" panose="020B0609020204030204" pitchFamily="49" charset="0"/>
            </a:endParaRPr>
          </a:p>
          <a:p>
            <a:pPr marL="0" indent="0">
              <a:buNone/>
            </a:pPr>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b="1" err="1">
                <a:solidFill>
                  <a:srgbClr val="000000"/>
                </a:solidFill>
                <a:latin typeface="Consolas" panose="020B0609020204030204" pitchFamily="49" charset="0"/>
              </a:rPr>
              <a:t>Geschaeftspartner</a:t>
            </a:r>
            <a:r>
              <a:rPr lang="de-DE" sz="1800" b="1">
                <a:solidFill>
                  <a:srgbClr val="000000"/>
                </a:solidFill>
                <a:latin typeface="Consolas" panose="020B0609020204030204" pitchFamily="49" charset="0"/>
              </a:rPr>
              <a:t> </a:t>
            </a:r>
            <a:r>
              <a:rPr lang="de-DE" sz="1800" b="1">
                <a:solidFill>
                  <a:srgbClr val="0000FF"/>
                </a:solidFill>
                <a:latin typeface="Consolas" panose="020B0609020204030204" pitchFamily="49" charset="0"/>
              </a:rPr>
              <a:t>AS</a:t>
            </a:r>
            <a:r>
              <a:rPr lang="de-DE" sz="1800" b="1">
                <a:solidFill>
                  <a:srgbClr val="000000"/>
                </a:solidFill>
                <a:latin typeface="Consolas" panose="020B0609020204030204" pitchFamily="49" charset="0"/>
              </a:rPr>
              <a:t> </a:t>
            </a:r>
            <a:r>
              <a:rPr lang="de-DE" sz="1800" b="1" err="1">
                <a:solidFill>
                  <a:srgbClr val="000000"/>
                </a:solidFill>
                <a:latin typeface="Consolas" panose="020B0609020204030204" pitchFamily="49" charset="0"/>
              </a:rPr>
              <a:t>gp</a:t>
            </a:r>
            <a:r>
              <a:rPr lang="de-DE" sz="1800" b="1">
                <a:solidFill>
                  <a:srgbClr val="000000"/>
                </a:solidFill>
                <a:latin typeface="Consolas" panose="020B0609020204030204" pitchFamily="49" charset="0"/>
              </a:rPr>
              <a:t> </a:t>
            </a:r>
            <a:r>
              <a:rPr lang="de-DE" sz="1800" err="1">
                <a:solidFill>
                  <a:srgbClr val="808080"/>
                </a:solidFill>
                <a:latin typeface="Consolas" panose="020B0609020204030204" pitchFamily="49" charset="0"/>
              </a:rPr>
              <a:t>LEFT</a:t>
            </a:r>
            <a:r>
              <a:rPr lang="de-DE" sz="1800">
                <a:solidFill>
                  <a:srgbClr val="000000"/>
                </a:solidFill>
                <a:latin typeface="Consolas" panose="020B0609020204030204" pitchFamily="49" charset="0"/>
              </a:rPr>
              <a:t> </a:t>
            </a:r>
            <a:r>
              <a:rPr lang="de-DE" sz="1800" err="1">
                <a:solidFill>
                  <a:srgbClr val="808080"/>
                </a:solidFill>
                <a:latin typeface="Consolas" panose="020B0609020204030204" pitchFamily="49" charset="0"/>
              </a:rPr>
              <a:t>JOIN</a:t>
            </a:r>
            <a:r>
              <a:rPr lang="de-DE" sz="1800">
                <a:solidFill>
                  <a:srgbClr val="000000"/>
                </a:solidFill>
                <a:latin typeface="Consolas" panose="020B0609020204030204" pitchFamily="49" charset="0"/>
              </a:rPr>
              <a:t> </a:t>
            </a:r>
            <a:r>
              <a:rPr lang="de-DE" sz="1800" b="1">
                <a:solidFill>
                  <a:srgbClr val="000000"/>
                </a:solidFill>
                <a:latin typeface="Consolas" panose="020B0609020204030204" pitchFamily="49" charset="0"/>
              </a:rPr>
              <a:t>Auszahlungen </a:t>
            </a:r>
            <a:r>
              <a:rPr lang="de-DE" sz="1800" b="1">
                <a:solidFill>
                  <a:srgbClr val="0000FF"/>
                </a:solidFill>
                <a:latin typeface="Consolas" panose="020B0609020204030204" pitchFamily="49" charset="0"/>
              </a:rPr>
              <a:t>AS</a:t>
            </a:r>
            <a:r>
              <a:rPr lang="de-DE" sz="1800" b="1">
                <a:solidFill>
                  <a:srgbClr val="000000"/>
                </a:solidFill>
                <a:latin typeface="Consolas" panose="020B0609020204030204" pitchFamily="49" charset="0"/>
              </a:rPr>
              <a:t> </a:t>
            </a:r>
            <a:r>
              <a:rPr lang="de-DE" sz="1800" b="1" err="1">
                <a:solidFill>
                  <a:srgbClr val="000000"/>
                </a:solidFill>
                <a:latin typeface="Consolas" panose="020B0609020204030204" pitchFamily="49" charset="0"/>
              </a:rPr>
              <a:t>az</a:t>
            </a:r>
            <a:endParaRPr lang="de-DE" sz="1800" b="1">
              <a:solidFill>
                <a:srgbClr val="000000"/>
              </a:solidFill>
              <a:latin typeface="Consolas" panose="020B0609020204030204" pitchFamily="49" charset="0"/>
            </a:endParaRPr>
          </a:p>
          <a:p>
            <a:pPr marL="0" indent="0">
              <a:buNone/>
            </a:pPr>
            <a:r>
              <a:rPr lang="de-DE" sz="1800">
                <a:solidFill>
                  <a:srgbClr val="0000FF"/>
                </a:solidFill>
                <a:latin typeface="Consolas" panose="020B0609020204030204" pitchFamily="49" charset="0"/>
              </a:rPr>
              <a:t>ON</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gp</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GeschaeftspartnerID</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az</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AuszahlungenID</a:t>
            </a:r>
            <a:endParaRPr lang="de-DE" sz="1800"/>
          </a:p>
          <a:p>
            <a:pPr marL="0" indent="0">
              <a:buNone/>
            </a:pPr>
            <a:endParaRPr lang="de-DE" sz="1800">
              <a:solidFill>
                <a:srgbClr val="0000FF"/>
              </a:solidFill>
              <a:latin typeface="Consolas" panose="020B0609020204030204" pitchFamily="49" charset="0"/>
            </a:endParaRPr>
          </a:p>
          <a:p>
            <a:pPr marL="0" indent="0">
              <a:buNone/>
            </a:pPr>
            <a:r>
              <a:rPr lang="de-DE" sz="1800">
                <a:solidFill>
                  <a:srgbClr val="000000"/>
                </a:solidFill>
                <a:latin typeface="Consolas" panose="020B0609020204030204" pitchFamily="49" charset="0"/>
              </a:rPr>
              <a:t>-- oder ohne AS</a:t>
            </a:r>
          </a:p>
          <a:p>
            <a:pPr marL="0" indent="0">
              <a:buNone/>
            </a:pPr>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gp</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GeschaeftspartnerID</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Vorname</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az</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Betrag</a:t>
            </a:r>
            <a:endParaRPr lang="de-DE" sz="1800">
              <a:solidFill>
                <a:srgbClr val="000000"/>
              </a:solidFill>
              <a:latin typeface="Consolas" panose="020B0609020204030204" pitchFamily="49" charset="0"/>
            </a:endParaRPr>
          </a:p>
          <a:p>
            <a:pPr marL="0" indent="0">
              <a:buNone/>
            </a:pPr>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b="1" err="1">
                <a:solidFill>
                  <a:srgbClr val="000000"/>
                </a:solidFill>
                <a:latin typeface="Consolas" panose="020B0609020204030204" pitchFamily="49" charset="0"/>
              </a:rPr>
              <a:t>Geschaeftspartner</a:t>
            </a:r>
            <a:r>
              <a:rPr lang="de-DE" sz="1800" b="1">
                <a:solidFill>
                  <a:srgbClr val="000000"/>
                </a:solidFill>
                <a:latin typeface="Consolas" panose="020B0609020204030204" pitchFamily="49" charset="0"/>
              </a:rPr>
              <a:t> </a:t>
            </a:r>
            <a:r>
              <a:rPr lang="de-DE" sz="1800" b="1" err="1">
                <a:solidFill>
                  <a:srgbClr val="000000"/>
                </a:solidFill>
                <a:latin typeface="Consolas" panose="020B0609020204030204" pitchFamily="49" charset="0"/>
              </a:rPr>
              <a:t>gp</a:t>
            </a:r>
            <a:r>
              <a:rPr lang="de-DE" sz="1800">
                <a:solidFill>
                  <a:srgbClr val="000000"/>
                </a:solidFill>
                <a:latin typeface="Consolas" panose="020B0609020204030204" pitchFamily="49" charset="0"/>
              </a:rPr>
              <a:t> </a:t>
            </a:r>
            <a:r>
              <a:rPr lang="de-DE" sz="1800" err="1">
                <a:solidFill>
                  <a:srgbClr val="808080"/>
                </a:solidFill>
                <a:latin typeface="Consolas" panose="020B0609020204030204" pitchFamily="49" charset="0"/>
              </a:rPr>
              <a:t>LEFT</a:t>
            </a:r>
            <a:r>
              <a:rPr lang="de-DE" sz="1800">
                <a:solidFill>
                  <a:srgbClr val="000000"/>
                </a:solidFill>
                <a:latin typeface="Consolas" panose="020B0609020204030204" pitchFamily="49" charset="0"/>
              </a:rPr>
              <a:t> </a:t>
            </a:r>
            <a:r>
              <a:rPr lang="de-DE" sz="1800" err="1">
                <a:solidFill>
                  <a:srgbClr val="808080"/>
                </a:solidFill>
                <a:latin typeface="Consolas" panose="020B0609020204030204" pitchFamily="49" charset="0"/>
              </a:rPr>
              <a:t>JOIN</a:t>
            </a:r>
            <a:r>
              <a:rPr lang="de-DE" sz="1800">
                <a:solidFill>
                  <a:srgbClr val="000000"/>
                </a:solidFill>
                <a:latin typeface="Consolas" panose="020B0609020204030204" pitchFamily="49" charset="0"/>
              </a:rPr>
              <a:t> </a:t>
            </a:r>
            <a:r>
              <a:rPr lang="de-DE" sz="1800" b="1">
                <a:solidFill>
                  <a:srgbClr val="000000"/>
                </a:solidFill>
                <a:latin typeface="Consolas" panose="020B0609020204030204" pitchFamily="49" charset="0"/>
              </a:rPr>
              <a:t>Auszahlungen </a:t>
            </a:r>
            <a:r>
              <a:rPr lang="de-DE" sz="1800" b="1" err="1">
                <a:solidFill>
                  <a:srgbClr val="000000"/>
                </a:solidFill>
                <a:latin typeface="Consolas" panose="020B0609020204030204" pitchFamily="49" charset="0"/>
              </a:rPr>
              <a:t>az</a:t>
            </a:r>
            <a:endParaRPr lang="de-DE" sz="1800" b="1">
              <a:solidFill>
                <a:srgbClr val="000000"/>
              </a:solidFill>
              <a:latin typeface="Consolas" panose="020B0609020204030204" pitchFamily="49" charset="0"/>
            </a:endParaRPr>
          </a:p>
          <a:p>
            <a:pPr marL="0" indent="0">
              <a:buNone/>
            </a:pPr>
            <a:r>
              <a:rPr lang="de-DE" sz="1800">
                <a:solidFill>
                  <a:srgbClr val="0000FF"/>
                </a:solidFill>
                <a:latin typeface="Consolas" panose="020B0609020204030204" pitchFamily="49" charset="0"/>
              </a:rPr>
              <a:t>ON</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gp</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GeschaeftspartnerID</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az</a:t>
            </a:r>
            <a:r>
              <a:rPr lang="de-DE" sz="1800" err="1">
                <a:solidFill>
                  <a:srgbClr val="808080"/>
                </a:solidFill>
                <a:latin typeface="Consolas" panose="020B0609020204030204" pitchFamily="49" charset="0"/>
              </a:rPr>
              <a:t>.</a:t>
            </a:r>
            <a:r>
              <a:rPr lang="de-DE" sz="1800" err="1">
                <a:solidFill>
                  <a:srgbClr val="000000"/>
                </a:solidFill>
                <a:latin typeface="Consolas" panose="020B0609020204030204" pitchFamily="49" charset="0"/>
              </a:rPr>
              <a:t>AuszahlungenID</a:t>
            </a:r>
            <a:endParaRPr lang="de-DE"/>
          </a:p>
        </p:txBody>
      </p:sp>
    </p:spTree>
    <p:extLst>
      <p:ext uri="{BB962C8B-B14F-4D97-AF65-F5344CB8AC3E}">
        <p14:creationId xmlns:p14="http://schemas.microsoft.com/office/powerpoint/2010/main" val="1335907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E57268-73A0-B2B7-56FB-48FE323AB240}"/>
              </a:ext>
            </a:extLst>
          </p:cNvPr>
          <p:cNvSpPr>
            <a:spLocks noGrp="1"/>
          </p:cNvSpPr>
          <p:nvPr>
            <p:ph type="title"/>
          </p:nvPr>
        </p:nvSpPr>
        <p:spPr/>
        <p:txBody>
          <a:bodyPr/>
          <a:lstStyle/>
          <a:p>
            <a:r>
              <a:rPr lang="de-DE"/>
              <a:t>Funktionen</a:t>
            </a:r>
          </a:p>
        </p:txBody>
      </p:sp>
      <p:sp>
        <p:nvSpPr>
          <p:cNvPr id="3" name="Inhaltsplatzhalter 2">
            <a:extLst>
              <a:ext uri="{FF2B5EF4-FFF2-40B4-BE49-F238E27FC236}">
                <a16:creationId xmlns:a16="http://schemas.microsoft.com/office/drawing/2014/main" id="{D417DA81-B0EB-30B7-8D82-B4D538669D2B}"/>
              </a:ext>
            </a:extLst>
          </p:cNvPr>
          <p:cNvSpPr>
            <a:spLocks noGrp="1"/>
          </p:cNvSpPr>
          <p:nvPr>
            <p:ph idx="1"/>
          </p:nvPr>
        </p:nvSpPr>
        <p:spPr/>
        <p:txBody>
          <a:bodyPr/>
          <a:lstStyle/>
          <a:p>
            <a:pPr marL="0" indent="0">
              <a:buNone/>
            </a:pPr>
            <a:r>
              <a:rPr lang="en-US" b="1"/>
              <a:t>DB_NAME</a:t>
            </a:r>
            <a:r>
              <a:rPr lang="en-US"/>
              <a:t>()</a:t>
            </a:r>
          </a:p>
          <a:p>
            <a:pPr marL="0" indent="0">
              <a:buNone/>
            </a:pPr>
            <a:r>
              <a:rPr lang="en-US" b="1"/>
              <a:t>COUNT</a:t>
            </a:r>
            <a:r>
              <a:rPr lang="en-US"/>
              <a:t>(</a:t>
            </a:r>
            <a:r>
              <a:rPr lang="en-US" err="1"/>
              <a:t>artikel</a:t>
            </a:r>
            <a:r>
              <a:rPr lang="en-US"/>
              <a:t>) </a:t>
            </a:r>
          </a:p>
          <a:p>
            <a:pPr marL="0" indent="0">
              <a:buNone/>
            </a:pPr>
            <a:r>
              <a:rPr lang="en-US" b="1"/>
              <a:t>YEAR</a:t>
            </a:r>
            <a:r>
              <a:rPr lang="en-US"/>
              <a:t>(</a:t>
            </a:r>
            <a:r>
              <a:rPr lang="en-US" err="1"/>
              <a:t>verkaufs_datum</a:t>
            </a:r>
            <a:r>
              <a:rPr lang="en-US"/>
              <a:t>)</a:t>
            </a:r>
          </a:p>
          <a:p>
            <a:pPr marL="0" indent="0">
              <a:buNone/>
            </a:pPr>
            <a:endParaRPr lang="en-US"/>
          </a:p>
          <a:p>
            <a:pPr marL="0" indent="0">
              <a:buNone/>
            </a:pPr>
            <a:endParaRPr lang="en-US"/>
          </a:p>
          <a:p>
            <a:pPr marL="0" indent="0">
              <a:buNone/>
            </a:pPr>
            <a:r>
              <a:rPr lang="de-DE" sz="2000">
                <a:hlinkClick r:id="rId3"/>
              </a:rPr>
              <a:t>Was sind Microsoft SQL-Datenbank-Funktionen? - SQL Server | Microsoft </a:t>
            </a:r>
            <a:r>
              <a:rPr lang="de-DE" sz="2000" err="1">
                <a:hlinkClick r:id="rId3"/>
              </a:rPr>
              <a:t>Learn</a:t>
            </a:r>
            <a:endParaRPr lang="en-US" sz="2000"/>
          </a:p>
        </p:txBody>
      </p:sp>
    </p:spTree>
    <p:extLst>
      <p:ext uri="{BB962C8B-B14F-4D97-AF65-F5344CB8AC3E}">
        <p14:creationId xmlns:p14="http://schemas.microsoft.com/office/powerpoint/2010/main" val="1520648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0E11C-C99B-7DDB-BAB2-E482663E5DE4}"/>
              </a:ext>
            </a:extLst>
          </p:cNvPr>
          <p:cNvSpPr>
            <a:spLocks noGrp="1"/>
          </p:cNvSpPr>
          <p:nvPr>
            <p:ph type="title"/>
          </p:nvPr>
        </p:nvSpPr>
        <p:spPr/>
        <p:txBody>
          <a:bodyPr/>
          <a:lstStyle/>
          <a:p>
            <a:r>
              <a:rPr lang="de-DE"/>
              <a:t>Welche Tools gibt es im SQL Server?</a:t>
            </a:r>
          </a:p>
        </p:txBody>
      </p:sp>
      <p:sp>
        <p:nvSpPr>
          <p:cNvPr id="3" name="Inhaltsplatzhalter 2">
            <a:extLst>
              <a:ext uri="{FF2B5EF4-FFF2-40B4-BE49-F238E27FC236}">
                <a16:creationId xmlns:a16="http://schemas.microsoft.com/office/drawing/2014/main" id="{CCBE9FC7-A392-99EE-DD48-E20CA5BD742E}"/>
              </a:ext>
            </a:extLst>
          </p:cNvPr>
          <p:cNvSpPr>
            <a:spLocks noGrp="1"/>
          </p:cNvSpPr>
          <p:nvPr>
            <p:ph idx="1"/>
          </p:nvPr>
        </p:nvSpPr>
        <p:spPr/>
        <p:txBody>
          <a:bodyPr/>
          <a:lstStyle/>
          <a:p>
            <a:pPr marL="0" indent="0">
              <a:buNone/>
            </a:pPr>
            <a:endParaRPr lang="de-DE"/>
          </a:p>
          <a:p>
            <a:pPr marL="0" indent="0">
              <a:buNone/>
            </a:pPr>
            <a:endParaRPr lang="de-DE"/>
          </a:p>
          <a:p>
            <a:pPr marL="0" indent="0">
              <a:buNone/>
            </a:pPr>
            <a:endParaRPr lang="de-DE"/>
          </a:p>
          <a:p>
            <a:pPr marL="0" indent="0">
              <a:buNone/>
            </a:pPr>
            <a:r>
              <a:rPr lang="de-DE">
                <a:hlinkClick r:id="rId3"/>
              </a:rPr>
              <a:t>Übersicht über SQL-Tools - SQL Server | Microsoft </a:t>
            </a:r>
            <a:r>
              <a:rPr lang="de-DE" err="1">
                <a:hlinkClick r:id="rId3"/>
              </a:rPr>
              <a:t>Learn</a:t>
            </a:r>
            <a:endParaRPr lang="de-DE"/>
          </a:p>
        </p:txBody>
      </p:sp>
    </p:spTree>
    <p:extLst>
      <p:ext uri="{BB962C8B-B14F-4D97-AF65-F5344CB8AC3E}">
        <p14:creationId xmlns:p14="http://schemas.microsoft.com/office/powerpoint/2010/main" val="2415928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C21CA6-CFA0-ADBE-CC09-67957C62CE07}"/>
              </a:ext>
            </a:extLst>
          </p:cNvPr>
          <p:cNvSpPr>
            <a:spLocks noGrp="1"/>
          </p:cNvSpPr>
          <p:nvPr>
            <p:ph type="title"/>
          </p:nvPr>
        </p:nvSpPr>
        <p:spPr/>
        <p:txBody>
          <a:bodyPr/>
          <a:lstStyle/>
          <a:p>
            <a:r>
              <a:rPr lang="de-DE"/>
              <a:t>MDF und </a:t>
            </a:r>
            <a:r>
              <a:rPr lang="de-DE" err="1"/>
              <a:t>LDF</a:t>
            </a:r>
            <a:endParaRPr lang="de-DE"/>
          </a:p>
        </p:txBody>
      </p:sp>
      <p:sp>
        <p:nvSpPr>
          <p:cNvPr id="3" name="Inhaltsplatzhalter 2">
            <a:extLst>
              <a:ext uri="{FF2B5EF4-FFF2-40B4-BE49-F238E27FC236}">
                <a16:creationId xmlns:a16="http://schemas.microsoft.com/office/drawing/2014/main" id="{C1CEDE8C-5001-5CCC-87A4-2DCB94A6AD67}"/>
              </a:ext>
            </a:extLst>
          </p:cNvPr>
          <p:cNvSpPr>
            <a:spLocks noGrp="1"/>
          </p:cNvSpPr>
          <p:nvPr>
            <p:ph idx="1"/>
          </p:nvPr>
        </p:nvSpPr>
        <p:spPr/>
        <p:txBody>
          <a:bodyPr>
            <a:normAutofit fontScale="92500" lnSpcReduction="20000"/>
          </a:bodyPr>
          <a:lstStyle/>
          <a:p>
            <a:pPr marL="0" indent="0">
              <a:buNone/>
            </a:pPr>
            <a:r>
              <a:rPr lang="de-DE" dirty="0"/>
              <a:t>MDF = Master Database File</a:t>
            </a:r>
          </a:p>
          <a:p>
            <a:pPr>
              <a:buFontTx/>
              <a:buChar char="-"/>
            </a:pPr>
            <a:r>
              <a:rPr lang="de-DE" dirty="0" err="1"/>
              <a:t>Tables</a:t>
            </a:r>
            <a:endParaRPr lang="de-DE" dirty="0"/>
          </a:p>
          <a:p>
            <a:pPr>
              <a:buFontTx/>
              <a:buChar char="-"/>
            </a:pPr>
            <a:r>
              <a:rPr lang="de-DE" dirty="0"/>
              <a:t>Views</a:t>
            </a:r>
          </a:p>
          <a:p>
            <a:pPr>
              <a:buFontTx/>
              <a:buChar char="-"/>
            </a:pPr>
            <a:r>
              <a:rPr lang="de-DE" dirty="0" err="1"/>
              <a:t>Functions</a:t>
            </a:r>
            <a:endParaRPr lang="de-DE" dirty="0"/>
          </a:p>
          <a:p>
            <a:pPr>
              <a:buFontTx/>
              <a:buChar char="-"/>
            </a:pPr>
            <a:r>
              <a:rPr lang="de-DE" dirty="0" err="1"/>
              <a:t>Stored</a:t>
            </a:r>
            <a:r>
              <a:rPr lang="de-DE" dirty="0"/>
              <a:t> </a:t>
            </a:r>
            <a:r>
              <a:rPr lang="de-DE" dirty="0" err="1"/>
              <a:t>Procedures</a:t>
            </a:r>
            <a:endParaRPr lang="de-DE" dirty="0"/>
          </a:p>
          <a:p>
            <a:pPr>
              <a:buFontTx/>
              <a:buChar char="-"/>
            </a:pPr>
            <a:r>
              <a:rPr lang="de-DE" dirty="0" err="1"/>
              <a:t>etc</a:t>
            </a:r>
            <a:endParaRPr lang="de-DE" dirty="0"/>
          </a:p>
          <a:p>
            <a:pPr marL="0" indent="0">
              <a:buNone/>
            </a:pPr>
            <a:endParaRPr lang="de-DE" dirty="0"/>
          </a:p>
          <a:p>
            <a:pPr marL="0" indent="0">
              <a:buNone/>
            </a:pPr>
            <a:r>
              <a:rPr lang="de-DE" dirty="0"/>
              <a:t>LDF = Log Database File</a:t>
            </a:r>
          </a:p>
          <a:p>
            <a:pPr marL="0" indent="0">
              <a:buNone/>
            </a:pPr>
            <a:r>
              <a:rPr lang="de-DE" dirty="0"/>
              <a:t>- Tracken von Eingaben, Änderungen und Löschungen von Daten</a:t>
            </a:r>
          </a:p>
          <a:p>
            <a:pPr marL="0" indent="0">
              <a:buNone/>
            </a:pPr>
            <a:r>
              <a:rPr lang="de-DE" dirty="0"/>
              <a:t>- </a:t>
            </a:r>
            <a:r>
              <a:rPr lang="de-DE" dirty="0" err="1"/>
              <a:t>Activities</a:t>
            </a:r>
            <a:r>
              <a:rPr lang="de-DE" dirty="0"/>
              <a:t> (falsche Anmeldungen </a:t>
            </a:r>
            <a:r>
              <a:rPr lang="de-DE" dirty="0" err="1"/>
              <a:t>usw</a:t>
            </a:r>
            <a:r>
              <a:rPr lang="de-DE" dirty="0"/>
              <a:t>)</a:t>
            </a:r>
          </a:p>
        </p:txBody>
      </p:sp>
    </p:spTree>
    <p:extLst>
      <p:ext uri="{BB962C8B-B14F-4D97-AF65-F5344CB8AC3E}">
        <p14:creationId xmlns:p14="http://schemas.microsoft.com/office/powerpoint/2010/main" val="13711695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4AB5A2-E8AD-DE1B-62B7-49DE83FDCB75}"/>
              </a:ext>
            </a:extLst>
          </p:cNvPr>
          <p:cNvSpPr>
            <a:spLocks noGrp="1"/>
          </p:cNvSpPr>
          <p:nvPr>
            <p:ph type="title"/>
          </p:nvPr>
        </p:nvSpPr>
        <p:spPr/>
        <p:txBody>
          <a:bodyPr/>
          <a:lstStyle/>
          <a:p>
            <a:r>
              <a:rPr lang="de-DE"/>
              <a:t>Database </a:t>
            </a:r>
            <a:r>
              <a:rPr lang="de-DE" err="1"/>
              <a:t>Diagram</a:t>
            </a:r>
            <a:endParaRPr lang="de-DE"/>
          </a:p>
        </p:txBody>
      </p:sp>
      <p:pic>
        <p:nvPicPr>
          <p:cNvPr id="5" name="Inhaltsplatzhalter 4">
            <a:extLst>
              <a:ext uri="{FF2B5EF4-FFF2-40B4-BE49-F238E27FC236}">
                <a16:creationId xmlns:a16="http://schemas.microsoft.com/office/drawing/2014/main" id="{FEBF9286-DC75-692A-F623-07281BD5F6A8}"/>
              </a:ext>
            </a:extLst>
          </p:cNvPr>
          <p:cNvPicPr>
            <a:picLocks noGrp="1" noChangeAspect="1"/>
          </p:cNvPicPr>
          <p:nvPr>
            <p:ph idx="1"/>
          </p:nvPr>
        </p:nvPicPr>
        <p:blipFill>
          <a:blip r:embed="rId3"/>
          <a:stretch>
            <a:fillRect/>
          </a:stretch>
        </p:blipFill>
        <p:spPr>
          <a:xfrm>
            <a:off x="922283" y="1836737"/>
            <a:ext cx="6399026" cy="4351338"/>
          </a:xfrm>
        </p:spPr>
      </p:pic>
      <p:sp>
        <p:nvSpPr>
          <p:cNvPr id="6" name="Textfeld 5">
            <a:extLst>
              <a:ext uri="{FF2B5EF4-FFF2-40B4-BE49-F238E27FC236}">
                <a16:creationId xmlns:a16="http://schemas.microsoft.com/office/drawing/2014/main" id="{90B477A9-2A49-9B82-D42F-A43F65F52594}"/>
              </a:ext>
            </a:extLst>
          </p:cNvPr>
          <p:cNvSpPr txBox="1"/>
          <p:nvPr/>
        </p:nvSpPr>
        <p:spPr>
          <a:xfrm>
            <a:off x="8292661" y="3184634"/>
            <a:ext cx="3334824" cy="646331"/>
          </a:xfrm>
          <a:prstGeom prst="rect">
            <a:avLst/>
          </a:prstGeom>
          <a:noFill/>
        </p:spPr>
        <p:txBody>
          <a:bodyPr wrap="none" rtlCol="0">
            <a:spAutoFit/>
          </a:bodyPr>
          <a:lstStyle/>
          <a:p>
            <a:r>
              <a:rPr lang="de-DE"/>
              <a:t>Datenbankdiagramme</a:t>
            </a:r>
          </a:p>
          <a:p>
            <a:r>
              <a:rPr lang="de-DE"/>
              <a:t>können ziemlich komplex werden</a:t>
            </a:r>
          </a:p>
        </p:txBody>
      </p:sp>
    </p:spTree>
    <p:extLst>
      <p:ext uri="{BB962C8B-B14F-4D97-AF65-F5344CB8AC3E}">
        <p14:creationId xmlns:p14="http://schemas.microsoft.com/office/powerpoint/2010/main" val="190127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9B6F4-6E8F-DAB8-CA11-4AF191D7D669}"/>
              </a:ext>
            </a:extLst>
          </p:cNvPr>
          <p:cNvSpPr>
            <a:spLocks noGrp="1"/>
          </p:cNvSpPr>
          <p:nvPr>
            <p:ph type="title"/>
          </p:nvPr>
        </p:nvSpPr>
        <p:spPr/>
        <p:txBody>
          <a:bodyPr/>
          <a:lstStyle/>
          <a:p>
            <a:r>
              <a:rPr lang="de-DE"/>
              <a:t>Create DB and Tables</a:t>
            </a:r>
          </a:p>
        </p:txBody>
      </p:sp>
      <p:sp>
        <p:nvSpPr>
          <p:cNvPr id="3" name="Inhaltsplatzhalter 2">
            <a:extLst>
              <a:ext uri="{FF2B5EF4-FFF2-40B4-BE49-F238E27FC236}">
                <a16:creationId xmlns:a16="http://schemas.microsoft.com/office/drawing/2014/main" id="{C72641D8-663E-3A9C-30A0-84B59C7E94C3}"/>
              </a:ext>
            </a:extLst>
          </p:cNvPr>
          <p:cNvSpPr>
            <a:spLocks noGrp="1"/>
          </p:cNvSpPr>
          <p:nvPr>
            <p:ph idx="1"/>
          </p:nvPr>
        </p:nvSpPr>
        <p:spPr/>
        <p:txBody>
          <a:bodyPr/>
          <a:lstStyle/>
          <a:p>
            <a:pPr marL="0" indent="0">
              <a:buNone/>
            </a:pPr>
            <a:r>
              <a:rPr lang="de-DE"/>
              <a:t>CREATE DATABASE &lt;</a:t>
            </a:r>
            <a:r>
              <a:rPr lang="de-DE" err="1"/>
              <a:t>db_name</a:t>
            </a:r>
            <a:r>
              <a:rPr lang="de-DE"/>
              <a:t>&gt;</a:t>
            </a:r>
          </a:p>
          <a:p>
            <a:pPr marL="0" indent="0">
              <a:buNone/>
            </a:pPr>
            <a:endParaRPr lang="de-DE"/>
          </a:p>
          <a:p>
            <a:pPr marL="0" indent="0">
              <a:buNone/>
            </a:pPr>
            <a:r>
              <a:rPr lang="de-DE"/>
              <a:t>CREATE TABLE &lt;table_</a:t>
            </a:r>
            <a:r>
              <a:rPr lang="de-DE" err="1"/>
              <a:t>name</a:t>
            </a:r>
            <a:r>
              <a:rPr lang="de-DE"/>
              <a:t>&gt;</a:t>
            </a:r>
          </a:p>
          <a:p>
            <a:pPr marL="0" indent="0">
              <a:buNone/>
            </a:pPr>
            <a:r>
              <a:rPr lang="de-DE"/>
              <a:t>(</a:t>
            </a:r>
          </a:p>
          <a:p>
            <a:pPr marL="0" indent="0">
              <a:buNone/>
            </a:pPr>
            <a:r>
              <a:rPr lang="de-DE"/>
              <a:t>   &lt;</a:t>
            </a:r>
            <a:r>
              <a:rPr lang="de-DE" err="1"/>
              <a:t>column_name</a:t>
            </a:r>
            <a:r>
              <a:rPr lang="de-DE"/>
              <a:t>&gt;	&lt;</a:t>
            </a:r>
            <a:r>
              <a:rPr lang="de-DE" err="1"/>
              <a:t>datatype</a:t>
            </a:r>
            <a:r>
              <a:rPr lang="de-DE"/>
              <a:t>&gt; &lt;</a:t>
            </a:r>
            <a:r>
              <a:rPr lang="de-DE" err="1"/>
              <a:t>nullabillity</a:t>
            </a:r>
            <a:r>
              <a:rPr lang="de-DE"/>
              <a:t>&gt;</a:t>
            </a:r>
          </a:p>
          <a:p>
            <a:pPr marL="0" indent="0">
              <a:buNone/>
            </a:pPr>
            <a:r>
              <a:rPr lang="de-DE"/>
              <a:t>)</a:t>
            </a:r>
          </a:p>
        </p:txBody>
      </p:sp>
    </p:spTree>
    <p:extLst>
      <p:ext uri="{BB962C8B-B14F-4D97-AF65-F5344CB8AC3E}">
        <p14:creationId xmlns:p14="http://schemas.microsoft.com/office/powerpoint/2010/main" val="611158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C4485-40A5-1D47-A216-537EC2FBFCD3}"/>
              </a:ext>
            </a:extLst>
          </p:cNvPr>
          <p:cNvSpPr>
            <a:spLocks noGrp="1"/>
          </p:cNvSpPr>
          <p:nvPr>
            <p:ph type="title"/>
          </p:nvPr>
        </p:nvSpPr>
        <p:spPr/>
        <p:txBody>
          <a:bodyPr/>
          <a:lstStyle/>
          <a:p>
            <a:r>
              <a:rPr lang="de-DE" err="1"/>
              <a:t>Constraints</a:t>
            </a:r>
            <a:endParaRPr lang="de-DE"/>
          </a:p>
        </p:txBody>
      </p:sp>
      <p:sp>
        <p:nvSpPr>
          <p:cNvPr id="3" name="Inhaltsplatzhalter 2">
            <a:extLst>
              <a:ext uri="{FF2B5EF4-FFF2-40B4-BE49-F238E27FC236}">
                <a16:creationId xmlns:a16="http://schemas.microsoft.com/office/drawing/2014/main" id="{3D868149-FA65-C4F3-2980-342B1525A739}"/>
              </a:ext>
            </a:extLst>
          </p:cNvPr>
          <p:cNvSpPr>
            <a:spLocks noGrp="1"/>
          </p:cNvSpPr>
          <p:nvPr>
            <p:ph idx="1"/>
          </p:nvPr>
        </p:nvSpPr>
        <p:spPr/>
        <p:txBody>
          <a:bodyPr/>
          <a:lstStyle/>
          <a:p>
            <a:pPr marL="0" indent="0">
              <a:buNone/>
            </a:pPr>
            <a:r>
              <a:rPr lang="de-DE"/>
              <a:t>UNIQUE</a:t>
            </a:r>
          </a:p>
          <a:p>
            <a:pPr marL="0" indent="0">
              <a:buNone/>
            </a:pPr>
            <a:r>
              <a:rPr lang="de-DE"/>
              <a:t> - Alle Werte einer Spalte müssen eindeutig sein</a:t>
            </a:r>
          </a:p>
          <a:p>
            <a:pPr marL="0" indent="0">
              <a:buNone/>
            </a:pPr>
            <a:r>
              <a:rPr lang="de-DE"/>
              <a:t> - PRIMARY KEY hat </a:t>
            </a:r>
            <a:r>
              <a:rPr lang="de-DE" err="1"/>
              <a:t>autom</a:t>
            </a:r>
            <a:r>
              <a:rPr lang="de-DE"/>
              <a:t>. ein UNIQUE </a:t>
            </a:r>
            <a:r>
              <a:rPr lang="de-DE" err="1"/>
              <a:t>Constraint</a:t>
            </a:r>
            <a:endParaRPr lang="de-DE"/>
          </a:p>
          <a:p>
            <a:pPr marL="0" indent="0">
              <a:buNone/>
            </a:pPr>
            <a:r>
              <a:rPr lang="de-DE"/>
              <a:t> </a:t>
            </a:r>
          </a:p>
          <a:p>
            <a:pPr marL="0" indent="0">
              <a:buNone/>
            </a:pPr>
            <a:r>
              <a:rPr lang="de-DE"/>
              <a:t>CHECK</a:t>
            </a:r>
          </a:p>
          <a:p>
            <a:pPr>
              <a:buFontTx/>
              <a:buChar char="-"/>
            </a:pPr>
            <a:r>
              <a:rPr lang="de-DE"/>
              <a:t>Kann bei CREATE TABLE für Spalten einer Tabelle angegeben werden</a:t>
            </a:r>
          </a:p>
        </p:txBody>
      </p:sp>
    </p:spTree>
    <p:extLst>
      <p:ext uri="{BB962C8B-B14F-4D97-AF65-F5344CB8AC3E}">
        <p14:creationId xmlns:p14="http://schemas.microsoft.com/office/powerpoint/2010/main" val="1470768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8D824D-8901-955D-3DE0-B4F36917349F}"/>
              </a:ext>
            </a:extLst>
          </p:cNvPr>
          <p:cNvSpPr>
            <a:spLocks noGrp="1"/>
          </p:cNvSpPr>
          <p:nvPr>
            <p:ph type="title"/>
          </p:nvPr>
        </p:nvSpPr>
        <p:spPr/>
        <p:txBody>
          <a:bodyPr/>
          <a:lstStyle/>
          <a:p>
            <a:r>
              <a:rPr lang="de-DE"/>
              <a:t>Insert Data</a:t>
            </a:r>
          </a:p>
        </p:txBody>
      </p:sp>
      <p:sp>
        <p:nvSpPr>
          <p:cNvPr id="3" name="Inhaltsplatzhalter 2">
            <a:extLst>
              <a:ext uri="{FF2B5EF4-FFF2-40B4-BE49-F238E27FC236}">
                <a16:creationId xmlns:a16="http://schemas.microsoft.com/office/drawing/2014/main" id="{0A55B545-F0AC-94FF-3BAD-946E5B87DFC7}"/>
              </a:ext>
            </a:extLst>
          </p:cNvPr>
          <p:cNvSpPr>
            <a:spLocks noGrp="1"/>
          </p:cNvSpPr>
          <p:nvPr>
            <p:ph idx="1"/>
          </p:nvPr>
        </p:nvSpPr>
        <p:spPr/>
        <p:txBody>
          <a:bodyPr/>
          <a:lstStyle/>
          <a:p>
            <a:pPr marL="0" indent="0">
              <a:buNone/>
            </a:pPr>
            <a:r>
              <a:rPr lang="de-DE" dirty="0"/>
              <a:t>Siehe Code</a:t>
            </a:r>
          </a:p>
        </p:txBody>
      </p:sp>
    </p:spTree>
    <p:extLst>
      <p:ext uri="{BB962C8B-B14F-4D97-AF65-F5344CB8AC3E}">
        <p14:creationId xmlns:p14="http://schemas.microsoft.com/office/powerpoint/2010/main" val="2402552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3E86A9-5C5D-96CF-4591-D990A875940A}"/>
              </a:ext>
            </a:extLst>
          </p:cNvPr>
          <p:cNvSpPr>
            <a:spLocks noGrp="1"/>
          </p:cNvSpPr>
          <p:nvPr>
            <p:ph type="title"/>
          </p:nvPr>
        </p:nvSpPr>
        <p:spPr/>
        <p:txBody>
          <a:bodyPr/>
          <a:lstStyle/>
          <a:p>
            <a:r>
              <a:rPr lang="de-DE"/>
              <a:t>Delete </a:t>
            </a:r>
            <a:r>
              <a:rPr lang="de-DE" err="1"/>
              <a:t>Rows</a:t>
            </a:r>
            <a:endParaRPr lang="de-DE"/>
          </a:p>
        </p:txBody>
      </p:sp>
      <p:sp>
        <p:nvSpPr>
          <p:cNvPr id="3" name="Inhaltsplatzhalter 2">
            <a:extLst>
              <a:ext uri="{FF2B5EF4-FFF2-40B4-BE49-F238E27FC236}">
                <a16:creationId xmlns:a16="http://schemas.microsoft.com/office/drawing/2014/main" id="{6202E3DC-7DCF-B65C-EA37-ABAF1879D8F3}"/>
              </a:ext>
            </a:extLst>
          </p:cNvPr>
          <p:cNvSpPr>
            <a:spLocks noGrp="1"/>
          </p:cNvSpPr>
          <p:nvPr>
            <p:ph idx="1"/>
          </p:nvPr>
        </p:nvSpPr>
        <p:spPr/>
        <p:txBody>
          <a:bodyPr/>
          <a:lstStyle/>
          <a:p>
            <a:pPr marL="0" indent="0">
              <a:buNone/>
            </a:pPr>
            <a:r>
              <a:rPr lang="de-DE" dirty="0"/>
              <a:t>Siehe Code</a:t>
            </a:r>
          </a:p>
          <a:p>
            <a:pPr marL="0" indent="0">
              <a:buNone/>
            </a:pPr>
            <a:endParaRPr lang="de-DE" dirty="0"/>
          </a:p>
        </p:txBody>
      </p:sp>
    </p:spTree>
    <p:extLst>
      <p:ext uri="{BB962C8B-B14F-4D97-AF65-F5344CB8AC3E}">
        <p14:creationId xmlns:p14="http://schemas.microsoft.com/office/powerpoint/2010/main" val="2875665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833203-81E1-237B-1190-E2446C4E5CFA}"/>
              </a:ext>
            </a:extLst>
          </p:cNvPr>
          <p:cNvSpPr>
            <a:spLocks noGrp="1"/>
          </p:cNvSpPr>
          <p:nvPr>
            <p:ph type="title"/>
          </p:nvPr>
        </p:nvSpPr>
        <p:spPr/>
        <p:txBody>
          <a:bodyPr/>
          <a:lstStyle/>
          <a:p>
            <a:r>
              <a:rPr lang="de-DE"/>
              <a:t>Primary Keys</a:t>
            </a:r>
          </a:p>
        </p:txBody>
      </p:sp>
      <p:sp>
        <p:nvSpPr>
          <p:cNvPr id="3" name="Inhaltsplatzhalter 2">
            <a:extLst>
              <a:ext uri="{FF2B5EF4-FFF2-40B4-BE49-F238E27FC236}">
                <a16:creationId xmlns:a16="http://schemas.microsoft.com/office/drawing/2014/main" id="{CBA09003-D5DE-721D-2971-43AA07FE00AD}"/>
              </a:ext>
            </a:extLst>
          </p:cNvPr>
          <p:cNvSpPr>
            <a:spLocks noGrp="1"/>
          </p:cNvSpPr>
          <p:nvPr>
            <p:ph idx="1"/>
          </p:nvPr>
        </p:nvSpPr>
        <p:spPr/>
        <p:txBody>
          <a:bodyPr/>
          <a:lstStyle/>
          <a:p>
            <a:pPr marL="0" indent="0">
              <a:buNone/>
            </a:pPr>
            <a:r>
              <a:rPr lang="de-DE" dirty="0"/>
              <a:t>Siehe Code</a:t>
            </a:r>
          </a:p>
          <a:p>
            <a:pPr marL="0" indent="0">
              <a:buNone/>
            </a:pPr>
            <a:endParaRPr lang="de-DE" dirty="0"/>
          </a:p>
        </p:txBody>
      </p:sp>
    </p:spTree>
    <p:extLst>
      <p:ext uri="{BB962C8B-B14F-4D97-AF65-F5344CB8AC3E}">
        <p14:creationId xmlns:p14="http://schemas.microsoft.com/office/powerpoint/2010/main" val="345140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5018F7-0D8B-636A-58F5-F008B81B7899}"/>
              </a:ext>
            </a:extLst>
          </p:cNvPr>
          <p:cNvSpPr>
            <a:spLocks noGrp="1"/>
          </p:cNvSpPr>
          <p:nvPr>
            <p:ph type="title"/>
          </p:nvPr>
        </p:nvSpPr>
        <p:spPr/>
        <p:txBody>
          <a:bodyPr/>
          <a:lstStyle/>
          <a:p>
            <a:r>
              <a:rPr lang="de-DE" err="1"/>
              <a:t>DBMS</a:t>
            </a:r>
            <a:r>
              <a:rPr lang="de-DE"/>
              <a:t>-Funktion: Wiederherstellen</a:t>
            </a:r>
          </a:p>
        </p:txBody>
      </p:sp>
      <p:sp>
        <p:nvSpPr>
          <p:cNvPr id="3" name="Inhaltsplatzhalter 2">
            <a:extLst>
              <a:ext uri="{FF2B5EF4-FFF2-40B4-BE49-F238E27FC236}">
                <a16:creationId xmlns:a16="http://schemas.microsoft.com/office/drawing/2014/main" id="{0DB35140-40ED-1BF3-CE65-D0E355778212}"/>
              </a:ext>
            </a:extLst>
          </p:cNvPr>
          <p:cNvSpPr>
            <a:spLocks noGrp="1"/>
          </p:cNvSpPr>
          <p:nvPr>
            <p:ph idx="1"/>
          </p:nvPr>
        </p:nvSpPr>
        <p:spPr/>
        <p:txBody>
          <a:bodyPr/>
          <a:lstStyle/>
          <a:p>
            <a:pPr marL="0" indent="0">
              <a:buNone/>
            </a:pPr>
            <a:endParaRPr lang="de-DE">
              <a:latin typeface="Consolas" panose="020B0609020204030204" pitchFamily="49" charset="0"/>
            </a:endParaRPr>
          </a:p>
          <a:p>
            <a:pPr marL="0" indent="0">
              <a:buNone/>
            </a:pPr>
            <a:r>
              <a:rPr lang="de-DE">
                <a:latin typeface="Consolas" panose="020B0609020204030204" pitchFamily="49" charset="0"/>
              </a:rPr>
              <a:t>SELECT @@VERSION</a:t>
            </a:r>
          </a:p>
          <a:p>
            <a:pPr marL="0" indent="0">
              <a:buNone/>
            </a:pPr>
            <a:endParaRPr lang="de-DE">
              <a:latin typeface="Consolas" panose="020B0609020204030204" pitchFamily="49" charset="0"/>
            </a:endParaRPr>
          </a:p>
          <a:p>
            <a:pPr marL="0" indent="0">
              <a:buNone/>
            </a:pPr>
            <a:r>
              <a:rPr lang="de-DE" sz="2400">
                <a:latin typeface="+mj-lt"/>
                <a:hlinkClick r:id="rId3"/>
              </a:rPr>
              <a:t>https://learn.microsoft.com/de-de/sql/samples/adventureworks-install-configure</a:t>
            </a:r>
            <a:endParaRPr lang="de-DE" sz="2400">
              <a:latin typeface="+mj-lt"/>
            </a:endParaRPr>
          </a:p>
          <a:p>
            <a:pPr marL="0" indent="0">
              <a:buNone/>
            </a:pPr>
            <a:endParaRPr lang="de-DE" sz="2400">
              <a:latin typeface="+mj-lt"/>
            </a:endParaRPr>
          </a:p>
          <a:p>
            <a:pPr marL="0" indent="0">
              <a:buNone/>
            </a:pPr>
            <a:endParaRPr lang="de-DE" sz="2400">
              <a:latin typeface="+mj-lt"/>
            </a:endParaRPr>
          </a:p>
          <a:p>
            <a:pPr marL="0" indent="0">
              <a:buNone/>
            </a:pPr>
            <a:endParaRPr lang="de-DE">
              <a:latin typeface="+mj-lt"/>
            </a:endParaRPr>
          </a:p>
        </p:txBody>
      </p:sp>
    </p:spTree>
    <p:extLst>
      <p:ext uri="{BB962C8B-B14F-4D97-AF65-F5344CB8AC3E}">
        <p14:creationId xmlns:p14="http://schemas.microsoft.com/office/powerpoint/2010/main" val="1168299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A61A0D-9829-64DB-81BB-F0F704AF9A21}"/>
              </a:ext>
            </a:extLst>
          </p:cNvPr>
          <p:cNvSpPr>
            <a:spLocks noGrp="1"/>
          </p:cNvSpPr>
          <p:nvPr>
            <p:ph type="title"/>
          </p:nvPr>
        </p:nvSpPr>
        <p:spPr/>
        <p:txBody>
          <a:bodyPr/>
          <a:lstStyle/>
          <a:p>
            <a:r>
              <a:rPr lang="de-DE"/>
              <a:t>Go</a:t>
            </a:r>
          </a:p>
        </p:txBody>
      </p:sp>
      <p:sp>
        <p:nvSpPr>
          <p:cNvPr id="3" name="Inhaltsplatzhalter 2">
            <a:extLst>
              <a:ext uri="{FF2B5EF4-FFF2-40B4-BE49-F238E27FC236}">
                <a16:creationId xmlns:a16="http://schemas.microsoft.com/office/drawing/2014/main" id="{8FCC30E5-06A7-42C9-0AFD-517E97409F15}"/>
              </a:ext>
            </a:extLst>
          </p:cNvPr>
          <p:cNvSpPr>
            <a:spLocks noGrp="1"/>
          </p:cNvSpPr>
          <p:nvPr>
            <p:ph idx="1"/>
          </p:nvPr>
        </p:nvSpPr>
        <p:spPr>
          <a:xfrm>
            <a:off x="838200" y="2796987"/>
            <a:ext cx="10515600" cy="3379975"/>
          </a:xfrm>
        </p:spPr>
        <p:txBody>
          <a:bodyPr/>
          <a:lstStyle/>
          <a:p>
            <a:pPr marL="0" indent="0">
              <a:buNone/>
            </a:pPr>
            <a:r>
              <a:rPr lang="de-DE" dirty="0"/>
              <a:t>Mit dem Go-Befehl werden SQL-Befehle in Batches (Stapel) gruppiert, die gemeinsam an den Server gesendet werden.</a:t>
            </a:r>
          </a:p>
        </p:txBody>
      </p:sp>
    </p:spTree>
    <p:extLst>
      <p:ext uri="{BB962C8B-B14F-4D97-AF65-F5344CB8AC3E}">
        <p14:creationId xmlns:p14="http://schemas.microsoft.com/office/powerpoint/2010/main" val="1510622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AE25CE-07C3-FF24-92B1-FB58E9A18E5B}"/>
              </a:ext>
            </a:extLst>
          </p:cNvPr>
          <p:cNvSpPr>
            <a:spLocks noGrp="1"/>
          </p:cNvSpPr>
          <p:nvPr>
            <p:ph type="title"/>
          </p:nvPr>
        </p:nvSpPr>
        <p:spPr/>
        <p:txBody>
          <a:bodyPr/>
          <a:lstStyle/>
          <a:p>
            <a:r>
              <a:rPr lang="de-DE"/>
              <a:t>Code</a:t>
            </a:r>
          </a:p>
        </p:txBody>
      </p:sp>
      <p:sp>
        <p:nvSpPr>
          <p:cNvPr id="4" name="Rectangle 1">
            <a:extLst>
              <a:ext uri="{FF2B5EF4-FFF2-40B4-BE49-F238E27FC236}">
                <a16:creationId xmlns:a16="http://schemas.microsoft.com/office/drawing/2014/main" id="{BA8FB611-E105-3B59-2C5B-73358BB58CFD}"/>
              </a:ext>
            </a:extLst>
          </p:cNvPr>
          <p:cNvSpPr>
            <a:spLocks noGrp="1" noChangeArrowheads="1"/>
          </p:cNvSpPr>
          <p:nvPr>
            <p:ph idx="1"/>
          </p:nvPr>
        </p:nvSpPr>
        <p:spPr bwMode="auto">
          <a:xfrm>
            <a:off x="844216" y="1877635"/>
            <a:ext cx="6700873"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BBB529"/>
                </a:solidFill>
                <a:effectLst/>
                <a:latin typeface="JetBrains Mono"/>
              </a:rPr>
              <a:t>@ApplicationScoped</a:t>
            </a:r>
            <a:br>
              <a:rPr kumimoji="0" lang="de-DE" altLang="de-DE" sz="1000" b="0" i="0" u="none" strike="noStrike" cap="none" normalizeH="0" baseline="0">
                <a:ln>
                  <a:noFill/>
                </a:ln>
                <a:solidFill>
                  <a:srgbClr val="BBB529"/>
                </a:solidFill>
                <a:effectLst/>
                <a:latin typeface="JetBrains Mono"/>
              </a:rPr>
            </a:br>
            <a:r>
              <a:rPr kumimoji="0" lang="de-DE" altLang="de-DE" sz="1000" b="0" i="0" u="none" strike="noStrike" cap="none" normalizeH="0" baseline="0" err="1">
                <a:ln>
                  <a:noFill/>
                </a:ln>
                <a:solidFill>
                  <a:srgbClr val="CC7832"/>
                </a:solidFill>
                <a:effectLst/>
                <a:latin typeface="JetBrains Mono"/>
              </a:rPr>
              <a:t>public</a:t>
            </a: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CC7832"/>
                </a:solidFill>
                <a:effectLst/>
                <a:latin typeface="JetBrains Mono"/>
              </a:rPr>
              <a:t>class</a:t>
            </a: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RechnungRepository</a:t>
            </a:r>
            <a:r>
              <a:rPr kumimoji="0" lang="de-DE" altLang="de-DE" sz="1000" b="0" i="0" u="none" strike="noStrike" cap="none" normalizeH="0" baseline="0">
                <a:ln>
                  <a:noFill/>
                </a:ln>
                <a:solidFill>
                  <a:srgbClr val="A9B7C6"/>
                </a:solidFill>
                <a:effectLst/>
                <a:latin typeface="JetBrains Mono"/>
              </a:rPr>
              <a:t> {</a:t>
            </a:r>
            <a:br>
              <a:rPr kumimoji="0" lang="de-DE" altLang="de-DE" sz="1000" b="0" i="0" u="none" strike="noStrike" cap="none" normalizeH="0" baseline="0">
                <a:ln>
                  <a:noFill/>
                </a:ln>
                <a:solidFill>
                  <a:srgbClr val="A9B7C6"/>
                </a:solidFill>
                <a:effectLst/>
                <a:latin typeface="JetBrains Mono"/>
              </a:rPr>
            </a:b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err="1">
                <a:ln>
                  <a:noFill/>
                </a:ln>
                <a:solidFill>
                  <a:srgbClr val="CC7832"/>
                </a:solidFill>
                <a:effectLst/>
                <a:latin typeface="JetBrains Mono"/>
              </a:rPr>
              <a:t>public</a:t>
            </a: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CC7832"/>
                </a:solidFill>
                <a:effectLst/>
                <a:latin typeface="JetBrains Mono"/>
              </a:rPr>
              <a:t>static</a:t>
            </a:r>
            <a:r>
              <a:rPr kumimoji="0" lang="de-DE" altLang="de-DE" sz="1000" b="0" i="0" u="none" strike="noStrike" cap="none" normalizeH="0" baseline="0">
                <a:ln>
                  <a:noFill/>
                </a:ln>
                <a:solidFill>
                  <a:srgbClr val="CC7832"/>
                </a:solidFill>
                <a:effectLst/>
                <a:latin typeface="JetBrains Mono"/>
              </a:rPr>
              <a:t> final </a:t>
            </a:r>
            <a:r>
              <a:rPr kumimoji="0" lang="de-DE" altLang="de-DE" sz="1000" b="0" i="0" u="none" strike="noStrike" cap="none" normalizeH="0" baseline="0">
                <a:ln>
                  <a:noFill/>
                </a:ln>
                <a:solidFill>
                  <a:srgbClr val="A9B7C6"/>
                </a:solidFill>
                <a:effectLst/>
                <a:latin typeface="JetBrains Mono"/>
              </a:rPr>
              <a:t>String </a:t>
            </a:r>
            <a:r>
              <a:rPr kumimoji="0" lang="de-DE" altLang="de-DE" sz="1000" b="0" i="1" u="none" strike="noStrike" cap="none" normalizeH="0" baseline="0" err="1">
                <a:ln>
                  <a:noFill/>
                </a:ln>
                <a:solidFill>
                  <a:srgbClr val="9876AA"/>
                </a:solidFill>
                <a:effectLst/>
                <a:latin typeface="JetBrains Mono"/>
              </a:rPr>
              <a:t>SELECT_FROM_RECHNUNG</a:t>
            </a:r>
            <a:r>
              <a:rPr kumimoji="0" lang="de-DE" altLang="de-DE" sz="1000" b="0" i="1" u="none" strike="noStrike" cap="none" normalizeH="0" baseline="0">
                <a:ln>
                  <a:noFill/>
                </a:ln>
                <a:solidFill>
                  <a:srgbClr val="9876AA"/>
                </a:solidFill>
                <a:effectLst/>
                <a:latin typeface="JetBrains Mono"/>
              </a:rPr>
              <a:t> </a:t>
            </a: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a:ln>
                  <a:noFill/>
                </a:ln>
                <a:solidFill>
                  <a:srgbClr val="6A8759"/>
                </a:solidFill>
                <a:effectLst/>
                <a:latin typeface="JetBrains Mono"/>
              </a:rPr>
              <a:t>"SELECT Vorname, Nachname </a:t>
            </a:r>
            <a:r>
              <a:rPr kumimoji="0" lang="de-DE" altLang="de-DE" sz="1000" b="0" i="0" u="none" strike="noStrike" cap="none" normalizeH="0" baseline="0" err="1">
                <a:ln>
                  <a:noFill/>
                </a:ln>
                <a:solidFill>
                  <a:srgbClr val="6A8759"/>
                </a:solidFill>
                <a:effectLst/>
                <a:latin typeface="JetBrains Mono"/>
              </a:rPr>
              <a:t>FROM</a:t>
            </a:r>
            <a:r>
              <a:rPr kumimoji="0" lang="de-DE" altLang="de-DE" sz="1000" b="0" i="0" u="none" strike="noStrike" cap="none" normalizeH="0" baseline="0">
                <a:ln>
                  <a:noFill/>
                </a:ln>
                <a:solidFill>
                  <a:srgbClr val="6A8759"/>
                </a:solidFill>
                <a:effectLst/>
                <a:latin typeface="JetBrains Mono"/>
              </a:rPr>
              <a:t> </a:t>
            </a:r>
            <a:r>
              <a:rPr kumimoji="0" lang="de-DE" altLang="de-DE" sz="1000" b="0" i="0" u="none" strike="noStrike" cap="none" normalizeH="0" baseline="0" err="1">
                <a:ln>
                  <a:noFill/>
                </a:ln>
                <a:solidFill>
                  <a:srgbClr val="6A8759"/>
                </a:solidFill>
                <a:effectLst/>
                <a:latin typeface="JetBrains Mono"/>
              </a:rPr>
              <a:t>rechnung</a:t>
            </a:r>
            <a:r>
              <a:rPr kumimoji="0" lang="de-DE" altLang="de-DE" sz="1000" b="0" i="0" u="none" strike="noStrike" cap="none" normalizeH="0" baseline="0">
                <a:ln>
                  <a:noFill/>
                </a:ln>
                <a:solidFill>
                  <a:srgbClr val="6A8759"/>
                </a:solidFill>
                <a:effectLst/>
                <a:latin typeface="JetBrains Mono"/>
              </a:rPr>
              <a:t>"</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private </a:t>
            </a:r>
            <a:r>
              <a:rPr kumimoji="0" lang="de-DE" altLang="de-DE" sz="1000" b="0" i="0" u="none" strike="noStrike" cap="none" normalizeH="0" baseline="0" err="1">
                <a:ln>
                  <a:noFill/>
                </a:ln>
                <a:solidFill>
                  <a:srgbClr val="CC7832"/>
                </a:solidFill>
                <a:effectLst/>
                <a:latin typeface="JetBrains Mono"/>
              </a:rPr>
              <a:t>static</a:t>
            </a:r>
            <a:r>
              <a:rPr kumimoji="0" lang="de-DE" altLang="de-DE" sz="1000" b="0" i="0" u="none" strike="noStrike" cap="none" normalizeH="0" baseline="0">
                <a:ln>
                  <a:noFill/>
                </a:ln>
                <a:solidFill>
                  <a:srgbClr val="CC7832"/>
                </a:solidFill>
                <a:effectLst/>
                <a:latin typeface="JetBrains Mono"/>
              </a:rPr>
              <a:t> final </a:t>
            </a:r>
            <a:r>
              <a:rPr kumimoji="0" lang="de-DE" altLang="de-DE" sz="1000" b="0" i="0" u="none" strike="noStrike" cap="none" normalizeH="0" baseline="0">
                <a:ln>
                  <a:noFill/>
                </a:ln>
                <a:solidFill>
                  <a:srgbClr val="A9B7C6"/>
                </a:solidFill>
                <a:effectLst/>
                <a:latin typeface="JetBrains Mono"/>
              </a:rPr>
              <a:t>String </a:t>
            </a:r>
            <a:r>
              <a:rPr kumimoji="0" lang="de-DE" altLang="de-DE" sz="1000" b="0" i="1" u="none" strike="noStrike" cap="none" normalizeH="0" baseline="0" err="1">
                <a:ln>
                  <a:noFill/>
                </a:ln>
                <a:solidFill>
                  <a:srgbClr val="9876AA"/>
                </a:solidFill>
                <a:effectLst/>
                <a:latin typeface="JetBrains Mono"/>
              </a:rPr>
              <a:t>SELECT_FROM_RECHNUNG_BY_ID</a:t>
            </a:r>
            <a:r>
              <a:rPr kumimoji="0" lang="de-DE" altLang="de-DE" sz="1000" b="0" i="1" u="none" strike="noStrike" cap="none" normalizeH="0" baseline="0">
                <a:ln>
                  <a:noFill/>
                </a:ln>
                <a:solidFill>
                  <a:srgbClr val="9876AA"/>
                </a:solidFill>
                <a:effectLst/>
                <a:latin typeface="JetBrains Mono"/>
              </a:rPr>
              <a:t> </a:t>
            </a: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a:ln>
                  <a:noFill/>
                </a:ln>
                <a:solidFill>
                  <a:srgbClr val="6A8759"/>
                </a:solidFill>
                <a:effectLst/>
                <a:latin typeface="JetBrains Mono"/>
              </a:rPr>
              <a:t>"SELECT Vorname, Nachname </a:t>
            </a:r>
            <a:r>
              <a:rPr kumimoji="0" lang="de-DE" altLang="de-DE" sz="1000" b="0" i="0" u="none" strike="noStrike" cap="none" normalizeH="0" baseline="0" err="1">
                <a:ln>
                  <a:noFill/>
                </a:ln>
                <a:solidFill>
                  <a:srgbClr val="6A8759"/>
                </a:solidFill>
                <a:effectLst/>
                <a:latin typeface="JetBrains Mono"/>
              </a:rPr>
              <a:t>FROM</a:t>
            </a:r>
            <a:r>
              <a:rPr kumimoji="0" lang="de-DE" altLang="de-DE" sz="1000" b="0" i="0" u="none" strike="noStrike" cap="none" normalizeH="0" baseline="0">
                <a:ln>
                  <a:noFill/>
                </a:ln>
                <a:solidFill>
                  <a:srgbClr val="6A8759"/>
                </a:solidFill>
                <a:effectLst/>
                <a:latin typeface="JetBrains Mono"/>
              </a:rPr>
              <a:t> </a:t>
            </a:r>
            <a:r>
              <a:rPr kumimoji="0" lang="de-DE" altLang="de-DE" sz="1000" b="0" i="0" u="none" strike="noStrike" cap="none" normalizeH="0" baseline="0" err="1">
                <a:ln>
                  <a:noFill/>
                </a:ln>
                <a:solidFill>
                  <a:srgbClr val="6A8759"/>
                </a:solidFill>
                <a:effectLst/>
                <a:latin typeface="JetBrains Mono"/>
              </a:rPr>
              <a:t>rechnung</a:t>
            </a:r>
            <a:r>
              <a:rPr kumimoji="0" lang="de-DE" altLang="de-DE" sz="1000" b="0" i="0" u="none" strike="noStrike" cap="none" normalizeH="0" baseline="0">
                <a:ln>
                  <a:noFill/>
                </a:ln>
                <a:solidFill>
                  <a:srgbClr val="6A8759"/>
                </a:solidFill>
                <a:effectLst/>
                <a:latin typeface="JetBrains Mono"/>
              </a:rPr>
              <a:t> </a:t>
            </a:r>
            <a:r>
              <a:rPr kumimoji="0" lang="de-DE" altLang="de-DE" sz="1000" b="0" i="0" u="none" strike="noStrike" cap="none" normalizeH="0" baseline="0" err="1">
                <a:ln>
                  <a:noFill/>
                </a:ln>
                <a:solidFill>
                  <a:srgbClr val="6A8759"/>
                </a:solidFill>
                <a:effectLst/>
                <a:latin typeface="JetBrains Mono"/>
              </a:rPr>
              <a:t>WHERE</a:t>
            </a:r>
            <a:r>
              <a:rPr kumimoji="0" lang="de-DE" altLang="de-DE" sz="1000" b="0" i="0" u="none" strike="noStrike" cap="none" normalizeH="0" baseline="0">
                <a:ln>
                  <a:noFill/>
                </a:ln>
                <a:solidFill>
                  <a:srgbClr val="6A8759"/>
                </a:solidFill>
                <a:effectLst/>
                <a:latin typeface="JetBrains Mono"/>
              </a:rPr>
              <a:t> ID = ?"</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a:ln>
                  <a:noFill/>
                </a:ln>
                <a:solidFill>
                  <a:srgbClr val="BBB529"/>
                </a:solidFill>
                <a:effectLst/>
                <a:latin typeface="JetBrains Mono"/>
              </a:rPr>
              <a:t>@Inject</a:t>
            </a:r>
            <a:br>
              <a:rPr kumimoji="0" lang="de-DE" altLang="de-DE" sz="1000" b="0" i="0" u="none" strike="noStrike" cap="none" normalizeH="0" baseline="0">
                <a:ln>
                  <a:noFill/>
                </a:ln>
                <a:solidFill>
                  <a:srgbClr val="BBB529"/>
                </a:solidFill>
                <a:effectLst/>
                <a:latin typeface="JetBrains Mono"/>
              </a:rPr>
            </a:br>
            <a:r>
              <a:rPr kumimoji="0" lang="de-DE" altLang="de-DE" sz="1000" b="0" i="0" u="none" strike="noStrike" cap="none" normalizeH="0" baseline="0">
                <a:ln>
                  <a:noFill/>
                </a:ln>
                <a:solidFill>
                  <a:srgbClr val="BBB529"/>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AgroalDataSource</a:t>
            </a: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err="1">
                <a:ln>
                  <a:noFill/>
                </a:ln>
                <a:solidFill>
                  <a:srgbClr val="9876AA"/>
                </a:solidFill>
                <a:effectLst/>
                <a:latin typeface="JetBrains Mono"/>
              </a:rPr>
              <a:t>sqliteDb</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private </a:t>
            </a:r>
            <a:r>
              <a:rPr kumimoji="0" lang="de-DE" altLang="de-DE" sz="1000" b="0" i="0" u="none" strike="noStrike" cap="none" normalizeH="0" baseline="0" err="1">
                <a:ln>
                  <a:noFill/>
                </a:ln>
                <a:solidFill>
                  <a:srgbClr val="CC7832"/>
                </a:solidFill>
                <a:effectLst/>
                <a:latin typeface="JetBrains Mono"/>
              </a:rPr>
              <a:t>static</a:t>
            </a:r>
            <a:r>
              <a:rPr kumimoji="0" lang="de-DE" altLang="de-DE" sz="1000" b="0" i="0" u="none" strike="noStrike" cap="none" normalizeH="0" baseline="0">
                <a:ln>
                  <a:noFill/>
                </a:ln>
                <a:solidFill>
                  <a:srgbClr val="CC7832"/>
                </a:solidFill>
                <a:effectLst/>
                <a:latin typeface="JetBrains Mono"/>
              </a:rPr>
              <a:t> final </a:t>
            </a:r>
            <a:r>
              <a:rPr kumimoji="0" lang="de-DE" altLang="de-DE" sz="1000" b="0" i="0" u="none" strike="noStrike" cap="none" normalizeH="0" baseline="0">
                <a:ln>
                  <a:noFill/>
                </a:ln>
                <a:solidFill>
                  <a:srgbClr val="A9B7C6"/>
                </a:solidFill>
                <a:effectLst/>
                <a:latin typeface="JetBrains Mono"/>
              </a:rPr>
              <a:t>Logger </a:t>
            </a:r>
            <a:r>
              <a:rPr kumimoji="0" lang="de-DE" altLang="de-DE" sz="1000" b="0" i="1" u="none" strike="noStrike" cap="none" normalizeH="0" baseline="0" err="1">
                <a:ln>
                  <a:noFill/>
                </a:ln>
                <a:solidFill>
                  <a:srgbClr val="9876AA"/>
                </a:solidFill>
                <a:effectLst/>
                <a:latin typeface="JetBrains Mono"/>
              </a:rPr>
              <a:t>LOGGER</a:t>
            </a:r>
            <a:r>
              <a:rPr kumimoji="0" lang="de-DE" altLang="de-DE" sz="1000" b="0" i="1" u="none" strike="noStrike" cap="none" normalizeH="0" baseline="0">
                <a:ln>
                  <a:noFill/>
                </a:ln>
                <a:solidFill>
                  <a:srgbClr val="9876AA"/>
                </a:solidFill>
                <a:effectLst/>
                <a:latin typeface="JetBrains Mono"/>
              </a:rPr>
              <a:t> </a:t>
            </a: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Logger.</a:t>
            </a:r>
            <a:r>
              <a:rPr kumimoji="0" lang="de-DE" altLang="de-DE" sz="1000" b="0" i="1" u="none" strike="noStrike" cap="none" normalizeH="0" baseline="0" err="1">
                <a:ln>
                  <a:noFill/>
                </a:ln>
                <a:solidFill>
                  <a:srgbClr val="A9B7C6"/>
                </a:solidFill>
                <a:effectLst/>
                <a:latin typeface="JetBrains Mono"/>
              </a:rPr>
              <a:t>getLogger</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err="1">
                <a:ln>
                  <a:noFill/>
                </a:ln>
                <a:solidFill>
                  <a:srgbClr val="A9B7C6"/>
                </a:solidFill>
                <a:effectLst/>
                <a:latin typeface="JetBrains Mono"/>
              </a:rPr>
              <a:t>RechnungResource.</a:t>
            </a:r>
            <a:r>
              <a:rPr kumimoji="0" lang="de-DE" altLang="de-DE" sz="1000" b="0" i="0" u="none" strike="noStrike" cap="none" normalizeH="0" baseline="0" err="1">
                <a:ln>
                  <a:noFill/>
                </a:ln>
                <a:solidFill>
                  <a:srgbClr val="CC7832"/>
                </a:solidFill>
                <a:effectLst/>
                <a:latin typeface="JetBrains Mono"/>
              </a:rPr>
              <a:t>class</a:t>
            </a:r>
            <a:r>
              <a:rPr kumimoji="0" lang="de-DE" altLang="de-DE" sz="1000" b="0" i="0" u="none" strike="noStrike" cap="none" normalizeH="0" baseline="0" err="1">
                <a:ln>
                  <a:noFill/>
                </a:ln>
                <a:solidFill>
                  <a:srgbClr val="A9B7C6"/>
                </a:solidFill>
                <a:effectLst/>
                <a:latin typeface="JetBrains Mono"/>
              </a:rPr>
              <a:t>.getName</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ArrayList</a:t>
            </a:r>
            <a:r>
              <a:rPr kumimoji="0" lang="de-DE" altLang="de-DE" sz="1000" b="0" i="0" u="none" strike="noStrike" cap="none" normalizeH="0" baseline="0">
                <a:ln>
                  <a:noFill/>
                </a:ln>
                <a:solidFill>
                  <a:srgbClr val="A9B7C6"/>
                </a:solidFill>
                <a:effectLst/>
                <a:latin typeface="JetBrains Mono"/>
              </a:rPr>
              <a:t>&lt;Rechnung&gt; </a:t>
            </a:r>
            <a:r>
              <a:rPr kumimoji="0" lang="de-DE" altLang="de-DE" sz="1000" b="0" i="0" u="none" strike="noStrike" cap="none" normalizeH="0" baseline="0" err="1">
                <a:ln>
                  <a:noFill/>
                </a:ln>
                <a:solidFill>
                  <a:srgbClr val="FFC66D"/>
                </a:solidFill>
                <a:effectLst/>
                <a:latin typeface="JetBrains Mono"/>
              </a:rPr>
              <a:t>get</a:t>
            </a:r>
            <a:r>
              <a:rPr kumimoji="0" lang="de-DE" altLang="de-DE" sz="1000" b="0" i="0" u="none" strike="noStrike" cap="none" normalizeH="0" baseline="0">
                <a:ln>
                  <a:noFill/>
                </a:ln>
                <a:solidFill>
                  <a:srgbClr val="A9B7C6"/>
                </a:solidFill>
                <a:effectLst/>
                <a:latin typeface="JetBrains Mono"/>
              </a:rPr>
              <a:t>()  {</a:t>
            </a:r>
            <a:br>
              <a:rPr kumimoji="0" lang="de-DE" altLang="de-DE" sz="1000" b="0" i="0" u="none" strike="noStrike" cap="none" normalizeH="0" baseline="0">
                <a:ln>
                  <a:noFill/>
                </a:ln>
                <a:solidFill>
                  <a:srgbClr val="A9B7C6"/>
                </a:solidFill>
                <a:effectLst/>
                <a:latin typeface="JetBrains Mono"/>
              </a:rPr>
            </a:b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ArrayList</a:t>
            </a:r>
            <a:r>
              <a:rPr kumimoji="0" lang="de-DE" altLang="de-DE" sz="1000" b="0" i="0" u="none" strike="noStrike" cap="none" normalizeH="0" baseline="0">
                <a:ln>
                  <a:noFill/>
                </a:ln>
                <a:solidFill>
                  <a:srgbClr val="A9B7C6"/>
                </a:solidFill>
                <a:effectLst/>
                <a:latin typeface="JetBrains Mono"/>
              </a:rPr>
              <a:t>&lt;Rechnung&gt; </a:t>
            </a:r>
            <a:r>
              <a:rPr kumimoji="0" lang="de-DE" altLang="de-DE" sz="1000" b="0" i="0" u="none" strike="noStrike" cap="none" normalizeH="0" baseline="0" err="1">
                <a:ln>
                  <a:noFill/>
                </a:ln>
                <a:solidFill>
                  <a:srgbClr val="A9B7C6"/>
                </a:solidFill>
                <a:effectLst/>
                <a:latin typeface="JetBrains Mono"/>
              </a:rPr>
              <a:t>rechnungen</a:t>
            </a:r>
            <a:r>
              <a:rPr kumimoji="0" lang="de-DE" altLang="de-DE" sz="1000" b="0" i="0" u="none" strike="noStrike" cap="none" normalizeH="0" baseline="0">
                <a:ln>
                  <a:noFill/>
                </a:ln>
                <a:solidFill>
                  <a:srgbClr val="A9B7C6"/>
                </a:solidFill>
                <a:effectLst/>
                <a:latin typeface="JetBrains Mono"/>
              </a:rPr>
              <a:t> = </a:t>
            </a:r>
            <a:r>
              <a:rPr kumimoji="0" lang="de-DE" altLang="de-DE" sz="1000" b="0" i="0" u="none" strike="noStrike" cap="none" normalizeH="0" baseline="0" err="1">
                <a:ln>
                  <a:noFill/>
                </a:ln>
                <a:solidFill>
                  <a:srgbClr val="CC7832"/>
                </a:solidFill>
                <a:effectLst/>
                <a:latin typeface="JetBrains Mono"/>
              </a:rPr>
              <a:t>new</a:t>
            </a: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ArrayList</a:t>
            </a:r>
            <a:r>
              <a:rPr kumimoji="0" lang="de-DE" altLang="de-DE" sz="1000" b="0" i="0" u="none" strike="noStrike" cap="none" normalizeH="0" baseline="0">
                <a:ln>
                  <a:noFill/>
                </a:ln>
                <a:solidFill>
                  <a:srgbClr val="A9B7C6"/>
                </a:solidFill>
                <a:effectLst/>
                <a:latin typeface="JetBrains Mono"/>
              </a:rPr>
              <a:t>&lt;&gt;()</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CC7832"/>
                </a:solidFill>
                <a:effectLst/>
                <a:latin typeface="JetBrains Mono"/>
              </a:rPr>
              <a:t>try</a:t>
            </a: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a:ln>
                  <a:noFill/>
                </a:ln>
                <a:solidFill>
                  <a:srgbClr val="CC7832"/>
                </a:solidFill>
                <a:effectLst/>
                <a:latin typeface="JetBrains Mono"/>
              </a:rPr>
              <a:t>final </a:t>
            </a:r>
            <a:r>
              <a:rPr kumimoji="0" lang="de-DE" altLang="de-DE" sz="1000" b="0" i="0" u="none" strike="noStrike" cap="none" normalizeH="0" baseline="0">
                <a:ln>
                  <a:noFill/>
                </a:ln>
                <a:solidFill>
                  <a:srgbClr val="A9B7C6"/>
                </a:solidFill>
                <a:effectLst/>
                <a:latin typeface="JetBrains Mono"/>
              </a:rPr>
              <a:t>Connection c = </a:t>
            </a:r>
            <a:r>
              <a:rPr kumimoji="0" lang="de-DE" altLang="de-DE" sz="1000" b="0" i="0" u="none" strike="noStrike" cap="none" normalizeH="0" baseline="0" err="1">
                <a:ln>
                  <a:noFill/>
                </a:ln>
                <a:solidFill>
                  <a:srgbClr val="9876AA"/>
                </a:solidFill>
                <a:effectLst/>
                <a:latin typeface="JetBrains Mono"/>
              </a:rPr>
              <a:t>sqliteDb</a:t>
            </a:r>
            <a:r>
              <a:rPr kumimoji="0" lang="de-DE" altLang="de-DE" sz="1000" b="0" i="0" u="none" strike="noStrike" cap="none" normalizeH="0" baseline="0" err="1">
                <a:ln>
                  <a:noFill/>
                </a:ln>
                <a:solidFill>
                  <a:srgbClr val="A9B7C6"/>
                </a:solidFill>
                <a:effectLst/>
                <a:latin typeface="JetBrains Mono"/>
              </a:rPr>
              <a:t>.getConnection</a:t>
            </a:r>
            <a:r>
              <a:rPr kumimoji="0" lang="de-DE" altLang="de-DE" sz="1000" b="0" i="0" u="none" strike="noStrike" cap="none" normalizeH="0" baseline="0">
                <a:ln>
                  <a:noFill/>
                </a:ln>
                <a:solidFill>
                  <a:srgbClr val="A9B7C6"/>
                </a:solidFill>
                <a:effectLst/>
                <a:latin typeface="JetBrains Mono"/>
              </a:rPr>
              <a:t>()) {</a:t>
            </a:r>
            <a:br>
              <a:rPr kumimoji="0" lang="de-DE" altLang="de-DE" sz="1000" b="0" i="0" u="none" strike="noStrike" cap="none" normalizeH="0" baseline="0">
                <a:ln>
                  <a:noFill/>
                </a:ln>
                <a:solidFill>
                  <a:srgbClr val="A9B7C6"/>
                </a:solidFill>
                <a:effectLst/>
                <a:latin typeface="JetBrains Mono"/>
              </a:rPr>
            </a:b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PreparedStatement</a:t>
            </a:r>
            <a:r>
              <a:rPr kumimoji="0" lang="de-DE" altLang="de-DE" sz="1000" b="0" i="0" u="none" strike="noStrike" cap="none" normalizeH="0" baseline="0">
                <a:ln>
                  <a:noFill/>
                </a:ln>
                <a:solidFill>
                  <a:srgbClr val="A9B7C6"/>
                </a:solidFill>
                <a:effectLst/>
                <a:latin typeface="JetBrains Mono"/>
              </a:rPr>
              <a:t> stm = </a:t>
            </a:r>
            <a:r>
              <a:rPr kumimoji="0" lang="de-DE" altLang="de-DE" sz="1000" b="0" i="0" u="none" strike="noStrike" cap="none" normalizeH="0" baseline="0" err="1">
                <a:ln>
                  <a:noFill/>
                </a:ln>
                <a:solidFill>
                  <a:srgbClr val="A9B7C6"/>
                </a:solidFill>
                <a:effectLst/>
                <a:latin typeface="JetBrains Mono"/>
              </a:rPr>
              <a:t>c.prepareStatement</a:t>
            </a:r>
            <a:r>
              <a:rPr kumimoji="0" lang="de-DE" altLang="de-DE" sz="1000" b="0" i="0" u="none" strike="noStrike" cap="none" normalizeH="0" baseline="0">
                <a:ln>
                  <a:noFill/>
                </a:ln>
                <a:solidFill>
                  <a:srgbClr val="A9B7C6"/>
                </a:solidFill>
                <a:effectLst/>
                <a:latin typeface="JetBrains Mono"/>
              </a:rPr>
              <a:t>(</a:t>
            </a:r>
            <a:r>
              <a:rPr kumimoji="0" lang="de-DE" altLang="de-DE" sz="1000" b="0" i="1" u="none" strike="noStrike" cap="none" normalizeH="0" baseline="0" err="1">
                <a:ln>
                  <a:noFill/>
                </a:ln>
                <a:solidFill>
                  <a:srgbClr val="9876AA"/>
                </a:solidFill>
                <a:effectLst/>
                <a:latin typeface="JetBrains Mono"/>
              </a:rPr>
              <a:t>SELECT_FROM_RECHNUNG</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ResultSet</a:t>
            </a: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resultSet</a:t>
            </a:r>
            <a:r>
              <a:rPr kumimoji="0" lang="de-DE" altLang="de-DE" sz="1000" b="0" i="0" u="none" strike="noStrike" cap="none" normalizeH="0" baseline="0">
                <a:ln>
                  <a:noFill/>
                </a:ln>
                <a:solidFill>
                  <a:srgbClr val="A9B7C6"/>
                </a:solidFill>
                <a:effectLst/>
                <a:latin typeface="JetBrains Mono"/>
              </a:rPr>
              <a:t> = </a:t>
            </a:r>
            <a:r>
              <a:rPr kumimoji="0" lang="de-DE" altLang="de-DE" sz="1000" b="0" i="0" u="none" strike="noStrike" cap="none" normalizeH="0" baseline="0" err="1">
                <a:ln>
                  <a:noFill/>
                </a:ln>
                <a:solidFill>
                  <a:srgbClr val="A9B7C6"/>
                </a:solidFill>
                <a:effectLst/>
                <a:latin typeface="JetBrains Mono"/>
              </a:rPr>
              <a:t>stm.executeQuery</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addRechnungenFromResultSet</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err="1">
                <a:ln>
                  <a:noFill/>
                </a:ln>
                <a:solidFill>
                  <a:srgbClr val="A9B7C6"/>
                </a:solidFill>
                <a:effectLst/>
                <a:latin typeface="JetBrains Mono"/>
              </a:rPr>
              <a:t>rechnungen</a:t>
            </a: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resultSet</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a:ln>
                  <a:noFill/>
                </a:ln>
                <a:solidFill>
                  <a:srgbClr val="CC7832"/>
                </a:solidFill>
                <a:effectLst/>
                <a:latin typeface="JetBrains Mono"/>
              </a:rPr>
              <a:t>catch </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err="1">
                <a:ln>
                  <a:noFill/>
                </a:ln>
                <a:solidFill>
                  <a:srgbClr val="A9B7C6"/>
                </a:solidFill>
                <a:effectLst/>
                <a:latin typeface="JetBrains Mono"/>
              </a:rPr>
              <a:t>SQLException</a:t>
            </a:r>
            <a:r>
              <a:rPr kumimoji="0" lang="de-DE" altLang="de-DE" sz="1000" b="0" i="0" u="none" strike="noStrike" cap="none" normalizeH="0" baseline="0">
                <a:ln>
                  <a:noFill/>
                </a:ln>
                <a:solidFill>
                  <a:srgbClr val="A9B7C6"/>
                </a:solidFill>
                <a:effectLst/>
                <a:latin typeface="JetBrains Mono"/>
              </a:rPr>
              <a:t> e) {</a:t>
            </a:r>
            <a:br>
              <a:rPr kumimoji="0" lang="de-DE" altLang="de-DE" sz="1000" b="0" i="0" u="none" strike="noStrike" cap="none" normalizeH="0" baseline="0">
                <a:ln>
                  <a:noFill/>
                </a:ln>
                <a:solidFill>
                  <a:srgbClr val="A9B7C6"/>
                </a:solidFill>
                <a:effectLst/>
                <a:latin typeface="JetBrains Mono"/>
              </a:rPr>
            </a:b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a:ln>
                  <a:noFill/>
                </a:ln>
                <a:solidFill>
                  <a:srgbClr val="808080"/>
                </a:solidFill>
                <a:effectLst/>
                <a:latin typeface="JetBrains Mono"/>
              </a:rPr>
              <a:t>// This </a:t>
            </a:r>
            <a:r>
              <a:rPr kumimoji="0" lang="de-DE" altLang="de-DE" sz="1000" b="0" i="0" u="none" strike="noStrike" cap="none" normalizeH="0" baseline="0" err="1">
                <a:ln>
                  <a:noFill/>
                </a:ln>
                <a:solidFill>
                  <a:srgbClr val="808080"/>
                </a:solidFill>
                <a:effectLst/>
                <a:latin typeface="JetBrains Mono"/>
              </a:rPr>
              <a:t>is</a:t>
            </a:r>
            <a:r>
              <a:rPr kumimoji="0" lang="de-DE" altLang="de-DE" sz="1000" b="0" i="0" u="none" strike="noStrike" cap="none" normalizeH="0" baseline="0">
                <a:ln>
                  <a:noFill/>
                </a:ln>
                <a:solidFill>
                  <a:srgbClr val="808080"/>
                </a:solidFill>
                <a:effectLst/>
                <a:latin typeface="JetBrains Mono"/>
              </a:rPr>
              <a:t> the </a:t>
            </a:r>
            <a:r>
              <a:rPr kumimoji="0" lang="de-DE" altLang="de-DE" sz="1000" b="0" i="0" u="none" strike="noStrike" cap="none" normalizeH="0" baseline="0" err="1">
                <a:ln>
                  <a:noFill/>
                </a:ln>
                <a:solidFill>
                  <a:srgbClr val="808080"/>
                </a:solidFill>
                <a:effectLst/>
                <a:latin typeface="JetBrains Mono"/>
              </a:rPr>
              <a:t>third</a:t>
            </a:r>
            <a:r>
              <a:rPr kumimoji="0" lang="de-DE" altLang="de-DE" sz="1000" b="0" i="0" u="none" strike="noStrike" cap="none" normalizeH="0" baseline="0">
                <a:ln>
                  <a:noFill/>
                </a:ln>
                <a:solidFill>
                  <a:srgbClr val="808080"/>
                </a:solidFill>
                <a:effectLst/>
                <a:latin typeface="JetBrains Mono"/>
              </a:rPr>
              <a:t> type of </a:t>
            </a:r>
            <a:r>
              <a:rPr kumimoji="0" lang="de-DE" altLang="de-DE" sz="1000" b="0" i="0" u="none" strike="noStrike" cap="none" normalizeH="0" baseline="0" err="1">
                <a:ln>
                  <a:noFill/>
                </a:ln>
                <a:solidFill>
                  <a:srgbClr val="808080"/>
                </a:solidFill>
                <a:effectLst/>
                <a:latin typeface="JetBrains Mono"/>
              </a:rPr>
              <a:t>exit</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point</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calling</a:t>
            </a:r>
            <a:r>
              <a:rPr kumimoji="0" lang="de-DE" altLang="de-DE" sz="1000" b="0" i="0" u="none" strike="noStrike" cap="none" normalizeH="0" baseline="0">
                <a:ln>
                  <a:noFill/>
                </a:ln>
                <a:solidFill>
                  <a:srgbClr val="808080"/>
                </a:solidFill>
                <a:effectLst/>
                <a:latin typeface="JetBrains Mono"/>
              </a:rPr>
              <a:t> a </a:t>
            </a:r>
            <a:r>
              <a:rPr kumimoji="0" lang="de-DE" altLang="de-DE" sz="1000" b="0" i="0" u="none" strike="noStrike" cap="none" normalizeH="0" baseline="0" err="1">
                <a:ln>
                  <a:noFill/>
                </a:ln>
                <a:solidFill>
                  <a:srgbClr val="808080"/>
                </a:solidFill>
                <a:effectLst/>
                <a:latin typeface="JetBrains Mono"/>
              </a:rPr>
              <a:t>third</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party</a:t>
            </a:r>
            <a:r>
              <a:rPr kumimoji="0" lang="de-DE" altLang="de-DE" sz="1000" b="0" i="0" u="none" strike="noStrike" cap="none" normalizeH="0" baseline="0">
                <a:ln>
                  <a:noFill/>
                </a:ln>
                <a:solidFill>
                  <a:srgbClr val="808080"/>
                </a:solidFill>
                <a:effectLst/>
                <a:latin typeface="JetBrains Mono"/>
              </a:rPr>
              <a:t>. I also like </a:t>
            </a:r>
            <a:r>
              <a:rPr kumimoji="0" lang="de-DE" altLang="de-DE" sz="1000" b="0" i="0" u="none" strike="noStrike" cap="none" normalizeH="0" baseline="0" err="1">
                <a:ln>
                  <a:noFill/>
                </a:ln>
                <a:solidFill>
                  <a:srgbClr val="808080"/>
                </a:solidFill>
                <a:effectLst/>
                <a:latin typeface="JetBrains Mono"/>
              </a:rPr>
              <a:t>to</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refer</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to</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it</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as</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calling</a:t>
            </a:r>
            <a:r>
              <a:rPr kumimoji="0" lang="de-DE" altLang="de-DE" sz="1000" b="0" i="0" u="none" strike="noStrike" cap="none" normalizeH="0" baseline="0">
                <a:ln>
                  <a:noFill/>
                </a:ln>
                <a:solidFill>
                  <a:srgbClr val="808080"/>
                </a:solidFill>
                <a:effectLst/>
                <a:latin typeface="JetBrains Mono"/>
              </a:rPr>
              <a:t> a </a:t>
            </a:r>
            <a:r>
              <a:rPr kumimoji="0" lang="de-DE" altLang="de-DE" sz="1000" b="0" i="0" u="none" strike="noStrike" cap="none" normalizeH="0" baseline="0" err="1">
                <a:ln>
                  <a:noFill/>
                </a:ln>
                <a:solidFill>
                  <a:srgbClr val="808080"/>
                </a:solidFill>
                <a:effectLst/>
                <a:latin typeface="JetBrains Mono"/>
              </a:rPr>
              <a:t>dependency</a:t>
            </a:r>
            <a:r>
              <a:rPr kumimoji="0" lang="de-DE" altLang="de-DE" sz="1000" b="0" i="0" u="none" strike="noStrike" cap="none" normalizeH="0" baseline="0">
                <a:ln>
                  <a:noFill/>
                </a:ln>
                <a:solidFill>
                  <a:srgbClr val="808080"/>
                </a:solidFill>
                <a:effectLst/>
                <a:latin typeface="JetBrains Mono"/>
              </a:rPr>
              <a:t>.”</a:t>
            </a:r>
            <a:br>
              <a:rPr kumimoji="0" lang="de-DE" altLang="de-DE" sz="1000" b="0" i="0" u="none" strike="noStrike" cap="none" normalizeH="0" baseline="0">
                <a:ln>
                  <a:noFill/>
                </a:ln>
                <a:solidFill>
                  <a:srgbClr val="808080"/>
                </a:solidFill>
                <a:effectLst/>
                <a:latin typeface="JetBrains Mono"/>
              </a:rPr>
            </a:br>
            <a:r>
              <a:rPr kumimoji="0" lang="de-DE" altLang="de-DE" sz="1000" b="0" i="0" u="none" strike="noStrike" cap="none" normalizeH="0" baseline="0">
                <a:ln>
                  <a:noFill/>
                </a:ln>
                <a:solidFill>
                  <a:srgbClr val="808080"/>
                </a:solidFill>
                <a:effectLst/>
                <a:latin typeface="JetBrains Mono"/>
              </a:rPr>
              <a:t>            // DEFINITION: A </a:t>
            </a:r>
            <a:r>
              <a:rPr kumimoji="0" lang="de-DE" altLang="de-DE" sz="1000" b="0" i="0" u="none" strike="noStrike" cap="none" normalizeH="0" baseline="0" err="1">
                <a:ln>
                  <a:noFill/>
                </a:ln>
                <a:solidFill>
                  <a:srgbClr val="808080"/>
                </a:solidFill>
                <a:effectLst/>
                <a:latin typeface="JetBrains Mono"/>
              </a:rPr>
              <a:t>dependency</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is</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something</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we</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don’t</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have</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full</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control</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over</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during</a:t>
            </a:r>
            <a:r>
              <a:rPr kumimoji="0" lang="de-DE" altLang="de-DE" sz="1000" b="0" i="0" u="none" strike="noStrike" cap="none" normalizeH="0" baseline="0">
                <a:ln>
                  <a:noFill/>
                </a:ln>
                <a:solidFill>
                  <a:srgbClr val="808080"/>
                </a:solidFill>
                <a:effectLst/>
                <a:latin typeface="JetBrains Mono"/>
              </a:rPr>
              <a:t> a </a:t>
            </a:r>
            <a:r>
              <a:rPr kumimoji="0" lang="de-DE" altLang="de-DE" sz="1000" b="0" i="0" u="none" strike="noStrike" cap="none" normalizeH="0" baseline="0" err="1">
                <a:ln>
                  <a:noFill/>
                </a:ln>
                <a:solidFill>
                  <a:srgbClr val="808080"/>
                </a:solidFill>
                <a:effectLst/>
                <a:latin typeface="JetBrains Mono"/>
              </a:rPr>
              <a:t>unit</a:t>
            </a:r>
            <a:r>
              <a:rPr kumimoji="0" lang="de-DE" altLang="de-DE" sz="1000" b="0" i="0" u="none" strike="noStrike" cap="none" normalizeH="0" baseline="0">
                <a:ln>
                  <a:noFill/>
                </a:ln>
                <a:solidFill>
                  <a:srgbClr val="808080"/>
                </a:solidFill>
                <a:effectLst/>
                <a:latin typeface="JetBrains Mono"/>
              </a:rPr>
              <a:t> </a:t>
            </a:r>
            <a:r>
              <a:rPr kumimoji="0" lang="de-DE" altLang="de-DE" sz="1000" b="0" i="0" u="none" strike="noStrike" cap="none" normalizeH="0" baseline="0" err="1">
                <a:ln>
                  <a:noFill/>
                </a:ln>
                <a:solidFill>
                  <a:srgbClr val="808080"/>
                </a:solidFill>
                <a:effectLst/>
                <a:latin typeface="JetBrains Mono"/>
              </a:rPr>
              <a:t>test</a:t>
            </a:r>
            <a:r>
              <a:rPr kumimoji="0" lang="de-DE" altLang="de-DE" sz="1000" b="0" i="0" u="none" strike="noStrike" cap="none" normalizeH="0" baseline="0">
                <a:ln>
                  <a:noFill/>
                </a:ln>
                <a:solidFill>
                  <a:srgbClr val="808080"/>
                </a:solidFill>
                <a:effectLst/>
                <a:latin typeface="JetBrains Mono"/>
              </a:rPr>
              <a:t>. -- Roy </a:t>
            </a:r>
            <a:r>
              <a:rPr kumimoji="0" lang="de-DE" altLang="de-DE" sz="1000" b="0" i="0" u="none" strike="noStrike" cap="none" normalizeH="0" baseline="0" err="1">
                <a:ln>
                  <a:noFill/>
                </a:ln>
                <a:solidFill>
                  <a:srgbClr val="808080"/>
                </a:solidFill>
                <a:effectLst/>
                <a:latin typeface="JetBrains Mono"/>
              </a:rPr>
              <a:t>Osherove</a:t>
            </a:r>
            <a:br>
              <a:rPr kumimoji="0" lang="de-DE" altLang="de-DE" sz="1000" b="0" i="0" u="none" strike="noStrike" cap="none" normalizeH="0" baseline="0">
                <a:ln>
                  <a:noFill/>
                </a:ln>
                <a:solidFill>
                  <a:srgbClr val="808080"/>
                </a:solidFill>
                <a:effectLst/>
                <a:latin typeface="JetBrains Mono"/>
              </a:rPr>
            </a:br>
            <a:r>
              <a:rPr kumimoji="0" lang="de-DE" altLang="de-DE" sz="1000" b="0" i="0" u="none" strike="noStrike" cap="none" normalizeH="0" baseline="0">
                <a:ln>
                  <a:noFill/>
                </a:ln>
                <a:solidFill>
                  <a:srgbClr val="808080"/>
                </a:solidFill>
                <a:effectLst/>
                <a:latin typeface="JetBrains Mono"/>
              </a:rPr>
              <a:t>            </a:t>
            </a:r>
            <a:r>
              <a:rPr kumimoji="0" lang="de-DE" altLang="de-DE" sz="1000" b="0" i="1" u="none" strike="noStrike" cap="none" normalizeH="0" baseline="0">
                <a:ln>
                  <a:noFill/>
                </a:ln>
                <a:solidFill>
                  <a:srgbClr val="9876AA"/>
                </a:solidFill>
                <a:effectLst/>
                <a:latin typeface="JetBrains Mono"/>
              </a:rPr>
              <a:t>LOGGER</a:t>
            </a:r>
            <a:r>
              <a:rPr kumimoji="0" lang="de-DE" altLang="de-DE" sz="1000" b="0" i="0" u="none" strike="noStrike" cap="none" normalizeH="0" baseline="0">
                <a:ln>
                  <a:noFill/>
                </a:ln>
                <a:solidFill>
                  <a:srgbClr val="A9B7C6"/>
                </a:solidFill>
                <a:effectLst/>
                <a:latin typeface="JetBrains Mono"/>
              </a:rPr>
              <a:t>.log(</a:t>
            </a:r>
            <a:r>
              <a:rPr kumimoji="0" lang="de-DE" altLang="de-DE" sz="1000" b="0" i="0" u="none" strike="noStrike" cap="none" normalizeH="0" baseline="0" err="1">
                <a:ln>
                  <a:noFill/>
                </a:ln>
                <a:solidFill>
                  <a:srgbClr val="A9B7C6"/>
                </a:solidFill>
                <a:effectLst/>
                <a:latin typeface="JetBrains Mono"/>
              </a:rPr>
              <a:t>Logger.Level.</a:t>
            </a:r>
            <a:r>
              <a:rPr kumimoji="0" lang="de-DE" altLang="de-DE" sz="1000" b="0" i="1" u="none" strike="noStrike" cap="none" normalizeH="0" baseline="0" err="1">
                <a:ln>
                  <a:noFill/>
                </a:ln>
                <a:solidFill>
                  <a:srgbClr val="9876AA"/>
                </a:solidFill>
                <a:effectLst/>
                <a:latin typeface="JetBrains Mono"/>
              </a:rPr>
              <a:t>ERROR</a:t>
            </a:r>
            <a:r>
              <a:rPr kumimoji="0" lang="de-DE" altLang="de-DE" sz="1000" b="0" i="0" u="none" strike="noStrike" cap="none" normalizeH="0" baseline="0" err="1">
                <a:ln>
                  <a:noFill/>
                </a:ln>
                <a:solidFill>
                  <a:srgbClr val="CC7832"/>
                </a:solidFill>
                <a:effectLst/>
                <a:latin typeface="JetBrains Mono"/>
              </a:rPr>
              <a:t>,</a:t>
            </a:r>
            <a:r>
              <a:rPr kumimoji="0" lang="de-DE" altLang="de-DE" sz="1000" b="0" i="0" u="none" strike="noStrike" cap="none" normalizeH="0" baseline="0" err="1">
                <a:ln>
                  <a:noFill/>
                </a:ln>
                <a:solidFill>
                  <a:srgbClr val="A9B7C6"/>
                </a:solidFill>
                <a:effectLst/>
                <a:latin typeface="JetBrains Mono"/>
              </a:rPr>
              <a:t>e</a:t>
            </a:r>
            <a:r>
              <a:rPr kumimoji="0" lang="de-DE" altLang="de-DE" sz="1000" b="0" i="0" u="none" strike="noStrike" cap="none" normalizeH="0" baseline="0">
                <a:ln>
                  <a:noFill/>
                </a:ln>
                <a:solidFill>
                  <a:srgbClr val="A9B7C6"/>
                </a:solidFill>
                <a:effectLst/>
                <a:latin typeface="JetBrains Mono"/>
              </a:rPr>
              <a:t>)</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a:ln>
                  <a:noFill/>
                </a:ln>
                <a:solidFill>
                  <a:srgbClr val="A9B7C6"/>
                </a:solidFill>
                <a:effectLst/>
                <a:latin typeface="JetBrains Mono"/>
              </a:rPr>
              <a:t>}</a:t>
            </a:r>
            <a:br>
              <a:rPr kumimoji="0" lang="de-DE" altLang="de-DE" sz="1000" b="0" i="0" u="none" strike="noStrike" cap="none" normalizeH="0" baseline="0">
                <a:ln>
                  <a:noFill/>
                </a:ln>
                <a:solidFill>
                  <a:srgbClr val="A9B7C6"/>
                </a:solidFill>
                <a:effectLst/>
                <a:latin typeface="JetBrains Mono"/>
              </a:rPr>
            </a:br>
            <a:br>
              <a:rPr kumimoji="0" lang="de-DE" altLang="de-DE" sz="1000" b="0" i="0" u="none" strike="noStrike" cap="none" normalizeH="0" baseline="0">
                <a:ln>
                  <a:noFill/>
                </a:ln>
                <a:solidFill>
                  <a:srgbClr val="A9B7C6"/>
                </a:solidFill>
                <a:effectLst/>
                <a:latin typeface="JetBrains Mono"/>
              </a:rPr>
            </a:br>
            <a:r>
              <a:rPr kumimoji="0" lang="de-DE" altLang="de-DE" sz="1000" b="0" i="0" u="none" strike="noStrike" cap="none" normalizeH="0" baseline="0">
                <a:ln>
                  <a:noFill/>
                </a:ln>
                <a:solidFill>
                  <a:srgbClr val="A9B7C6"/>
                </a:solidFill>
                <a:effectLst/>
                <a:latin typeface="JetBrains Mono"/>
              </a:rPr>
              <a:t>        </a:t>
            </a:r>
            <a:r>
              <a:rPr kumimoji="0" lang="de-DE" altLang="de-DE" sz="1000" b="0" i="0" u="none" strike="noStrike" cap="none" normalizeH="0" baseline="0" err="1">
                <a:ln>
                  <a:noFill/>
                </a:ln>
                <a:solidFill>
                  <a:srgbClr val="CC7832"/>
                </a:solidFill>
                <a:effectLst/>
                <a:latin typeface="JetBrains Mono"/>
              </a:rPr>
              <a:t>return</a:t>
            </a: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err="1">
                <a:ln>
                  <a:noFill/>
                </a:ln>
                <a:solidFill>
                  <a:srgbClr val="A9B7C6"/>
                </a:solidFill>
                <a:effectLst/>
                <a:latin typeface="JetBrains Mono"/>
              </a:rPr>
              <a:t>rechnungen</a:t>
            </a:r>
            <a:r>
              <a:rPr kumimoji="0" lang="de-DE" altLang="de-DE" sz="1000" b="0" i="0" u="none" strike="noStrike" cap="none" normalizeH="0" baseline="0">
                <a:ln>
                  <a:noFill/>
                </a:ln>
                <a:solidFill>
                  <a:srgbClr val="CC7832"/>
                </a:solidFill>
                <a:effectLst/>
                <a:latin typeface="JetBrains Mono"/>
              </a:rPr>
              <a:t>;</a:t>
            </a:r>
            <a:br>
              <a:rPr kumimoji="0" lang="de-DE" altLang="de-DE" sz="1000" b="0" i="0" u="none" strike="noStrike" cap="none" normalizeH="0" baseline="0">
                <a:ln>
                  <a:noFill/>
                </a:ln>
                <a:solidFill>
                  <a:srgbClr val="CC7832"/>
                </a:solidFill>
                <a:effectLst/>
                <a:latin typeface="JetBrains Mono"/>
              </a:rPr>
            </a:br>
            <a:r>
              <a:rPr kumimoji="0" lang="de-DE" altLang="de-DE" sz="1000" b="0" i="0" u="none" strike="noStrike" cap="none" normalizeH="0" baseline="0">
                <a:ln>
                  <a:noFill/>
                </a:ln>
                <a:solidFill>
                  <a:srgbClr val="CC7832"/>
                </a:solidFill>
                <a:effectLst/>
                <a:latin typeface="JetBrains Mono"/>
              </a:rPr>
              <a:t>    </a:t>
            </a:r>
            <a:r>
              <a:rPr kumimoji="0" lang="de-DE" altLang="de-DE" sz="1000" b="0" i="0" u="none" strike="noStrike" cap="none" normalizeH="0" baseline="0">
                <a:ln>
                  <a:noFill/>
                </a:ln>
                <a:solidFill>
                  <a:srgbClr val="A9B7C6"/>
                </a:solidFill>
                <a:effectLst/>
                <a:latin typeface="JetBrains Mono"/>
              </a:rPr>
              <a:t>}</a:t>
            </a: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888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CA95F9-7067-2219-96F3-6BF3B2C382D7}"/>
              </a:ext>
            </a:extLst>
          </p:cNvPr>
          <p:cNvSpPr>
            <a:spLocks noGrp="1"/>
          </p:cNvSpPr>
          <p:nvPr>
            <p:ph type="title"/>
          </p:nvPr>
        </p:nvSpPr>
        <p:spPr/>
        <p:txBody>
          <a:bodyPr/>
          <a:lstStyle/>
          <a:p>
            <a:r>
              <a:rPr lang="de-DE"/>
              <a:t>Daten abfragen</a:t>
            </a:r>
          </a:p>
        </p:txBody>
      </p:sp>
      <p:sp>
        <p:nvSpPr>
          <p:cNvPr id="3" name="Inhaltsplatzhalter 2">
            <a:extLst>
              <a:ext uri="{FF2B5EF4-FFF2-40B4-BE49-F238E27FC236}">
                <a16:creationId xmlns:a16="http://schemas.microsoft.com/office/drawing/2014/main" id="{C39BFE79-B06D-83AF-E543-3BB7DEE67885}"/>
              </a:ext>
            </a:extLst>
          </p:cNvPr>
          <p:cNvSpPr>
            <a:spLocks noGrp="1"/>
          </p:cNvSpPr>
          <p:nvPr>
            <p:ph idx="1"/>
          </p:nvPr>
        </p:nvSpPr>
        <p:spPr/>
        <p:txBody>
          <a:bodyPr>
            <a:normAutofit/>
          </a:bodyPr>
          <a:lstStyle/>
          <a:p>
            <a:pPr marL="0" indent="0">
              <a:buNone/>
            </a:pPr>
            <a:endParaRPr lang="de-DE"/>
          </a:p>
        </p:txBody>
      </p:sp>
    </p:spTree>
    <p:extLst>
      <p:ext uri="{BB962C8B-B14F-4D97-AF65-F5344CB8AC3E}">
        <p14:creationId xmlns:p14="http://schemas.microsoft.com/office/powerpoint/2010/main" val="3339074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DE5F9F-D269-F102-D580-00B22D1A52FE}"/>
              </a:ext>
            </a:extLst>
          </p:cNvPr>
          <p:cNvSpPr>
            <a:spLocks noGrp="1"/>
          </p:cNvSpPr>
          <p:nvPr>
            <p:ph type="title"/>
          </p:nvPr>
        </p:nvSpPr>
        <p:spPr/>
        <p:txBody>
          <a:bodyPr/>
          <a:lstStyle/>
          <a:p>
            <a:r>
              <a:rPr lang="de-DE"/>
              <a:t>SELECT</a:t>
            </a:r>
          </a:p>
        </p:txBody>
      </p:sp>
      <p:sp>
        <p:nvSpPr>
          <p:cNvPr id="3" name="Inhaltsplatzhalter 2">
            <a:extLst>
              <a:ext uri="{FF2B5EF4-FFF2-40B4-BE49-F238E27FC236}">
                <a16:creationId xmlns:a16="http://schemas.microsoft.com/office/drawing/2014/main" id="{8C72C32C-FAEB-09BF-8197-AF8C943C6574}"/>
              </a:ext>
            </a:extLst>
          </p:cNvPr>
          <p:cNvSpPr>
            <a:spLocks noGrp="1"/>
          </p:cNvSpPr>
          <p:nvPr>
            <p:ph idx="1"/>
          </p:nvPr>
        </p:nvSpPr>
        <p:spPr/>
        <p:txBody>
          <a:bodyPr/>
          <a:lstStyle/>
          <a:p>
            <a:pPr marL="0" indent="0">
              <a:buNone/>
            </a:pPr>
            <a:r>
              <a:rPr lang="de-DE" dirty="0"/>
              <a:t>Siehe Code</a:t>
            </a:r>
          </a:p>
          <a:p>
            <a:pPr marL="0" indent="0">
              <a:buNone/>
            </a:pPr>
            <a:endParaRPr lang="de-DE" dirty="0"/>
          </a:p>
        </p:txBody>
      </p:sp>
    </p:spTree>
    <p:extLst>
      <p:ext uri="{BB962C8B-B14F-4D97-AF65-F5344CB8AC3E}">
        <p14:creationId xmlns:p14="http://schemas.microsoft.com/office/powerpoint/2010/main" val="3486751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9F3620-F275-47C7-3947-1FF11C2913CA}"/>
              </a:ext>
            </a:extLst>
          </p:cNvPr>
          <p:cNvSpPr>
            <a:spLocks noGrp="1"/>
          </p:cNvSpPr>
          <p:nvPr>
            <p:ph type="title"/>
          </p:nvPr>
        </p:nvSpPr>
        <p:spPr/>
        <p:txBody>
          <a:bodyPr/>
          <a:lstStyle/>
          <a:p>
            <a:r>
              <a:rPr lang="de-DE"/>
              <a:t>Limit</a:t>
            </a:r>
          </a:p>
        </p:txBody>
      </p:sp>
      <p:sp>
        <p:nvSpPr>
          <p:cNvPr id="3" name="Inhaltsplatzhalter 2">
            <a:extLst>
              <a:ext uri="{FF2B5EF4-FFF2-40B4-BE49-F238E27FC236}">
                <a16:creationId xmlns:a16="http://schemas.microsoft.com/office/drawing/2014/main" id="{68971F5F-5242-9871-A6E2-17964B3F0984}"/>
              </a:ext>
            </a:extLst>
          </p:cNvPr>
          <p:cNvSpPr>
            <a:spLocks noGrp="1"/>
          </p:cNvSpPr>
          <p:nvPr>
            <p:ph idx="1"/>
          </p:nvPr>
        </p:nvSpPr>
        <p:spPr/>
        <p:txBody>
          <a:bodyPr>
            <a:normAutofit fontScale="62500" lnSpcReduction="20000"/>
          </a:bodyPr>
          <a:lstStyle/>
          <a:p>
            <a:pPr marL="0" indent="0">
              <a:buNone/>
            </a:pPr>
            <a:r>
              <a:rPr lang="en-US"/>
              <a:t>-- Microsoft SQL Server and Access </a:t>
            </a:r>
          </a:p>
          <a:p>
            <a:pPr marL="0" indent="0">
              <a:buNone/>
            </a:pPr>
            <a:r>
              <a:rPr lang="en-US"/>
              <a:t>select top 10 </a:t>
            </a:r>
            <a:r>
              <a:rPr lang="en-US" err="1"/>
              <a:t>Vorname</a:t>
            </a:r>
            <a:r>
              <a:rPr lang="en-US"/>
              <a:t>, </a:t>
            </a:r>
            <a:r>
              <a:rPr lang="en-US" err="1"/>
              <a:t>Nachname</a:t>
            </a:r>
            <a:r>
              <a:rPr lang="en-US"/>
              <a:t> from </a:t>
            </a:r>
            <a:r>
              <a:rPr lang="en-US" err="1"/>
              <a:t>kunde</a:t>
            </a:r>
            <a:r>
              <a:rPr lang="en-US"/>
              <a:t> </a:t>
            </a:r>
          </a:p>
          <a:p>
            <a:pPr marL="0" indent="0">
              <a:buNone/>
            </a:pPr>
            <a:endParaRPr lang="en-US"/>
          </a:p>
          <a:p>
            <a:pPr marL="0" indent="0">
              <a:buNone/>
            </a:pPr>
            <a:r>
              <a:rPr lang="en-US"/>
              <a:t>-- MySQL and PostgreSQL </a:t>
            </a:r>
          </a:p>
          <a:p>
            <a:pPr marL="0" indent="0">
              <a:buNone/>
            </a:pPr>
            <a:r>
              <a:rPr lang="en-US"/>
              <a:t>select </a:t>
            </a:r>
            <a:r>
              <a:rPr lang="en-US" err="1"/>
              <a:t>Vorname</a:t>
            </a:r>
            <a:r>
              <a:rPr lang="en-US"/>
              <a:t>, </a:t>
            </a:r>
            <a:r>
              <a:rPr lang="en-US" err="1"/>
              <a:t>Nachname</a:t>
            </a:r>
            <a:r>
              <a:rPr lang="en-US"/>
              <a:t> from </a:t>
            </a:r>
            <a:r>
              <a:rPr lang="en-US" err="1"/>
              <a:t>kunde</a:t>
            </a:r>
            <a:r>
              <a:rPr lang="en-US"/>
              <a:t> limit 10 </a:t>
            </a:r>
          </a:p>
          <a:p>
            <a:pPr marL="0" indent="0">
              <a:buNone/>
            </a:pPr>
            <a:endParaRPr lang="en-US"/>
          </a:p>
          <a:p>
            <a:pPr marL="0" indent="0">
              <a:buNone/>
            </a:pPr>
            <a:r>
              <a:rPr lang="en-US"/>
              <a:t>-- Oracle </a:t>
            </a:r>
          </a:p>
          <a:p>
            <a:pPr marL="0" indent="0">
              <a:buNone/>
            </a:pPr>
            <a:r>
              <a:rPr lang="en-US"/>
              <a:t>select </a:t>
            </a:r>
            <a:r>
              <a:rPr lang="en-US" err="1"/>
              <a:t>Vorname</a:t>
            </a:r>
            <a:r>
              <a:rPr lang="en-US"/>
              <a:t>, </a:t>
            </a:r>
            <a:r>
              <a:rPr lang="en-US" err="1"/>
              <a:t>Nachname</a:t>
            </a:r>
            <a:r>
              <a:rPr lang="en-US"/>
              <a:t> from (select </a:t>
            </a:r>
            <a:r>
              <a:rPr lang="en-US" err="1"/>
              <a:t>Vorname</a:t>
            </a:r>
            <a:r>
              <a:rPr lang="en-US"/>
              <a:t>, </a:t>
            </a:r>
            <a:r>
              <a:rPr lang="en-US" err="1"/>
              <a:t>Nachname</a:t>
            </a:r>
            <a:r>
              <a:rPr lang="en-US"/>
              <a:t> from </a:t>
            </a:r>
            <a:r>
              <a:rPr lang="en-US" err="1"/>
              <a:t>kunde</a:t>
            </a:r>
            <a:r>
              <a:rPr lang="en-US"/>
              <a:t>) </a:t>
            </a:r>
          </a:p>
          <a:p>
            <a:pPr marL="0" indent="0">
              <a:buNone/>
            </a:pPr>
            <a:r>
              <a:rPr lang="en-US"/>
              <a:t>where </a:t>
            </a:r>
            <a:r>
              <a:rPr lang="en-US" err="1"/>
              <a:t>rownum</a:t>
            </a:r>
            <a:r>
              <a:rPr lang="en-US"/>
              <a:t> &lt;= 10</a:t>
            </a:r>
          </a:p>
          <a:p>
            <a:pPr marL="0" indent="0">
              <a:buNone/>
            </a:pPr>
            <a:endParaRPr lang="en-US"/>
          </a:p>
          <a:p>
            <a:pPr marL="0" indent="0">
              <a:buNone/>
            </a:pPr>
            <a:r>
              <a:rPr lang="en-US"/>
              <a:t>-- ANSI</a:t>
            </a:r>
          </a:p>
          <a:p>
            <a:pPr marL="0" indent="0">
              <a:buNone/>
            </a:pPr>
            <a:r>
              <a:rPr lang="en-US"/>
              <a:t>SELECT </a:t>
            </a:r>
            <a:r>
              <a:rPr lang="en-US" err="1"/>
              <a:t>Vorname</a:t>
            </a:r>
            <a:r>
              <a:rPr lang="en-US"/>
              <a:t>, </a:t>
            </a:r>
            <a:r>
              <a:rPr lang="en-US" err="1"/>
              <a:t>Nachname</a:t>
            </a:r>
            <a:r>
              <a:rPr lang="en-US"/>
              <a:t> </a:t>
            </a:r>
          </a:p>
          <a:p>
            <a:pPr marL="0" indent="0">
              <a:buNone/>
            </a:pPr>
            <a:r>
              <a:rPr lang="en-US"/>
              <a:t>FROM </a:t>
            </a:r>
            <a:r>
              <a:rPr lang="en-US" err="1"/>
              <a:t>Geschaeftspartner</a:t>
            </a:r>
            <a:r>
              <a:rPr lang="en-US"/>
              <a:t> FETCH FIRST 5 ROWS ONLY</a:t>
            </a:r>
          </a:p>
          <a:p>
            <a:pPr marL="0" indent="0">
              <a:buNone/>
            </a:pPr>
            <a:endParaRPr lang="en-US"/>
          </a:p>
          <a:p>
            <a:pPr marL="0" indent="0">
              <a:buNone/>
            </a:pPr>
            <a:endParaRPr lang="de-DE"/>
          </a:p>
        </p:txBody>
      </p:sp>
    </p:spTree>
    <p:extLst>
      <p:ext uri="{BB962C8B-B14F-4D97-AF65-F5344CB8AC3E}">
        <p14:creationId xmlns:p14="http://schemas.microsoft.com/office/powerpoint/2010/main" val="2510874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D62D3-6123-8FB0-23C2-ADF30B19F70D}"/>
              </a:ext>
            </a:extLst>
          </p:cNvPr>
          <p:cNvSpPr>
            <a:spLocks noGrp="1"/>
          </p:cNvSpPr>
          <p:nvPr>
            <p:ph type="title"/>
          </p:nvPr>
        </p:nvSpPr>
        <p:spPr/>
        <p:txBody>
          <a:bodyPr/>
          <a:lstStyle/>
          <a:p>
            <a:r>
              <a:rPr lang="de-DE"/>
              <a:t>LIKE</a:t>
            </a:r>
          </a:p>
        </p:txBody>
      </p:sp>
      <p:sp>
        <p:nvSpPr>
          <p:cNvPr id="3" name="Inhaltsplatzhalter 2">
            <a:extLst>
              <a:ext uri="{FF2B5EF4-FFF2-40B4-BE49-F238E27FC236}">
                <a16:creationId xmlns:a16="http://schemas.microsoft.com/office/drawing/2014/main" id="{E64021EF-798D-492B-A5B5-FFEBD200AB10}"/>
              </a:ext>
            </a:extLst>
          </p:cNvPr>
          <p:cNvSpPr>
            <a:spLocks noGrp="1"/>
          </p:cNvSpPr>
          <p:nvPr>
            <p:ph idx="1"/>
          </p:nvPr>
        </p:nvSpPr>
        <p:spPr/>
        <p:txBody>
          <a:bodyPr/>
          <a:lstStyle/>
          <a:p>
            <a:pPr marL="0" indent="0">
              <a:buNone/>
            </a:pPr>
            <a:r>
              <a:rPr lang="en-US"/>
              <a:t>SELECT </a:t>
            </a:r>
            <a:r>
              <a:rPr lang="en-US" err="1"/>
              <a:t>Vorname</a:t>
            </a:r>
            <a:r>
              <a:rPr lang="en-US"/>
              <a:t>, </a:t>
            </a:r>
            <a:r>
              <a:rPr lang="en-US" err="1"/>
              <a:t>Nachname</a:t>
            </a:r>
            <a:endParaRPr lang="en-US"/>
          </a:p>
          <a:p>
            <a:pPr marL="0" indent="0">
              <a:buNone/>
            </a:pPr>
            <a:r>
              <a:rPr lang="en-US"/>
              <a:t>FROM </a:t>
            </a:r>
            <a:r>
              <a:rPr lang="en-US" err="1"/>
              <a:t>Geschaeftspartner</a:t>
            </a:r>
            <a:endParaRPr lang="en-US"/>
          </a:p>
          <a:p>
            <a:pPr marL="0" indent="0">
              <a:buNone/>
            </a:pPr>
            <a:r>
              <a:rPr lang="en-US"/>
              <a:t>WHERE Ort LIKE 'Nürnberg'</a:t>
            </a:r>
          </a:p>
          <a:p>
            <a:pPr marL="0" indent="0">
              <a:buNone/>
            </a:pPr>
            <a:endParaRPr lang="de-DE"/>
          </a:p>
        </p:txBody>
      </p:sp>
    </p:spTree>
    <p:extLst>
      <p:ext uri="{BB962C8B-B14F-4D97-AF65-F5344CB8AC3E}">
        <p14:creationId xmlns:p14="http://schemas.microsoft.com/office/powerpoint/2010/main" val="2865203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F5B19B-5AED-3E29-F696-0280EA750423}"/>
              </a:ext>
            </a:extLst>
          </p:cNvPr>
          <p:cNvSpPr>
            <a:spLocks noGrp="1"/>
          </p:cNvSpPr>
          <p:nvPr>
            <p:ph type="title"/>
          </p:nvPr>
        </p:nvSpPr>
        <p:spPr/>
        <p:txBody>
          <a:bodyPr/>
          <a:lstStyle/>
          <a:p>
            <a:r>
              <a:rPr lang="de-DE"/>
              <a:t>Group By</a:t>
            </a:r>
          </a:p>
        </p:txBody>
      </p:sp>
      <p:sp>
        <p:nvSpPr>
          <p:cNvPr id="3" name="Inhaltsplatzhalter 2">
            <a:extLst>
              <a:ext uri="{FF2B5EF4-FFF2-40B4-BE49-F238E27FC236}">
                <a16:creationId xmlns:a16="http://schemas.microsoft.com/office/drawing/2014/main" id="{DCE216E5-B720-E653-654C-2997E05CC93D}"/>
              </a:ext>
            </a:extLst>
          </p:cNvPr>
          <p:cNvSpPr>
            <a:spLocks noGrp="1"/>
          </p:cNvSpPr>
          <p:nvPr>
            <p:ph idx="1"/>
          </p:nvPr>
        </p:nvSpPr>
        <p:spPr/>
        <p:txBody>
          <a:bodyPr/>
          <a:lstStyle/>
          <a:p>
            <a:pPr marL="0" indent="0">
              <a:buNone/>
            </a:pPr>
            <a:r>
              <a:rPr lang="de-DE" dirty="0"/>
              <a:t>Siehe Code</a:t>
            </a:r>
          </a:p>
          <a:p>
            <a:pPr marL="0" indent="0">
              <a:buNone/>
            </a:pPr>
            <a:endParaRPr lang="de-DE" dirty="0"/>
          </a:p>
        </p:txBody>
      </p:sp>
    </p:spTree>
    <p:extLst>
      <p:ext uri="{BB962C8B-B14F-4D97-AF65-F5344CB8AC3E}">
        <p14:creationId xmlns:p14="http://schemas.microsoft.com/office/powerpoint/2010/main" val="3052674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3671A6-F97D-757C-83F7-58F83AD7334A}"/>
              </a:ext>
            </a:extLst>
          </p:cNvPr>
          <p:cNvSpPr>
            <a:spLocks noGrp="1"/>
          </p:cNvSpPr>
          <p:nvPr>
            <p:ph type="title"/>
          </p:nvPr>
        </p:nvSpPr>
        <p:spPr/>
        <p:txBody>
          <a:bodyPr/>
          <a:lstStyle/>
          <a:p>
            <a:r>
              <a:rPr lang="de-DE" err="1"/>
              <a:t>JOINS</a:t>
            </a:r>
            <a:r>
              <a:rPr lang="de-DE"/>
              <a:t>, </a:t>
            </a:r>
            <a:r>
              <a:rPr lang="de-DE" err="1"/>
              <a:t>COALESCE</a:t>
            </a:r>
            <a:r>
              <a:rPr lang="de-DE"/>
              <a:t>, ORDER BY</a:t>
            </a:r>
          </a:p>
        </p:txBody>
      </p:sp>
      <p:sp>
        <p:nvSpPr>
          <p:cNvPr id="3" name="Inhaltsplatzhalter 2">
            <a:extLst>
              <a:ext uri="{FF2B5EF4-FFF2-40B4-BE49-F238E27FC236}">
                <a16:creationId xmlns:a16="http://schemas.microsoft.com/office/drawing/2014/main" id="{6D06BEBB-0879-A0A2-E2F3-323A669ED571}"/>
              </a:ext>
            </a:extLst>
          </p:cNvPr>
          <p:cNvSpPr>
            <a:spLocks noGrp="1"/>
          </p:cNvSpPr>
          <p:nvPr>
            <p:ph idx="1"/>
          </p:nvPr>
        </p:nvSpPr>
        <p:spPr/>
        <p:txBody>
          <a:bodyPr/>
          <a:lstStyle/>
          <a:p>
            <a:pPr marL="0" indent="0">
              <a:buNone/>
            </a:pPr>
            <a:r>
              <a:rPr lang="de-DE" err="1"/>
              <a:t>LEFT</a:t>
            </a:r>
            <a:r>
              <a:rPr lang="de-DE"/>
              <a:t> </a:t>
            </a:r>
            <a:r>
              <a:rPr lang="de-DE" err="1"/>
              <a:t>JOIN</a:t>
            </a:r>
            <a:endParaRPr lang="de-DE"/>
          </a:p>
          <a:p>
            <a:pPr marL="0" indent="0">
              <a:buNone/>
            </a:pPr>
            <a:r>
              <a:rPr lang="de-DE" err="1"/>
              <a:t>INNER</a:t>
            </a:r>
            <a:r>
              <a:rPr lang="de-DE"/>
              <a:t> </a:t>
            </a:r>
            <a:r>
              <a:rPr lang="de-DE" err="1"/>
              <a:t>JOIN</a:t>
            </a:r>
            <a:endParaRPr lang="de-DE"/>
          </a:p>
          <a:p>
            <a:pPr marL="0" indent="0">
              <a:buNone/>
            </a:pPr>
            <a:r>
              <a:rPr lang="de-DE"/>
              <a:t>RIGHT </a:t>
            </a:r>
            <a:r>
              <a:rPr lang="de-DE" err="1"/>
              <a:t>JOIN</a:t>
            </a:r>
            <a:endParaRPr lang="de-DE"/>
          </a:p>
          <a:p>
            <a:pPr marL="0" indent="0">
              <a:buNone/>
            </a:pPr>
            <a:r>
              <a:rPr lang="de-DE"/>
              <a:t>OUTER </a:t>
            </a:r>
            <a:r>
              <a:rPr lang="de-DE" err="1"/>
              <a:t>JOIN</a:t>
            </a:r>
            <a:endParaRPr lang="de-DE"/>
          </a:p>
        </p:txBody>
      </p:sp>
    </p:spTree>
    <p:extLst>
      <p:ext uri="{BB962C8B-B14F-4D97-AF65-F5344CB8AC3E}">
        <p14:creationId xmlns:p14="http://schemas.microsoft.com/office/powerpoint/2010/main" val="1544266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D0B93-1C04-734C-1422-B7D0E3CACDE1}"/>
              </a:ext>
            </a:extLst>
          </p:cNvPr>
          <p:cNvSpPr>
            <a:spLocks noGrp="1"/>
          </p:cNvSpPr>
          <p:nvPr>
            <p:ph type="title"/>
          </p:nvPr>
        </p:nvSpPr>
        <p:spPr/>
        <p:txBody>
          <a:bodyPr/>
          <a:lstStyle/>
          <a:p>
            <a:r>
              <a:rPr lang="de-DE"/>
              <a:t>Having</a:t>
            </a:r>
          </a:p>
        </p:txBody>
      </p:sp>
      <p:sp>
        <p:nvSpPr>
          <p:cNvPr id="3" name="Inhaltsplatzhalter 2">
            <a:extLst>
              <a:ext uri="{FF2B5EF4-FFF2-40B4-BE49-F238E27FC236}">
                <a16:creationId xmlns:a16="http://schemas.microsoft.com/office/drawing/2014/main" id="{31FD5B9B-5F06-250F-200B-676D8B870A66}"/>
              </a:ext>
            </a:extLst>
          </p:cNvPr>
          <p:cNvSpPr>
            <a:spLocks noGrp="1"/>
          </p:cNvSpPr>
          <p:nvPr>
            <p:ph idx="1"/>
          </p:nvPr>
        </p:nvSpPr>
        <p:spPr/>
        <p:txBody>
          <a:bodyPr/>
          <a:lstStyle/>
          <a:p>
            <a:pPr marL="0" indent="0">
              <a:buNone/>
            </a:pPr>
            <a:r>
              <a:rPr lang="en-US" b="0" i="0">
                <a:solidFill>
                  <a:srgbClr val="0000CD"/>
                </a:solidFill>
                <a:effectLst/>
                <a:latin typeface="Consolas" panose="020B0609020204030204" pitchFamily="49" charset="0"/>
              </a:rPr>
              <a:t>SELECT</a:t>
            </a:r>
            <a:r>
              <a:rPr lang="en-US" b="0" i="0">
                <a:solidFill>
                  <a:srgbClr val="000000"/>
                </a:solidFill>
                <a:effectLst/>
                <a:latin typeface="Consolas" panose="020B0609020204030204" pitchFamily="49" charset="0"/>
              </a:rPr>
              <a:t> </a:t>
            </a:r>
            <a:r>
              <a:rPr lang="en-US" b="0" i="0">
                <a:solidFill>
                  <a:srgbClr val="0000CD"/>
                </a:solidFill>
                <a:effectLst/>
                <a:latin typeface="Consolas" panose="020B0609020204030204" pitchFamily="49" charset="0"/>
              </a:rPr>
              <a:t>COUNT</a:t>
            </a:r>
            <a:r>
              <a:rPr lang="en-US" b="0" i="0">
                <a:solidFill>
                  <a:srgbClr val="000000"/>
                </a:solidFill>
                <a:effectLst/>
                <a:latin typeface="Consolas" panose="020B0609020204030204" pitchFamily="49" charset="0"/>
              </a:rPr>
              <a:t>(</a:t>
            </a:r>
            <a:r>
              <a:rPr lang="en-US" b="0" i="0" err="1">
                <a:solidFill>
                  <a:srgbClr val="000000"/>
                </a:solidFill>
                <a:effectLst/>
                <a:latin typeface="Consolas" panose="020B0609020204030204" pitchFamily="49" charset="0"/>
              </a:rPr>
              <a:t>CustomerID</a:t>
            </a:r>
            <a:r>
              <a:rPr lang="en-US" b="0" i="0">
                <a:solidFill>
                  <a:srgbClr val="000000"/>
                </a:solidFill>
                <a:effectLst/>
                <a:latin typeface="Consolas" panose="020B0609020204030204" pitchFamily="49" charset="0"/>
              </a:rPr>
              <a:t>), Country</a:t>
            </a:r>
            <a:br>
              <a:rPr lang="en-US"/>
            </a:br>
            <a:r>
              <a:rPr lang="en-US" b="0" i="0">
                <a:solidFill>
                  <a:srgbClr val="0000CD"/>
                </a:solidFill>
                <a:effectLst/>
                <a:latin typeface="Consolas" panose="020B0609020204030204" pitchFamily="49" charset="0"/>
              </a:rPr>
              <a:t>FROM</a:t>
            </a:r>
            <a:r>
              <a:rPr lang="en-US" b="0" i="0">
                <a:solidFill>
                  <a:srgbClr val="000000"/>
                </a:solidFill>
                <a:effectLst/>
                <a:latin typeface="Consolas" panose="020B0609020204030204" pitchFamily="49" charset="0"/>
              </a:rPr>
              <a:t> Customers</a:t>
            </a:r>
            <a:br>
              <a:rPr lang="en-US"/>
            </a:br>
            <a:r>
              <a:rPr lang="en-US" b="0" i="0">
                <a:solidFill>
                  <a:srgbClr val="0000CD"/>
                </a:solidFill>
                <a:effectLst/>
                <a:latin typeface="Consolas" panose="020B0609020204030204" pitchFamily="49" charset="0"/>
              </a:rPr>
              <a:t>GROUP</a:t>
            </a:r>
            <a:r>
              <a:rPr lang="en-US" b="0" i="0">
                <a:solidFill>
                  <a:srgbClr val="000000"/>
                </a:solidFill>
                <a:effectLst/>
                <a:latin typeface="Consolas" panose="020B0609020204030204" pitchFamily="49" charset="0"/>
              </a:rPr>
              <a:t> </a:t>
            </a:r>
            <a:r>
              <a:rPr lang="en-US" b="0" i="0">
                <a:solidFill>
                  <a:srgbClr val="0000CD"/>
                </a:solidFill>
                <a:effectLst/>
                <a:latin typeface="Consolas" panose="020B0609020204030204" pitchFamily="49" charset="0"/>
              </a:rPr>
              <a:t>BY</a:t>
            </a:r>
            <a:r>
              <a:rPr lang="en-US" b="0" i="0">
                <a:solidFill>
                  <a:srgbClr val="000000"/>
                </a:solidFill>
                <a:effectLst/>
                <a:latin typeface="Consolas" panose="020B0609020204030204" pitchFamily="49" charset="0"/>
              </a:rPr>
              <a:t> Country</a:t>
            </a:r>
            <a:br>
              <a:rPr lang="en-US"/>
            </a:br>
            <a:r>
              <a:rPr lang="en-US" b="0" i="0">
                <a:solidFill>
                  <a:srgbClr val="0000CD"/>
                </a:solidFill>
                <a:effectLst/>
                <a:latin typeface="Consolas" panose="020B0609020204030204" pitchFamily="49" charset="0"/>
              </a:rPr>
              <a:t>HAVING</a:t>
            </a:r>
            <a:r>
              <a:rPr lang="en-US" b="0" i="0">
                <a:solidFill>
                  <a:srgbClr val="000000"/>
                </a:solidFill>
                <a:effectLst/>
                <a:latin typeface="Consolas" panose="020B0609020204030204" pitchFamily="49" charset="0"/>
              </a:rPr>
              <a:t> </a:t>
            </a:r>
            <a:r>
              <a:rPr lang="en-US" b="0" i="0">
                <a:solidFill>
                  <a:srgbClr val="0000CD"/>
                </a:solidFill>
                <a:effectLst/>
                <a:latin typeface="Consolas" panose="020B0609020204030204" pitchFamily="49" charset="0"/>
              </a:rPr>
              <a:t>COUNT</a:t>
            </a:r>
            <a:r>
              <a:rPr lang="en-US" b="0" i="0">
                <a:solidFill>
                  <a:srgbClr val="000000"/>
                </a:solidFill>
                <a:effectLst/>
                <a:latin typeface="Consolas" panose="020B0609020204030204" pitchFamily="49" charset="0"/>
              </a:rPr>
              <a:t>(</a:t>
            </a:r>
            <a:r>
              <a:rPr lang="en-US" b="0" i="0" err="1">
                <a:solidFill>
                  <a:srgbClr val="000000"/>
                </a:solidFill>
                <a:effectLst/>
                <a:latin typeface="Consolas" panose="020B0609020204030204" pitchFamily="49" charset="0"/>
              </a:rPr>
              <a:t>CustomerID</a:t>
            </a:r>
            <a:r>
              <a:rPr lang="en-US" b="0" i="0">
                <a:solidFill>
                  <a:srgbClr val="000000"/>
                </a:solidFill>
                <a:effectLst/>
                <a:latin typeface="Consolas" panose="020B0609020204030204" pitchFamily="49" charset="0"/>
              </a:rPr>
              <a:t>) &gt; </a:t>
            </a:r>
            <a:r>
              <a:rPr lang="en-US" b="0" i="0">
                <a:solidFill>
                  <a:srgbClr val="FF0000"/>
                </a:solidFill>
                <a:effectLst/>
                <a:latin typeface="Consolas" panose="020B0609020204030204" pitchFamily="49" charset="0"/>
              </a:rPr>
              <a:t>5</a:t>
            </a:r>
            <a:r>
              <a:rPr lang="en-US" b="0" i="0">
                <a:solidFill>
                  <a:srgbClr val="000000"/>
                </a:solidFill>
                <a:effectLst/>
                <a:latin typeface="Consolas" panose="020B0609020204030204" pitchFamily="49" charset="0"/>
              </a:rPr>
              <a:t>;</a:t>
            </a:r>
          </a:p>
          <a:p>
            <a:pPr marL="0" indent="0">
              <a:buNone/>
            </a:pPr>
            <a:endParaRPr lang="en-US">
              <a:solidFill>
                <a:srgbClr val="000000"/>
              </a:solidFill>
              <a:latin typeface="Consolas" panose="020B0609020204030204" pitchFamily="49" charset="0"/>
            </a:endParaRPr>
          </a:p>
        </p:txBody>
      </p:sp>
    </p:spTree>
    <p:extLst>
      <p:ext uri="{BB962C8B-B14F-4D97-AF65-F5344CB8AC3E}">
        <p14:creationId xmlns:p14="http://schemas.microsoft.com/office/powerpoint/2010/main" val="1489391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4C9432-59AF-A58A-E397-B99C3A28246E}"/>
              </a:ext>
            </a:extLst>
          </p:cNvPr>
          <p:cNvSpPr>
            <a:spLocks noGrp="1"/>
          </p:cNvSpPr>
          <p:nvPr>
            <p:ph type="title"/>
          </p:nvPr>
        </p:nvSpPr>
        <p:spPr/>
        <p:txBody>
          <a:bodyPr/>
          <a:lstStyle/>
          <a:p>
            <a:r>
              <a:rPr lang="de-DE"/>
              <a:t>Index</a:t>
            </a:r>
          </a:p>
        </p:txBody>
      </p:sp>
      <p:sp>
        <p:nvSpPr>
          <p:cNvPr id="3" name="Inhaltsplatzhalter 2">
            <a:extLst>
              <a:ext uri="{FF2B5EF4-FFF2-40B4-BE49-F238E27FC236}">
                <a16:creationId xmlns:a16="http://schemas.microsoft.com/office/drawing/2014/main" id="{54ACDE74-E338-4323-9D86-872882BABA99}"/>
              </a:ext>
            </a:extLst>
          </p:cNvPr>
          <p:cNvSpPr>
            <a:spLocks noGrp="1"/>
          </p:cNvSpPr>
          <p:nvPr>
            <p:ph idx="1"/>
          </p:nvPr>
        </p:nvSpPr>
        <p:spPr/>
        <p:txBody>
          <a:bodyPr/>
          <a:lstStyle/>
          <a:p>
            <a:pPr marL="0" indent="0">
              <a:buNone/>
            </a:pPr>
            <a:r>
              <a:rPr lang="de-DE" b="0" i="0" dirty="0">
                <a:effectLst/>
                <a:latin typeface="__fkGroteskNeue_598ab8"/>
              </a:rPr>
              <a:t>Ein SQL-Index ist wie ein Inhaltsverzeichnis in einem Buch: Anstatt jede Seite zu durchsuchen, findest du mit einem Index direkt die Stelle, an der man nachschauen muss. </a:t>
            </a:r>
          </a:p>
          <a:p>
            <a:pPr marL="0" indent="0">
              <a:buNone/>
            </a:pPr>
            <a:r>
              <a:rPr lang="de-DE" b="0" i="0" dirty="0">
                <a:effectLst/>
                <a:latin typeface="__fkGroteskNeue_598ab8"/>
              </a:rPr>
              <a:t>Diese Zusatzstruktur beschleunigt Abfragen auf häufig verwendeten Spalten und spart dadurch Zeit beim Abrufen von Daten. Allerdings kann das Anlegen vieler Indizes das Schreiben verlangsamen, weil bei jeder Datenänderung auch die Indizes aktualisiert werden müssen.</a:t>
            </a:r>
            <a:endParaRPr lang="de-DE" dirty="0"/>
          </a:p>
        </p:txBody>
      </p:sp>
    </p:spTree>
    <p:extLst>
      <p:ext uri="{BB962C8B-B14F-4D97-AF65-F5344CB8AC3E}">
        <p14:creationId xmlns:p14="http://schemas.microsoft.com/office/powerpoint/2010/main" val="259741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5BB348-9D61-4A27-96F4-1C5D2B3BEF52}"/>
              </a:ext>
            </a:extLst>
          </p:cNvPr>
          <p:cNvSpPr>
            <a:spLocks noGrp="1"/>
          </p:cNvSpPr>
          <p:nvPr>
            <p:ph type="title"/>
          </p:nvPr>
        </p:nvSpPr>
        <p:spPr/>
        <p:txBody>
          <a:bodyPr/>
          <a:lstStyle/>
          <a:p>
            <a:r>
              <a:rPr lang="de-DE"/>
              <a:t>Restore Database</a:t>
            </a:r>
          </a:p>
        </p:txBody>
      </p:sp>
      <p:pic>
        <p:nvPicPr>
          <p:cNvPr id="4" name="Inhaltsplatzhalter 3">
            <a:extLst>
              <a:ext uri="{FF2B5EF4-FFF2-40B4-BE49-F238E27FC236}">
                <a16:creationId xmlns:a16="http://schemas.microsoft.com/office/drawing/2014/main" id="{2F0B7858-4791-4EA6-BC09-BB1F91E19274}"/>
              </a:ext>
            </a:extLst>
          </p:cNvPr>
          <p:cNvPicPr>
            <a:picLocks noGrp="1" noChangeAspect="1"/>
          </p:cNvPicPr>
          <p:nvPr>
            <p:ph idx="1"/>
          </p:nvPr>
        </p:nvPicPr>
        <p:blipFill>
          <a:blip r:embed="rId2"/>
          <a:stretch>
            <a:fillRect/>
          </a:stretch>
        </p:blipFill>
        <p:spPr>
          <a:xfrm>
            <a:off x="3942927" y="1825625"/>
            <a:ext cx="4306146" cy="4351338"/>
          </a:xfrm>
          <a:prstGeom prst="rect">
            <a:avLst/>
          </a:prstGeom>
        </p:spPr>
      </p:pic>
    </p:spTree>
    <p:extLst>
      <p:ext uri="{BB962C8B-B14F-4D97-AF65-F5344CB8AC3E}">
        <p14:creationId xmlns:p14="http://schemas.microsoft.com/office/powerpoint/2010/main" val="18063805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6BBEA-45B9-DA37-6A40-72CEFCD43E7E}"/>
              </a:ext>
            </a:extLst>
          </p:cNvPr>
          <p:cNvSpPr>
            <a:spLocks noGrp="1"/>
          </p:cNvSpPr>
          <p:nvPr>
            <p:ph type="title"/>
          </p:nvPr>
        </p:nvSpPr>
        <p:spPr/>
        <p:txBody>
          <a:bodyPr/>
          <a:lstStyle/>
          <a:p>
            <a:r>
              <a:rPr lang="de-DE"/>
              <a:t>Views</a:t>
            </a:r>
          </a:p>
        </p:txBody>
      </p:sp>
      <p:sp>
        <p:nvSpPr>
          <p:cNvPr id="3" name="Inhaltsplatzhalter 2">
            <a:extLst>
              <a:ext uri="{FF2B5EF4-FFF2-40B4-BE49-F238E27FC236}">
                <a16:creationId xmlns:a16="http://schemas.microsoft.com/office/drawing/2014/main" id="{1FAC0352-B391-0F31-BE96-735DDC2DEE81}"/>
              </a:ext>
            </a:extLst>
          </p:cNvPr>
          <p:cNvSpPr>
            <a:spLocks noGrp="1"/>
          </p:cNvSpPr>
          <p:nvPr>
            <p:ph idx="1"/>
          </p:nvPr>
        </p:nvSpPr>
        <p:spPr/>
        <p:txBody>
          <a:bodyPr/>
          <a:lstStyle/>
          <a:p>
            <a:pPr marL="0" indent="0">
              <a:buNone/>
            </a:pPr>
            <a:r>
              <a:rPr lang="de-DE" sz="1800">
                <a:solidFill>
                  <a:srgbClr val="0000FF"/>
                </a:solidFill>
                <a:latin typeface="Consolas" panose="020B0609020204030204" pitchFamily="49" charset="0"/>
              </a:rPr>
              <a:t>CREATE</a:t>
            </a:r>
            <a:r>
              <a:rPr lang="de-DE" sz="1800">
                <a:solidFill>
                  <a:srgbClr val="000000"/>
                </a:solidFill>
                <a:latin typeface="Consolas" panose="020B0609020204030204" pitchFamily="49" charset="0"/>
              </a:rPr>
              <a:t> </a:t>
            </a:r>
            <a:r>
              <a:rPr lang="de-DE" sz="1800">
                <a:solidFill>
                  <a:srgbClr val="0000FF"/>
                </a:solidFill>
                <a:latin typeface="Consolas" panose="020B0609020204030204" pitchFamily="49" charset="0"/>
              </a:rPr>
              <a:t>VIEW</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NuernbergGeschaeftspartner</a:t>
            </a:r>
            <a:r>
              <a:rPr lang="de-DE" sz="1800">
                <a:solidFill>
                  <a:srgbClr val="000000"/>
                </a:solidFill>
                <a:latin typeface="Consolas" panose="020B0609020204030204" pitchFamily="49" charset="0"/>
              </a:rPr>
              <a:t> </a:t>
            </a:r>
            <a:r>
              <a:rPr lang="de-DE" sz="1800">
                <a:solidFill>
                  <a:srgbClr val="0000FF"/>
                </a:solidFill>
                <a:latin typeface="Consolas" panose="020B0609020204030204" pitchFamily="49" charset="0"/>
              </a:rPr>
              <a:t>AS</a:t>
            </a:r>
            <a:endParaRPr lang="de-DE" sz="1800">
              <a:solidFill>
                <a:srgbClr val="000000"/>
              </a:solidFill>
              <a:latin typeface="Consolas" panose="020B0609020204030204" pitchFamily="49" charset="0"/>
            </a:endParaRPr>
          </a:p>
          <a:p>
            <a:pPr marL="0" indent="0">
              <a:buNone/>
            </a:pPr>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a:t>
            </a:r>
            <a:r>
              <a:rPr lang="de-DE" sz="1800">
                <a:solidFill>
                  <a:srgbClr val="808080"/>
                </a:solidFill>
                <a:latin typeface="Consolas" panose="020B0609020204030204" pitchFamily="49" charset="0"/>
              </a:rPr>
              <a:t>Vorname, Nachname</a:t>
            </a:r>
            <a:endParaRPr lang="de-DE" sz="1800">
              <a:solidFill>
                <a:srgbClr val="000000"/>
              </a:solidFill>
              <a:latin typeface="Consolas" panose="020B0609020204030204" pitchFamily="49" charset="0"/>
            </a:endParaRPr>
          </a:p>
          <a:p>
            <a:pPr marL="0" indent="0">
              <a:buNone/>
            </a:pPr>
            <a:r>
              <a:rPr lang="de-DE" sz="1800" err="1">
                <a:solidFill>
                  <a:srgbClr val="0000FF"/>
                </a:solidFill>
                <a:latin typeface="Consolas" panose="020B0609020204030204" pitchFamily="49" charset="0"/>
              </a:rPr>
              <a:t>FROM</a:t>
            </a:r>
            <a:r>
              <a:rPr lang="de-DE" sz="1800">
                <a:solidFill>
                  <a:srgbClr val="000000"/>
                </a:solidFill>
                <a:latin typeface="Consolas" panose="020B0609020204030204" pitchFamily="49" charset="0"/>
              </a:rPr>
              <a:t> </a:t>
            </a:r>
            <a:r>
              <a:rPr lang="de-DE" sz="1800" err="1">
                <a:solidFill>
                  <a:srgbClr val="000000"/>
                </a:solidFill>
                <a:latin typeface="Consolas" panose="020B0609020204030204" pitchFamily="49" charset="0"/>
              </a:rPr>
              <a:t>Geschaeftspartner</a:t>
            </a:r>
            <a:endParaRPr lang="de-DE" sz="1800">
              <a:solidFill>
                <a:srgbClr val="000000"/>
              </a:solidFill>
              <a:latin typeface="Consolas" panose="020B0609020204030204" pitchFamily="49" charset="0"/>
            </a:endParaRPr>
          </a:p>
          <a:p>
            <a:pPr marL="0" indent="0">
              <a:buNone/>
            </a:pPr>
            <a:r>
              <a:rPr lang="de-DE" sz="1800" err="1">
                <a:solidFill>
                  <a:srgbClr val="0000FF"/>
                </a:solidFill>
                <a:latin typeface="Consolas" panose="020B0609020204030204" pitchFamily="49" charset="0"/>
              </a:rPr>
              <a:t>WHERE</a:t>
            </a:r>
            <a:r>
              <a:rPr lang="de-DE" sz="1800">
                <a:solidFill>
                  <a:srgbClr val="000000"/>
                </a:solidFill>
                <a:latin typeface="Consolas" panose="020B0609020204030204" pitchFamily="49" charset="0"/>
              </a:rPr>
              <a:t> Ort </a:t>
            </a:r>
            <a:r>
              <a:rPr lang="de-DE" sz="1800">
                <a:solidFill>
                  <a:srgbClr val="808080"/>
                </a:solidFill>
                <a:latin typeface="Consolas" panose="020B0609020204030204" pitchFamily="49" charset="0"/>
              </a:rPr>
              <a:t>=</a:t>
            </a:r>
            <a:r>
              <a:rPr lang="de-DE" sz="1800">
                <a:solidFill>
                  <a:srgbClr val="000000"/>
                </a:solidFill>
                <a:latin typeface="Consolas" panose="020B0609020204030204" pitchFamily="49" charset="0"/>
              </a:rPr>
              <a:t> </a:t>
            </a:r>
            <a:r>
              <a:rPr lang="de-DE" sz="1800">
                <a:solidFill>
                  <a:srgbClr val="FF0000"/>
                </a:solidFill>
                <a:latin typeface="Consolas" panose="020B0609020204030204" pitchFamily="49" charset="0"/>
              </a:rPr>
              <a:t>'Nürnberg'</a:t>
            </a:r>
          </a:p>
          <a:p>
            <a:pPr marL="0" indent="0">
              <a:buNone/>
            </a:pPr>
            <a:endParaRPr lang="de-DE" sz="1800">
              <a:solidFill>
                <a:srgbClr val="FF0000"/>
              </a:solidFill>
              <a:latin typeface="Consolas" panose="020B0609020204030204" pitchFamily="49" charset="0"/>
            </a:endParaRPr>
          </a:p>
          <a:p>
            <a:pPr marL="0" indent="0">
              <a:buNone/>
            </a:pPr>
            <a:endParaRPr lang="de-DE" sz="1800">
              <a:solidFill>
                <a:srgbClr val="FF0000"/>
              </a:solidFill>
              <a:latin typeface="Consolas" panose="020B0609020204030204" pitchFamily="49" charset="0"/>
            </a:endParaRPr>
          </a:p>
          <a:p>
            <a:pPr marL="0" indent="0">
              <a:buNone/>
            </a:pPr>
            <a:endParaRPr lang="de-DE" sz="1800">
              <a:solidFill>
                <a:srgbClr val="FF0000"/>
              </a:solidFill>
              <a:latin typeface="Consolas" panose="020B0609020204030204" pitchFamily="49" charset="0"/>
            </a:endParaRPr>
          </a:p>
          <a:p>
            <a:pPr marL="0" indent="0">
              <a:buNone/>
            </a:pPr>
            <a:r>
              <a:rPr lang="en-US" sz="1200">
                <a:hlinkClick r:id="rId3"/>
              </a:rPr>
              <a:t>SQL DROP VIEW (w3schools.com)</a:t>
            </a:r>
            <a:endParaRPr lang="de-DE" sz="1800">
              <a:solidFill>
                <a:srgbClr val="FF0000"/>
              </a:solidFill>
              <a:latin typeface="Consolas" panose="020B0609020204030204" pitchFamily="49" charset="0"/>
            </a:endParaRPr>
          </a:p>
          <a:p>
            <a:pPr marL="0" indent="0">
              <a:buNone/>
            </a:pPr>
            <a:endParaRPr lang="de-DE" sz="1800">
              <a:solidFill>
                <a:srgbClr val="FF0000"/>
              </a:solidFill>
              <a:latin typeface="Consolas" panose="020B0609020204030204" pitchFamily="49" charset="0"/>
            </a:endParaRPr>
          </a:p>
          <a:p>
            <a:pPr marL="0" indent="0">
              <a:buNone/>
            </a:pPr>
            <a:r>
              <a:rPr lang="en-US">
                <a:hlinkClick r:id="rId4"/>
              </a:rPr>
              <a:t>Views - SQL Server | Microsoft Learn</a:t>
            </a:r>
            <a:endParaRPr lang="de-DE"/>
          </a:p>
        </p:txBody>
      </p:sp>
    </p:spTree>
    <p:extLst>
      <p:ext uri="{BB962C8B-B14F-4D97-AF65-F5344CB8AC3E}">
        <p14:creationId xmlns:p14="http://schemas.microsoft.com/office/powerpoint/2010/main" val="1140768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7A0531-8022-C24C-4073-6DBE9C674BF5}"/>
              </a:ext>
            </a:extLst>
          </p:cNvPr>
          <p:cNvSpPr>
            <a:spLocks noGrp="1"/>
          </p:cNvSpPr>
          <p:nvPr>
            <p:ph type="title"/>
          </p:nvPr>
        </p:nvSpPr>
        <p:spPr/>
        <p:txBody>
          <a:bodyPr/>
          <a:lstStyle/>
          <a:p>
            <a:r>
              <a:rPr lang="de-DE"/>
              <a:t>Operatoren und Funktionen</a:t>
            </a:r>
          </a:p>
        </p:txBody>
      </p:sp>
      <p:sp>
        <p:nvSpPr>
          <p:cNvPr id="3" name="Inhaltsplatzhalter 2">
            <a:extLst>
              <a:ext uri="{FF2B5EF4-FFF2-40B4-BE49-F238E27FC236}">
                <a16:creationId xmlns:a16="http://schemas.microsoft.com/office/drawing/2014/main" id="{44390BBE-22E1-B1D4-7755-A9C7A282D8E2}"/>
              </a:ext>
            </a:extLst>
          </p:cNvPr>
          <p:cNvSpPr>
            <a:spLocks noGrp="1"/>
          </p:cNvSpPr>
          <p:nvPr>
            <p:ph idx="1"/>
          </p:nvPr>
        </p:nvSpPr>
        <p:spPr/>
        <p:txBody>
          <a:bodyPr/>
          <a:lstStyle/>
          <a:p>
            <a:pPr marL="0" indent="0">
              <a:buNone/>
            </a:pPr>
            <a:endParaRPr lang="de-DE">
              <a:hlinkClick r:id="rId3"/>
            </a:endParaRPr>
          </a:p>
          <a:p>
            <a:pPr marL="0" indent="0">
              <a:buNone/>
            </a:pPr>
            <a:endParaRPr lang="de-DE" sz="2400">
              <a:hlinkClick r:id="rId4"/>
            </a:endParaRPr>
          </a:p>
          <a:p>
            <a:pPr marL="0" indent="0">
              <a:buNone/>
            </a:pPr>
            <a:r>
              <a:rPr lang="de-DE" sz="2400">
                <a:hlinkClick r:id="rId4"/>
              </a:rPr>
              <a:t>Operatoren (Transact-SQL) - SQL Server | Microsoft </a:t>
            </a:r>
            <a:r>
              <a:rPr lang="de-DE" sz="2400" err="1">
                <a:hlinkClick r:id="rId4"/>
              </a:rPr>
              <a:t>Learn</a:t>
            </a:r>
            <a:endParaRPr lang="de-DE" sz="2400">
              <a:hlinkClick r:id="rId3"/>
            </a:endParaRPr>
          </a:p>
          <a:p>
            <a:pPr marL="0" indent="0">
              <a:buNone/>
            </a:pPr>
            <a:endParaRPr lang="de-DE">
              <a:hlinkClick r:id="rId3"/>
            </a:endParaRPr>
          </a:p>
          <a:p>
            <a:pPr marL="0" indent="0">
              <a:buNone/>
            </a:pPr>
            <a:endParaRPr lang="de-DE">
              <a:hlinkClick r:id="rId3"/>
            </a:endParaRPr>
          </a:p>
          <a:p>
            <a:pPr marL="0" indent="0">
              <a:buNone/>
            </a:pPr>
            <a:r>
              <a:rPr lang="de-DE" sz="2400">
                <a:hlinkClick r:id="rId3"/>
              </a:rPr>
              <a:t>Was sind Microsoft SQL-Datenbank-Funktionen? - SQL Server | Microsoft </a:t>
            </a:r>
            <a:r>
              <a:rPr lang="de-DE" sz="2400" err="1">
                <a:hlinkClick r:id="rId3"/>
              </a:rPr>
              <a:t>Learn</a:t>
            </a:r>
            <a:endParaRPr lang="de-DE" sz="2400"/>
          </a:p>
        </p:txBody>
      </p:sp>
    </p:spTree>
    <p:extLst>
      <p:ext uri="{BB962C8B-B14F-4D97-AF65-F5344CB8AC3E}">
        <p14:creationId xmlns:p14="http://schemas.microsoft.com/office/powerpoint/2010/main" val="4092945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D47423-BC36-E429-AB25-70B7C13F2887}"/>
              </a:ext>
            </a:extLst>
          </p:cNvPr>
          <p:cNvSpPr>
            <a:spLocks noGrp="1"/>
          </p:cNvSpPr>
          <p:nvPr>
            <p:ph type="title"/>
          </p:nvPr>
        </p:nvSpPr>
        <p:spPr/>
        <p:txBody>
          <a:bodyPr/>
          <a:lstStyle/>
          <a:p>
            <a:r>
              <a:rPr lang="de-DE"/>
              <a:t>CASE</a:t>
            </a:r>
          </a:p>
        </p:txBody>
      </p:sp>
      <p:sp>
        <p:nvSpPr>
          <p:cNvPr id="3" name="Inhaltsplatzhalter 2">
            <a:extLst>
              <a:ext uri="{FF2B5EF4-FFF2-40B4-BE49-F238E27FC236}">
                <a16:creationId xmlns:a16="http://schemas.microsoft.com/office/drawing/2014/main" id="{93B967E0-69E6-DF12-8959-3BDF08388B3F}"/>
              </a:ext>
            </a:extLst>
          </p:cNvPr>
          <p:cNvSpPr>
            <a:spLocks noGrp="1"/>
          </p:cNvSpPr>
          <p:nvPr>
            <p:ph idx="1"/>
          </p:nvPr>
        </p:nvSpPr>
        <p:spPr/>
        <p:txBody>
          <a:bodyPr/>
          <a:lstStyle/>
          <a:p>
            <a:pPr marL="0" indent="0">
              <a:buNone/>
            </a:pPr>
            <a:r>
              <a:rPr lang="de-DE" sz="1800">
                <a:solidFill>
                  <a:srgbClr val="0000FF"/>
                </a:solidFill>
                <a:latin typeface="Consolas" panose="020B0609020204030204" pitchFamily="49" charset="0"/>
              </a:rPr>
              <a:t>SELECT</a:t>
            </a:r>
            <a:r>
              <a:rPr lang="de-DE" sz="1800">
                <a:solidFill>
                  <a:srgbClr val="000000"/>
                </a:solidFill>
                <a:latin typeface="Consolas" panose="020B0609020204030204" pitchFamily="49" charset="0"/>
              </a:rPr>
              <a:t> Vorname, Nachname,</a:t>
            </a:r>
          </a:p>
          <a:p>
            <a:pPr marL="0" indent="0">
              <a:buNone/>
            </a:pPr>
            <a:r>
              <a:rPr lang="de-DE" sz="1800">
                <a:solidFill>
                  <a:srgbClr val="0000FF"/>
                </a:solidFill>
                <a:latin typeface="Consolas" panose="020B0609020204030204" pitchFamily="49" charset="0"/>
              </a:rPr>
              <a:t>CASE </a:t>
            </a:r>
            <a:r>
              <a:rPr lang="de-DE" sz="1800">
                <a:solidFill>
                  <a:srgbClr val="000000"/>
                </a:solidFill>
                <a:latin typeface="Consolas" panose="020B0609020204030204" pitchFamily="49" charset="0"/>
              </a:rPr>
              <a:t> </a:t>
            </a:r>
          </a:p>
          <a:p>
            <a:pPr marL="0" indent="0">
              <a:buNone/>
            </a:pPr>
            <a:r>
              <a:rPr lang="de-DE" sz="1800" err="1">
                <a:solidFill>
                  <a:srgbClr val="0000FF"/>
                </a:solidFill>
                <a:latin typeface="Consolas" panose="020B0609020204030204" pitchFamily="49" charset="0"/>
              </a:rPr>
              <a:t>WHEN</a:t>
            </a:r>
            <a:r>
              <a:rPr lang="de-DE" sz="1800">
                <a:solidFill>
                  <a:srgbClr val="0000FF"/>
                </a:solidFill>
                <a:latin typeface="Consolas" panose="020B0609020204030204" pitchFamily="49" charset="0"/>
              </a:rPr>
              <a:t> </a:t>
            </a:r>
            <a:r>
              <a:rPr lang="de-DE" sz="1800">
                <a:solidFill>
                  <a:srgbClr val="000000"/>
                </a:solidFill>
                <a:latin typeface="Consolas" panose="020B0609020204030204" pitchFamily="49" charset="0"/>
              </a:rPr>
              <a:t>&lt;</a:t>
            </a:r>
            <a:r>
              <a:rPr lang="de-DE" sz="1800" err="1">
                <a:solidFill>
                  <a:srgbClr val="000000"/>
                </a:solidFill>
                <a:latin typeface="Consolas" panose="020B0609020204030204" pitchFamily="49" charset="0"/>
              </a:rPr>
              <a:t>boolscher</a:t>
            </a:r>
            <a:r>
              <a:rPr lang="de-DE" sz="1800">
                <a:solidFill>
                  <a:srgbClr val="000000"/>
                </a:solidFill>
                <a:latin typeface="Consolas" panose="020B0609020204030204" pitchFamily="49" charset="0"/>
              </a:rPr>
              <a:t> Vergleich&gt; </a:t>
            </a:r>
            <a:r>
              <a:rPr lang="de-DE" sz="1800" err="1">
                <a:solidFill>
                  <a:srgbClr val="0000FF"/>
                </a:solidFill>
                <a:latin typeface="Consolas" panose="020B0609020204030204" pitchFamily="49" charset="0"/>
              </a:rPr>
              <a:t>THEN</a:t>
            </a:r>
            <a:r>
              <a:rPr lang="de-DE" sz="1800">
                <a:solidFill>
                  <a:srgbClr val="0000FF"/>
                </a:solidFill>
                <a:latin typeface="Consolas" panose="020B0609020204030204" pitchFamily="49" charset="0"/>
              </a:rPr>
              <a:t> </a:t>
            </a:r>
            <a:r>
              <a:rPr lang="de-DE" sz="1800">
                <a:solidFill>
                  <a:srgbClr val="000000"/>
                </a:solidFill>
                <a:latin typeface="Consolas" panose="020B0609020204030204" pitchFamily="49" charset="0"/>
              </a:rPr>
              <a:t>&lt;Ausgabe&gt;</a:t>
            </a:r>
          </a:p>
          <a:p>
            <a:pPr marL="0" indent="0">
              <a:buNone/>
            </a:pPr>
            <a:r>
              <a:rPr lang="de-DE" sz="1800">
                <a:solidFill>
                  <a:srgbClr val="0000FF"/>
                </a:solidFill>
                <a:latin typeface="Consolas" panose="020B0609020204030204" pitchFamily="49" charset="0"/>
              </a:rPr>
              <a:t>ELSE</a:t>
            </a:r>
            <a:r>
              <a:rPr lang="de-DE" sz="1800">
                <a:solidFill>
                  <a:srgbClr val="000000"/>
                </a:solidFill>
                <a:latin typeface="Consolas" panose="020B0609020204030204" pitchFamily="49" charset="0"/>
              </a:rPr>
              <a:t> &lt;in allen sonstigen Fällen&gt;</a:t>
            </a:r>
          </a:p>
          <a:p>
            <a:pPr marL="0" indent="0">
              <a:buNone/>
            </a:pPr>
            <a:r>
              <a:rPr lang="de-DE" sz="1800">
                <a:solidFill>
                  <a:srgbClr val="0000FF"/>
                </a:solidFill>
                <a:latin typeface="Consolas" panose="020B0609020204030204" pitchFamily="49" charset="0"/>
              </a:rPr>
              <a:t>END</a:t>
            </a:r>
            <a:endParaRPr lang="de-DE" sz="1800">
              <a:solidFill>
                <a:srgbClr val="000000"/>
              </a:solidFill>
              <a:latin typeface="Consolas" panose="020B0609020204030204" pitchFamily="49" charset="0"/>
            </a:endParaRPr>
          </a:p>
          <a:p>
            <a:pPr marL="0" indent="0">
              <a:buNone/>
            </a:pPr>
            <a:r>
              <a:rPr lang="de-DE" sz="1800" err="1">
                <a:solidFill>
                  <a:srgbClr val="0000FF"/>
                </a:solidFill>
                <a:latin typeface="Consolas" panose="020B0609020204030204" pitchFamily="49" charset="0"/>
              </a:rPr>
              <a:t>FROM</a:t>
            </a:r>
            <a:endParaRPr lang="de-DE"/>
          </a:p>
        </p:txBody>
      </p:sp>
    </p:spTree>
    <p:extLst>
      <p:ext uri="{BB962C8B-B14F-4D97-AF65-F5344CB8AC3E}">
        <p14:creationId xmlns:p14="http://schemas.microsoft.com/office/powerpoint/2010/main" val="1648239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3069DB-672A-6665-4FD7-0E37266BE9B6}"/>
              </a:ext>
            </a:extLst>
          </p:cNvPr>
          <p:cNvSpPr>
            <a:spLocks noGrp="1"/>
          </p:cNvSpPr>
          <p:nvPr>
            <p:ph type="title"/>
          </p:nvPr>
        </p:nvSpPr>
        <p:spPr/>
        <p:txBody>
          <a:bodyPr/>
          <a:lstStyle/>
          <a:p>
            <a:r>
              <a:rPr lang="de-DE"/>
              <a:t>Gruppierungs-Funktionen</a:t>
            </a:r>
          </a:p>
        </p:txBody>
      </p:sp>
      <p:sp>
        <p:nvSpPr>
          <p:cNvPr id="3" name="Inhaltsplatzhalter 2">
            <a:extLst>
              <a:ext uri="{FF2B5EF4-FFF2-40B4-BE49-F238E27FC236}">
                <a16:creationId xmlns:a16="http://schemas.microsoft.com/office/drawing/2014/main" id="{43B5F68E-2793-4C8B-7E5B-A48BBBB7E48A}"/>
              </a:ext>
            </a:extLst>
          </p:cNvPr>
          <p:cNvSpPr>
            <a:spLocks noGrp="1"/>
          </p:cNvSpPr>
          <p:nvPr>
            <p:ph idx="1"/>
          </p:nvPr>
        </p:nvSpPr>
        <p:spPr/>
        <p:txBody>
          <a:bodyPr/>
          <a:lstStyle/>
          <a:p>
            <a:pPr marL="0" indent="0">
              <a:buNone/>
            </a:pPr>
            <a:r>
              <a:rPr lang="de-DE" dirty="0"/>
              <a:t>Siehe Code</a:t>
            </a:r>
          </a:p>
        </p:txBody>
      </p:sp>
    </p:spTree>
    <p:extLst>
      <p:ext uri="{BB962C8B-B14F-4D97-AF65-F5344CB8AC3E}">
        <p14:creationId xmlns:p14="http://schemas.microsoft.com/office/powerpoint/2010/main" val="2041557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8C8A1-A726-14A2-24C8-074C73CE5C13}"/>
              </a:ext>
            </a:extLst>
          </p:cNvPr>
          <p:cNvSpPr>
            <a:spLocks noGrp="1"/>
          </p:cNvSpPr>
          <p:nvPr>
            <p:ph type="title"/>
          </p:nvPr>
        </p:nvSpPr>
        <p:spPr/>
        <p:txBody>
          <a:bodyPr/>
          <a:lstStyle/>
          <a:p>
            <a:r>
              <a:rPr lang="de-DE"/>
              <a:t>Selbsterstellte Funktionen</a:t>
            </a:r>
          </a:p>
        </p:txBody>
      </p:sp>
      <p:sp>
        <p:nvSpPr>
          <p:cNvPr id="3" name="Inhaltsplatzhalter 2">
            <a:extLst>
              <a:ext uri="{FF2B5EF4-FFF2-40B4-BE49-F238E27FC236}">
                <a16:creationId xmlns:a16="http://schemas.microsoft.com/office/drawing/2014/main" id="{4B79518F-6640-E538-DC3F-55CF9665A8D5}"/>
              </a:ext>
            </a:extLst>
          </p:cNvPr>
          <p:cNvSpPr>
            <a:spLocks noGrp="1"/>
          </p:cNvSpPr>
          <p:nvPr>
            <p:ph idx="1"/>
          </p:nvPr>
        </p:nvSpPr>
        <p:spPr/>
        <p:txBody>
          <a:bodyPr/>
          <a:lstStyle/>
          <a:p>
            <a:pPr marL="0" indent="0">
              <a:buNone/>
            </a:pPr>
            <a:r>
              <a:rPr lang="de-DE" dirty="0"/>
              <a:t>Siehe Code</a:t>
            </a:r>
          </a:p>
          <a:p>
            <a:pPr marL="0" indent="0">
              <a:buNone/>
            </a:pPr>
            <a:endParaRPr lang="de-DE" dirty="0"/>
          </a:p>
        </p:txBody>
      </p:sp>
    </p:spTree>
    <p:extLst>
      <p:ext uri="{BB962C8B-B14F-4D97-AF65-F5344CB8AC3E}">
        <p14:creationId xmlns:p14="http://schemas.microsoft.com/office/powerpoint/2010/main" val="28579621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3CECD0D-C9A6-3E01-9F72-DDF576BADB66}"/>
              </a:ext>
            </a:extLst>
          </p:cNvPr>
          <p:cNvSpPr>
            <a:spLocks noGrp="1"/>
          </p:cNvSpPr>
          <p:nvPr>
            <p:ph idx="1"/>
          </p:nvPr>
        </p:nvSpPr>
        <p:spPr/>
        <p:txBody>
          <a:bodyPr/>
          <a:lstStyle/>
          <a:p>
            <a:pPr marL="0" indent="0">
              <a:buNone/>
            </a:pPr>
            <a:endParaRPr lang="de-DE"/>
          </a:p>
          <a:p>
            <a:pPr marL="0" indent="0">
              <a:buNone/>
            </a:pPr>
            <a:endParaRPr lang="de-DE"/>
          </a:p>
        </p:txBody>
      </p:sp>
      <p:pic>
        <p:nvPicPr>
          <p:cNvPr id="1026" name="Picture 2" descr="14001">
            <a:hlinkClick r:id="rId2"/>
            <a:extLst>
              <a:ext uri="{FF2B5EF4-FFF2-40B4-BE49-F238E27FC236}">
                <a16:creationId xmlns:a16="http://schemas.microsoft.com/office/drawing/2014/main" id="{F69019F3-5EA1-477D-C860-1E4DEB554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309563"/>
            <a:ext cx="4286250" cy="62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6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531784-824E-729D-A48E-DD656A1DAEE0}"/>
              </a:ext>
            </a:extLst>
          </p:cNvPr>
          <p:cNvSpPr>
            <a:spLocks noGrp="1"/>
          </p:cNvSpPr>
          <p:nvPr>
            <p:ph type="title"/>
          </p:nvPr>
        </p:nvSpPr>
        <p:spPr/>
        <p:txBody>
          <a:bodyPr/>
          <a:lstStyle/>
          <a:p>
            <a:r>
              <a:rPr lang="de-DE"/>
              <a:t>Herdt-Verlag</a:t>
            </a:r>
          </a:p>
        </p:txBody>
      </p:sp>
      <p:sp>
        <p:nvSpPr>
          <p:cNvPr id="3" name="Inhaltsplatzhalter 2">
            <a:extLst>
              <a:ext uri="{FF2B5EF4-FFF2-40B4-BE49-F238E27FC236}">
                <a16:creationId xmlns:a16="http://schemas.microsoft.com/office/drawing/2014/main" id="{431C9102-F2C7-99B4-D6CF-633EA4CA2016}"/>
              </a:ext>
            </a:extLst>
          </p:cNvPr>
          <p:cNvSpPr>
            <a:spLocks noGrp="1"/>
          </p:cNvSpPr>
          <p:nvPr>
            <p:ph idx="1"/>
          </p:nvPr>
        </p:nvSpPr>
        <p:spPr/>
        <p:txBody>
          <a:bodyPr/>
          <a:lstStyle/>
          <a:p>
            <a:pPr marL="0" indent="0">
              <a:buNone/>
            </a:pPr>
            <a:r>
              <a:rPr lang="de-DE">
                <a:hlinkClick r:id="rId2"/>
              </a:rPr>
              <a:t>SQL Server 2022 – Administration, Entwicklung und BI</a:t>
            </a:r>
            <a:endParaRPr lang="de-DE"/>
          </a:p>
        </p:txBody>
      </p:sp>
    </p:spTree>
    <p:extLst>
      <p:ext uri="{BB962C8B-B14F-4D97-AF65-F5344CB8AC3E}">
        <p14:creationId xmlns:p14="http://schemas.microsoft.com/office/powerpoint/2010/main" val="187248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6FAFB6-E736-1ACF-9CAE-33F3EE71C1CD}"/>
              </a:ext>
            </a:extLst>
          </p:cNvPr>
          <p:cNvSpPr>
            <a:spLocks noGrp="1"/>
          </p:cNvSpPr>
          <p:nvPr>
            <p:ph type="title"/>
          </p:nvPr>
        </p:nvSpPr>
        <p:spPr/>
        <p:txBody>
          <a:bodyPr/>
          <a:lstStyle/>
          <a:p>
            <a:r>
              <a:rPr lang="de-DE"/>
              <a:t>Was ist SQL?</a:t>
            </a:r>
          </a:p>
        </p:txBody>
      </p:sp>
      <p:sp>
        <p:nvSpPr>
          <p:cNvPr id="3" name="Inhaltsplatzhalter 2">
            <a:extLst>
              <a:ext uri="{FF2B5EF4-FFF2-40B4-BE49-F238E27FC236}">
                <a16:creationId xmlns:a16="http://schemas.microsoft.com/office/drawing/2014/main" id="{76364284-11F9-6043-ADE2-781618B9923E}"/>
              </a:ext>
            </a:extLst>
          </p:cNvPr>
          <p:cNvSpPr>
            <a:spLocks noGrp="1"/>
          </p:cNvSpPr>
          <p:nvPr>
            <p:ph idx="1"/>
          </p:nvPr>
        </p:nvSpPr>
        <p:spPr/>
        <p:txBody>
          <a:bodyPr/>
          <a:lstStyle/>
          <a:p>
            <a:pPr marL="0" indent="0">
              <a:buNone/>
            </a:pPr>
            <a:r>
              <a:rPr lang="de-DE"/>
              <a:t>SQL erfordert ein vordefiniertes Schema</a:t>
            </a:r>
          </a:p>
          <a:p>
            <a:pPr marL="0" indent="0">
              <a:buNone/>
            </a:pPr>
            <a:r>
              <a:rPr lang="de-DE"/>
              <a:t>Ein Schema organisiert und strukturiert Daten in einer Datenbank </a:t>
            </a:r>
          </a:p>
          <a:p>
            <a:pPr marL="0" indent="0">
              <a:buNone/>
            </a:pPr>
            <a:r>
              <a:rPr lang="de-DE"/>
              <a:t>Struktur in der Tabelle bilden z. B. die Spalten oder ob sich in den Spalten Text, ganzzahlige oder dezimale Werte befinden können</a:t>
            </a:r>
          </a:p>
        </p:txBody>
      </p:sp>
    </p:spTree>
    <p:extLst>
      <p:ext uri="{BB962C8B-B14F-4D97-AF65-F5344CB8AC3E}">
        <p14:creationId xmlns:p14="http://schemas.microsoft.com/office/powerpoint/2010/main" val="47111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B64DE9-D68F-5862-9B58-A59C53DAE89A}"/>
              </a:ext>
            </a:extLst>
          </p:cNvPr>
          <p:cNvSpPr>
            <a:spLocks noGrp="1"/>
          </p:cNvSpPr>
          <p:nvPr>
            <p:ph type="title"/>
          </p:nvPr>
        </p:nvSpPr>
        <p:spPr/>
        <p:txBody>
          <a:bodyPr/>
          <a:lstStyle/>
          <a:p>
            <a:r>
              <a:rPr lang="de-DE"/>
              <a:t>Datenmodell und DB-Schema</a:t>
            </a:r>
          </a:p>
        </p:txBody>
      </p:sp>
      <p:sp>
        <p:nvSpPr>
          <p:cNvPr id="3" name="Inhaltsplatzhalter 2">
            <a:extLst>
              <a:ext uri="{FF2B5EF4-FFF2-40B4-BE49-F238E27FC236}">
                <a16:creationId xmlns:a16="http://schemas.microsoft.com/office/drawing/2014/main" id="{2E14F182-00EC-30A1-DEF6-2542A9E72316}"/>
              </a:ext>
            </a:extLst>
          </p:cNvPr>
          <p:cNvSpPr>
            <a:spLocks noGrp="1"/>
          </p:cNvSpPr>
          <p:nvPr>
            <p:ph idx="1"/>
          </p:nvPr>
        </p:nvSpPr>
        <p:spPr/>
        <p:txBody>
          <a:bodyPr/>
          <a:lstStyle/>
          <a:p>
            <a:pPr marL="0" indent="0">
              <a:buNone/>
            </a:pPr>
            <a:r>
              <a:rPr lang="de-DE"/>
              <a:t>Datenmodell = Theorie, Diagramme</a:t>
            </a:r>
          </a:p>
          <a:p>
            <a:pPr>
              <a:buFontTx/>
              <a:buChar char="-"/>
            </a:pPr>
            <a:r>
              <a:rPr lang="de-DE"/>
              <a:t>Tabellen/Objekte skizzieren, ERD-Diagramm erstellen</a:t>
            </a:r>
          </a:p>
          <a:p>
            <a:pPr marL="0" indent="0">
              <a:buNone/>
            </a:pPr>
            <a:r>
              <a:rPr lang="de-DE" sz="1600">
                <a:hlinkClick r:id="rId3"/>
              </a:rPr>
              <a:t>https://de.wikipedia.org/wiki/Entity-Relationship-Modell</a:t>
            </a:r>
            <a:endParaRPr lang="de-DE" sz="1600"/>
          </a:p>
          <a:p>
            <a:pPr marL="0" indent="0">
              <a:buNone/>
            </a:pPr>
            <a:endParaRPr lang="de-DE"/>
          </a:p>
          <a:p>
            <a:pPr marL="0" indent="0">
              <a:buNone/>
            </a:pPr>
            <a:r>
              <a:rPr lang="de-DE"/>
              <a:t>DB-Schema = Implementierung</a:t>
            </a:r>
          </a:p>
          <a:p>
            <a:pPr marL="0" indent="0">
              <a:buNone/>
            </a:pPr>
            <a:r>
              <a:rPr lang="de-DE"/>
              <a:t>- Anlegen der Tabellen, Primary und </a:t>
            </a:r>
            <a:r>
              <a:rPr lang="de-DE" err="1"/>
              <a:t>Foreign</a:t>
            </a:r>
            <a:r>
              <a:rPr lang="de-DE"/>
              <a:t> Keys, Relationen usw.</a:t>
            </a:r>
          </a:p>
        </p:txBody>
      </p:sp>
    </p:spTree>
    <p:extLst>
      <p:ext uri="{BB962C8B-B14F-4D97-AF65-F5344CB8AC3E}">
        <p14:creationId xmlns:p14="http://schemas.microsoft.com/office/powerpoint/2010/main" val="49827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51F0B0-5A6B-410C-3447-DABDD5012489}"/>
              </a:ext>
            </a:extLst>
          </p:cNvPr>
          <p:cNvSpPr>
            <a:spLocks noGrp="1"/>
          </p:cNvSpPr>
          <p:nvPr>
            <p:ph type="title"/>
          </p:nvPr>
        </p:nvSpPr>
        <p:spPr/>
        <p:txBody>
          <a:bodyPr/>
          <a:lstStyle/>
          <a:p>
            <a:r>
              <a:rPr lang="de-DE"/>
              <a:t>Datenmodell</a:t>
            </a:r>
          </a:p>
        </p:txBody>
      </p:sp>
      <p:sp>
        <p:nvSpPr>
          <p:cNvPr id="3" name="Inhaltsplatzhalter 2">
            <a:extLst>
              <a:ext uri="{FF2B5EF4-FFF2-40B4-BE49-F238E27FC236}">
                <a16:creationId xmlns:a16="http://schemas.microsoft.com/office/drawing/2014/main" id="{418CEA2B-192A-02E9-A0E4-445211F3C81D}"/>
              </a:ext>
            </a:extLst>
          </p:cNvPr>
          <p:cNvSpPr>
            <a:spLocks noGrp="1"/>
          </p:cNvSpPr>
          <p:nvPr>
            <p:ph idx="1"/>
          </p:nvPr>
        </p:nvSpPr>
        <p:spPr>
          <a:xfrm>
            <a:off x="838200" y="2266300"/>
            <a:ext cx="10515600" cy="3131965"/>
          </a:xfrm>
        </p:spPr>
        <p:txBody>
          <a:bodyPr/>
          <a:lstStyle/>
          <a:p>
            <a:pPr marL="0" indent="0">
              <a:buNone/>
            </a:pPr>
            <a:r>
              <a:rPr lang="de-DE"/>
              <a:t>Ein Datenmodell ist eine Visualisierung, die zusammenfasst, wie alle Tabellen in einer Datenbank miteinander in Beziehung stehen, zusammen mit einigen Details zu jeder Tabelle.</a:t>
            </a:r>
          </a:p>
        </p:txBody>
      </p:sp>
    </p:spTree>
    <p:extLst>
      <p:ext uri="{BB962C8B-B14F-4D97-AF65-F5344CB8AC3E}">
        <p14:creationId xmlns:p14="http://schemas.microsoft.com/office/powerpoint/2010/main" val="30898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13A389-40BA-0F6B-3678-02A2AEC6868A}"/>
              </a:ext>
            </a:extLst>
          </p:cNvPr>
          <p:cNvSpPr>
            <a:spLocks noGrp="1"/>
          </p:cNvSpPr>
          <p:nvPr>
            <p:ph type="title"/>
          </p:nvPr>
        </p:nvSpPr>
        <p:spPr/>
        <p:txBody>
          <a:bodyPr/>
          <a:lstStyle/>
          <a:p>
            <a:r>
              <a:rPr lang="de-DE"/>
              <a:t>Schema</a:t>
            </a:r>
          </a:p>
        </p:txBody>
      </p:sp>
      <p:sp>
        <p:nvSpPr>
          <p:cNvPr id="3" name="Inhaltsplatzhalter 2">
            <a:extLst>
              <a:ext uri="{FF2B5EF4-FFF2-40B4-BE49-F238E27FC236}">
                <a16:creationId xmlns:a16="http://schemas.microsoft.com/office/drawing/2014/main" id="{BCA3DDF7-41C7-0194-93AA-D53D2BB0B843}"/>
              </a:ext>
            </a:extLst>
          </p:cNvPr>
          <p:cNvSpPr>
            <a:spLocks noGrp="1"/>
          </p:cNvSpPr>
          <p:nvPr>
            <p:ph idx="1"/>
          </p:nvPr>
        </p:nvSpPr>
        <p:spPr/>
        <p:txBody>
          <a:bodyPr>
            <a:normAutofit lnSpcReduction="10000"/>
          </a:bodyPr>
          <a:lstStyle/>
          <a:p>
            <a:pPr marL="0" indent="0">
              <a:buNone/>
            </a:pPr>
            <a:r>
              <a:rPr lang="de-DE"/>
              <a:t>Logische Einordnung</a:t>
            </a:r>
          </a:p>
          <a:p>
            <a:pPr marL="0" indent="0">
              <a:buNone/>
            </a:pPr>
            <a:r>
              <a:rPr lang="de-DE"/>
              <a:t>[HR].[Abteilung]</a:t>
            </a:r>
          </a:p>
          <a:p>
            <a:pPr marL="0" indent="0">
              <a:buNone/>
            </a:pPr>
            <a:endParaRPr lang="de-DE"/>
          </a:p>
          <a:p>
            <a:pPr marL="0" indent="0">
              <a:buNone/>
            </a:pPr>
            <a:r>
              <a:rPr lang="de-DE"/>
              <a:t>Default Schema</a:t>
            </a:r>
          </a:p>
          <a:p>
            <a:pPr marL="0" indent="0">
              <a:buNone/>
            </a:pPr>
            <a:r>
              <a:rPr lang="de-DE" err="1"/>
              <a:t>dbo</a:t>
            </a:r>
            <a:endParaRPr lang="de-DE"/>
          </a:p>
          <a:p>
            <a:pPr marL="0" indent="0">
              <a:buNone/>
            </a:pPr>
            <a:endParaRPr lang="de-DE"/>
          </a:p>
          <a:p>
            <a:pPr marL="0" indent="0">
              <a:buNone/>
            </a:pPr>
            <a:r>
              <a:rPr lang="de-DE"/>
              <a:t>Kompletter Pfad</a:t>
            </a:r>
          </a:p>
          <a:p>
            <a:pPr marL="0" indent="0">
              <a:buNone/>
            </a:pPr>
            <a:r>
              <a:rPr lang="de-DE"/>
              <a:t>[Datenbank].[Schema].[Tabelle]</a:t>
            </a:r>
          </a:p>
          <a:p>
            <a:pPr marL="0" indent="0">
              <a:buNone/>
            </a:pPr>
            <a:r>
              <a:rPr lang="de-DE"/>
              <a:t>[AdventureWorks2022].[</a:t>
            </a:r>
            <a:r>
              <a:rPr lang="de-DE" err="1"/>
              <a:t>HumanResources</a:t>
            </a:r>
            <a:r>
              <a:rPr lang="de-DE"/>
              <a:t>].[Department]</a:t>
            </a:r>
          </a:p>
          <a:p>
            <a:pPr marL="0" indent="0">
              <a:buNone/>
            </a:pPr>
            <a:endParaRPr lang="de-DE"/>
          </a:p>
        </p:txBody>
      </p:sp>
    </p:spTree>
    <p:extLst>
      <p:ext uri="{BB962C8B-B14F-4D97-AF65-F5344CB8AC3E}">
        <p14:creationId xmlns:p14="http://schemas.microsoft.com/office/powerpoint/2010/main" val="382008813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4611</Words>
  <Application>Microsoft Office PowerPoint</Application>
  <PresentationFormat>Breitbild</PresentationFormat>
  <Paragraphs>641</Paragraphs>
  <Slides>56</Slides>
  <Notes>40</Notes>
  <HiddenSlides>0</HiddenSlides>
  <MMClips>0</MMClips>
  <ScaleCrop>false</ScaleCrop>
  <HeadingPairs>
    <vt:vector size="6" baseType="variant">
      <vt:variant>
        <vt:lpstr>Verwendete Schriftarten</vt:lpstr>
      </vt:variant>
      <vt:variant>
        <vt:i4>15</vt:i4>
      </vt:variant>
      <vt:variant>
        <vt:lpstr>Design</vt:lpstr>
      </vt:variant>
      <vt:variant>
        <vt:i4>1</vt:i4>
      </vt:variant>
      <vt:variant>
        <vt:lpstr>Folientitel</vt:lpstr>
      </vt:variant>
      <vt:variant>
        <vt:i4>56</vt:i4>
      </vt:variant>
    </vt:vector>
  </HeadingPairs>
  <TitlesOfParts>
    <vt:vector size="72" baseType="lpstr">
      <vt:lpstr>__fkGroteskNeue_598ab8</vt:lpstr>
      <vt:lpstr>-apple-system</vt:lpstr>
      <vt:lpstr>Arial</vt:lpstr>
      <vt:lpstr>Arial</vt:lpstr>
      <vt:lpstr>Calibri</vt:lpstr>
      <vt:lpstr>Calibri Light</vt:lpstr>
      <vt:lpstr>Consolas</vt:lpstr>
      <vt:lpstr>Guardian Text Sans 2</vt:lpstr>
      <vt:lpstr>inherit</vt:lpstr>
      <vt:lpstr>JetBrains Mono</vt:lpstr>
      <vt:lpstr>Noto serif</vt:lpstr>
      <vt:lpstr>Noto serif</vt:lpstr>
      <vt:lpstr>Times New Roman</vt:lpstr>
      <vt:lpstr>Ubuntu Mono Bold</vt:lpstr>
      <vt:lpstr>Wingdings</vt:lpstr>
      <vt:lpstr>Office</vt:lpstr>
      <vt:lpstr>Agenda SQL-Schulung</vt:lpstr>
      <vt:lpstr>PowerPoint-Präsentation</vt:lpstr>
      <vt:lpstr>Datenbank-Management-System (DBMS) SQL (Structured Query Language)</vt:lpstr>
      <vt:lpstr>DBMS-Funktion: Wiederherstellen</vt:lpstr>
      <vt:lpstr>Restore Database</vt:lpstr>
      <vt:lpstr>Was ist SQL?</vt:lpstr>
      <vt:lpstr>Datenmodell und DB-Schema</vt:lpstr>
      <vt:lpstr>Datenmodell</vt:lpstr>
      <vt:lpstr>Schema</vt:lpstr>
      <vt:lpstr>Relationale Datenbankmanagementsysteme  (R)DBMS</vt:lpstr>
      <vt:lpstr>RDBMS</vt:lpstr>
      <vt:lpstr>SQL Dialekte</vt:lpstr>
      <vt:lpstr>NoSQL</vt:lpstr>
      <vt:lpstr>NoSQL DBMS-Beispiele</vt:lpstr>
      <vt:lpstr>PowerPoint-Präsentation</vt:lpstr>
      <vt:lpstr>Praxisbeispiel</vt:lpstr>
      <vt:lpstr>Zusammenfassung</vt:lpstr>
      <vt:lpstr>PowerPoint-Präsentation</vt:lpstr>
      <vt:lpstr>DDL und DML</vt:lpstr>
      <vt:lpstr>DDL - DML</vt:lpstr>
      <vt:lpstr>ANSI Standard</vt:lpstr>
      <vt:lpstr>Keywords (Schlüsselwörter)</vt:lpstr>
      <vt:lpstr>Clauses</vt:lpstr>
      <vt:lpstr>Ausführungs-Reihenfolge</vt:lpstr>
      <vt:lpstr>Identifier</vt:lpstr>
      <vt:lpstr>Statement</vt:lpstr>
      <vt:lpstr>Expressions</vt:lpstr>
      <vt:lpstr>Datentypen</vt:lpstr>
      <vt:lpstr>Joins</vt:lpstr>
      <vt:lpstr>Alias</vt:lpstr>
      <vt:lpstr>Funktionen</vt:lpstr>
      <vt:lpstr>Welche Tools gibt es im SQL Server?</vt:lpstr>
      <vt:lpstr>MDF und LDF</vt:lpstr>
      <vt:lpstr>Database Diagram</vt:lpstr>
      <vt:lpstr>Create DB and Tables</vt:lpstr>
      <vt:lpstr>Constraints</vt:lpstr>
      <vt:lpstr>Insert Data</vt:lpstr>
      <vt:lpstr>Delete Rows</vt:lpstr>
      <vt:lpstr>Primary Keys</vt:lpstr>
      <vt:lpstr>Go</vt:lpstr>
      <vt:lpstr>Code</vt:lpstr>
      <vt:lpstr>Daten abfragen</vt:lpstr>
      <vt:lpstr>SELECT</vt:lpstr>
      <vt:lpstr>Limit</vt:lpstr>
      <vt:lpstr>LIKE</vt:lpstr>
      <vt:lpstr>Group By</vt:lpstr>
      <vt:lpstr>JOINS, COALESCE, ORDER BY</vt:lpstr>
      <vt:lpstr>Having</vt:lpstr>
      <vt:lpstr>Index</vt:lpstr>
      <vt:lpstr>Views</vt:lpstr>
      <vt:lpstr>Operatoren und Funktionen</vt:lpstr>
      <vt:lpstr>CASE</vt:lpstr>
      <vt:lpstr>Gruppierungs-Funktionen</vt:lpstr>
      <vt:lpstr>Selbsterstellte Funktionen</vt:lpstr>
      <vt:lpstr>PowerPoint-Präsentation</vt:lpstr>
      <vt:lpstr>Herdt-Verlag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SQL-Schulung</dc:title>
  <dc:creator>Volker Roth</dc:creator>
  <cp:lastModifiedBy>Volker Roth</cp:lastModifiedBy>
  <cp:revision>75</cp:revision>
  <dcterms:created xsi:type="dcterms:W3CDTF">2024-02-01T05:37:10Z</dcterms:created>
  <dcterms:modified xsi:type="dcterms:W3CDTF">2025-01-23T12:55:40Z</dcterms:modified>
</cp:coreProperties>
</file>