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29" r:id="rId2"/>
    <p:sldId id="758" r:id="rId3"/>
    <p:sldId id="842" r:id="rId4"/>
    <p:sldId id="845" r:id="rId5"/>
    <p:sldId id="843" r:id="rId6"/>
    <p:sldId id="844" r:id="rId7"/>
    <p:sldId id="847" r:id="rId8"/>
    <p:sldId id="848" r:id="rId9"/>
    <p:sldId id="846" r:id="rId10"/>
    <p:sldId id="849" r:id="rId11"/>
    <p:sldId id="850" r:id="rId12"/>
    <p:sldId id="851" r:id="rId13"/>
    <p:sldId id="852" r:id="rId14"/>
    <p:sldId id="853" r:id="rId15"/>
    <p:sldId id="854" r:id="rId16"/>
  </p:sldIdLst>
  <p:sldSz cx="12192000" cy="6858000"/>
  <p:notesSz cx="7010400" cy="9296400"/>
  <p:embeddedFontLst>
    <p:embeddedFont>
      <p:font typeface="Abadi" panose="020B0604020104020204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창민" initials="이창" lastIdx="2" clrIdx="0">
    <p:extLst>
      <p:ext uri="{19B8F6BF-5375-455C-9EA6-DF929625EA0E}">
        <p15:presenceInfo xmlns:p15="http://schemas.microsoft.com/office/powerpoint/2012/main" userId="S::ulistar@movon.co.kr::fe1c2acb-b7ba-449f-b2ee-6f0b528fc8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0000FF"/>
    <a:srgbClr val="E6E6E6"/>
    <a:srgbClr val="5B9BD5"/>
    <a:srgbClr val="EDEDED"/>
    <a:srgbClr val="E9EBF5"/>
    <a:srgbClr val="703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592" y="1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290101-EE8B-4212-B75F-330D991333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A2A35-FEDC-4A03-9268-D3679D21C5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AD65C4B-5573-4A24-9242-DD4A47E574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938B-7978-4945-BD59-D60B5C25C0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2067A-5FFD-4B02-83A8-36A32827D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1982E-6224-4A51-9F61-7C65BF20B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9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466E8C2-E790-430B-9717-744AB6D6906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B676B75-3F07-4903-9B26-1D0498F8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12C91-9415-45EE-A0C5-2D575D219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100614-CBDD-4597-B3B9-71E27FE5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90" y="2394521"/>
            <a:ext cx="10860264" cy="167738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EADAC0-89B5-408D-B835-E12ED9FFD3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005" y="218661"/>
            <a:ext cx="1998429" cy="5764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8F30A4-6B47-435F-BFDE-756775A1404E}"/>
              </a:ext>
            </a:extLst>
          </p:cNvPr>
          <p:cNvSpPr txBox="1">
            <a:spLocks/>
          </p:cNvSpPr>
          <p:nvPr userDrawn="1"/>
        </p:nvSpPr>
        <p:spPr>
          <a:xfrm>
            <a:off x="6095999" y="286681"/>
            <a:ext cx="3745005" cy="440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en-US" sz="2000">
                <a:solidFill>
                  <a:srgbClr val="0070C0"/>
                </a:solidFill>
              </a:rPr>
              <a:t>A technology leading company</a:t>
            </a:r>
          </a:p>
        </p:txBody>
      </p:sp>
    </p:spTree>
    <p:extLst>
      <p:ext uri="{BB962C8B-B14F-4D97-AF65-F5344CB8AC3E}">
        <p14:creationId xmlns:p14="http://schemas.microsoft.com/office/powerpoint/2010/main" val="36645527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7D50-19EE-48B1-AC9B-E035FBB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0DED-A0D2-42B4-9F0C-F9B5F624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2D898-C08C-4E69-9DAC-1A1090FF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F9E8E-9835-46D2-B746-6F32DC09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13354-3C24-4205-8862-39091E0A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754DB-AEF2-4CB7-9275-C1DB66E2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79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D753-D94F-4DF7-AE9A-A74CC036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4A7FC-4C3C-4B60-99FB-0D582368F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E142C-DDE4-4E4B-8B5E-69B68D009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E43E0-AFEE-4ABA-8364-721F53B3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215D5-0924-47E3-A881-5B43BC82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F26A-06F6-44D4-AF85-71C746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52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1BFC-4E3C-48FF-AD53-96DF1052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26117-50BD-4646-891D-5D20C2D6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9E91B-1577-40F7-ACEE-34904F13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63B6-301B-4FE7-8223-A38D9180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50A4-9219-4ECB-BC92-3EB99CF6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133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3AF79-9DFF-48AA-902D-932CA0D59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A591-4711-4800-8781-511A6805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BA3D-2296-484B-95EC-6F943964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E83D-BCAE-494A-8745-FDAAFBA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16C6-74FC-4E8E-B7AA-9D7F23BF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4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B3CE-C754-4618-8FF0-9029466D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428A-3D16-42EA-94B5-728C9F9B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8701" y="6367491"/>
            <a:ext cx="4114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4F6D-1FFF-4A67-B11F-BE1C1A02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8709" y="6460625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494E0A8-4B1D-4970-8A2C-55AC8DA231F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00168" y="845482"/>
            <a:ext cx="11370481" cy="43894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 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6090F8-F06E-4A08-A3C3-7620D48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28" y="289719"/>
            <a:ext cx="11552473" cy="503633"/>
          </a:xfrm>
        </p:spPr>
        <p:txBody>
          <a:bodyPr>
            <a:noAutofit/>
          </a:bodyPr>
          <a:lstStyle>
            <a:lvl1pPr>
              <a:defRPr sz="3800" b="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18A2B4E-D7A2-4C4B-AA48-183023B188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0291" y="1715589"/>
            <a:ext cx="11390358" cy="4598125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 marL="228600" indent="-228600">
              <a:buSzPct val="90000"/>
              <a:buFont typeface="Wingdings" panose="05000000000000000000" pitchFamily="2" charset="2"/>
              <a:buChar char="§"/>
              <a:defRPr sz="2400"/>
            </a:lvl1pPr>
            <a:lvl2pPr>
              <a:buClr>
                <a:srgbClr val="00B0F0"/>
              </a:buClr>
              <a:defRPr sz="2200"/>
            </a:lvl2pPr>
            <a:lvl3pPr marL="1257300" indent="-342900">
              <a:buClr>
                <a:srgbClr val="00B050"/>
              </a:buClr>
              <a:buFont typeface="Wingdings" panose="05000000000000000000" pitchFamily="2" charset="2"/>
              <a:buChar char="§"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E4239-811F-44A7-815D-4EFAF96B55EE}"/>
              </a:ext>
            </a:extLst>
          </p:cNvPr>
          <p:cNvSpPr/>
          <p:nvPr userDrawn="1"/>
        </p:nvSpPr>
        <p:spPr>
          <a:xfrm>
            <a:off x="0" y="6418054"/>
            <a:ext cx="12192000" cy="437056"/>
          </a:xfrm>
          <a:prstGeom prst="rect">
            <a:avLst/>
          </a:prstGeom>
          <a:solidFill>
            <a:srgbClr val="7033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00BCE-5A5B-4CA9-A469-C286BA1257BE}"/>
              </a:ext>
            </a:extLst>
          </p:cNvPr>
          <p:cNvSpPr txBox="1"/>
          <p:nvPr userDrawn="1"/>
        </p:nvSpPr>
        <p:spPr>
          <a:xfrm>
            <a:off x="8971570" y="6460625"/>
            <a:ext cx="315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A.I System </a:t>
            </a:r>
            <a:r>
              <a:rPr lang="ko-KR" altLang="en-US" dirty="0">
                <a:solidFill>
                  <a:schemeClr val="bg1"/>
                </a:solidFill>
              </a:rPr>
              <a:t>개발부 알고리즘팀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B309CD-1463-4C43-97A4-55F6605D4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2" b="31449"/>
          <a:stretch/>
        </p:blipFill>
        <p:spPr>
          <a:xfrm>
            <a:off x="10473108" y="289720"/>
            <a:ext cx="1450294" cy="5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430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B3CE-C754-4618-8FF0-9029466D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428A-3D16-42EA-94B5-728C9F9B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8701" y="6367491"/>
            <a:ext cx="4114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4F6D-1FFF-4A67-B11F-BE1C1A02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8709" y="6460625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494E0A8-4B1D-4970-8A2C-55AC8DA231F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00168" y="845482"/>
            <a:ext cx="11370481" cy="43894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 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6090F8-F06E-4A08-A3C3-7620D48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28" y="289719"/>
            <a:ext cx="11552473" cy="503633"/>
          </a:xfrm>
        </p:spPr>
        <p:txBody>
          <a:bodyPr>
            <a:noAutofit/>
          </a:bodyPr>
          <a:lstStyle>
            <a:lvl1pPr>
              <a:defRPr sz="3800" b="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18A2B4E-D7A2-4C4B-AA48-183023B188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0291" y="1715589"/>
            <a:ext cx="11390358" cy="4598125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 marL="228600" indent="-228600">
              <a:buSzPct val="90000"/>
              <a:buFont typeface="Wingdings" panose="05000000000000000000" pitchFamily="2" charset="2"/>
              <a:buChar char="§"/>
              <a:defRPr sz="2400"/>
            </a:lvl1pPr>
            <a:lvl2pPr>
              <a:buClr>
                <a:srgbClr val="00B0F0"/>
              </a:buClr>
              <a:defRPr sz="2200"/>
            </a:lvl2pPr>
            <a:lvl3pPr marL="1257300" indent="-342900">
              <a:buClr>
                <a:srgbClr val="00B050"/>
              </a:buClr>
              <a:buFont typeface="Wingdings" panose="05000000000000000000" pitchFamily="2" charset="2"/>
              <a:buChar char="§"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E4239-811F-44A7-815D-4EFAF96B55EE}"/>
              </a:ext>
            </a:extLst>
          </p:cNvPr>
          <p:cNvSpPr/>
          <p:nvPr userDrawn="1"/>
        </p:nvSpPr>
        <p:spPr>
          <a:xfrm>
            <a:off x="0" y="6418054"/>
            <a:ext cx="12192000" cy="437056"/>
          </a:xfrm>
          <a:prstGeom prst="rect">
            <a:avLst/>
          </a:prstGeom>
          <a:solidFill>
            <a:srgbClr val="7033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00BCE-5A5B-4CA9-A469-C286BA1257BE}"/>
              </a:ext>
            </a:extLst>
          </p:cNvPr>
          <p:cNvSpPr txBox="1"/>
          <p:nvPr userDrawn="1"/>
        </p:nvSpPr>
        <p:spPr>
          <a:xfrm>
            <a:off x="9284339" y="646062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Radar BU | name |</a:t>
            </a:r>
            <a:r>
              <a:rPr lang="en-US" altLang="ko-KR">
                <a:solidFill>
                  <a:schemeClr val="bg1"/>
                </a:solidFill>
              </a:rPr>
              <a:t> email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B309CD-1463-4C43-97A4-55F6605D4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2" b="31449"/>
          <a:stretch/>
        </p:blipFill>
        <p:spPr>
          <a:xfrm>
            <a:off x="10473108" y="289720"/>
            <a:ext cx="1450294" cy="5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61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CFA68D-C82D-41EA-8469-3FF634991F4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9D5EDB-FDCC-41FA-9742-E3065B84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" y="2590308"/>
            <a:ext cx="11007635" cy="167738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45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9608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45D2-0528-4E0A-92FD-81CAC552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26819-B0A3-45A7-A9F8-1C31114E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1CE1-EEC8-4420-8DE1-A8E1B54E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F2218-CBC2-453D-AEE3-0F9CBC0C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CC8C-06D5-498A-9339-76A85620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12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6A0E-C65E-4718-9F58-9C5397E9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E2A7-EE0A-4663-8EB7-17E3FC88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FB6C9-D5F2-481A-A0EC-A853ACBC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343F-E680-423E-9BBB-9F3A1665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CF688-FE75-4EBD-BCCA-5EC7677B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D0A2A-2C39-4FC0-A320-9E92925D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237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3261-D733-40BF-BD48-85213A99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2F0A-8936-48E2-ABC9-C1F1CC6D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F22AA-CCA3-4D01-A348-2DE63F04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42043-803A-4207-9366-992FC2592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37322-772F-4841-9670-C8B1C6DBF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007A-55EB-4279-A0E6-1513A17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F2681-2E42-4D70-8A3E-0CF50BEA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0C2D4-EE2D-4C42-95DB-F0587A3E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87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06CF-A130-4B10-B109-7DEFA11E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0100C-8AA9-4A6B-9B92-ECE762D8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FD7F1-612B-4DD5-B574-02378953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96CEB-0F57-4850-80B6-2D8A5A1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35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D5E1B-36E5-4BDA-9AAB-D58B0B56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B10F8-67B6-4C9F-B0D6-03613C92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B7C8E-0F20-4995-89EE-1F705015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22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4E1E7-FEAB-4727-A658-04B4F98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0D91E-10F4-4A21-86B1-4ABA992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E73C-C209-45F9-9E3F-44AE38EFC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4603-439E-43D0-996E-6F088480345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8430-5A4B-408C-B3E3-3ABE1CD2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0C843-4D18-42A4-9A44-AAD560904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47CA-1881-44A9-AD15-731E2552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51" r:id="rId4"/>
    <p:sldLayoutId id="2147483664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serengil/deep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3F59C-B6F4-49FB-B905-A79DB086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>
                <a:latin typeface="Abadi" panose="020B0604020104020204" pitchFamily="34" charset="0"/>
              </a:rPr>
              <a:t>Face Recognition</a:t>
            </a:r>
            <a:endParaRPr lang="ko-KR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1340C-4A3E-4C18-9F95-675CBC2AB561}"/>
              </a:ext>
            </a:extLst>
          </p:cNvPr>
          <p:cNvSpPr txBox="1"/>
          <p:nvPr/>
        </p:nvSpPr>
        <p:spPr>
          <a:xfrm>
            <a:off x="9003324" y="5056554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Abadi" panose="020B0604020104020204" pitchFamily="34" charset="0"/>
                <a:ea typeface="맑은 고딕"/>
              </a:rPr>
              <a:t>ChangHyeon</a:t>
            </a:r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  <a:ea typeface="맑은 고딕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  <a:ea typeface="맑은 고딕"/>
              </a:rPr>
              <a:t>Lee</a:t>
            </a:r>
            <a:endParaRPr lang="ko-KR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r"/>
            <a:r>
              <a:rPr lang="ko-KR" altLang="en-US" dirty="0" err="1">
                <a:solidFill>
                  <a:schemeClr val="bg1"/>
                </a:solidFill>
                <a:latin typeface="Abadi" panose="020B0604020104020204" pitchFamily="34" charset="0"/>
                <a:ea typeface="맑은 고딕"/>
                <a:cs typeface="Calibri"/>
              </a:rPr>
              <a:t>Algorithm</a:t>
            </a:r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  <a:ea typeface="맑은 고딕"/>
                <a:cs typeface="Calibri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Abadi" panose="020B0604020104020204" pitchFamily="34" charset="0"/>
                <a:ea typeface="맑은 고딕"/>
                <a:cs typeface="Calibri"/>
              </a:rPr>
              <a:t>team</a:t>
            </a:r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  <a:ea typeface="맑은 고딕"/>
                <a:cs typeface="Calibri"/>
              </a:rPr>
              <a:t>.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  <a:ea typeface="맑은 고딕"/>
                <a:cs typeface="Calibri"/>
              </a:rPr>
              <a:t>202</a:t>
            </a:r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  <a:ea typeface="맑은 고딕"/>
                <a:cs typeface="Calibri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  <a:ea typeface="맑은 고딕"/>
                <a:cs typeface="Calibri"/>
              </a:rPr>
              <a:t>.0</a:t>
            </a:r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  <a:ea typeface="맑은 고딕"/>
                <a:cs typeface="Calibri"/>
              </a:rPr>
              <a:t>7.28</a:t>
            </a:r>
            <a:endParaRPr lang="ko-KR" altLang="en-US" dirty="0">
              <a:solidFill>
                <a:schemeClr val="bg1"/>
              </a:solidFill>
              <a:latin typeface="Abadi" panose="020B0604020104020204" pitchFamily="34" charset="0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29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</a:t>
            </a:r>
            <a:r>
              <a:rPr lang="ko-KR" altLang="en-US" dirty="0">
                <a:latin typeface="Abadi" panose="020B0604020104020204" pitchFamily="34" charset="0"/>
              </a:rPr>
              <a:t>선행 연구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3.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선행 연구</a:t>
            </a:r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46A1E02-ACAC-620A-BE25-A06EAD152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6" y="1751159"/>
            <a:ext cx="11798423" cy="39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8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</a:t>
            </a:r>
            <a:r>
              <a:rPr lang="ko-KR" altLang="en-US" dirty="0">
                <a:latin typeface="Abadi" panose="020B0604020104020204" pitchFamily="34" charset="0"/>
              </a:rPr>
              <a:t>선행 연구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3.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선행 연구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01A32-ED09-91FB-EE0A-8B6350FC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4995"/>
            <a:ext cx="10839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6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</a:t>
            </a:r>
            <a:r>
              <a:rPr lang="ko-KR" altLang="en-US" dirty="0">
                <a:latin typeface="Abadi" panose="020B0604020104020204" pitchFamily="34" charset="0"/>
              </a:rPr>
              <a:t>선행 연구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3.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선행 연구 </a:t>
            </a:r>
            <a:r>
              <a:rPr lang="en-US" altLang="ko-KR" dirty="0">
                <a:latin typeface="Abadi" panose="020B0604020104020204" pitchFamily="34" charset="0"/>
                <a:ea typeface="+mj-ea"/>
              </a:rPr>
              <a:t>– </a:t>
            </a:r>
            <a:r>
              <a:rPr lang="ko-KR" altLang="en-US" dirty="0" err="1">
                <a:latin typeface="Abadi" panose="020B0604020104020204" pitchFamily="34" charset="0"/>
                <a:ea typeface="+mj-ea"/>
              </a:rPr>
              <a:t>소프트맥스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 손실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B6F80-BEB5-F7A2-0E2C-E0DBA384EE32}"/>
              </a:ext>
            </a:extLst>
          </p:cNvPr>
          <p:cNvSpPr txBox="1"/>
          <p:nvPr/>
        </p:nvSpPr>
        <p:spPr>
          <a:xfrm>
            <a:off x="666318" y="1292419"/>
            <a:ext cx="113282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초창기 얼굴 인식 모델인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DeepFace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DeepID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라는 모델에서 사용한 방식</a:t>
            </a:r>
            <a:endParaRPr lang="en-US" altLang="ko-KR" sz="16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마지막 출력층은 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前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단계에서 추출된 특징 벡터를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개의 범주로 분류하기 위해 배치된 완전연결층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(fully-connected layer)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과 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소프트맥스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softmax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함수 로 구성</a:t>
            </a:r>
            <a:endParaRPr lang="en-US" altLang="ko-KR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교차 엔트로피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(cross entropy)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가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소프트맥스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확률 분포와 정답 분포 사이 오차를 계산</a:t>
            </a:r>
            <a:endParaRPr lang="en-US" altLang="ko-KR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추론 단계에서 마주하는 학습하지 않은 새로운 얼굴 이미지의 인식 성능은 낮을 수 있음</a:t>
            </a: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  <p:pic>
        <p:nvPicPr>
          <p:cNvPr id="8" name="그림 7" descr="라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E2C5F330-84CC-3269-78E4-25FD422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20" y="3429000"/>
            <a:ext cx="3958378" cy="27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</a:t>
            </a:r>
            <a:r>
              <a:rPr lang="ko-KR" altLang="en-US" dirty="0">
                <a:latin typeface="Abadi" panose="020B0604020104020204" pitchFamily="34" charset="0"/>
              </a:rPr>
              <a:t>선행 연구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3.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선행 연구 </a:t>
            </a:r>
            <a:r>
              <a:rPr lang="en-US" altLang="ko-KR" dirty="0">
                <a:latin typeface="Abadi" panose="020B0604020104020204" pitchFamily="34" charset="0"/>
                <a:ea typeface="+mj-ea"/>
              </a:rPr>
              <a:t>–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거리 기반 손실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B6F80-BEB5-F7A2-0E2C-E0DBA384EE32}"/>
              </a:ext>
            </a:extLst>
          </p:cNvPr>
          <p:cNvSpPr txBox="1"/>
          <p:nvPr/>
        </p:nvSpPr>
        <p:spPr>
          <a:xfrm>
            <a:off x="666318" y="1292419"/>
            <a:ext cx="11328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Triplelet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손실 함수는 범주가 같은 벡터 간의 거리와 범주가 다른 벡터 간의 거리의 상대적 관계를 고려하는 방식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FaceNet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기준이 되는 이미지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동일인 이미지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그리고 비동일인 이미지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으로 구성된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트리플렛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(a, p, n)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을 구성</a:t>
            </a:r>
            <a:endParaRPr lang="en-US" altLang="ko-KR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Triplelet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손실 함수로 학습된 인식 모델은 대비 손실 함수와 비교했을 때 더 높은 추론 성능을 보이는 경향이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있음</a:t>
            </a:r>
            <a:endParaRPr lang="en-US" altLang="ko-KR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컴퓨팅 비용도 상대적으로 더 많이 소모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얼굴 인식처럼 분류해야 할 범주가 많은 상황에서는 성능 저하</a:t>
            </a: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89E4BBD3-A572-FF83-E7E3-47973118C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92" y="3323571"/>
            <a:ext cx="3126388" cy="29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2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</a:t>
            </a:r>
            <a:r>
              <a:rPr lang="ko-KR" altLang="en-US" dirty="0">
                <a:latin typeface="Abadi" panose="020B0604020104020204" pitchFamily="34" charset="0"/>
              </a:rPr>
              <a:t>선행 연구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3.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선행 연구 </a:t>
            </a:r>
            <a:r>
              <a:rPr lang="en-US" altLang="ko-KR" dirty="0">
                <a:latin typeface="Abadi" panose="020B0604020104020204" pitchFamily="34" charset="0"/>
                <a:ea typeface="+mj-ea"/>
              </a:rPr>
              <a:t>– </a:t>
            </a:r>
            <a:r>
              <a:rPr lang="ko-KR" altLang="en-US" dirty="0" err="1">
                <a:latin typeface="Abadi" panose="020B0604020104020204" pitchFamily="34" charset="0"/>
                <a:ea typeface="+mj-ea"/>
              </a:rPr>
              <a:t>앵귤러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 마진 기반 손실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B6F80-BEB5-F7A2-0E2C-E0DBA384EE32}"/>
              </a:ext>
            </a:extLst>
          </p:cNvPr>
          <p:cNvSpPr txBox="1"/>
          <p:nvPr/>
        </p:nvSpPr>
        <p:spPr>
          <a:xfrm>
            <a:off x="666318" y="1292419"/>
            <a:ext cx="11328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CosFace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ArcFace</a:t>
            </a:r>
            <a:r>
              <a:rPr lang="ko-KR" alt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라는 모델에 사용된 손실 함수</a:t>
            </a: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각도를 이용하여 각 범주들의 거리를 일정한 간격으로 분포하게 만들 수 있음</a:t>
            </a: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범주를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높였을때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학습 난이도는 높을지라도 공간을 효율적으로 사용할 수 있어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모델의 일반화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(generalization)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성능이 높음</a:t>
            </a:r>
            <a:endParaRPr lang="en-US" altLang="ko-KR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특징 벡터 간의 각도에 적용하였다는 점에서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앵귤러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마진이라는 이름이 붙음</a:t>
            </a:r>
            <a:endParaRPr lang="en-US" altLang="ko-KR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그림 3" descr="텍스트, 도표, 원, 라인이(가) 표시된 사진&#10;&#10;자동 생성된 설명">
            <a:extLst>
              <a:ext uri="{FF2B5EF4-FFF2-40B4-BE49-F238E27FC236}">
                <a16:creationId xmlns:a16="http://schemas.microsoft.com/office/drawing/2014/main" id="{69DB7FD8-F8FF-7E7D-80A0-5D5CB6A74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14" y="3172986"/>
            <a:ext cx="3370145" cy="32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1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</a:t>
            </a:r>
            <a:r>
              <a:rPr lang="ko-KR" altLang="en-US" dirty="0">
                <a:latin typeface="Abadi" panose="020B0604020104020204" pitchFamily="34" charset="0"/>
              </a:rPr>
              <a:t>실습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1. </a:t>
            </a:r>
            <a:r>
              <a:rPr lang="en-US" altLang="ko-KR" dirty="0" err="1">
                <a:latin typeface="Abadi" panose="020B0604020104020204" pitchFamily="34" charset="0"/>
                <a:ea typeface="+mj-ea"/>
              </a:rPr>
              <a:t>Deepface</a:t>
            </a:r>
            <a:r>
              <a:rPr lang="en-US" altLang="ko-KR" dirty="0">
                <a:latin typeface="Abadi" panose="020B0604020104020204" pitchFamily="34" charset="0"/>
                <a:ea typeface="+mj-ea"/>
              </a:rPr>
              <a:t>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라이브러리를 통한 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6EC5-9121-7A73-023A-05DEE7A88B89}"/>
              </a:ext>
            </a:extLst>
          </p:cNvPr>
          <p:cNvSpPr txBox="1"/>
          <p:nvPr/>
        </p:nvSpPr>
        <p:spPr>
          <a:xfrm>
            <a:off x="370928" y="1469972"/>
            <a:ext cx="11328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VGG-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Fcae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FaceNet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, FaceNet512,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OpenFace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DeepFace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DeepID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ArcFace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Dlib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altLang="ko-KR" sz="1600" dirty="0" err="1">
                <a:solidFill>
                  <a:srgbClr val="333333"/>
                </a:solidFill>
                <a:latin typeface="Roboto" panose="02000000000000000000" pitchFamily="2" charset="0"/>
              </a:rPr>
              <a:t>Sface</a:t>
            </a: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사전 학습 모델 사용가능</a:t>
            </a: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Roboto" panose="02000000000000000000" pitchFamily="2" charset="0"/>
                <a:hlinkClick r:id="rId2"/>
              </a:rPr>
              <a:t>https://github.com/serengil/deepface</a:t>
            </a:r>
            <a:r>
              <a:rPr lang="ko-KR" alt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에서 자료를 볼 수 있음</a:t>
            </a: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B1FA83-EB98-2607-AA70-A02EA720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47" y="2807520"/>
            <a:ext cx="3978724" cy="33834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E128DE-0205-D8BE-6810-D01863F3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824" y="2789425"/>
            <a:ext cx="3340762" cy="33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C6FDB-6A0D-17F3-12A4-8FA284236B3C}"/>
              </a:ext>
            </a:extLst>
          </p:cNvPr>
          <p:cNvSpPr txBox="1"/>
          <p:nvPr/>
        </p:nvSpPr>
        <p:spPr>
          <a:xfrm>
            <a:off x="4558553" y="1339709"/>
            <a:ext cx="307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ea typeface="+mj-ea"/>
              </a:rPr>
              <a:t>contents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01672F-F6F7-E571-1C14-68EA63278314}"/>
              </a:ext>
            </a:extLst>
          </p:cNvPr>
          <p:cNvGrpSpPr/>
          <p:nvPr/>
        </p:nvGrpSpPr>
        <p:grpSpPr>
          <a:xfrm>
            <a:off x="3267633" y="2506970"/>
            <a:ext cx="5342967" cy="528917"/>
            <a:chOff x="3155576" y="1748118"/>
            <a:chExt cx="5342967" cy="52891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91A2EBB-7E85-EFE5-3397-F0685A8079DA}"/>
                </a:ext>
              </a:extLst>
            </p:cNvPr>
            <p:cNvSpPr/>
            <p:nvPr/>
          </p:nvSpPr>
          <p:spPr>
            <a:xfrm>
              <a:off x="3155576" y="1748118"/>
              <a:ext cx="537883" cy="5289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badi" panose="020B0604020104020204" pitchFamily="34" charset="0"/>
                  <a:ea typeface="+mj-ea"/>
                </a:rPr>
                <a:t>1</a:t>
              </a:r>
              <a:endParaRPr lang="ko-KR" altLang="en-US" dirty="0">
                <a:latin typeface="Abadi" panose="020B0604020104020204" pitchFamily="34" charset="0"/>
                <a:ea typeface="+mj-ea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64E71EA-3097-4451-7354-8C1F9094B702}"/>
                </a:ext>
              </a:extLst>
            </p:cNvPr>
            <p:cNvSpPr/>
            <p:nvPr/>
          </p:nvSpPr>
          <p:spPr>
            <a:xfrm>
              <a:off x="3872753" y="1748118"/>
              <a:ext cx="4625790" cy="5289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badi" panose="020B0604020104020204" pitchFamily="34" charset="0"/>
                  <a:ea typeface="+mj-ea"/>
                </a:rPr>
                <a:t>Face Recognition</a:t>
              </a:r>
              <a:endParaRPr lang="ko-KR" altLang="en-US" dirty="0">
                <a:latin typeface="Abadi" panose="020B0604020104020204" pitchFamily="34" charset="0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01EBDE-A430-06D3-F005-252F8CE656BC}"/>
              </a:ext>
            </a:extLst>
          </p:cNvPr>
          <p:cNvGrpSpPr/>
          <p:nvPr/>
        </p:nvGrpSpPr>
        <p:grpSpPr>
          <a:xfrm>
            <a:off x="3267633" y="3555843"/>
            <a:ext cx="5342967" cy="528917"/>
            <a:chOff x="3155576" y="1748118"/>
            <a:chExt cx="5342967" cy="52891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EC0CD9F-27DA-F173-7461-ACED72C6F5A7}"/>
                </a:ext>
              </a:extLst>
            </p:cNvPr>
            <p:cNvSpPr/>
            <p:nvPr/>
          </p:nvSpPr>
          <p:spPr>
            <a:xfrm>
              <a:off x="3155576" y="1748118"/>
              <a:ext cx="537883" cy="5289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badi" panose="020B0604020104020204" pitchFamily="34" charset="0"/>
                  <a:ea typeface="+mj-ea"/>
                </a:rPr>
                <a:t>2</a:t>
              </a:r>
              <a:endParaRPr lang="ko-KR" altLang="en-US" dirty="0">
                <a:latin typeface="Abadi" panose="020B0604020104020204" pitchFamily="34" charset="0"/>
                <a:ea typeface="+mj-ea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2962691-395C-A536-0191-DCAA74553007}"/>
                </a:ext>
              </a:extLst>
            </p:cNvPr>
            <p:cNvSpPr/>
            <p:nvPr/>
          </p:nvSpPr>
          <p:spPr>
            <a:xfrm>
              <a:off x="3872753" y="1748118"/>
              <a:ext cx="4625790" cy="5289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badi" panose="020B0604020104020204" pitchFamily="34" charset="0"/>
                  <a:ea typeface="+mj-ea"/>
                </a:rPr>
                <a:t>선행 연구</a:t>
              </a:r>
            </a:p>
          </p:txBody>
        </p:sp>
      </p:grpSp>
      <p:pic>
        <p:nvPicPr>
          <p:cNvPr id="19" name="Picture 10">
            <a:extLst>
              <a:ext uri="{FF2B5EF4-FFF2-40B4-BE49-F238E27FC236}">
                <a16:creationId xmlns:a16="http://schemas.microsoft.com/office/drawing/2014/main" id="{E0A6C1C7-7321-D33E-6B5C-EC20EB294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2" b="31449"/>
          <a:stretch/>
        </p:blipFill>
        <p:spPr>
          <a:xfrm>
            <a:off x="5760989" y="6478381"/>
            <a:ext cx="670021" cy="25480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F60BF07-8BAA-0DA0-A7D6-BA3DCF6C1403}"/>
              </a:ext>
            </a:extLst>
          </p:cNvPr>
          <p:cNvGrpSpPr/>
          <p:nvPr/>
        </p:nvGrpSpPr>
        <p:grpSpPr>
          <a:xfrm>
            <a:off x="3267633" y="4570647"/>
            <a:ext cx="5342967" cy="528917"/>
            <a:chOff x="3155576" y="1748118"/>
            <a:chExt cx="5342967" cy="52891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2928A24-00D0-FECD-9859-29C83721849F}"/>
                </a:ext>
              </a:extLst>
            </p:cNvPr>
            <p:cNvSpPr/>
            <p:nvPr/>
          </p:nvSpPr>
          <p:spPr>
            <a:xfrm>
              <a:off x="3155576" y="1748118"/>
              <a:ext cx="537883" cy="5289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badi" panose="020B0604020104020204" pitchFamily="34" charset="0"/>
                  <a:ea typeface="+mj-ea"/>
                </a:rPr>
                <a:t>2</a:t>
              </a:r>
              <a:endParaRPr lang="ko-KR" altLang="en-US" dirty="0">
                <a:latin typeface="Abadi" panose="020B0604020104020204" pitchFamily="34" charset="0"/>
                <a:ea typeface="+mj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8F07C22-7261-5C07-4F36-8DEACBEB879F}"/>
                </a:ext>
              </a:extLst>
            </p:cNvPr>
            <p:cNvSpPr/>
            <p:nvPr/>
          </p:nvSpPr>
          <p:spPr>
            <a:xfrm>
              <a:off x="3872753" y="1748118"/>
              <a:ext cx="4625790" cy="5289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badi" panose="020B0604020104020204" pitchFamily="34" charset="0"/>
                  <a:ea typeface="+mj-ea"/>
                </a:rPr>
                <a:t>실습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7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Face Recognition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1. Face </a:t>
            </a:r>
            <a:r>
              <a:rPr lang="en-US" altLang="ko-KR" dirty="0">
                <a:latin typeface="Abadi" panose="020B0604020104020204" pitchFamily="34" charset="0"/>
              </a:rPr>
              <a:t>Recognition</a:t>
            </a:r>
            <a:r>
              <a:rPr lang="en-US" altLang="ko-KR" dirty="0">
                <a:latin typeface="Abadi" panose="020B0604020104020204" pitchFamily="34" charset="0"/>
                <a:ea typeface="+mj-ea"/>
              </a:rPr>
              <a:t>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이란 </a:t>
            </a:r>
            <a:r>
              <a:rPr lang="en-US" altLang="ko-KR" dirty="0">
                <a:latin typeface="Abadi" panose="020B0604020104020204" pitchFamily="34" charset="0"/>
                <a:ea typeface="+mj-ea"/>
              </a:rPr>
              <a:t>?</a:t>
            </a:r>
            <a:endParaRPr lang="ko-KR" altLang="en-US" dirty="0">
              <a:latin typeface="Abadi" panose="020B0604020104020204" pitchFamily="34" charset="0"/>
              <a:ea typeface="+mj-ea"/>
            </a:endParaRPr>
          </a:p>
        </p:txBody>
      </p:sp>
      <p:pic>
        <p:nvPicPr>
          <p:cNvPr id="7" name="그림 6" descr="인간의 얼굴, 사람, 실내, 의류이(가) 표시된 사진&#10;&#10;자동 생성된 설명">
            <a:extLst>
              <a:ext uri="{FF2B5EF4-FFF2-40B4-BE49-F238E27FC236}">
                <a16:creationId xmlns:a16="http://schemas.microsoft.com/office/drawing/2014/main" id="{5F283510-37CE-5679-D5D3-64F5FEFBD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31" y="2914096"/>
            <a:ext cx="4657848" cy="28416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0070C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3B6F80-BEB5-F7A2-0E2C-E0DBA384EE32}"/>
              </a:ext>
            </a:extLst>
          </p:cNvPr>
          <p:cNvSpPr txBox="1"/>
          <p:nvPr/>
        </p:nvSpPr>
        <p:spPr>
          <a:xfrm>
            <a:off x="666318" y="1292419"/>
            <a:ext cx="9786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badi" panose="020B0604020104020204" pitchFamily="34" charset="0"/>
              </a:rPr>
              <a:t>이미지 또는 동영상에서 사람의 얼굴에서 얻을 수 있는 정보를 통합적으로 활용하는 분야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badi" panose="020B0604020104020204" pitchFamily="34" charset="0"/>
              </a:rPr>
              <a:t>수십 년간 컴퓨터 비전</a:t>
            </a:r>
            <a:r>
              <a:rPr lang="en-US" altLang="ko-KR" dirty="0">
                <a:latin typeface="Abadi" panose="020B0604020104020204" pitchFamily="34" charset="0"/>
              </a:rPr>
              <a:t>(Computer Vision, CV)</a:t>
            </a:r>
            <a:r>
              <a:rPr lang="ko-KR" altLang="en-US" dirty="0">
                <a:latin typeface="Abadi" panose="020B0604020104020204" pitchFamily="34" charset="0"/>
              </a:rPr>
              <a:t>의 주요 연구 분야 중 하나로 자리매김 하고 있음</a:t>
            </a:r>
            <a:endParaRPr lang="en-US" altLang="ko-KR" dirty="0">
              <a:latin typeface="Abadi" panose="020B0604020104020204" pitchFamily="34" charset="0"/>
            </a:endParaRPr>
          </a:p>
        </p:txBody>
      </p:sp>
      <p:pic>
        <p:nvPicPr>
          <p:cNvPr id="6" name="그림 5" descr="스크린샷, 그래픽, 예술, 디자인이(가) 표시된 사진&#10;&#10;자동 생성된 설명">
            <a:extLst>
              <a:ext uri="{FF2B5EF4-FFF2-40B4-BE49-F238E27FC236}">
                <a16:creationId xmlns:a16="http://schemas.microsoft.com/office/drawing/2014/main" id="{3620116B-2F2C-B842-2C0F-FC59A9FCE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7" y="2965143"/>
            <a:ext cx="4879790" cy="28288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0070C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3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Face Recognition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1. Face </a:t>
            </a:r>
            <a:r>
              <a:rPr lang="en-US" altLang="ko-KR" dirty="0">
                <a:latin typeface="Abadi" panose="020B0604020104020204" pitchFamily="34" charset="0"/>
              </a:rPr>
              <a:t>Recognition</a:t>
            </a:r>
            <a:r>
              <a:rPr lang="en-US" altLang="ko-KR" dirty="0">
                <a:latin typeface="Abadi" panose="020B0604020104020204" pitchFamily="34" charset="0"/>
                <a:ea typeface="+mj-ea"/>
              </a:rPr>
              <a:t>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이란 </a:t>
            </a:r>
            <a:r>
              <a:rPr lang="en-US" altLang="ko-KR" dirty="0">
                <a:latin typeface="Abadi" panose="020B0604020104020204" pitchFamily="34" charset="0"/>
                <a:ea typeface="+mj-ea"/>
              </a:rPr>
              <a:t>?</a:t>
            </a:r>
            <a:endParaRPr lang="ko-KR" altLang="en-US" dirty="0">
              <a:latin typeface="Abadi" panose="020B0604020104020204" pitchFamily="34" charset="0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B6F80-BEB5-F7A2-0E2C-E0DBA384EE32}"/>
              </a:ext>
            </a:extLst>
          </p:cNvPr>
          <p:cNvSpPr txBox="1"/>
          <p:nvPr/>
        </p:nvSpPr>
        <p:spPr>
          <a:xfrm>
            <a:off x="666318" y="1292419"/>
            <a:ext cx="1132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badi" panose="020B0604020104020204" pitchFamily="34" charset="0"/>
              </a:rPr>
              <a:t>이미지 속 인물이 내부 데이터베이스</a:t>
            </a:r>
            <a:r>
              <a:rPr lang="en-US" altLang="ko-KR" dirty="0">
                <a:latin typeface="Abadi" panose="020B0604020104020204" pitchFamily="34" charset="0"/>
              </a:rPr>
              <a:t>(DB)</a:t>
            </a:r>
            <a:r>
              <a:rPr lang="ko-KR" altLang="en-US" dirty="0">
                <a:latin typeface="Abadi" panose="020B0604020104020204" pitchFamily="34" charset="0"/>
              </a:rPr>
              <a:t>에 미리 저장된 인물 중 누구와 가장 유사한지 식별</a:t>
            </a:r>
            <a:r>
              <a:rPr lang="en-US" altLang="ko-KR" dirty="0">
                <a:latin typeface="Abadi" panose="020B0604020104020204" pitchFamily="34" charset="0"/>
              </a:rPr>
              <a:t>(Identification)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badi" panose="020B0604020104020204" pitchFamily="34" charset="0"/>
              </a:rPr>
              <a:t>시스템에 입력된 두 이미지 속 인물 간의 동일인 여부를 검증</a:t>
            </a:r>
            <a:r>
              <a:rPr lang="en-US" altLang="ko-KR" dirty="0">
                <a:latin typeface="Abadi" panose="020B0604020104020204" pitchFamily="34" charset="0"/>
              </a:rPr>
              <a:t>(Verification)</a:t>
            </a:r>
          </a:p>
        </p:txBody>
      </p:sp>
      <p:pic>
        <p:nvPicPr>
          <p:cNvPr id="4" name="그림 3" descr="스크린샷, 텍스트, 인간의 얼굴, 콜라주이(가) 표시된 사진&#10;&#10;자동 생성된 설명">
            <a:extLst>
              <a:ext uri="{FF2B5EF4-FFF2-40B4-BE49-F238E27FC236}">
                <a16:creationId xmlns:a16="http://schemas.microsoft.com/office/drawing/2014/main" id="{155CB5A1-DF39-4EEE-4B71-BA4CD5407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90" y="2693888"/>
            <a:ext cx="9679475" cy="33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B6F80-BEB5-F7A2-0E2C-E0DBA384EE32}"/>
              </a:ext>
            </a:extLst>
          </p:cNvPr>
          <p:cNvSpPr txBox="1"/>
          <p:nvPr/>
        </p:nvSpPr>
        <p:spPr>
          <a:xfrm>
            <a:off x="4842961" y="2828835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Abadi" panose="020B0604020104020204" pitchFamily="34" charset="0"/>
              </a:rPr>
              <a:t>Why</a:t>
            </a:r>
            <a:r>
              <a:rPr lang="ko-KR" altLang="en-US" sz="7200" dirty="0">
                <a:latin typeface="Abadi" panose="020B0604020104020204" pitchFamily="34" charset="0"/>
              </a:rPr>
              <a:t> </a:t>
            </a:r>
            <a:r>
              <a:rPr lang="en-US" altLang="ko-KR" sz="7200" dirty="0">
                <a:latin typeface="Abadi" panose="020B06040201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384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Face Recognition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2. Face </a:t>
            </a:r>
            <a:r>
              <a:rPr lang="en-US" altLang="ko-KR" dirty="0">
                <a:latin typeface="Abadi" panose="020B0604020104020204" pitchFamily="34" charset="0"/>
              </a:rPr>
              <a:t>Recognition</a:t>
            </a:r>
            <a:r>
              <a:rPr lang="en-US" altLang="ko-KR" dirty="0">
                <a:latin typeface="Abadi" panose="020B0604020104020204" pitchFamily="34" charset="0"/>
                <a:ea typeface="+mj-ea"/>
              </a:rPr>
              <a:t>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사용 분야</a:t>
            </a:r>
          </a:p>
        </p:txBody>
      </p:sp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610D7D2C-92BB-ED71-9E65-7C5BC3122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8" y="2556055"/>
            <a:ext cx="1745889" cy="1745889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9C5DCC6A-05BA-48B1-1FFE-30A7166A4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12" y="2483694"/>
            <a:ext cx="1890612" cy="1890612"/>
          </a:xfrm>
          <a:prstGeom prst="rect">
            <a:avLst/>
          </a:prstGeom>
        </p:spPr>
      </p:pic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4AAB3507-5F21-24C7-A861-4A8AB0FA5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78" y="2483694"/>
            <a:ext cx="2005309" cy="2005309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12C8B292-7D8F-325B-C70A-8B457124A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023" y="2483694"/>
            <a:ext cx="2005309" cy="20053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0340AC-35AA-E7E1-C70A-7404E99F8B24}"/>
              </a:ext>
            </a:extLst>
          </p:cNvPr>
          <p:cNvSpPr txBox="1"/>
          <p:nvPr/>
        </p:nvSpPr>
        <p:spPr>
          <a:xfrm>
            <a:off x="1116436" y="45897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은행 서비스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DE3DC-36B2-5720-7002-43E252F44080}"/>
              </a:ext>
            </a:extLst>
          </p:cNvPr>
          <p:cNvSpPr txBox="1"/>
          <p:nvPr/>
        </p:nvSpPr>
        <p:spPr>
          <a:xfrm>
            <a:off x="4025432" y="45897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의료 서비스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BD715-46A6-61EC-C1A0-8A102640D062}"/>
              </a:ext>
            </a:extLst>
          </p:cNvPr>
          <p:cNvSpPr txBox="1"/>
          <p:nvPr/>
        </p:nvSpPr>
        <p:spPr>
          <a:xfrm>
            <a:off x="9969623" y="45897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공항 검문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50A47-2C1E-F93D-B458-38BE062C37BC}"/>
              </a:ext>
            </a:extLst>
          </p:cNvPr>
          <p:cNvSpPr txBox="1"/>
          <p:nvPr/>
        </p:nvSpPr>
        <p:spPr>
          <a:xfrm>
            <a:off x="6808146" y="45897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사이버 보안</a:t>
            </a:r>
          </a:p>
        </p:txBody>
      </p:sp>
    </p:spTree>
    <p:extLst>
      <p:ext uri="{BB962C8B-B14F-4D97-AF65-F5344CB8AC3E}">
        <p14:creationId xmlns:p14="http://schemas.microsoft.com/office/powerpoint/2010/main" val="4594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</a:t>
            </a:r>
            <a:r>
              <a:rPr lang="ko-KR" altLang="en-US" dirty="0">
                <a:latin typeface="Abadi" panose="020B0604020104020204" pitchFamily="34" charset="0"/>
              </a:rPr>
              <a:t>선행 연구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1.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모델 학습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B6F80-BEB5-F7A2-0E2C-E0DBA384EE32}"/>
              </a:ext>
            </a:extLst>
          </p:cNvPr>
          <p:cNvSpPr txBox="1"/>
          <p:nvPr/>
        </p:nvSpPr>
        <p:spPr>
          <a:xfrm>
            <a:off x="666318" y="1292419"/>
            <a:ext cx="11328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순전파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(forward propagation)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 과정 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데이터를 입력 받은 모델은 무작위로 초기화된 가중치를 이용해 예측 값을 출력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예측 값과 정답 사이의 차이를 정의하는 손실 함수를 이용해 입력에 대한 손실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(loss)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을 계산</a:t>
            </a:r>
            <a:endParaRPr lang="en-US" altLang="ko-KR" dirty="0">
              <a:latin typeface="Abadi" panose="020B0604020104020204" pitchFamily="34" charset="0"/>
            </a:endParaRPr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58ED43B-A0AD-2ECE-0AB8-6F594759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45" y="2834432"/>
            <a:ext cx="6840390" cy="34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</a:t>
            </a:r>
            <a:r>
              <a:rPr lang="ko-KR" altLang="en-US" dirty="0">
                <a:latin typeface="Abadi" panose="020B0604020104020204" pitchFamily="34" charset="0"/>
              </a:rPr>
              <a:t>선행 연구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1.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모델 학습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B6F80-BEB5-F7A2-0E2C-E0DBA384EE32}"/>
              </a:ext>
            </a:extLst>
          </p:cNvPr>
          <p:cNvSpPr txBox="1"/>
          <p:nvPr/>
        </p:nvSpPr>
        <p:spPr>
          <a:xfrm>
            <a:off x="666318" y="1292419"/>
            <a:ext cx="1132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역전파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(backward propagation)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과정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최적화 알고리즘은 기울기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(gradient)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값을 이용해 앞서 구한 손실을 최소화하는 방향으로 모델의 가중치 값을 수정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58ED43B-A0AD-2ECE-0AB8-6F5947591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45" y="2834432"/>
            <a:ext cx="6840390" cy="34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E755F1E-4593-45EE-A1D1-2B2331A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124" y="6451332"/>
            <a:ext cx="574964" cy="365125"/>
          </a:xfrm>
        </p:spPr>
        <p:txBody>
          <a:bodyPr/>
          <a:lstStyle/>
          <a:p>
            <a:fld id="{CE1D47CA-1881-44A9-AD15-731E2552DD0A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ko-KR" altLang="en-US" sz="1600">
              <a:solidFill>
                <a:schemeClr val="bg1"/>
              </a:solidFill>
              <a:ea typeface="맑은 고딕"/>
              <a:cs typeface="Calibri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3357F26-176A-01EF-7FFD-B40EE34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2023</a:t>
            </a:r>
            <a:r>
              <a:rPr lang="ko-KR" altLang="en-US" dirty="0">
                <a:latin typeface="Abadi" panose="020B0604020104020204" pitchFamily="34" charset="0"/>
              </a:rPr>
              <a:t> 하계 인턴십 </a:t>
            </a:r>
            <a:r>
              <a:rPr lang="en-US" altLang="ko-KR" dirty="0">
                <a:latin typeface="Abadi" panose="020B0604020104020204" pitchFamily="34" charset="0"/>
              </a:rPr>
              <a:t>5 </a:t>
            </a:r>
            <a:r>
              <a:rPr lang="ko-KR" altLang="en-US" dirty="0">
                <a:latin typeface="Abadi" panose="020B0604020104020204" pitchFamily="34" charset="0"/>
              </a:rPr>
              <a:t>주차 </a:t>
            </a:r>
            <a:r>
              <a:rPr lang="en-US" altLang="ko-KR" dirty="0">
                <a:latin typeface="Abadi" panose="020B0604020104020204" pitchFamily="34" charset="0"/>
              </a:rPr>
              <a:t>– </a:t>
            </a:r>
            <a:r>
              <a:rPr lang="ko-KR" altLang="en-US" dirty="0">
                <a:latin typeface="Abadi" panose="020B0604020104020204" pitchFamily="34" charset="0"/>
              </a:rPr>
              <a:t>선행 연구</a:t>
            </a:r>
          </a:p>
        </p:txBody>
      </p:sp>
      <p:sp>
        <p:nvSpPr>
          <p:cNvPr id="9" name="부제목 1">
            <a:extLst>
              <a:ext uri="{FF2B5EF4-FFF2-40B4-BE49-F238E27FC236}">
                <a16:creationId xmlns:a16="http://schemas.microsoft.com/office/drawing/2014/main" id="{E810181E-5BAA-F2E8-FE29-96A36FC3AF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24088" y="788786"/>
            <a:ext cx="11370481" cy="438948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  <a:ea typeface="+mj-ea"/>
              </a:rPr>
              <a:t>2. 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입력 얼굴 이미지 </a:t>
            </a:r>
            <a:r>
              <a:rPr lang="ko-KR" altLang="en-US" dirty="0" err="1">
                <a:latin typeface="Abadi" panose="020B0604020104020204" pitchFamily="34" charset="0"/>
                <a:ea typeface="+mj-ea"/>
              </a:rPr>
              <a:t>전처리</a:t>
            </a:r>
            <a:r>
              <a:rPr lang="ko-KR" altLang="en-US" dirty="0">
                <a:latin typeface="Abadi" panose="020B0604020104020204" pitchFamily="34" charset="0"/>
                <a:ea typeface="+mj-ea"/>
              </a:rPr>
              <a:t>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B6F80-BEB5-F7A2-0E2C-E0DBA384EE32}"/>
              </a:ext>
            </a:extLst>
          </p:cNvPr>
          <p:cNvSpPr txBox="1"/>
          <p:nvPr/>
        </p:nvSpPr>
        <p:spPr>
          <a:xfrm>
            <a:off x="666318" y="1292419"/>
            <a:ext cx="1132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사진 속 얼굴 위치가 제각기 다르거나 그 촬영 각도가 다르면 얼굴 인식 정확도가 낮아질 수 있기에 실시</a:t>
            </a:r>
            <a:endParaRPr lang="en-US" altLang="ko-KR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사진에서 얼굴 영역을 찾아 동일한 형태의 정면 얼굴을 추출하는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전처리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과정이 선행 되어야 함</a:t>
            </a:r>
            <a:endParaRPr lang="en-US" altLang="ko-KR" dirty="0">
              <a:latin typeface="Abadi" panose="020B0604020104020204" pitchFamily="34" charset="0"/>
            </a:endParaRPr>
          </a:p>
        </p:txBody>
      </p:sp>
      <p:pic>
        <p:nvPicPr>
          <p:cNvPr id="6" name="그림 5" descr="인간의 얼굴, 콜라주, 사람, 여성이(가) 표시된 사진&#10;&#10;자동 생성된 설명">
            <a:extLst>
              <a:ext uri="{FF2B5EF4-FFF2-40B4-BE49-F238E27FC236}">
                <a16:creationId xmlns:a16="http://schemas.microsoft.com/office/drawing/2014/main" id="{926BAAC5-A951-002A-D336-A05AEBE18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59" y="2494626"/>
            <a:ext cx="7055681" cy="34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 option">
      <a:majorFont>
        <a:latin typeface="굴림"/>
        <a:ea typeface="나눔스퀘어 ExtraBold"/>
        <a:cs typeface=""/>
      </a:majorFont>
      <a:minorFont>
        <a:latin typeface="굴림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595</Words>
  <Application>Microsoft Office PowerPoint</Application>
  <PresentationFormat>와이드스크린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Roboto</vt:lpstr>
      <vt:lpstr>Calibri</vt:lpstr>
      <vt:lpstr>Abadi</vt:lpstr>
      <vt:lpstr>Wingdings</vt:lpstr>
      <vt:lpstr>굴림</vt:lpstr>
      <vt:lpstr>Helvetica</vt:lpstr>
      <vt:lpstr>Arial</vt:lpstr>
      <vt:lpstr>Office Theme</vt:lpstr>
      <vt:lpstr>Face Recognition</vt:lpstr>
      <vt:lpstr>PowerPoint 프레젠테이션</vt:lpstr>
      <vt:lpstr>2023 하계 인턴십 5 주차 – Face Recognition</vt:lpstr>
      <vt:lpstr>2023 하계 인턴십 5 주차 – Face Recognition</vt:lpstr>
      <vt:lpstr>PowerPoint 프레젠테이션</vt:lpstr>
      <vt:lpstr>2023 하계 인턴십 5 주차 – Face Recognition</vt:lpstr>
      <vt:lpstr>2023 하계 인턴십 5 주차 – 선행 연구</vt:lpstr>
      <vt:lpstr>2023 하계 인턴십 5 주차 – 선행 연구</vt:lpstr>
      <vt:lpstr>2023 하계 인턴십 5 주차 – 선행 연구</vt:lpstr>
      <vt:lpstr>2023 하계 인턴십 5 주차 – 선행 연구</vt:lpstr>
      <vt:lpstr>2023 하계 인턴십 5 주차 – 선행 연구</vt:lpstr>
      <vt:lpstr>2023 하계 인턴십 5 주차 – 선행 연구</vt:lpstr>
      <vt:lpstr>2023 하계 인턴십 5 주차 – 선행 연구</vt:lpstr>
      <vt:lpstr>2023 하계 인턴십 5 주차 – 선행 연구</vt:lpstr>
      <vt:lpstr>2023 하계 인턴십 5 주차 –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Younkyu Chung</dc:creator>
  <cp:lastModifiedBy>이창현</cp:lastModifiedBy>
  <cp:revision>1016</cp:revision>
  <cp:lastPrinted>2019-01-16T00:54:50Z</cp:lastPrinted>
  <dcterms:created xsi:type="dcterms:W3CDTF">2017-11-06T02:50:23Z</dcterms:created>
  <dcterms:modified xsi:type="dcterms:W3CDTF">2023-07-24T06:38:04Z</dcterms:modified>
</cp:coreProperties>
</file>