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715"/>
  </p:normalViewPr>
  <p:slideViewPr>
    <p:cSldViewPr snapToGrid="0" snapToObjects="1">
      <p:cViewPr>
        <p:scale>
          <a:sx n="146" d="100"/>
          <a:sy n="146" d="100"/>
        </p:scale>
        <p:origin x="-46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5DA81-15B3-2940-A246-3CEAE41B5F56}" type="datetimeFigureOut">
              <a:rPr lang="en-US" smtClean="0"/>
              <a:t>6/7/17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F50BF-64BD-2642-94B1-7FF415622825}" type="slidenum">
              <a:rPr lang="en-US" smtClean="0"/>
              <a:t>‹#›</a:t>
            </a:fld>
            <a:endParaRPr lang="en-US"/>
          </a:p>
        </p:txBody>
      </p:sp>
    </p:spTree>
    <p:extLst>
      <p:ext uri="{BB962C8B-B14F-4D97-AF65-F5344CB8AC3E}">
        <p14:creationId xmlns:p14="http://schemas.microsoft.com/office/powerpoint/2010/main" val="408153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C45011-9000-454E-9D5D-7218F0B463EE}"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892677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45011-9000-454E-9D5D-7218F0B463EE}"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143659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45011-9000-454E-9D5D-7218F0B463EE}"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71019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45011-9000-454E-9D5D-7218F0B463EE}"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90645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C45011-9000-454E-9D5D-7218F0B463EE}" type="datetimeFigureOut">
              <a:rPr lang="en-US" smtClean="0"/>
              <a:t>6/7/17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54167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C45011-9000-454E-9D5D-7218F0B463EE}" type="datetimeFigureOut">
              <a:rPr lang="en-US" smtClean="0"/>
              <a:t>6/7/17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70145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C45011-9000-454E-9D5D-7218F0B463EE}" type="datetimeFigureOut">
              <a:rPr lang="en-US" smtClean="0"/>
              <a:t>6/7/17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176859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C45011-9000-454E-9D5D-7218F0B463EE}" type="datetimeFigureOut">
              <a:rPr lang="en-US" smtClean="0"/>
              <a:t>6/7/17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149009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45011-9000-454E-9D5D-7218F0B463EE}" type="datetimeFigureOut">
              <a:rPr lang="en-US" smtClean="0"/>
              <a:t>6/7/17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15454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C45011-9000-454E-9D5D-7218F0B463EE}" type="datetimeFigureOut">
              <a:rPr lang="en-US" smtClean="0"/>
              <a:t>6/7/17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1098303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C45011-9000-454E-9D5D-7218F0B463EE}" type="datetimeFigureOut">
              <a:rPr lang="en-US" smtClean="0"/>
              <a:t>6/7/17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8E860-9F46-6A42-B5D8-72EF96D05482}" type="slidenum">
              <a:rPr lang="en-US" smtClean="0"/>
              <a:t>‹#›</a:t>
            </a:fld>
            <a:endParaRPr lang="en-US"/>
          </a:p>
        </p:txBody>
      </p:sp>
    </p:spTree>
    <p:extLst>
      <p:ext uri="{BB962C8B-B14F-4D97-AF65-F5344CB8AC3E}">
        <p14:creationId xmlns:p14="http://schemas.microsoft.com/office/powerpoint/2010/main" val="15690122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45011-9000-454E-9D5D-7218F0B463EE}" type="datetimeFigureOut">
              <a:rPr lang="en-US" smtClean="0"/>
              <a:t>6/7/17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C8E860-9F46-6A42-B5D8-72EF96D05482}" type="slidenum">
              <a:rPr lang="en-US" smtClean="0"/>
              <a:t>‹#›</a:t>
            </a:fld>
            <a:endParaRPr lang="en-US"/>
          </a:p>
        </p:txBody>
      </p:sp>
    </p:spTree>
    <p:extLst>
      <p:ext uri="{BB962C8B-B14F-4D97-AF65-F5344CB8AC3E}">
        <p14:creationId xmlns:p14="http://schemas.microsoft.com/office/powerpoint/2010/main" val="857666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idewalk.umiacs.umd.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Sidewalk</a:t>
            </a:r>
            <a:endParaRPr lang="en-US" dirty="0"/>
          </a:p>
        </p:txBody>
      </p:sp>
      <p:sp>
        <p:nvSpPr>
          <p:cNvPr id="3" name="Subtitle 2"/>
          <p:cNvSpPr>
            <a:spLocks noGrp="1"/>
          </p:cNvSpPr>
          <p:nvPr>
            <p:ph type="subTitle" idx="1"/>
          </p:nvPr>
        </p:nvSpPr>
        <p:spPr/>
        <p:txBody>
          <a:bodyPr/>
          <a:lstStyle/>
          <a:p>
            <a:r>
              <a:rPr lang="en-US" dirty="0" smtClean="0"/>
              <a:t>DJ SMU Dallas Remix</a:t>
            </a:r>
            <a:endParaRPr lang="en-US" dirty="0"/>
          </a:p>
        </p:txBody>
      </p:sp>
    </p:spTree>
    <p:extLst>
      <p:ext uri="{BB962C8B-B14F-4D97-AF65-F5344CB8AC3E}">
        <p14:creationId xmlns:p14="http://schemas.microsoft.com/office/powerpoint/2010/main" val="521876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Format</a:t>
            </a:r>
            <a:endParaRPr lang="en-US" dirty="0"/>
          </a:p>
        </p:txBody>
      </p:sp>
      <p:sp>
        <p:nvSpPr>
          <p:cNvPr id="3" name="Content Placeholder 2"/>
          <p:cNvSpPr>
            <a:spLocks noGrp="1"/>
          </p:cNvSpPr>
          <p:nvPr>
            <p:ph idx="1"/>
          </p:nvPr>
        </p:nvSpPr>
        <p:spPr/>
        <p:txBody>
          <a:bodyPr>
            <a:normAutofit lnSpcReduction="10000"/>
          </a:bodyPr>
          <a:lstStyle/>
          <a:p>
            <a:r>
              <a:rPr lang="en-US" dirty="0" smtClean="0"/>
              <a:t>We had planned to replicate “Project Sidewalk” from the University of Maryland:  </a:t>
            </a:r>
            <a:r>
              <a:rPr lang="en-US" dirty="0">
                <a:hlinkClick r:id="rId2"/>
              </a:rPr>
              <a:t>https://sidewalk.umiacs.umd.edu</a:t>
            </a:r>
            <a:r>
              <a:rPr lang="en-US" dirty="0" smtClean="0">
                <a:hlinkClick r:id="rId2"/>
              </a:rPr>
              <a:t>/</a:t>
            </a:r>
            <a:endParaRPr lang="en-US" dirty="0" smtClean="0"/>
          </a:p>
          <a:p>
            <a:endParaRPr lang="en-US" dirty="0" smtClean="0"/>
          </a:p>
          <a:p>
            <a:r>
              <a:rPr lang="en-US" dirty="0" smtClean="0"/>
              <a:t>Execute the same operation for the City of Dallas</a:t>
            </a:r>
          </a:p>
          <a:p>
            <a:endParaRPr lang="en-US" dirty="0"/>
          </a:p>
          <a:p>
            <a:r>
              <a:rPr lang="en-US" dirty="0"/>
              <a:t>We look to explore spatial relationships in the city of Dallas to observe any evidence of social, ecological, and engineered susceptibility.  We plan to look specifically at sidewalks and explore accessibility for all users including those requiring crutches, walkers or wheelchairs </a:t>
            </a:r>
          </a:p>
        </p:txBody>
      </p:sp>
    </p:spTree>
    <p:extLst>
      <p:ext uri="{BB962C8B-B14F-4D97-AF65-F5344CB8AC3E}">
        <p14:creationId xmlns:p14="http://schemas.microsoft.com/office/powerpoint/2010/main" val="857390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of the Maryland Project</a:t>
            </a:r>
            <a:endParaRPr lang="en-US" dirty="0"/>
          </a:p>
        </p:txBody>
      </p:sp>
      <p:pic>
        <p:nvPicPr>
          <p:cNvPr id="6" name="Content Placeholder 5"/>
          <p:cNvPicPr>
            <a:picLocks noGrp="1" noChangeAspect="1"/>
          </p:cNvPicPr>
          <p:nvPr>
            <p:ph idx="1"/>
          </p:nvPr>
        </p:nvPicPr>
        <p:blipFill>
          <a:blip r:embed="rId2"/>
          <a:stretch>
            <a:fillRect/>
          </a:stretch>
        </p:blipFill>
        <p:spPr>
          <a:xfrm>
            <a:off x="838200" y="1857960"/>
            <a:ext cx="10515600" cy="4286668"/>
          </a:xfrm>
          <a:prstGeom prst="rect">
            <a:avLst/>
          </a:prstGeom>
        </p:spPr>
      </p:pic>
    </p:spTree>
    <p:extLst>
      <p:ext uri="{BB962C8B-B14F-4D97-AF65-F5344CB8AC3E}">
        <p14:creationId xmlns:p14="http://schemas.microsoft.com/office/powerpoint/2010/main" val="1829186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of the Maryland Project</a:t>
            </a:r>
            <a:endParaRPr lang="en-US" dirty="0"/>
          </a:p>
        </p:txBody>
      </p:sp>
      <p:sp>
        <p:nvSpPr>
          <p:cNvPr id="3" name="Content Placeholder 2"/>
          <p:cNvSpPr>
            <a:spLocks noGrp="1"/>
          </p:cNvSpPr>
          <p:nvPr>
            <p:ph idx="1"/>
          </p:nvPr>
        </p:nvSpPr>
        <p:spPr/>
        <p:txBody>
          <a:bodyPr/>
          <a:lstStyle/>
          <a:p>
            <a:r>
              <a:rPr lang="en-US" dirty="0" smtClean="0"/>
              <a:t>Google Street View is utilized and marked for side walk health and improvement opportunities</a:t>
            </a:r>
          </a:p>
          <a:p>
            <a:endParaRPr lang="en-US" dirty="0"/>
          </a:p>
        </p:txBody>
      </p:sp>
      <p:pic>
        <p:nvPicPr>
          <p:cNvPr id="5" name="Picture 4"/>
          <p:cNvPicPr>
            <a:picLocks noChangeAspect="1"/>
          </p:cNvPicPr>
          <p:nvPr/>
        </p:nvPicPr>
        <p:blipFill>
          <a:blip r:embed="rId2"/>
          <a:stretch>
            <a:fillRect/>
          </a:stretch>
        </p:blipFill>
        <p:spPr>
          <a:xfrm>
            <a:off x="756745" y="2756407"/>
            <a:ext cx="5623230" cy="3281785"/>
          </a:xfrm>
          <a:prstGeom prst="rect">
            <a:avLst/>
          </a:prstGeom>
        </p:spPr>
      </p:pic>
    </p:spTree>
    <p:extLst>
      <p:ext uri="{BB962C8B-B14F-4D97-AF65-F5344CB8AC3E}">
        <p14:creationId xmlns:p14="http://schemas.microsoft.com/office/powerpoint/2010/main" val="775307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of the Maryland Project</a:t>
            </a:r>
            <a:endParaRPr lang="en-US" dirty="0"/>
          </a:p>
        </p:txBody>
      </p:sp>
      <p:pic>
        <p:nvPicPr>
          <p:cNvPr id="4" name="Content Placeholder 3"/>
          <p:cNvPicPr>
            <a:picLocks noGrp="1" noChangeAspect="1"/>
          </p:cNvPicPr>
          <p:nvPr>
            <p:ph idx="1"/>
          </p:nvPr>
        </p:nvPicPr>
        <p:blipFill>
          <a:blip r:embed="rId2"/>
          <a:stretch>
            <a:fillRect/>
          </a:stretch>
        </p:blipFill>
        <p:spPr>
          <a:xfrm>
            <a:off x="2400419" y="1825625"/>
            <a:ext cx="7391161" cy="4351338"/>
          </a:xfrm>
          <a:prstGeom prst="rect">
            <a:avLst/>
          </a:prstGeom>
        </p:spPr>
      </p:pic>
    </p:spTree>
    <p:extLst>
      <p:ext uri="{BB962C8B-B14F-4D97-AF65-F5344CB8AC3E}">
        <p14:creationId xmlns:p14="http://schemas.microsoft.com/office/powerpoint/2010/main" val="1510077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of the Maryland Project</a:t>
            </a:r>
            <a:endParaRPr lang="en-US" dirty="0"/>
          </a:p>
        </p:txBody>
      </p:sp>
      <p:sp>
        <p:nvSpPr>
          <p:cNvPr id="3" name="Content Placeholder 2"/>
          <p:cNvSpPr>
            <a:spLocks noGrp="1"/>
          </p:cNvSpPr>
          <p:nvPr>
            <p:ph idx="1"/>
          </p:nvPr>
        </p:nvSpPr>
        <p:spPr/>
        <p:txBody>
          <a:bodyPr/>
          <a:lstStyle/>
          <a:p>
            <a:r>
              <a:rPr lang="en-US" dirty="0" smtClean="0"/>
              <a:t>Data utilization:</a:t>
            </a:r>
          </a:p>
          <a:p>
            <a:endParaRPr lang="en-US" dirty="0"/>
          </a:p>
        </p:txBody>
      </p:sp>
      <p:pic>
        <p:nvPicPr>
          <p:cNvPr id="4" name="Picture 3"/>
          <p:cNvPicPr>
            <a:picLocks noChangeAspect="1"/>
          </p:cNvPicPr>
          <p:nvPr/>
        </p:nvPicPr>
        <p:blipFill>
          <a:blip r:embed="rId2"/>
          <a:stretch>
            <a:fillRect/>
          </a:stretch>
        </p:blipFill>
        <p:spPr>
          <a:xfrm>
            <a:off x="4073431" y="1825625"/>
            <a:ext cx="7658797" cy="4650828"/>
          </a:xfrm>
          <a:prstGeom prst="rect">
            <a:avLst/>
          </a:prstGeom>
        </p:spPr>
      </p:pic>
    </p:spTree>
    <p:extLst>
      <p:ext uri="{BB962C8B-B14F-4D97-AF65-F5344CB8AC3E}">
        <p14:creationId xmlns:p14="http://schemas.microsoft.com/office/powerpoint/2010/main" val="1990597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Remix</a:t>
            </a:r>
            <a:endParaRPr lang="en-US" dirty="0"/>
          </a:p>
        </p:txBody>
      </p:sp>
      <p:sp>
        <p:nvSpPr>
          <p:cNvPr id="3" name="Content Placeholder 2"/>
          <p:cNvSpPr>
            <a:spLocks noGrp="1"/>
          </p:cNvSpPr>
          <p:nvPr>
            <p:ph idx="1"/>
          </p:nvPr>
        </p:nvSpPr>
        <p:spPr/>
        <p:txBody>
          <a:bodyPr>
            <a:normAutofit/>
          </a:bodyPr>
          <a:lstStyle/>
          <a:p>
            <a:pPr lvl="2"/>
            <a:r>
              <a:rPr lang="en-US" dirty="0" smtClean="0"/>
              <a:t>The goal has evolved:  We will utilize </a:t>
            </a:r>
            <a:r>
              <a:rPr lang="en-US" dirty="0" err="1" smtClean="0"/>
              <a:t>UofM</a:t>
            </a:r>
            <a:r>
              <a:rPr lang="en-US" dirty="0" smtClean="0"/>
              <a:t> data</a:t>
            </a:r>
          </a:p>
          <a:p>
            <a:pPr lvl="3"/>
            <a:r>
              <a:rPr lang="en-US" dirty="0" smtClean="0"/>
              <a:t>JSON file with tags and </a:t>
            </a:r>
            <a:r>
              <a:rPr lang="en-US" dirty="0" err="1" smtClean="0"/>
              <a:t>lat</a:t>
            </a:r>
            <a:r>
              <a:rPr lang="en-US" dirty="0" smtClean="0"/>
              <a:t>/long</a:t>
            </a:r>
          </a:p>
          <a:p>
            <a:pPr lvl="3"/>
            <a:r>
              <a:rPr lang="en-US" dirty="0" smtClean="0"/>
              <a:t>Correlations with </a:t>
            </a:r>
            <a:r>
              <a:rPr lang="en-US" dirty="0" err="1" smtClean="0"/>
              <a:t>UoM</a:t>
            </a:r>
            <a:r>
              <a:rPr lang="en-US" dirty="0" smtClean="0"/>
              <a:t> data with crime data set &amp; housing API</a:t>
            </a:r>
          </a:p>
          <a:p>
            <a:pPr lvl="3"/>
            <a:r>
              <a:rPr lang="en-US" dirty="0" smtClean="0"/>
              <a:t>Plan to break DC into segments/grid to capture location </a:t>
            </a:r>
          </a:p>
          <a:p>
            <a:pPr lvl="4"/>
            <a:r>
              <a:rPr lang="en-US" dirty="0" smtClean="0"/>
              <a:t>Will look to find trends with sidewalk information and other data</a:t>
            </a:r>
          </a:p>
          <a:p>
            <a:pPr lvl="4"/>
            <a:r>
              <a:rPr lang="en-US" dirty="0" smtClean="0"/>
              <a:t>Will provide feedback to </a:t>
            </a:r>
            <a:r>
              <a:rPr lang="en-US" dirty="0" err="1" smtClean="0"/>
              <a:t>UoM</a:t>
            </a:r>
            <a:r>
              <a:rPr lang="en-US" dirty="0" smtClean="0"/>
              <a:t> for the ease of use of their API</a:t>
            </a:r>
          </a:p>
          <a:p>
            <a:pPr lvl="3"/>
            <a:r>
              <a:rPr lang="en-US" dirty="0" smtClean="0"/>
              <a:t>Initial methods to include predictive:</a:t>
            </a:r>
          </a:p>
          <a:p>
            <a:pPr lvl="4"/>
            <a:r>
              <a:rPr lang="en-US" dirty="0" smtClean="0"/>
              <a:t>Clustering</a:t>
            </a:r>
          </a:p>
          <a:p>
            <a:pPr lvl="4"/>
            <a:r>
              <a:rPr lang="en-US" dirty="0" smtClean="0"/>
              <a:t>KNN</a:t>
            </a:r>
          </a:p>
          <a:p>
            <a:pPr lvl="4"/>
            <a:r>
              <a:rPr lang="en-US" dirty="0" smtClean="0"/>
              <a:t>Random Forrest</a:t>
            </a:r>
          </a:p>
          <a:p>
            <a:pPr lvl="4"/>
            <a:r>
              <a:rPr lang="en-US" dirty="0" smtClean="0"/>
              <a:t>Logistic Regression</a:t>
            </a:r>
          </a:p>
          <a:p>
            <a:pPr lvl="3"/>
            <a:endParaRPr lang="en-US" dirty="0" smtClean="0"/>
          </a:p>
          <a:p>
            <a:pPr lvl="4"/>
            <a:endParaRPr lang="en-US" dirty="0" smtClean="0"/>
          </a:p>
          <a:p>
            <a:pPr lvl="4"/>
            <a:endParaRPr lang="en-US" dirty="0"/>
          </a:p>
        </p:txBody>
      </p:sp>
    </p:spTree>
    <p:extLst>
      <p:ext uri="{BB962C8B-B14F-4D97-AF65-F5344CB8AC3E}">
        <p14:creationId xmlns:p14="http://schemas.microsoft.com/office/powerpoint/2010/main" val="536367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GitHub established/Flat Field</a:t>
            </a:r>
          </a:p>
          <a:p>
            <a:r>
              <a:rPr lang="en-US" dirty="0" smtClean="0"/>
              <a:t>Slack Established</a:t>
            </a:r>
          </a:p>
          <a:p>
            <a:r>
              <a:rPr lang="en-US" dirty="0" smtClean="0"/>
              <a:t>Initial GANT chart (Friday </a:t>
            </a:r>
            <a:r>
              <a:rPr lang="mr-IN" dirty="0" smtClean="0"/>
              <a:t>–</a:t>
            </a:r>
            <a:r>
              <a:rPr lang="en-US" dirty="0" smtClean="0"/>
              <a:t> June 9)</a:t>
            </a:r>
          </a:p>
          <a:p>
            <a:r>
              <a:rPr lang="en-US" dirty="0" smtClean="0"/>
              <a:t>Capture </a:t>
            </a:r>
            <a:r>
              <a:rPr lang="en-US" dirty="0" err="1" smtClean="0"/>
              <a:t>json</a:t>
            </a:r>
            <a:r>
              <a:rPr lang="en-US" dirty="0" smtClean="0"/>
              <a:t> file (Wednesday </a:t>
            </a:r>
            <a:r>
              <a:rPr lang="mr-IN" dirty="0" smtClean="0"/>
              <a:t>–</a:t>
            </a:r>
            <a:r>
              <a:rPr lang="en-US" dirty="0" smtClean="0"/>
              <a:t> June 14)</a:t>
            </a:r>
          </a:p>
          <a:p>
            <a:r>
              <a:rPr lang="en-US" dirty="0" smtClean="0"/>
              <a:t>Capture crime data (find site </a:t>
            </a:r>
            <a:r>
              <a:rPr lang="mr-IN" dirty="0" smtClean="0"/>
              <a:t>–</a:t>
            </a:r>
            <a:r>
              <a:rPr lang="en-US" dirty="0" smtClean="0"/>
              <a:t> June 16)</a:t>
            </a:r>
          </a:p>
          <a:p>
            <a:r>
              <a:rPr lang="en-US" dirty="0" smtClean="0"/>
              <a:t>Capture API from </a:t>
            </a:r>
            <a:r>
              <a:rPr lang="en-US" dirty="0"/>
              <a:t>Z</a:t>
            </a:r>
            <a:r>
              <a:rPr lang="en-US" dirty="0" smtClean="0"/>
              <a:t>illow(find site </a:t>
            </a:r>
            <a:r>
              <a:rPr lang="mr-IN" dirty="0" smtClean="0"/>
              <a:t>–</a:t>
            </a:r>
            <a:r>
              <a:rPr lang="en-US" dirty="0" smtClean="0"/>
              <a:t> June 22)</a:t>
            </a:r>
          </a:p>
          <a:p>
            <a:r>
              <a:rPr lang="en-US" dirty="0" smtClean="0"/>
              <a:t>Clean data </a:t>
            </a:r>
            <a:r>
              <a:rPr lang="mr-IN" dirty="0" smtClean="0"/>
              <a:t>–</a:t>
            </a:r>
            <a:r>
              <a:rPr lang="en-US" dirty="0" smtClean="0"/>
              <a:t> June 26</a:t>
            </a:r>
          </a:p>
          <a:p>
            <a:r>
              <a:rPr lang="en-US" dirty="0" smtClean="0"/>
              <a:t>Analysis </a:t>
            </a:r>
            <a:r>
              <a:rPr lang="mr-IN" dirty="0" smtClean="0"/>
              <a:t>–</a:t>
            </a:r>
            <a:r>
              <a:rPr lang="en-US" dirty="0" smtClean="0"/>
              <a:t> July 1</a:t>
            </a:r>
          </a:p>
          <a:p>
            <a:r>
              <a:rPr lang="en-US" dirty="0" smtClean="0"/>
              <a:t>Paper Draft </a:t>
            </a:r>
            <a:r>
              <a:rPr lang="mr-IN" dirty="0" smtClean="0"/>
              <a:t>–</a:t>
            </a:r>
            <a:r>
              <a:rPr lang="en-US" dirty="0" smtClean="0"/>
              <a:t> July 5</a:t>
            </a:r>
            <a:r>
              <a:rPr lang="en-US" baseline="30000" dirty="0" smtClean="0"/>
              <a:t>th</a:t>
            </a:r>
            <a:endParaRPr lang="en-US" dirty="0" smtClean="0"/>
          </a:p>
          <a:p>
            <a:r>
              <a:rPr lang="en-US" dirty="0" smtClean="0"/>
              <a:t>Second Café </a:t>
            </a:r>
            <a:r>
              <a:rPr lang="mr-IN" dirty="0" smtClean="0"/>
              <a:t>–</a:t>
            </a:r>
            <a:r>
              <a:rPr lang="en-US" dirty="0" smtClean="0"/>
              <a:t> July 11 </a:t>
            </a:r>
          </a:p>
          <a:p>
            <a:r>
              <a:rPr lang="en-US" dirty="0" smtClean="0"/>
              <a:t>Paper submitted </a:t>
            </a:r>
            <a:r>
              <a:rPr lang="mr-IN" dirty="0" smtClean="0"/>
              <a:t>–</a:t>
            </a:r>
            <a:r>
              <a:rPr lang="en-US" dirty="0" smtClean="0"/>
              <a:t> August 28-work through the break because we bleed data science!!!</a:t>
            </a:r>
          </a:p>
          <a:p>
            <a:endParaRPr lang="en-US" dirty="0" smtClean="0"/>
          </a:p>
          <a:p>
            <a:endParaRPr lang="en-US" dirty="0" smtClean="0"/>
          </a:p>
          <a:p>
            <a:endParaRPr lang="en-US" dirty="0"/>
          </a:p>
        </p:txBody>
      </p:sp>
    </p:spTree>
    <p:extLst>
      <p:ext uri="{BB962C8B-B14F-4D97-AF65-F5344CB8AC3E}">
        <p14:creationId xmlns:p14="http://schemas.microsoft.com/office/powerpoint/2010/main" val="1756760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273</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Calibri Light</vt:lpstr>
      <vt:lpstr>Mangal</vt:lpstr>
      <vt:lpstr>Arial</vt:lpstr>
      <vt:lpstr>Office Theme</vt:lpstr>
      <vt:lpstr>Project Sidewalk</vt:lpstr>
      <vt:lpstr>Original Format</vt:lpstr>
      <vt:lpstr>The Context of the Maryland Project</vt:lpstr>
      <vt:lpstr>The Context of the Maryland Project</vt:lpstr>
      <vt:lpstr>The Context of the Maryland Project</vt:lpstr>
      <vt:lpstr>The Context of the Maryland Project</vt:lpstr>
      <vt:lpstr>The Remix</vt:lpstr>
      <vt:lpstr>Next Steps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Woodard, Christopher</dc:creator>
  <cp:lastModifiedBy>Woodard, Christopher</cp:lastModifiedBy>
  <cp:revision>11</cp:revision>
  <dcterms:created xsi:type="dcterms:W3CDTF">2017-06-06T22:13:43Z</dcterms:created>
  <dcterms:modified xsi:type="dcterms:W3CDTF">2017-06-08T01:41:57Z</dcterms:modified>
</cp:coreProperties>
</file>