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61" r:id="rId4"/>
    <p:sldId id="264" r:id="rId5"/>
    <p:sldId id="267" r:id="rId6"/>
    <p:sldId id="262" r:id="rId7"/>
    <p:sldId id="265" r:id="rId8"/>
    <p:sldId id="268" r:id="rId9"/>
    <p:sldId id="263" r:id="rId10"/>
    <p:sldId id="266" r:id="rId11"/>
    <p:sldId id="26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665-FDAF-41EE-B1D0-0CBDA26A1703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665-FDAF-41EE-B1D0-0CBDA26A1703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665-FDAF-41EE-B1D0-0CBDA26A1703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854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665-FDAF-41EE-B1D0-0CBDA26A1703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442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665-FDAF-41EE-B1D0-0CBDA26A1703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1780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665-FDAF-41EE-B1D0-0CBDA26A1703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591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665-FDAF-41EE-B1D0-0CBDA26A1703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757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665-FDAF-41EE-B1D0-0CBDA26A1703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58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665-FDAF-41EE-B1D0-0CBDA26A1703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89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665-FDAF-41EE-B1D0-0CBDA26A1703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95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665-FDAF-41EE-B1D0-0CBDA26A1703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54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665-FDAF-41EE-B1D0-0CBDA26A1703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3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665-FDAF-41EE-B1D0-0CBDA26A1703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31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665-FDAF-41EE-B1D0-0CBDA26A1703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47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665-FDAF-41EE-B1D0-0CBDA26A1703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16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665-FDAF-41EE-B1D0-0CBDA26A1703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63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7665-FDAF-41EE-B1D0-0CBDA26A1703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F5A7A3-ABC0-48BF-9734-DEEE3A04E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45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wd/nctu_dl_final/invitat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md.io/p5UB7cmjSwOJRW3pcyCX5A?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73951" y="3084023"/>
            <a:ext cx="7105651" cy="612544"/>
          </a:xfrm>
        </p:spPr>
        <p:txBody>
          <a:bodyPr>
            <a:noAutofit/>
          </a:bodyPr>
          <a:lstStyle/>
          <a:p>
            <a:r>
              <a:rPr lang="en-US" altLang="zh-TW" sz="5400" dirty="0"/>
              <a:t>Deep learning project</a:t>
            </a:r>
          </a:p>
          <a:p>
            <a:r>
              <a:rPr lang="en-US" altLang="zh-TW" sz="4800" dirty="0"/>
              <a:t> </a:t>
            </a: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764498" y="4674525"/>
            <a:ext cx="9282645" cy="612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 dirty="0"/>
              <a:t>Team7</a:t>
            </a:r>
          </a:p>
          <a:p>
            <a:r>
              <a:rPr lang="en-US" altLang="zh-TW" sz="2400" dirty="0"/>
              <a:t>GitHub: </a:t>
            </a:r>
            <a:r>
              <a:rPr lang="en-US" altLang="zh-TW" sz="2400" dirty="0">
                <a:hlinkClick r:id="rId2"/>
              </a:rPr>
              <a:t>https://github.com/Mowd/nctu_dl_final</a:t>
            </a:r>
            <a:r>
              <a:rPr lang="en-US" altLang="zh-TW" sz="2400">
                <a:hlinkClick r:id="rId2"/>
              </a:rPr>
              <a:t>/invitations</a:t>
            </a:r>
            <a:endParaRPr lang="en-US" altLang="zh-TW" sz="2400"/>
          </a:p>
          <a:p>
            <a:endParaRPr lang="en-US" altLang="zh-TW" sz="2400" dirty="0"/>
          </a:p>
          <a:p>
            <a:r>
              <a:rPr lang="en-US" altLang="zh-TW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509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86" y="0"/>
            <a:ext cx="10267462" cy="6858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004" y="2843291"/>
            <a:ext cx="5800892" cy="407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3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14DE7-4874-ED46-8E9E-CDD9D5AE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心得紀錄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8F848-EF32-EB44-9418-1D28C0F32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tr-TR" altLang="zh-TW" dirty="0">
                <a:hlinkClick r:id="rId2"/>
              </a:rPr>
              <a:t>https://hackmd.io</a:t>
            </a:r>
            <a:r>
              <a:rPr kumimoji="1" lang="tr-TR" altLang="zh-TW">
                <a:hlinkClick r:id="rId2"/>
              </a:rPr>
              <a:t>/p5UB7cmjSwOJRW3pcyCX5A?view</a:t>
            </a:r>
            <a:endParaRPr kumimoji="1" lang="tr-TR" altLang="zh-TW"/>
          </a:p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006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09104" y="706581"/>
            <a:ext cx="9144000" cy="4580313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/>
              <a:t>Outline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 Image </a:t>
            </a:r>
            <a:r>
              <a:rPr lang="en-US" altLang="zh-TW" sz="2400" dirty="0" err="1"/>
              <a:t>Classfication</a:t>
            </a:r>
            <a:r>
              <a:rPr lang="en-US" altLang="zh-TW" sz="2400" dirty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 Super Resolution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 Object </a:t>
            </a:r>
            <a:r>
              <a:rPr lang="en-US" altLang="zh-TW" sz="2400" dirty="0" err="1"/>
              <a:t>Dection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99320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09104" y="706581"/>
            <a:ext cx="9144000" cy="5536277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/>
              <a:t>Image </a:t>
            </a:r>
            <a:r>
              <a:rPr lang="en-US" altLang="zh-TW" sz="3600" dirty="0" err="1"/>
              <a:t>Classfication</a:t>
            </a:r>
            <a:r>
              <a:rPr lang="en-US" altLang="zh-TW" sz="3600" dirty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 Dataset: CINIC-10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 Model: resnet20_cifar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 Pre-processing: Save the image as </a:t>
            </a:r>
            <a:r>
              <a:rPr lang="en-US" altLang="zh-TW" sz="2400" dirty="0" err="1"/>
              <a:t>numpy</a:t>
            </a:r>
            <a:endParaRPr lang="en-US" altLang="zh-TW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 Data augmentation: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altLang="zh-TW" sz="2200" dirty="0" err="1"/>
              <a:t>transforms.RandomCrop</a:t>
            </a:r>
            <a:r>
              <a:rPr lang="en-US" altLang="zh-TW" sz="2200" dirty="0"/>
              <a:t>(32, padding=4),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altLang="zh-TW" sz="2200" dirty="0" err="1"/>
              <a:t>transforms.RandomHorizontalFlip</a:t>
            </a:r>
            <a:r>
              <a:rPr lang="en-US" altLang="zh-TW" sz="2200" dirty="0"/>
              <a:t>(),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altLang="zh-TW" sz="2200" dirty="0" err="1"/>
              <a:t>transforms.Normalize</a:t>
            </a:r>
            <a:r>
              <a:rPr lang="en-US" altLang="zh-TW" sz="2200" dirty="0"/>
              <a:t>(mean=</a:t>
            </a:r>
            <a:r>
              <a:rPr lang="en-US" altLang="zh-TW" sz="2200" dirty="0" err="1"/>
              <a:t>cinic_mean</a:t>
            </a:r>
            <a:r>
              <a:rPr lang="en-US" altLang="zh-TW" sz="2200" dirty="0"/>
              <a:t>, </a:t>
            </a:r>
            <a:r>
              <a:rPr lang="en-US" altLang="zh-TW" sz="2200" dirty="0" err="1"/>
              <a:t>std</a:t>
            </a:r>
            <a:r>
              <a:rPr lang="en-US" altLang="zh-TW" sz="2200" dirty="0"/>
              <a:t>=</a:t>
            </a:r>
            <a:r>
              <a:rPr lang="en-US" altLang="zh-TW" sz="2200" dirty="0" err="1"/>
              <a:t>cinic_std</a:t>
            </a:r>
            <a:r>
              <a:rPr lang="en-US" altLang="zh-TW" sz="2200" dirty="0"/>
              <a:t>),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altLang="zh-TW" sz="2200" dirty="0"/>
              <a:t>Cutout(</a:t>
            </a:r>
            <a:r>
              <a:rPr lang="en-US" altLang="zh-TW" sz="2200" dirty="0" err="1"/>
              <a:t>n_holes</a:t>
            </a:r>
            <a:r>
              <a:rPr lang="en-US" altLang="zh-TW" sz="2200" dirty="0"/>
              <a:t>=1, length=16) </a:t>
            </a:r>
            <a:r>
              <a:rPr lang="en-US" altLang="zh-TW" sz="2800" dirty="0"/>
              <a:t>-&gt; </a:t>
            </a:r>
            <a:r>
              <a:rPr lang="en-US" altLang="zh-TW" sz="2000" dirty="0"/>
              <a:t>Regularization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 err="1"/>
              <a:t>Ngraph</a:t>
            </a:r>
            <a:r>
              <a:rPr lang="en-US" altLang="zh-TW" sz="2400" dirty="0"/>
              <a:t> :batch size 960 – CPU Inference</a:t>
            </a:r>
          </a:p>
        </p:txBody>
      </p:sp>
    </p:spTree>
    <p:extLst>
      <p:ext uri="{BB962C8B-B14F-4D97-AF65-F5344CB8AC3E}">
        <p14:creationId xmlns:p14="http://schemas.microsoft.com/office/powerpoint/2010/main" val="97245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09104" y="706581"/>
            <a:ext cx="9144000" cy="5536277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/>
              <a:t>Image </a:t>
            </a:r>
            <a:r>
              <a:rPr lang="en-US" altLang="zh-TW" sz="3600" dirty="0" err="1"/>
              <a:t>Classfication</a:t>
            </a:r>
            <a:r>
              <a:rPr lang="en-US" altLang="zh-TW" sz="3600" dirty="0"/>
              <a:t> - results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 CPU inference time : 286.98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 CPU accuracy: 84.663978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 GPU inference time : 12.08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 GPU accuracy: 84.52777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 Number of weight: 274063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Model size = 1.0454673MB</a:t>
            </a:r>
          </a:p>
        </p:txBody>
      </p:sp>
    </p:spTree>
    <p:extLst>
      <p:ext uri="{BB962C8B-B14F-4D97-AF65-F5344CB8AC3E}">
        <p14:creationId xmlns:p14="http://schemas.microsoft.com/office/powerpoint/2010/main" val="100177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09103" y="706581"/>
            <a:ext cx="11015751" cy="562890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TW" altLang="en-US" sz="2400" dirty="0"/>
              <a:t>心得</a:t>
            </a:r>
            <a:r>
              <a:rPr lang="en-US" altLang="zh-TW" sz="2400" dirty="0"/>
              <a:t>:</a:t>
            </a:r>
          </a:p>
          <a:p>
            <a:pPr algn="l">
              <a:lnSpc>
                <a:spcPct val="150000"/>
              </a:lnSpc>
            </a:pPr>
            <a:r>
              <a:rPr lang="en-US" altLang="zh-TW" sz="2400" dirty="0"/>
              <a:t>	Image </a:t>
            </a:r>
            <a:r>
              <a:rPr lang="en-US" altLang="zh-TW" sz="2400" dirty="0" err="1"/>
              <a:t>Classfication</a:t>
            </a:r>
            <a:r>
              <a:rPr lang="zh-TW" altLang="en-US" sz="2000" dirty="0"/>
              <a:t>的實驗分了三個面向來評估，分別是精準度和模型大小和</a:t>
            </a:r>
            <a:r>
              <a:rPr lang="en-US" altLang="zh-TW" sz="2000" dirty="0"/>
              <a:t>CPU</a:t>
            </a:r>
            <a:r>
              <a:rPr lang="zh-TW" altLang="en-US" sz="2000" dirty="0"/>
              <a:t>及</a:t>
            </a:r>
            <a:r>
              <a:rPr lang="en-US" altLang="zh-TW" sz="2000" dirty="0"/>
              <a:t>GPU</a:t>
            </a:r>
          </a:p>
          <a:p>
            <a:pPr algn="l">
              <a:lnSpc>
                <a:spcPct val="150000"/>
              </a:lnSpc>
            </a:pPr>
            <a:r>
              <a:rPr lang="zh-TW" altLang="en-US" sz="2000" dirty="0"/>
              <a:t>的執行速度。</a:t>
            </a:r>
            <a:endParaRPr lang="en-US" altLang="zh-TW" sz="2000" dirty="0"/>
          </a:p>
          <a:p>
            <a:pPr algn="l">
              <a:lnSpc>
                <a:spcPct val="150000"/>
              </a:lnSpc>
            </a:pPr>
            <a:r>
              <a:rPr lang="zh-TW" altLang="en-US" sz="2000" dirty="0"/>
              <a:t>       在精準度的方面</a:t>
            </a:r>
            <a:r>
              <a:rPr lang="en-US" altLang="zh-TW" sz="2000" dirty="0"/>
              <a:t>data augmentation(</a:t>
            </a:r>
            <a:r>
              <a:rPr lang="zh-TW" altLang="en-US" sz="2000" dirty="0"/>
              <a:t>水平及垂直翻轉、</a:t>
            </a:r>
            <a:r>
              <a:rPr lang="en-US" altLang="zh-TW" sz="2000" dirty="0"/>
              <a:t>crop</a:t>
            </a:r>
            <a:r>
              <a:rPr lang="zh-TW" altLang="en-US" sz="2000" dirty="0"/>
              <a:t>、</a:t>
            </a:r>
            <a:r>
              <a:rPr lang="en-US" altLang="zh-TW" sz="2000" dirty="0"/>
              <a:t>cutout)</a:t>
            </a:r>
            <a:r>
              <a:rPr lang="zh-TW" altLang="en-US" sz="2000" dirty="0"/>
              <a:t>和</a:t>
            </a:r>
            <a:r>
              <a:rPr lang="en-US" altLang="zh-TW" sz="2000" dirty="0"/>
              <a:t>Weights initialization(</a:t>
            </a:r>
            <a:r>
              <a:rPr lang="en-US" altLang="zh-TW" sz="2000" dirty="0" err="1"/>
              <a:t>xavier_normal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kaiming</a:t>
            </a:r>
            <a:r>
              <a:rPr lang="zh-TW" altLang="en-US" sz="2000" dirty="0"/>
              <a:t>、</a:t>
            </a:r>
            <a:r>
              <a:rPr lang="en-US" altLang="zh-TW" sz="2000" dirty="0"/>
              <a:t>normal</a:t>
            </a:r>
            <a:r>
              <a:rPr lang="zh-TW" altLang="en-US" sz="2000" dirty="0"/>
              <a:t>、</a:t>
            </a:r>
            <a:r>
              <a:rPr lang="en-US" altLang="zh-TW" sz="2000" dirty="0"/>
              <a:t>uniform)</a:t>
            </a:r>
            <a:r>
              <a:rPr lang="zh-TW" altLang="en-US" sz="2000" dirty="0"/>
              <a:t>，並評估了各個模型的大小及精準度，最後選擇</a:t>
            </a:r>
            <a:r>
              <a:rPr lang="en-US" altLang="zh-TW" sz="2000" dirty="0"/>
              <a:t>cifar_resnet20</a:t>
            </a:r>
            <a:r>
              <a:rPr lang="zh-TW" altLang="en-US" sz="2000" dirty="0"/>
              <a:t>，準確度雖然少了七趴，但</a:t>
            </a:r>
            <a:r>
              <a:rPr lang="en-US" altLang="zh-TW" sz="2000" dirty="0"/>
              <a:t>cifar_resnet20</a:t>
            </a:r>
            <a:r>
              <a:rPr lang="zh-TW" altLang="en-US" sz="2000" dirty="0"/>
              <a:t>的大小只有</a:t>
            </a:r>
            <a:r>
              <a:rPr lang="en-US" altLang="zh-TW" sz="2000" dirty="0"/>
              <a:t>resnet18</a:t>
            </a:r>
            <a:r>
              <a:rPr lang="zh-TW" altLang="en-US" sz="2000" dirty="0"/>
              <a:t>的四十分之一，所以最後選擇使用這個。</a:t>
            </a:r>
            <a:endParaRPr lang="en-US" altLang="zh-TW" sz="2000" dirty="0"/>
          </a:p>
          <a:p>
            <a:pPr algn="l">
              <a:lnSpc>
                <a:spcPct val="150000"/>
              </a:lnSpc>
            </a:pPr>
            <a:r>
              <a:rPr lang="zh-TW" altLang="en-US" sz="2000" dirty="0"/>
              <a:t>        至於模型大小原先使用</a:t>
            </a:r>
            <a:r>
              <a:rPr lang="en-US" altLang="zh-TW" sz="2000" dirty="0"/>
              <a:t>Quantization</a:t>
            </a:r>
            <a:r>
              <a:rPr lang="zh-TW" altLang="en-US" sz="2000" dirty="0"/>
              <a:t>來做壓縮，但是</a:t>
            </a:r>
            <a:r>
              <a:rPr lang="en-US" altLang="zh-TW" sz="2000" dirty="0" err="1"/>
              <a:t>pytorch</a:t>
            </a:r>
            <a:r>
              <a:rPr lang="zh-TW" altLang="en-US" sz="2000" dirty="0"/>
              <a:t>在儲存</a:t>
            </a:r>
            <a:r>
              <a:rPr lang="en-US" altLang="zh-TW" sz="2000" dirty="0"/>
              <a:t>model</a:t>
            </a:r>
            <a:r>
              <a:rPr lang="zh-TW" altLang="en-US" sz="2000" dirty="0"/>
              <a:t>時是使用</a:t>
            </a:r>
            <a:r>
              <a:rPr lang="en-US" altLang="zh-TW" sz="2000" dirty="0"/>
              <a:t>float32</a:t>
            </a:r>
            <a:r>
              <a:rPr lang="zh-TW" altLang="en-US" sz="2000" dirty="0"/>
              <a:t>做儲存，故最後大小不變，失敗收場，</a:t>
            </a:r>
            <a:r>
              <a:rPr lang="en-US" altLang="zh-TW" sz="2000" dirty="0"/>
              <a:t>pruning</a:t>
            </a:r>
            <a:r>
              <a:rPr lang="zh-TW" altLang="en-US" sz="2000" dirty="0"/>
              <a:t>則是精確度掉太多，所以最後選擇不採用。</a:t>
            </a:r>
            <a:endParaRPr lang="en-US" altLang="zh-TW" sz="2000" dirty="0"/>
          </a:p>
          <a:p>
            <a:pPr algn="l">
              <a:lnSpc>
                <a:spcPct val="150000"/>
              </a:lnSpc>
            </a:pPr>
            <a:r>
              <a:rPr lang="en-US" altLang="zh-TW" sz="2000" dirty="0"/>
              <a:t>	</a:t>
            </a:r>
            <a:r>
              <a:rPr lang="zh-TW" altLang="en-US" sz="2000" dirty="0"/>
              <a:t>    在</a:t>
            </a:r>
            <a:r>
              <a:rPr lang="en-US" altLang="zh-TW" sz="2000" dirty="0"/>
              <a:t>CPU</a:t>
            </a:r>
            <a:r>
              <a:rPr lang="zh-TW" altLang="en-US" sz="2000" dirty="0"/>
              <a:t> </a:t>
            </a:r>
            <a:r>
              <a:rPr lang="en-US" altLang="zh-TW" sz="2000" dirty="0"/>
              <a:t>inference</a:t>
            </a:r>
            <a:r>
              <a:rPr lang="zh-TW" altLang="en-US" sz="2000" dirty="0"/>
              <a:t>使用</a:t>
            </a:r>
            <a:r>
              <a:rPr lang="en-US" altLang="zh-TW" sz="2000" dirty="0" err="1"/>
              <a:t>ngraph</a:t>
            </a:r>
            <a:r>
              <a:rPr lang="zh-TW" altLang="en-US" sz="2000" dirty="0"/>
              <a:t>來大幅降低時間，</a:t>
            </a:r>
            <a:r>
              <a:rPr lang="en-US" altLang="zh-TW" sz="2000" dirty="0"/>
              <a:t>batch</a:t>
            </a:r>
            <a:r>
              <a:rPr lang="zh-TW" altLang="en-US" sz="2000" dirty="0"/>
              <a:t> </a:t>
            </a:r>
            <a:r>
              <a:rPr lang="en-US" altLang="zh-TW" sz="2000" dirty="0"/>
              <a:t>size</a:t>
            </a:r>
            <a:r>
              <a:rPr lang="zh-TW" altLang="en-US" sz="2000" dirty="0"/>
              <a:t> </a:t>
            </a:r>
            <a:r>
              <a:rPr lang="en-US" altLang="zh-TW" sz="2000" dirty="0"/>
              <a:t>= 960</a:t>
            </a:r>
            <a:r>
              <a:rPr lang="zh-TW" altLang="en-US" sz="2000" dirty="0"/>
              <a:t>，選擇此數字是因為在國網執行時，</a:t>
            </a:r>
            <a:r>
              <a:rPr lang="en-US" altLang="zh-TW" sz="2000" dirty="0"/>
              <a:t>model</a:t>
            </a:r>
            <a:r>
              <a:rPr lang="zh-TW" altLang="en-US" sz="2000" dirty="0"/>
              <a:t>轉</a:t>
            </a:r>
            <a:r>
              <a:rPr lang="en-US" altLang="zh-TW" sz="2000" dirty="0" err="1"/>
              <a:t>onnx</a:t>
            </a:r>
            <a:r>
              <a:rPr lang="zh-TW" altLang="en-US" sz="2000" dirty="0"/>
              <a:t>的最大負荷量。而為了將載入的速度提升，首先將圖片的檔案儲存成</a:t>
            </a:r>
            <a:r>
              <a:rPr lang="en-US" altLang="zh-TW" sz="2000" dirty="0" err="1"/>
              <a:t>numpy</a:t>
            </a:r>
            <a:r>
              <a:rPr lang="zh-TW" altLang="en-US" sz="2000" dirty="0"/>
              <a:t>形式，並將</a:t>
            </a:r>
            <a:r>
              <a:rPr lang="en-US" altLang="zh-TW" sz="2000" dirty="0" err="1"/>
              <a:t>dataloader</a:t>
            </a:r>
            <a:r>
              <a:rPr lang="zh-TW" altLang="en-US" sz="2000" dirty="0"/>
              <a:t>做改寫，大幅降低模型訓練的時間。</a:t>
            </a:r>
            <a:endParaRPr lang="en-US" altLang="zh-TW" sz="2000" dirty="0"/>
          </a:p>
          <a:p>
            <a:pPr marL="457200" indent="-457200" algn="l"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11552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09104" y="706581"/>
            <a:ext cx="9144000" cy="4580313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/>
              <a:t>Super Resolution </a:t>
            </a:r>
            <a:r>
              <a:rPr lang="en-US" altLang="zh-TW" sz="2400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Dataset: DIV2K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 Model: </a:t>
            </a:r>
            <a:r>
              <a:rPr lang="en-US" altLang="zh-TW" sz="2400" dirty="0" err="1"/>
              <a:t>wdsr_b</a:t>
            </a:r>
            <a:endParaRPr lang="en-US" altLang="zh-TW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dirty="0"/>
              <a:t>n_resblocks:12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dirty="0"/>
              <a:t>n_feats:32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dirty="0"/>
              <a:t>block_feats:96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dirty="0"/>
              <a:t>res_scale:0.1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dirty="0"/>
              <a:t>patch_size:96</a:t>
            </a:r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2228850"/>
            <a:ext cx="4562475" cy="24765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414031" y="5023668"/>
            <a:ext cx="4125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https://arxiv.org/pdf/1808.08718.pdf</a:t>
            </a:r>
          </a:p>
        </p:txBody>
      </p:sp>
    </p:spTree>
    <p:extLst>
      <p:ext uri="{BB962C8B-B14F-4D97-AF65-F5344CB8AC3E}">
        <p14:creationId xmlns:p14="http://schemas.microsoft.com/office/powerpoint/2010/main" val="353591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09104" y="706581"/>
            <a:ext cx="9144000" cy="4580313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/>
              <a:t>Super Resolution </a:t>
            </a:r>
            <a:r>
              <a:rPr lang="en-US" altLang="zh-TW" sz="2400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CPU inference:</a:t>
            </a:r>
            <a:r>
              <a:rPr lang="zh-TW" altLang="en-US" sz="2400" dirty="0"/>
              <a:t> </a:t>
            </a:r>
            <a:r>
              <a:rPr lang="en-US" altLang="zh-TW" sz="2400" dirty="0"/>
              <a:t>2356.12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CPU PSNR: 33.6466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GPU inference: 21.31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 GPU PSNR: 33.6466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Number of weight: 229036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Model size : 0.8737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2516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09103" y="706581"/>
            <a:ext cx="11015751" cy="5628905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dirty="0"/>
              <a:t>心得</a:t>
            </a:r>
            <a:r>
              <a:rPr lang="en-US" altLang="zh-TW" sz="2400" dirty="0"/>
              <a:t>:</a:t>
            </a:r>
          </a:p>
          <a:p>
            <a:pPr algn="l">
              <a:lnSpc>
                <a:spcPct val="150000"/>
              </a:lnSpc>
            </a:pPr>
            <a:r>
              <a:rPr lang="en-US" altLang="zh-TW" sz="2400" dirty="0"/>
              <a:t>	</a:t>
            </a:r>
            <a:r>
              <a:rPr lang="en-US" altLang="zh-TW" sz="2000" dirty="0"/>
              <a:t>Super Resolution</a:t>
            </a:r>
            <a:r>
              <a:rPr lang="zh-TW" altLang="en-US" sz="2000" dirty="0"/>
              <a:t>在</a:t>
            </a:r>
            <a:r>
              <a:rPr lang="en-US" altLang="zh-TW" sz="2000" dirty="0"/>
              <a:t>model</a:t>
            </a:r>
            <a:r>
              <a:rPr lang="zh-TW" altLang="en-US" sz="2000" dirty="0"/>
              <a:t>選擇時使用</a:t>
            </a:r>
            <a:r>
              <a:rPr lang="en-US" altLang="zh-TW" sz="2000" dirty="0"/>
              <a:t>WDSR</a:t>
            </a:r>
            <a:r>
              <a:rPr lang="zh-TW" altLang="en-US" sz="2000" dirty="0"/>
              <a:t>，此</a:t>
            </a:r>
            <a:r>
              <a:rPr lang="en-US" altLang="zh-TW" sz="2000" dirty="0"/>
              <a:t>model</a:t>
            </a:r>
            <a:r>
              <a:rPr lang="zh-TW" altLang="en-US" sz="2000" dirty="0"/>
              <a:t>比</a:t>
            </a:r>
            <a:r>
              <a:rPr lang="en-US" altLang="zh-TW" sz="2000" dirty="0"/>
              <a:t>EDSR</a:t>
            </a:r>
            <a:r>
              <a:rPr lang="zh-TW" altLang="en-US" sz="2000" dirty="0"/>
              <a:t>和</a:t>
            </a:r>
            <a:r>
              <a:rPr lang="en-US" altLang="zh-TW" sz="2000" dirty="0"/>
              <a:t>MDSR</a:t>
            </a:r>
            <a:r>
              <a:rPr lang="zh-TW" altLang="en-US" sz="2000" dirty="0"/>
              <a:t>的</a:t>
            </a:r>
            <a:r>
              <a:rPr lang="en-US" altLang="zh-TW" sz="2000" dirty="0"/>
              <a:t>model</a:t>
            </a:r>
            <a:r>
              <a:rPr lang="zh-TW" altLang="en-US" sz="2000" dirty="0"/>
              <a:t> </a:t>
            </a:r>
            <a:r>
              <a:rPr lang="en-US" altLang="zh-TW" sz="2000" dirty="0"/>
              <a:t>size</a:t>
            </a:r>
            <a:r>
              <a:rPr lang="zh-TW" altLang="en-US" sz="2000" dirty="0"/>
              <a:t>小很多，他引用</a:t>
            </a:r>
            <a:r>
              <a:rPr lang="en-US" altLang="zh-TW" sz="2000" dirty="0" err="1"/>
              <a:t>MobileNet</a:t>
            </a:r>
            <a:r>
              <a:rPr lang="zh-TW" altLang="en-US" sz="2000" dirty="0"/>
              <a:t>的架構縮小模型的</a:t>
            </a:r>
            <a:r>
              <a:rPr lang="en-US" altLang="zh-TW" sz="2000" dirty="0"/>
              <a:t>size</a:t>
            </a:r>
            <a:r>
              <a:rPr lang="zh-TW" altLang="en-US" sz="2000" dirty="0"/>
              <a:t>。在</a:t>
            </a:r>
            <a:r>
              <a:rPr lang="en-US" altLang="zh-TW" sz="2000" dirty="0"/>
              <a:t>CPU</a:t>
            </a:r>
            <a:r>
              <a:rPr lang="zh-TW" altLang="en-US" sz="2000" dirty="0"/>
              <a:t> </a:t>
            </a:r>
            <a:r>
              <a:rPr lang="en-US" altLang="zh-TW" sz="2000" dirty="0"/>
              <a:t>inference</a:t>
            </a:r>
            <a:r>
              <a:rPr lang="zh-TW" altLang="en-US" sz="2000" dirty="0"/>
              <a:t>原本打算使用</a:t>
            </a:r>
            <a:r>
              <a:rPr lang="en-US" altLang="zh-TW" sz="2000" dirty="0" err="1"/>
              <a:t>ngraph</a:t>
            </a:r>
            <a:r>
              <a:rPr lang="zh-TW" altLang="en-US" sz="2000" dirty="0"/>
              <a:t>，但在轉</a:t>
            </a:r>
            <a:r>
              <a:rPr lang="en-US" altLang="zh-TW" sz="2000" dirty="0" err="1"/>
              <a:t>onnx</a:t>
            </a:r>
            <a:r>
              <a:rPr lang="zh-TW" altLang="en-US" sz="2000" dirty="0"/>
              <a:t>時遇到圖片大小不一的問題</a:t>
            </a:r>
            <a:r>
              <a:rPr lang="en-US" altLang="zh-TW" sz="2000" dirty="0"/>
              <a:t>(</a:t>
            </a:r>
            <a:r>
              <a:rPr lang="zh-TW" altLang="en-US" sz="2000" dirty="0"/>
              <a:t> </a:t>
            </a:r>
            <a:r>
              <a:rPr lang="en-US" altLang="zh-TW" sz="2000" dirty="0"/>
              <a:t>Dynamic dummy input</a:t>
            </a:r>
            <a:r>
              <a:rPr lang="zh-TW" altLang="en-US" sz="2000" dirty="0"/>
              <a:t> </a:t>
            </a:r>
            <a:r>
              <a:rPr lang="en-US" altLang="zh-TW" sz="2000" dirty="0"/>
              <a:t>)</a:t>
            </a:r>
            <a:r>
              <a:rPr lang="zh-TW" altLang="en-US" sz="2000" dirty="0"/>
              <a:t>，所以最後放棄。</a:t>
            </a:r>
            <a:endParaRPr lang="en-US" altLang="zh-TW" sz="2000" dirty="0"/>
          </a:p>
          <a:p>
            <a:pPr algn="l">
              <a:lnSpc>
                <a:spcPct val="150000"/>
              </a:lnSpc>
            </a:pPr>
            <a:r>
              <a:rPr lang="en-US" altLang="zh-TW" sz="2000" dirty="0"/>
              <a:t>	</a:t>
            </a:r>
            <a:r>
              <a:rPr lang="zh-TW" altLang="en-US" sz="2000" dirty="0"/>
              <a:t>在這實驗最大的問題是</a:t>
            </a:r>
            <a:r>
              <a:rPr lang="en-US" altLang="zh-TW" sz="2000" dirty="0"/>
              <a:t>OOM(Out Of Memory)</a:t>
            </a:r>
            <a:r>
              <a:rPr lang="zh-TW" altLang="en-US" sz="2000" dirty="0"/>
              <a:t>，國網無法負荷</a:t>
            </a:r>
            <a:r>
              <a:rPr lang="en-US" altLang="zh-TW" sz="2000" dirty="0"/>
              <a:t>super </a:t>
            </a:r>
            <a:r>
              <a:rPr lang="en-US" altLang="zh-TW" sz="2000" dirty="0" err="1"/>
              <a:t>resolutio</a:t>
            </a:r>
            <a:r>
              <a:rPr lang="zh-TW" altLang="en-US" sz="2000" dirty="0"/>
              <a:t>的</a:t>
            </a:r>
            <a:r>
              <a:rPr lang="en-US" altLang="zh-TW" sz="2000" dirty="0"/>
              <a:t>memory</a:t>
            </a:r>
            <a:r>
              <a:rPr lang="zh-TW" altLang="en-US" sz="2000" dirty="0"/>
              <a:t>負擔，解決辦法是將</a:t>
            </a:r>
            <a:r>
              <a:rPr lang="en-US" altLang="zh-TW" sz="2000" dirty="0"/>
              <a:t>patch</a:t>
            </a:r>
            <a:r>
              <a:rPr lang="zh-TW" altLang="en-US" sz="2000" dirty="0"/>
              <a:t> </a:t>
            </a:r>
            <a:r>
              <a:rPr lang="en-US" altLang="zh-TW" sz="2000" dirty="0"/>
              <a:t>size</a:t>
            </a:r>
            <a:r>
              <a:rPr lang="zh-TW" altLang="en-US" sz="2000" dirty="0"/>
              <a:t>調小，這樣可以減少國網清空的機率。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57893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09104" y="706581"/>
            <a:ext cx="9144000" cy="458031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TW" sz="3600" dirty="0"/>
              <a:t>Object </a:t>
            </a:r>
            <a:r>
              <a:rPr lang="en-US" altLang="zh-TW" sz="3600" dirty="0" err="1"/>
              <a:t>Dection</a:t>
            </a:r>
            <a:endParaRPr lang="en-US" altLang="zh-TW" sz="3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 Dataset: clothes 2000 pieces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 Model:tiny-yolo-v3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CPU f-score: </a:t>
            </a:r>
            <a:r>
              <a:rPr lang="zh-TW" altLang="zh-TW" sz="2400" dirty="0">
                <a:solidFill>
                  <a:srgbClr val="000000"/>
                </a:solidFill>
                <a:latin typeface="Arial Unicode MS" panose="020B0604020202020204" pitchFamily="34" charset="-120"/>
              </a:rPr>
              <a:t>0.4892511825659466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GPU f-score:  </a:t>
            </a:r>
            <a:r>
              <a:rPr lang="zh-TW" altLang="zh-TW" sz="2400" dirty="0">
                <a:solidFill>
                  <a:srgbClr val="000000"/>
                </a:solidFill>
                <a:latin typeface="Arial Unicode MS" panose="020B0604020202020204" pitchFamily="34" charset="-120"/>
              </a:rPr>
              <a:t>0.4892511825659466</a:t>
            </a:r>
            <a:r>
              <a:rPr lang="zh-TW" altLang="zh-TW" sz="2400" dirty="0">
                <a:solidFill>
                  <a:schemeClr val="tx1"/>
                </a:solidFill>
              </a:rPr>
              <a:t> </a:t>
            </a:r>
            <a:endParaRPr lang="zh-TW" altLang="zh-TW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CPU inference time : </a:t>
            </a:r>
            <a:r>
              <a:rPr lang="zh-TW" altLang="zh-TW" sz="2400" dirty="0">
                <a:solidFill>
                  <a:srgbClr val="000000"/>
                </a:solidFill>
                <a:latin typeface="Arial Unicode MS" panose="020B0604020202020204" pitchFamily="34" charset="-120"/>
              </a:rPr>
              <a:t>27.218275785446167</a:t>
            </a:r>
            <a:r>
              <a:rPr lang="zh-TW" altLang="zh-TW" sz="2400" dirty="0">
                <a:solidFill>
                  <a:schemeClr val="tx1"/>
                </a:solidFill>
              </a:rPr>
              <a:t> </a:t>
            </a:r>
            <a:endParaRPr lang="en-US" altLang="zh-TW" sz="24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GPU inference time: </a:t>
            </a:r>
            <a:r>
              <a:rPr lang="zh-TW" altLang="zh-TW" sz="2400" dirty="0">
                <a:solidFill>
                  <a:srgbClr val="000000"/>
                </a:solidFill>
                <a:latin typeface="Arial Unicode MS" panose="020B0604020202020204" pitchFamily="34" charset="-120"/>
              </a:rPr>
              <a:t>2.3918251991271973</a:t>
            </a:r>
            <a:r>
              <a:rPr lang="zh-TW" altLang="zh-TW" sz="2400" dirty="0">
                <a:solidFill>
                  <a:schemeClr val="tx1"/>
                </a:solidFill>
              </a:rPr>
              <a:t> </a:t>
            </a:r>
            <a:endParaRPr lang="en-US" altLang="zh-TW" sz="24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Number of weight: </a:t>
            </a:r>
            <a:r>
              <a:rPr lang="zh-TW" altLang="zh-TW" sz="2400" dirty="0">
                <a:solidFill>
                  <a:srgbClr val="000000"/>
                </a:solidFill>
                <a:latin typeface="Arial Unicode MS" panose="020B0604020202020204" pitchFamily="34" charset="-120"/>
              </a:rPr>
              <a:t>8692425.0</a:t>
            </a:r>
            <a:r>
              <a:rPr lang="zh-TW" altLang="zh-TW" sz="2400" dirty="0">
                <a:solidFill>
                  <a:schemeClr val="tx1"/>
                </a:solidFill>
              </a:rPr>
              <a:t> </a:t>
            </a:r>
            <a:endParaRPr lang="en-US" altLang="zh-TW" sz="24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Model size = </a:t>
            </a:r>
            <a:r>
              <a:rPr lang="zh-TW" altLang="zh-TW" sz="2400" dirty="0">
                <a:solidFill>
                  <a:srgbClr val="000000"/>
                </a:solidFill>
                <a:latin typeface="Arial Unicode MS" panose="020B0604020202020204" pitchFamily="34" charset="-120"/>
              </a:rPr>
              <a:t>33.15896987915039</a:t>
            </a:r>
            <a:r>
              <a:rPr lang="zh-TW" altLang="zh-TW" sz="2400" dirty="0">
                <a:solidFill>
                  <a:schemeClr val="tx1"/>
                </a:solidFill>
              </a:rPr>
              <a:t> </a:t>
            </a:r>
            <a:endParaRPr lang="en-US" altLang="zh-TW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581100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197</TotalTime>
  <Words>267</Words>
  <Application>Microsoft Macintosh PowerPoint</Application>
  <PresentationFormat>寬螢幕</PresentationFormat>
  <Paragraphs>64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Arial Unicode MS</vt:lpstr>
      <vt:lpstr>Arial</vt:lpstr>
      <vt:lpstr>Trebuchet MS</vt:lpstr>
      <vt:lpstr>Wingdings 3</vt:lpstr>
      <vt:lpstr>多面向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心得紀錄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jing</dc:creator>
  <cp:lastModifiedBy>Microsoft Office 使用者</cp:lastModifiedBy>
  <cp:revision>21</cp:revision>
  <dcterms:created xsi:type="dcterms:W3CDTF">2019-01-06T14:56:08Z</dcterms:created>
  <dcterms:modified xsi:type="dcterms:W3CDTF">2019-01-10T15:00:36Z</dcterms:modified>
</cp:coreProperties>
</file>