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3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76A5B-D7D4-EF65-A444-553A88A44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50971AC-2883-C7A0-0221-74BA7DEAE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4E23ED3-9E09-E08B-E1D1-FB4CC6EB9DD7}"/>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5" name="Footer Placeholder 4">
            <a:extLst>
              <a:ext uri="{FF2B5EF4-FFF2-40B4-BE49-F238E27FC236}">
                <a16:creationId xmlns:a16="http://schemas.microsoft.com/office/drawing/2014/main" xmlns="" id="{41ACC8E0-4486-68C4-D301-73984B6B4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CD0C2A-7502-19BB-B6E5-C307F38E60A3}"/>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392076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1ED58-EC83-C612-F2CC-BEE71C5B3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2F7BF4-BD6E-E54B-4739-A7C71FB42E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29D3311-AB0C-9FCA-6D6E-122EFFEE2930}"/>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5" name="Footer Placeholder 4">
            <a:extLst>
              <a:ext uri="{FF2B5EF4-FFF2-40B4-BE49-F238E27FC236}">
                <a16:creationId xmlns:a16="http://schemas.microsoft.com/office/drawing/2014/main" xmlns="" id="{783548D1-88C8-960A-5C42-6D2BA23E3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572704-0565-AB32-2975-C33B05102421}"/>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195034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47127A-763C-FF5A-8D4E-C3902C32BB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97C3B9-4A65-2999-7D1B-92FBBEB6F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7D7EDB-16CD-6122-1D80-8711935B3EC2}"/>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5" name="Footer Placeholder 4">
            <a:extLst>
              <a:ext uri="{FF2B5EF4-FFF2-40B4-BE49-F238E27FC236}">
                <a16:creationId xmlns:a16="http://schemas.microsoft.com/office/drawing/2014/main" xmlns="" id="{A88DCF50-7831-9A6D-9BB3-E7391D10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F915B2-1FDF-B112-F2F9-F8CC00566F15}"/>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119060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9388D-469F-2372-EADC-B7ECC30C35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679D175-C70C-6993-030D-7AE4676971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F5CF58-877B-7B99-9EF0-499D4F3C3559}"/>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5" name="Footer Placeholder 4">
            <a:extLst>
              <a:ext uri="{FF2B5EF4-FFF2-40B4-BE49-F238E27FC236}">
                <a16:creationId xmlns:a16="http://schemas.microsoft.com/office/drawing/2014/main" xmlns="" id="{1EA3F2F7-882A-F9E4-76A9-3310C49AF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D4217F-21DC-0398-6FEF-41AE32C002C1}"/>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229897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8EB9C-E2FE-4433-EC9B-FC9C1C6EFC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FB52319-4B07-B61B-5151-26D981961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305E029-FC42-990F-9D0C-62DA22363D4C}"/>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5" name="Footer Placeholder 4">
            <a:extLst>
              <a:ext uri="{FF2B5EF4-FFF2-40B4-BE49-F238E27FC236}">
                <a16:creationId xmlns:a16="http://schemas.microsoft.com/office/drawing/2014/main" xmlns="" id="{1440A90A-BA9D-F530-3FB0-54FF9FC50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03D29A-6777-00E7-38F3-D97B6E113CB3}"/>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7416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8A77F-8D46-84ED-D633-A1499609B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67F35A-0CFB-5725-D367-1FF71B4F5A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2E55049-CB58-0C99-782E-498629836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7B0E4AA-323D-CCD4-1BC4-1F7696FA69EF}"/>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6" name="Footer Placeholder 5">
            <a:extLst>
              <a:ext uri="{FF2B5EF4-FFF2-40B4-BE49-F238E27FC236}">
                <a16:creationId xmlns:a16="http://schemas.microsoft.com/office/drawing/2014/main" xmlns="" id="{51789494-EF6D-214B-A99C-F32912CB1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FA7091C-C4A5-9AAC-3BE4-DBD7392C8B02}"/>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383932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F5406-1A1D-B359-DE1B-4D602E9DFF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0052454-65D4-EDBD-755A-6302C335F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0DD28E-2787-8ABE-551C-565991AFB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4B04B4-BC49-CE53-0954-BC5BE2E73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C1CE1D5-502A-071B-AEB0-E82CD5CB2F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184596F-F555-0AC2-46F2-1A141D6F7794}"/>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8" name="Footer Placeholder 7">
            <a:extLst>
              <a:ext uri="{FF2B5EF4-FFF2-40B4-BE49-F238E27FC236}">
                <a16:creationId xmlns:a16="http://schemas.microsoft.com/office/drawing/2014/main" xmlns="" id="{DD44E057-BF62-82AF-0AC9-DCF6B70EFE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1C9DFFD-F6C5-82D5-9967-CACFB206A0F4}"/>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48997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07E70-20FC-019F-9E00-2B393371C3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CEBECC-F786-4926-AEAA-19F909C319B0}"/>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4" name="Footer Placeholder 3">
            <a:extLst>
              <a:ext uri="{FF2B5EF4-FFF2-40B4-BE49-F238E27FC236}">
                <a16:creationId xmlns:a16="http://schemas.microsoft.com/office/drawing/2014/main" xmlns="" id="{F7FE2A8E-556E-5AE1-2C46-D57BF5EE2B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41D4D2F-64E9-F0ED-EEA9-B5E69F63E490}"/>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396225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5EDEC58-321C-2B50-45FC-5BBD907A4827}"/>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3" name="Footer Placeholder 2">
            <a:extLst>
              <a:ext uri="{FF2B5EF4-FFF2-40B4-BE49-F238E27FC236}">
                <a16:creationId xmlns:a16="http://schemas.microsoft.com/office/drawing/2014/main" xmlns="" id="{1A198219-13B8-88DF-5545-39F998C12F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6FC584F-D509-C5C9-B7E5-1488F60BA128}"/>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24144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FCD01-1EB8-211F-0AB4-3AF7263B2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1F570B2-5D43-F1DD-C7DA-FA6B48253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CD6A2EC-057F-58E4-D27E-4CC63A76C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76A635-7068-5591-EA43-5DB7BE98CE13}"/>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6" name="Footer Placeholder 5">
            <a:extLst>
              <a:ext uri="{FF2B5EF4-FFF2-40B4-BE49-F238E27FC236}">
                <a16:creationId xmlns:a16="http://schemas.microsoft.com/office/drawing/2014/main" xmlns="" id="{12C0C20A-6BEA-41A1-5245-3C7E28491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D76760-97FA-63C9-B682-3B50452252CE}"/>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283281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451DC-7B3E-837F-B750-8683D5D0C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E157760-A312-A42D-3945-AFF6B7786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AD2986-B82B-50F9-23EF-104E7A7EB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18EF97-4AA0-837C-BCF6-D74113A5F19F}"/>
              </a:ext>
            </a:extLst>
          </p:cNvPr>
          <p:cNvSpPr>
            <a:spLocks noGrp="1"/>
          </p:cNvSpPr>
          <p:nvPr>
            <p:ph type="dt" sz="half" idx="10"/>
          </p:nvPr>
        </p:nvSpPr>
        <p:spPr/>
        <p:txBody>
          <a:bodyPr/>
          <a:lstStyle/>
          <a:p>
            <a:fld id="{4F4B543E-480B-DF4B-8A1C-34D583191AA0}" type="datetimeFigureOut">
              <a:rPr lang="en-US" smtClean="0"/>
              <a:t>11/1/2023</a:t>
            </a:fld>
            <a:endParaRPr lang="en-US"/>
          </a:p>
        </p:txBody>
      </p:sp>
      <p:sp>
        <p:nvSpPr>
          <p:cNvPr id="6" name="Footer Placeholder 5">
            <a:extLst>
              <a:ext uri="{FF2B5EF4-FFF2-40B4-BE49-F238E27FC236}">
                <a16:creationId xmlns:a16="http://schemas.microsoft.com/office/drawing/2014/main" xmlns="" id="{AA04555F-C06C-4DB0-D6D8-B035FBCDE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D0DA775-130F-B30B-77C5-F43F9DB5EE8C}"/>
              </a:ext>
            </a:extLst>
          </p:cNvPr>
          <p:cNvSpPr>
            <a:spLocks noGrp="1"/>
          </p:cNvSpPr>
          <p:nvPr>
            <p:ph type="sldNum" sz="quarter" idx="12"/>
          </p:nvPr>
        </p:nvSpPr>
        <p:spPr/>
        <p:txBody>
          <a:bodyPr/>
          <a:lstStyle/>
          <a:p>
            <a:fld id="{3B959182-9428-6B4B-A628-262A0B74E6B1}" type="slidenum">
              <a:rPr lang="en-US" smtClean="0"/>
              <a:t>‹#›</a:t>
            </a:fld>
            <a:endParaRPr lang="en-US"/>
          </a:p>
        </p:txBody>
      </p:sp>
    </p:spTree>
    <p:extLst>
      <p:ext uri="{BB962C8B-B14F-4D97-AF65-F5344CB8AC3E}">
        <p14:creationId xmlns:p14="http://schemas.microsoft.com/office/powerpoint/2010/main" val="144307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655C9CA-F4A0-9060-84D5-2054F2ACF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B32E7A1-CB60-F044-568F-4C0D582F8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DBD593-31B2-4A55-10CC-DEA61B700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B543E-480B-DF4B-8A1C-34D583191AA0}" type="datetimeFigureOut">
              <a:rPr lang="en-US" smtClean="0"/>
              <a:t>11/1/2023</a:t>
            </a:fld>
            <a:endParaRPr lang="en-US"/>
          </a:p>
        </p:txBody>
      </p:sp>
      <p:sp>
        <p:nvSpPr>
          <p:cNvPr id="5" name="Footer Placeholder 4">
            <a:extLst>
              <a:ext uri="{FF2B5EF4-FFF2-40B4-BE49-F238E27FC236}">
                <a16:creationId xmlns:a16="http://schemas.microsoft.com/office/drawing/2014/main" xmlns="" id="{C77F056B-C189-D1B2-9F60-359F90F1C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C7CA80C-596F-1883-55AB-2E9D8D851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59182-9428-6B4B-A628-262A0B74E6B1}" type="slidenum">
              <a:rPr lang="en-US" smtClean="0"/>
              <a:t>‹#›</a:t>
            </a:fld>
            <a:endParaRPr lang="en-US"/>
          </a:p>
        </p:txBody>
      </p:sp>
    </p:spTree>
    <p:extLst>
      <p:ext uri="{BB962C8B-B14F-4D97-AF65-F5344CB8AC3E}">
        <p14:creationId xmlns:p14="http://schemas.microsoft.com/office/powerpoint/2010/main" val="383886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459C4-8D26-9056-DE48-59ACD46E5D3E}"/>
              </a:ext>
            </a:extLst>
          </p:cNvPr>
          <p:cNvSpPr>
            <a:spLocks noGrp="1"/>
          </p:cNvSpPr>
          <p:nvPr>
            <p:ph type="title"/>
          </p:nvPr>
        </p:nvSpPr>
        <p:spPr>
          <a:xfrm>
            <a:off x="838200" y="365125"/>
            <a:ext cx="10515600" cy="5573993"/>
          </a:xfrm>
        </p:spPr>
        <p:txBody>
          <a:bodyPr/>
          <a:lstStyle/>
          <a:p>
            <a:pPr algn="ctr"/>
            <a:r>
              <a:rPr lang="en-US" dirty="0" err="1"/>
              <a:t>Naan</a:t>
            </a:r>
            <a:r>
              <a:rPr lang="en-US" dirty="0"/>
              <a:t> </a:t>
            </a:r>
            <a:r>
              <a:rPr lang="en-US" dirty="0" err="1"/>
              <a:t>muthalvan</a:t>
            </a:r>
            <a:r>
              <a:rPr lang="en-US" dirty="0"/>
              <a:t> project submission: phase 5</a:t>
            </a:r>
            <a:br>
              <a:rPr lang="en-US" dirty="0"/>
            </a:br>
            <a:r>
              <a:rPr lang="en-US" dirty="0"/>
              <a:t>Title: Disaster recovery with IBM cloud virtual servers</a:t>
            </a:r>
            <a:br>
              <a:rPr lang="en-US" dirty="0"/>
            </a:br>
            <a:r>
              <a:rPr lang="en-US" dirty="0"/>
              <a:t>course: cloud applications</a:t>
            </a:r>
            <a:r>
              <a:rPr lang="en-US"/>
              <a:t/>
            </a:r>
            <a:br>
              <a:rPr lang="en-US"/>
            </a:br>
            <a:r>
              <a:rPr lang="en-US" dirty="0"/>
              <a:t/>
            </a:r>
            <a:br>
              <a:rPr lang="en-US" dirty="0"/>
            </a:br>
            <a:endParaRPr lang="en-US" dirty="0"/>
          </a:p>
        </p:txBody>
      </p:sp>
    </p:spTree>
    <p:extLst>
      <p:ext uri="{BB962C8B-B14F-4D97-AF65-F5344CB8AC3E}">
        <p14:creationId xmlns:p14="http://schemas.microsoft.com/office/powerpoint/2010/main" val="291616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D23DE-8C27-946A-BDFA-1C03E9958BDA}"/>
              </a:ext>
            </a:extLst>
          </p:cNvPr>
          <p:cNvSpPr>
            <a:spLocks noGrp="1"/>
          </p:cNvSpPr>
          <p:nvPr>
            <p:ph type="ctrTitle"/>
          </p:nvPr>
        </p:nvSpPr>
        <p:spPr>
          <a:xfrm>
            <a:off x="255867" y="1600200"/>
            <a:ext cx="11680265" cy="285237"/>
          </a:xfrm>
        </p:spPr>
        <p:txBody>
          <a:bodyPr>
            <a:normAutofit fontScale="90000"/>
          </a:bodyPr>
          <a:lstStyle/>
          <a:p>
            <a:r>
              <a:rPr lang="en-US"/>
              <a:t>DISASTER RECOVERY WITH IBM CLOUD VIRTUAL SERVERS </a:t>
            </a:r>
          </a:p>
        </p:txBody>
      </p:sp>
      <p:sp>
        <p:nvSpPr>
          <p:cNvPr id="3" name="Subtitle 2">
            <a:extLst>
              <a:ext uri="{FF2B5EF4-FFF2-40B4-BE49-F238E27FC236}">
                <a16:creationId xmlns:a16="http://schemas.microsoft.com/office/drawing/2014/main" xmlns="" id="{3DE3DFF1-655F-8923-3445-C28A959AD8BA}"/>
              </a:ext>
            </a:extLst>
          </p:cNvPr>
          <p:cNvSpPr>
            <a:spLocks noGrp="1"/>
          </p:cNvSpPr>
          <p:nvPr>
            <p:ph type="subTitle" idx="1"/>
          </p:nvPr>
        </p:nvSpPr>
        <p:spPr>
          <a:xfrm>
            <a:off x="521072" y="2166470"/>
            <a:ext cx="11149853" cy="4090147"/>
          </a:xfrm>
        </p:spPr>
        <p:txBody>
          <a:bodyPr>
            <a:normAutofit lnSpcReduction="10000"/>
          </a:bodyPr>
          <a:lstStyle/>
          <a:p>
            <a:pPr algn="l"/>
            <a:r>
              <a:rPr lang="en-US"/>
              <a:t>Disaster recovery with IBM Cloud virtual servers typically involves setting up a backup and recovery plan to ensure business continuity in the event of a disaster or system failure. Here are some steps and considerations for disaster recovery on IBM Cloud virtual servers:</a:t>
            </a:r>
          </a:p>
          <a:p>
            <a:pPr algn="l"/>
            <a:r>
              <a:rPr lang="en-US"/>
              <a:t>1. **Identify Critical Workloads**</a:t>
            </a:r>
          </a:p>
          <a:p>
            <a:pPr algn="l"/>
            <a:r>
              <a:rPr lang="en-US"/>
              <a:t>           Determine which virtual servers and workloads are critical for your business operations. Not all workloads may require the same level of disaster recovery planning.</a:t>
            </a:r>
          </a:p>
          <a:p>
            <a:pPr algn="l"/>
            <a:r>
              <a:rPr lang="en-US"/>
              <a:t>2. **Backup Strategy**</a:t>
            </a:r>
          </a:p>
          <a:p>
            <a:pPr algn="l"/>
            <a:r>
              <a:rPr lang="en-US"/>
              <a:t>.          Implement a robust backup strategy. You can use IBM Cloud services like IBM Cloud Object Storage for storing backups. Regularly schedule backups to capture the state of your virtual servers.</a:t>
            </a:r>
          </a:p>
        </p:txBody>
      </p:sp>
    </p:spTree>
    <p:extLst>
      <p:ext uri="{BB962C8B-B14F-4D97-AF65-F5344CB8AC3E}">
        <p14:creationId xmlns:p14="http://schemas.microsoft.com/office/powerpoint/2010/main" val="254478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C4C287-3FEB-BBD3-FFFC-3A58FD8F53FC}"/>
              </a:ext>
            </a:extLst>
          </p:cNvPr>
          <p:cNvSpPr>
            <a:spLocks noGrp="1"/>
          </p:cNvSpPr>
          <p:nvPr>
            <p:ph idx="1"/>
          </p:nvPr>
        </p:nvSpPr>
        <p:spPr>
          <a:xfrm>
            <a:off x="614082" y="620665"/>
            <a:ext cx="10515600" cy="5131081"/>
          </a:xfrm>
        </p:spPr>
        <p:txBody>
          <a:bodyPr>
            <a:normAutofit fontScale="85000" lnSpcReduction="20000"/>
          </a:bodyPr>
          <a:lstStyle/>
          <a:p>
            <a:r>
              <a:rPr lang="en-US"/>
              <a:t>3. **Replication**:</a:t>
            </a:r>
          </a:p>
          <a:p>
            <a:pPr marL="0" indent="0">
              <a:buNone/>
            </a:pPr>
            <a:r>
              <a:rPr lang="en-US"/>
              <a:t>.           Consider setting up data replication for critical workloads. IBM Cloud offers options like IBM Cloud Block Storage for block-level replication and IBM Cloud Object Storage for object-level replication.</a:t>
            </a:r>
          </a:p>
          <a:p>
            <a:pPr marL="0" indent="0">
              <a:buNone/>
            </a:pPr>
            <a:r>
              <a:rPr lang="en-US"/>
              <a:t>4. **Disaster Recovery Sites**:</a:t>
            </a:r>
          </a:p>
          <a:p>
            <a:pPr marL="0" indent="0">
              <a:buNone/>
            </a:pPr>
            <a:r>
              <a:rPr lang="en-US"/>
              <a:t>             Establish a secondary data center or cloud region as a disaster recovery site. This site should be geographically distant from your primary data center to mitigate regional disasters.</a:t>
            </a:r>
          </a:p>
          <a:p>
            <a:pPr marL="0" indent="0">
              <a:buNone/>
            </a:pPr>
            <a:r>
              <a:rPr lang="en-US"/>
              <a:t>5. **Virtual Server Replication**:</a:t>
            </a:r>
          </a:p>
          <a:p>
            <a:pPr marL="0" indent="0">
              <a:buNone/>
            </a:pPr>
            <a:r>
              <a:rPr lang="en-US"/>
              <a:t>             Configure replication for your virtual servers between the primary and secondary sites. IBM Cloud offers solutions like IBM Hyper Protect Virtual Servers for secure replication.</a:t>
            </a:r>
          </a:p>
          <a:p>
            <a:pPr marL="0" indent="0">
              <a:buNone/>
            </a:pPr>
            <a:r>
              <a:rPr lang="en-US"/>
              <a:t>6. **Automated Failover**:</a:t>
            </a:r>
          </a:p>
          <a:p>
            <a:pPr marL="0" indent="0">
              <a:buNone/>
            </a:pPr>
            <a:r>
              <a:rPr lang="en-US"/>
              <a:t>              Implement automated failover mechanisms to switch to the secondary site in case of a disaster. This can be achieved through load balancers and automation scripts.</a:t>
            </a:r>
          </a:p>
        </p:txBody>
      </p:sp>
    </p:spTree>
    <p:extLst>
      <p:ext uri="{BB962C8B-B14F-4D97-AF65-F5344CB8AC3E}">
        <p14:creationId xmlns:p14="http://schemas.microsoft.com/office/powerpoint/2010/main" val="388621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79B3CE-5C40-4756-E217-192741100FB3}"/>
              </a:ext>
            </a:extLst>
          </p:cNvPr>
          <p:cNvSpPr>
            <a:spLocks noGrp="1"/>
          </p:cNvSpPr>
          <p:nvPr>
            <p:ph idx="1"/>
          </p:nvPr>
        </p:nvSpPr>
        <p:spPr>
          <a:xfrm>
            <a:off x="838200" y="635000"/>
            <a:ext cx="10515600" cy="5541963"/>
          </a:xfrm>
        </p:spPr>
        <p:txBody>
          <a:bodyPr>
            <a:normAutofit fontScale="77500" lnSpcReduction="20000"/>
          </a:bodyPr>
          <a:lstStyle/>
          <a:p>
            <a:r>
              <a:rPr lang="en-US"/>
              <a:t>7. **Monitoring and Testing**:</a:t>
            </a:r>
          </a:p>
          <a:p>
            <a:pPr marL="0" indent="0">
              <a:buNone/>
            </a:pPr>
            <a:r>
              <a:rPr lang="en-US"/>
              <a:t>.           Regularly monitor the health of your primary and secondary systems. Test your disaster recovery plan through simulated drills to ensure it works as expected.</a:t>
            </a:r>
          </a:p>
          <a:p>
            <a:r>
              <a:rPr lang="en-US"/>
              <a:t>8. **RTO and RPO**: </a:t>
            </a:r>
          </a:p>
          <a:p>
            <a:pPr marL="0" indent="0">
              <a:buNone/>
            </a:pPr>
            <a:r>
              <a:rPr lang="en-US"/>
              <a:t>            Define your Recovery Time Objective (RTO) and Recovery Point Objective (RPO) for each workload. This helps in setting recovery time expectations and data loss tolerances.</a:t>
            </a:r>
          </a:p>
          <a:p>
            <a:r>
              <a:rPr lang="en-US"/>
              <a:t>9. **Security and Compliance**:</a:t>
            </a:r>
          </a:p>
          <a:p>
            <a:pPr marL="0" indent="0">
              <a:buNone/>
            </a:pPr>
            <a:r>
              <a:rPr lang="en-US"/>
              <a:t>             Ensure that your disaster recovery plan complies with security and regulatory requirements. IBM Cloud offers various security and compliance features.</a:t>
            </a:r>
          </a:p>
          <a:p>
            <a:r>
              <a:rPr lang="en-US"/>
              <a:t>10. **Documentation**: </a:t>
            </a:r>
          </a:p>
          <a:p>
            <a:pPr marL="0" indent="0">
              <a:buNone/>
            </a:pPr>
            <a:r>
              <a:rPr lang="en-US"/>
              <a:t>              Maintain thorough documentation of your disaster recovery plan, including configuration details, contact information, and escalation procedures.</a:t>
            </a:r>
          </a:p>
          <a:p>
            <a:r>
              <a:rPr lang="en-US"/>
              <a:t>IBM Cloud provides a range of services and tools to support disaster recovery, and you can work with IBM or a trusted IBM Cloud partner to design a solution tailored to your specific requirements. Remember that disaster recovery planning is essential to minimize downtime and data loss in the face of unexpected events.</a:t>
            </a:r>
          </a:p>
        </p:txBody>
      </p:sp>
    </p:spTree>
    <p:extLst>
      <p:ext uri="{BB962C8B-B14F-4D97-AF65-F5344CB8AC3E}">
        <p14:creationId xmlns:p14="http://schemas.microsoft.com/office/powerpoint/2010/main" val="292330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CEB29-8661-B518-D911-6F09EC71EF7B}"/>
              </a:ext>
            </a:extLst>
          </p:cNvPr>
          <p:cNvSpPr>
            <a:spLocks noGrp="1"/>
          </p:cNvSpPr>
          <p:nvPr>
            <p:ph type="title"/>
          </p:nvPr>
        </p:nvSpPr>
        <p:spPr>
          <a:xfrm>
            <a:off x="838200" y="280147"/>
            <a:ext cx="10515600" cy="1195294"/>
          </a:xfrm>
        </p:spPr>
        <p:txBody>
          <a:bodyPr>
            <a:normAutofit fontScale="90000"/>
          </a:bodyPr>
          <a:lstStyle/>
          <a:p>
            <a:r>
              <a:rPr lang="en-US"/>
              <a:t>FEATURES OF DISASTER RECOVERY WITH IBM CLOUD VIRTUAL SERVERS </a:t>
            </a:r>
          </a:p>
        </p:txBody>
      </p:sp>
      <p:sp>
        <p:nvSpPr>
          <p:cNvPr id="3" name="Content Placeholder 2">
            <a:extLst>
              <a:ext uri="{FF2B5EF4-FFF2-40B4-BE49-F238E27FC236}">
                <a16:creationId xmlns:a16="http://schemas.microsoft.com/office/drawing/2014/main" xmlns="" id="{820B3E19-5252-AC16-9858-5C0DFB85A1F9}"/>
              </a:ext>
            </a:extLst>
          </p:cNvPr>
          <p:cNvSpPr>
            <a:spLocks noGrp="1"/>
          </p:cNvSpPr>
          <p:nvPr>
            <p:ph idx="1"/>
          </p:nvPr>
        </p:nvSpPr>
        <p:spPr>
          <a:xfrm>
            <a:off x="838200" y="1606176"/>
            <a:ext cx="10515600" cy="4570787"/>
          </a:xfrm>
        </p:spPr>
        <p:txBody>
          <a:bodyPr>
            <a:normAutofit fontScale="77500" lnSpcReduction="20000"/>
          </a:bodyPr>
          <a:lstStyle/>
          <a:p>
            <a:r>
              <a:rPr lang="en-US"/>
              <a:t>When it comes to engineering features for disaster recovery with IBM Cloud virtual servers, there are several critical features and best practices to consider. These features ensure that your disaster recovery solution is robust and can effectively mitigate the impact of disasters or system failures:</a:t>
            </a:r>
          </a:p>
          <a:p>
            <a:pPr marL="514350" indent="-514350">
              <a:buAutoNum type="arabicPeriod"/>
            </a:pPr>
            <a:r>
              <a:rPr lang="en-US"/>
              <a:t>**High Availability (HA) Configurations**: </a:t>
            </a:r>
          </a:p>
          <a:p>
            <a:pPr marL="0" indent="0">
              <a:buNone/>
            </a:pPr>
            <a:r>
              <a:rPr lang="en-US"/>
              <a:t>                     Implement high availability configurations for virtual servers. This includes redundant servers, load balancers, and failover mechanisms to minimize downtime.</a:t>
            </a:r>
          </a:p>
          <a:p>
            <a:pPr marL="0" indent="0">
              <a:buNone/>
            </a:pPr>
            <a:r>
              <a:rPr lang="en-US"/>
              <a:t>2. **Geographic Redundancy**: </a:t>
            </a:r>
          </a:p>
          <a:p>
            <a:pPr marL="0" indent="0">
              <a:buNone/>
            </a:pPr>
            <a:r>
              <a:rPr lang="en-US"/>
              <a:t>                     Deploy virtual servers in multiple IBM Cloud data centers or regions. This geographic redundancy ensures that your data and services are available even if one location experiences a disaster.</a:t>
            </a:r>
          </a:p>
          <a:p>
            <a:pPr marL="0" indent="0">
              <a:buNone/>
            </a:pPr>
            <a:r>
              <a:rPr lang="en-US"/>
              <a:t>3. **Data Replication**: </a:t>
            </a:r>
          </a:p>
          <a:p>
            <a:pPr marL="0" indent="0">
              <a:buNone/>
            </a:pPr>
            <a:r>
              <a:rPr lang="en-US"/>
              <a:t>                     Use replication mechanisms for critical data and databases. IBM Cloud provides services like IBM Cloud Block Storage and Object Storage for data replication to secondary sites.</a:t>
            </a:r>
          </a:p>
        </p:txBody>
      </p:sp>
    </p:spTree>
    <p:extLst>
      <p:ext uri="{BB962C8B-B14F-4D97-AF65-F5344CB8AC3E}">
        <p14:creationId xmlns:p14="http://schemas.microsoft.com/office/powerpoint/2010/main" val="5706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0F2BAB-DFF1-8C94-33E4-C059C75D85D5}"/>
              </a:ext>
            </a:extLst>
          </p:cNvPr>
          <p:cNvSpPr>
            <a:spLocks noGrp="1"/>
          </p:cNvSpPr>
          <p:nvPr>
            <p:ph idx="1"/>
          </p:nvPr>
        </p:nvSpPr>
        <p:spPr>
          <a:xfrm>
            <a:off x="838200" y="859118"/>
            <a:ext cx="10515600" cy="5317845"/>
          </a:xfrm>
        </p:spPr>
        <p:txBody>
          <a:bodyPr>
            <a:normAutofit fontScale="70000" lnSpcReduction="20000"/>
          </a:bodyPr>
          <a:lstStyle/>
          <a:p>
            <a:r>
              <a:rPr lang="en-US"/>
              <a:t>4. **Automated Backup**: Schedule automated backups of virtual servers to capture their configurations, applications, and data. This is crucial for restoring your systems to a specific point in time.</a:t>
            </a:r>
          </a:p>
          <a:p>
            <a:r>
              <a:rPr lang="en-US"/>
              <a:t>5. **Orchestration and Automation**: Utilize orchestration tools and automation scripts to streamline the failover and recovery processes. IBM Cloud offers automation services like IBM Cloud Automation Manager to help with this.</a:t>
            </a:r>
          </a:p>
          <a:p>
            <a:r>
              <a:rPr lang="en-US"/>
              <a:t>6. **Load Balancing**: Employ load balancers to distribute traffic across multiple virtual servers. This ensures that the load is balanced and that users experience minimal disruption during failover.</a:t>
            </a:r>
          </a:p>
          <a:p>
            <a:r>
              <a:rPr lang="en-US"/>
              <a:t>7. **Monitoring and Alerting**: Set up continuous monitoring of virtual server health and performance. Configure alerts to notify administrators of any issues or impending disasters.</a:t>
            </a:r>
          </a:p>
          <a:p>
            <a:r>
              <a:rPr lang="en-US"/>
              <a:t>8. **Security Measures**: Implement security measures in both primary and secondary sites. This includes encryption, access controls, and identity and access management to protect your data and applications.</a:t>
            </a:r>
          </a:p>
          <a:p>
            <a:r>
              <a:rPr lang="en-US"/>
              <a:t>9. **Regular Testing**: Regularly test your disaster recovery plan and failover procedures. This can help identify and address any issues before an actual disaster occurs.10. **Recovery Time and Point Objectives (RTO and RPO)**: Define and adhere to Recovery Time Objectives (RTO) and Recovery Point Objectives (RPO) for each workload. These metrics guide your recovery strategy and determine how quickly systems need to be operational.</a:t>
            </a:r>
          </a:p>
        </p:txBody>
      </p:sp>
    </p:spTree>
    <p:extLst>
      <p:ext uri="{BB962C8B-B14F-4D97-AF65-F5344CB8AC3E}">
        <p14:creationId xmlns:p14="http://schemas.microsoft.com/office/powerpoint/2010/main" val="416402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DACC14-7127-F676-5E4D-2A1E84E543BA}"/>
              </a:ext>
            </a:extLst>
          </p:cNvPr>
          <p:cNvSpPr>
            <a:spLocks noGrp="1"/>
          </p:cNvSpPr>
          <p:nvPr>
            <p:ph idx="1"/>
          </p:nvPr>
        </p:nvSpPr>
        <p:spPr>
          <a:xfrm>
            <a:off x="838200" y="821765"/>
            <a:ext cx="10515600" cy="5355198"/>
          </a:xfrm>
        </p:spPr>
        <p:txBody>
          <a:bodyPr>
            <a:normAutofit fontScale="70000" lnSpcReduction="20000"/>
          </a:bodyPr>
          <a:lstStyle/>
          <a:p>
            <a:r>
              <a:rPr lang="en-US"/>
              <a:t>10. **Recovery Time and Point Objectives (RTO and RPO)**: Define and adhere to Recovery Time Objectives (RTO) and Recovery Point Objectives (RPO) for each workload. These metrics guide your recovery strategy and determine how quickly systems need to be operational.</a:t>
            </a:r>
          </a:p>
          <a:p>
            <a:r>
              <a:rPr lang="en-US"/>
              <a:t>11. **Documentation and Runbooks**: Maintain detailed documentation and runbooks that outline the steps to follow during a disaster recovery event. Ensure that your team is well-prepared to execute the plan.</a:t>
            </a:r>
          </a:p>
          <a:p>
            <a:r>
              <a:rPr lang="en-US"/>
              <a:t>12. **Scalability**: Ensure that your disaster recovery solution can scale to accommodate increasing workloads or data volumes as your business grows.</a:t>
            </a:r>
          </a:p>
          <a:p>
            <a:r>
              <a:rPr lang="en-US"/>
              <a:t>13. **Cost Optimization**: Consider cost-optimization strategies, such as utilizing IBM Cloud Reserved Instances or spot instances for non-critical workloads to reduce expenses.</a:t>
            </a:r>
          </a:p>
          <a:p>
            <a:r>
              <a:rPr lang="en-US"/>
              <a:t>14. **Compliance and Regulations**: Comply with industry-specific regulations and standards. IBM Cloud offers services and features to help meet compliance requirements.</a:t>
            </a:r>
          </a:p>
          <a:p>
            <a:r>
              <a:rPr lang="en-US"/>
              <a:t>15. **Communication Plan**: Establish a clear communication plan to keep all stakeholders informed during a disaster recovery event.By incorporating these engineering features into your disaster recovery plan on IBM Cloud virtual servers, you can create a resilient and reliable infrastructure that can withstand disruptions and ensure business continuity.</a:t>
            </a:r>
          </a:p>
        </p:txBody>
      </p:sp>
    </p:spTree>
    <p:extLst>
      <p:ext uri="{BB962C8B-B14F-4D97-AF65-F5344CB8AC3E}">
        <p14:creationId xmlns:p14="http://schemas.microsoft.com/office/powerpoint/2010/main" val="110418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F7779-371B-3356-2681-0FCFB32AB82E}"/>
              </a:ext>
            </a:extLst>
          </p:cNvPr>
          <p:cNvSpPr>
            <a:spLocks noGrp="1"/>
          </p:cNvSpPr>
          <p:nvPr>
            <p:ph type="title"/>
          </p:nvPr>
        </p:nvSpPr>
        <p:spPr/>
        <p:txBody>
          <a:bodyPr/>
          <a:lstStyle/>
          <a:p>
            <a:r>
              <a:rPr lang="en-US"/>
              <a:t>Real time application </a:t>
            </a:r>
          </a:p>
        </p:txBody>
      </p:sp>
      <p:sp>
        <p:nvSpPr>
          <p:cNvPr id="3" name="Content Placeholder 2">
            <a:extLst>
              <a:ext uri="{FF2B5EF4-FFF2-40B4-BE49-F238E27FC236}">
                <a16:creationId xmlns:a16="http://schemas.microsoft.com/office/drawing/2014/main" xmlns="" id="{35D6074E-B715-FB11-D597-9B1C37CCE7D1}"/>
              </a:ext>
            </a:extLst>
          </p:cNvPr>
          <p:cNvSpPr>
            <a:spLocks noGrp="1"/>
          </p:cNvSpPr>
          <p:nvPr>
            <p:ph idx="1"/>
          </p:nvPr>
        </p:nvSpPr>
        <p:spPr/>
        <p:txBody>
          <a:bodyPr>
            <a:normAutofit fontScale="55000" lnSpcReduction="20000"/>
          </a:bodyPr>
          <a:lstStyle/>
          <a:p>
            <a:r>
              <a:rPr lang="en-US"/>
              <a:t>Disaster recovery with IBM Cloud virtual servers has real-time applications that help businesses maintain continuity and minimize disruptions during unexpected events. Here are some real-time applications of disaster recovery in the context of IBM Cloud virtual servers:</a:t>
            </a:r>
          </a:p>
          <a:p>
            <a:r>
              <a:rPr lang="en-US"/>
              <a:t>1. **Continuous Availability**: </a:t>
            </a:r>
          </a:p>
          <a:p>
            <a:pPr marL="0" indent="0">
              <a:buNone/>
            </a:pPr>
            <a:r>
              <a:rPr lang="en-US"/>
              <a:t>             In real-time applications, virtual servers are configured with high availability features like load balancing and automated failover. If a primary server experiences issues, traffic is instantly redirected to a secondary server, ensuring continuous availability of services.</a:t>
            </a:r>
          </a:p>
          <a:p>
            <a:r>
              <a:rPr lang="en-US"/>
              <a:t>2. **Data Replication**:</a:t>
            </a:r>
          </a:p>
          <a:p>
            <a:pPr marL="0" indent="0">
              <a:buNone/>
            </a:pPr>
            <a:r>
              <a:rPr lang="en-US"/>
              <a:t>.            Real-time data replication is used to synchronize data between primary and secondary virtual servers. This ensures that data is up-to-date at all times and allows for seamless data access in case of failover.</a:t>
            </a:r>
          </a:p>
          <a:p>
            <a:r>
              <a:rPr lang="en-US"/>
              <a:t>3. **Zero Downtime Updates**:</a:t>
            </a:r>
          </a:p>
          <a:p>
            <a:pPr marL="0" indent="0">
              <a:buNone/>
            </a:pPr>
            <a:r>
              <a:rPr lang="en-US"/>
              <a:t>.            Disaster recovery solutions on IBM Cloud enable businesses to perform updates and maintenance without downtime. They can migrate workloads to secondary servers, update the primary ones, and then switch back seamlessly.</a:t>
            </a:r>
          </a:p>
          <a:p>
            <a:r>
              <a:rPr lang="en-US"/>
              <a:t>4. **Disaster Mitigation**: </a:t>
            </a:r>
          </a:p>
          <a:p>
            <a:pPr marL="0" indent="0">
              <a:buNone/>
            </a:pPr>
            <a:r>
              <a:rPr lang="en-US"/>
              <a:t>             Real-time monitoring and automated alerting systems are employed to detect potential issues in real-time. If anomalies are detected, the disaster recovery plan can be triggered immediately to prevent downtime.</a:t>
            </a:r>
          </a:p>
        </p:txBody>
      </p:sp>
    </p:spTree>
    <p:extLst>
      <p:ext uri="{BB962C8B-B14F-4D97-AF65-F5344CB8AC3E}">
        <p14:creationId xmlns:p14="http://schemas.microsoft.com/office/powerpoint/2010/main" val="79244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4D06CF-8957-D3E9-3CAF-5E2DEC08BCD8}"/>
              </a:ext>
            </a:extLst>
          </p:cNvPr>
          <p:cNvSpPr>
            <a:spLocks noGrp="1"/>
          </p:cNvSpPr>
          <p:nvPr>
            <p:ph idx="1"/>
          </p:nvPr>
        </p:nvSpPr>
        <p:spPr>
          <a:xfrm>
            <a:off x="838200" y="683559"/>
            <a:ext cx="10515600" cy="5490882"/>
          </a:xfrm>
        </p:spPr>
        <p:txBody>
          <a:bodyPr>
            <a:normAutofit fontScale="70000" lnSpcReduction="20000"/>
          </a:bodyPr>
          <a:lstStyle/>
          <a:p>
            <a:r>
              <a:rPr lang="en-US"/>
              <a:t>5. **Geographic Load Balancing**: Businesses can use geographic load balancing to distribute user traffic to the closest and most responsive data center. If one location experiences issues, traffic is automatically routed to a different location in real-time.</a:t>
            </a:r>
          </a:p>
          <a:p>
            <a:r>
              <a:rPr lang="en-US"/>
              <a:t>6. **Scaling on Demand**: Disaster recovery solutions can automatically scale virtual servers in real-time based on changing workloads. This ensures that your applications can handle spikes in traffic without performance degradation.</a:t>
            </a:r>
          </a:p>
          <a:p>
            <a:r>
              <a:rPr lang="en-US"/>
              <a:t>7. **Security Incident Response**: In case of security incidents or breaches, real-time disaster recovery plans can isolate compromised servers, roll back to clean snapshots, and activate secondary servers to maintain security while addressing the issue.</a:t>
            </a:r>
          </a:p>
          <a:p>
            <a:r>
              <a:rPr lang="en-US"/>
              <a:t>8. **Continuous Testing**: Real-time testing and validation of disaster recovery plans are essential. Regular tests and drills can be conducted to verify the readiness of the secondary site and ensure that it can take over seamlessly.</a:t>
            </a:r>
          </a:p>
          <a:p>
            <a:r>
              <a:rPr lang="en-US"/>
              <a:t>9. **Application Failover**: Critical applications can be configured for real-time application-level failover. This ensures that if a component or service within an application fails, it can automatically switch to an alternative resource.</a:t>
            </a:r>
          </a:p>
          <a:p>
            <a:r>
              <a:rPr lang="en-US"/>
              <a:t>10. **Rapid Response to Natural Disasters**: In the event of a natural disaster, such as a hurricane or earthquake, real-time monitoring and weather data can trigger disaster recovery actions to move workloads to safer locations.Real-time disaster recovery on IBM Cloud virtual servers is crucial for businesses that require high availability, minimal downtime, and near-instantaneous failover capabilities. It ensures that even in the face of unforeseen events, the business can continue to operate seamlessly, serving customers and maintaining data integrity.</a:t>
            </a:r>
          </a:p>
        </p:txBody>
      </p:sp>
    </p:spTree>
    <p:extLst>
      <p:ext uri="{BB962C8B-B14F-4D97-AF65-F5344CB8AC3E}">
        <p14:creationId xmlns:p14="http://schemas.microsoft.com/office/powerpoint/2010/main" val="130214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1591</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Naan muthalvan project submission: phase 5 Title: Disaster recovery with IBM cloud virtual servers course: cloud applications  </vt:lpstr>
      <vt:lpstr>DISASTER RECOVERY WITH IBM CLOUD VIRTUAL SERVERS </vt:lpstr>
      <vt:lpstr>PowerPoint Presentation</vt:lpstr>
      <vt:lpstr>PowerPoint Presentation</vt:lpstr>
      <vt:lpstr>FEATURES OF DISASTER RECOVERY WITH IBM CLOUD VIRTUAL SERVERS </vt:lpstr>
      <vt:lpstr>PowerPoint Presentation</vt:lpstr>
      <vt:lpstr>PowerPoint Presentation</vt:lpstr>
      <vt:lpstr>Real time application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muthalvan project submission: phase 5 Title: Disaster recovery with IBM cloud virtual servers course: cloud applications by: Sabharish varshan.M (reg No:212921106067) college name: St Joseph College of engineering </dc:title>
  <dc:creator>varshan2605@gmail.com</dc:creator>
  <cp:lastModifiedBy>Admin</cp:lastModifiedBy>
  <cp:revision>3</cp:revision>
  <dcterms:created xsi:type="dcterms:W3CDTF">2023-10-31T16:14:08Z</dcterms:created>
  <dcterms:modified xsi:type="dcterms:W3CDTF">2023-11-01T17:24:59Z</dcterms:modified>
</cp:coreProperties>
</file>