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5" r:id="rId5"/>
    <p:sldId id="336" r:id="rId6"/>
    <p:sldId id="345" r:id="rId7"/>
    <p:sldId id="350" r:id="rId8"/>
    <p:sldId id="351" r:id="rId9"/>
    <p:sldId id="354" r:id="rId10"/>
    <p:sldId id="348" r:id="rId11"/>
    <p:sldId id="355" r:id="rId12"/>
    <p:sldId id="358" r:id="rId13"/>
    <p:sldId id="357" r:id="rId14"/>
    <p:sldId id="359" r:id="rId15"/>
    <p:sldId id="361" r:id="rId16"/>
    <p:sldId id="360" r:id="rId17"/>
    <p:sldId id="340" r:id="rId18"/>
    <p:sldId id="3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E7F64-6418-4EFF-AF1C-31A658AFFEC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8F6BB-6C7E-442E-BE1F-83FC9F6B1F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The Phase II model represents an improved version of Phase I, incorporating additional complexities and scenarios to better replicate real-world clinic operations.</a:t>
          </a:r>
        </a:p>
      </dgm:t>
    </dgm:pt>
    <dgm:pt modelId="{A942C645-E243-47F2-830D-96A98AAD5ED4}" type="parTrans" cxnId="{9F0B259B-30F0-463C-8D54-D9EA708981DD}">
      <dgm:prSet/>
      <dgm:spPr/>
      <dgm:t>
        <a:bodyPr/>
        <a:lstStyle/>
        <a:p>
          <a:endParaRPr lang="en-US"/>
        </a:p>
      </dgm:t>
    </dgm:pt>
    <dgm:pt modelId="{FC6E9462-F3A8-4AB3-8DAE-63E44F9D2181}" type="sibTrans" cxnId="{9F0B259B-30F0-463C-8D54-D9EA708981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7A103F-7B40-428E-972E-66090534B6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Through model refinements, patient wait times have been significantly reduced, enhancing overall clinic efficiency and patient satisfaction.</a:t>
          </a:r>
        </a:p>
      </dgm:t>
    </dgm:pt>
    <dgm:pt modelId="{417F3115-5909-49BC-9A22-F11130E9D2E5}" type="parTrans" cxnId="{105843F3-7E9C-453E-8B35-AF9A1945BC51}">
      <dgm:prSet/>
      <dgm:spPr/>
      <dgm:t>
        <a:bodyPr/>
        <a:lstStyle/>
        <a:p>
          <a:endParaRPr lang="en-US"/>
        </a:p>
      </dgm:t>
    </dgm:pt>
    <dgm:pt modelId="{C1B42087-76FC-4675-8251-0ECBE8626099}" type="sibTrans" cxnId="{105843F3-7E9C-453E-8B35-AF9A1945BC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B2B444-E5F4-4730-ACFB-639BF22F7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Financial analysis has revealed insights into revenue generation, cost management, and profit optimization, guiding strategic decision-making.</a:t>
          </a:r>
        </a:p>
      </dgm:t>
    </dgm:pt>
    <dgm:pt modelId="{FCC7CC2B-C7A1-4CEF-BB24-D9A6CBC9FB65}" type="parTrans" cxnId="{07464C33-A478-47DD-B0F0-83CA5E8BEF91}">
      <dgm:prSet/>
      <dgm:spPr/>
      <dgm:t>
        <a:bodyPr/>
        <a:lstStyle/>
        <a:p>
          <a:endParaRPr lang="en-US"/>
        </a:p>
      </dgm:t>
    </dgm:pt>
    <dgm:pt modelId="{7C50DB74-1475-4A79-9CD9-D43157AE52E1}" type="sibTrans" cxnId="{07464C33-A478-47DD-B0F0-83CA5E8BEF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A5B9B7-404D-4A85-A7CF-21C6818F7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allocation of additional resources, such as staff and shifts, has proven instrumental in meeting increased demand and improving service capacity.</a:t>
          </a:r>
        </a:p>
      </dgm:t>
    </dgm:pt>
    <dgm:pt modelId="{69ED490E-6614-451B-ACCB-B101C747854D}" type="parTrans" cxnId="{BC9E37AC-1599-4E92-845A-A119F6E7E664}">
      <dgm:prSet/>
      <dgm:spPr/>
      <dgm:t>
        <a:bodyPr/>
        <a:lstStyle/>
        <a:p>
          <a:endParaRPr lang="en-US"/>
        </a:p>
      </dgm:t>
    </dgm:pt>
    <dgm:pt modelId="{B33D09E1-464F-4399-808B-E45806F978CB}" type="sibTrans" cxnId="{BC9E37AC-1599-4E92-845A-A119F6E7E664}">
      <dgm:prSet/>
      <dgm:spPr/>
      <dgm:t>
        <a:bodyPr/>
        <a:lstStyle/>
        <a:p>
          <a:endParaRPr lang="en-US"/>
        </a:p>
      </dgm:t>
    </dgm:pt>
    <dgm:pt modelId="{E12A07DB-5D4E-43B5-8D73-35CE1E2FD30F}" type="pres">
      <dgm:prSet presAssocID="{31AE7F64-6418-4EFF-AF1C-31A658AFFEC9}" presName="root" presStyleCnt="0">
        <dgm:presLayoutVars>
          <dgm:dir/>
          <dgm:resizeHandles val="exact"/>
        </dgm:presLayoutVars>
      </dgm:prSet>
      <dgm:spPr/>
    </dgm:pt>
    <dgm:pt modelId="{F8983C0A-6392-4475-9EF3-DB2D1FE571B0}" type="pres">
      <dgm:prSet presAssocID="{31AE7F64-6418-4EFF-AF1C-31A658AFFEC9}" presName="container" presStyleCnt="0">
        <dgm:presLayoutVars>
          <dgm:dir/>
          <dgm:resizeHandles val="exact"/>
        </dgm:presLayoutVars>
      </dgm:prSet>
      <dgm:spPr/>
    </dgm:pt>
    <dgm:pt modelId="{21E00B7D-08CE-4F7A-A98F-2C3814549372}" type="pres">
      <dgm:prSet presAssocID="{C418F6BB-6C7E-442E-BE1F-83FC9F6B1FB7}" presName="compNode" presStyleCnt="0"/>
      <dgm:spPr/>
    </dgm:pt>
    <dgm:pt modelId="{DF082A75-C324-4D3B-A924-733186826D0A}" type="pres">
      <dgm:prSet presAssocID="{C418F6BB-6C7E-442E-BE1F-83FC9F6B1FB7}" presName="iconBgRect" presStyleLbl="bgShp" presStyleIdx="0" presStyleCnt="4"/>
      <dgm:spPr/>
    </dgm:pt>
    <dgm:pt modelId="{EFE54CFB-00CC-4B6D-9175-38E26711E1A1}" type="pres">
      <dgm:prSet presAssocID="{C418F6BB-6C7E-442E-BE1F-83FC9F6B1F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9B622297-9B82-4967-9EAD-978FAFFAD006}" type="pres">
      <dgm:prSet presAssocID="{C418F6BB-6C7E-442E-BE1F-83FC9F6B1FB7}" presName="spaceRect" presStyleCnt="0"/>
      <dgm:spPr/>
    </dgm:pt>
    <dgm:pt modelId="{FB9819DD-49A7-49A2-BFF2-D84A23545E61}" type="pres">
      <dgm:prSet presAssocID="{C418F6BB-6C7E-442E-BE1F-83FC9F6B1FB7}" presName="textRect" presStyleLbl="revTx" presStyleIdx="0" presStyleCnt="4">
        <dgm:presLayoutVars>
          <dgm:chMax val="1"/>
          <dgm:chPref val="1"/>
        </dgm:presLayoutVars>
      </dgm:prSet>
      <dgm:spPr/>
    </dgm:pt>
    <dgm:pt modelId="{B63AB8F4-6FAB-44E9-9C49-1C9B1A59CFBC}" type="pres">
      <dgm:prSet presAssocID="{FC6E9462-F3A8-4AB3-8DAE-63E44F9D2181}" presName="sibTrans" presStyleLbl="sibTrans2D1" presStyleIdx="0" presStyleCnt="0"/>
      <dgm:spPr/>
    </dgm:pt>
    <dgm:pt modelId="{1C040F54-F3D2-484D-B01A-9D7C5E748684}" type="pres">
      <dgm:prSet presAssocID="{DE7A103F-7B40-428E-972E-66090534B677}" presName="compNode" presStyleCnt="0"/>
      <dgm:spPr/>
    </dgm:pt>
    <dgm:pt modelId="{992546FC-7FAF-456F-9546-37627492CB86}" type="pres">
      <dgm:prSet presAssocID="{DE7A103F-7B40-428E-972E-66090534B677}" presName="iconBgRect" presStyleLbl="bgShp" presStyleIdx="1" presStyleCnt="4"/>
      <dgm:spPr/>
    </dgm:pt>
    <dgm:pt modelId="{38F0EA12-6E3F-4990-BB97-22CF7FFD521D}" type="pres">
      <dgm:prSet presAssocID="{DE7A103F-7B40-428E-972E-66090534B6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90% with solid fill"/>
        </a:ext>
      </dgm:extLst>
    </dgm:pt>
    <dgm:pt modelId="{12A37A37-6531-4AAE-94AE-DC58AB821C08}" type="pres">
      <dgm:prSet presAssocID="{DE7A103F-7B40-428E-972E-66090534B677}" presName="spaceRect" presStyleCnt="0"/>
      <dgm:spPr/>
    </dgm:pt>
    <dgm:pt modelId="{C05F30B8-775E-4EEA-B4E3-CDBB6DD7BA07}" type="pres">
      <dgm:prSet presAssocID="{DE7A103F-7B40-428E-972E-66090534B677}" presName="textRect" presStyleLbl="revTx" presStyleIdx="1" presStyleCnt="4">
        <dgm:presLayoutVars>
          <dgm:chMax val="1"/>
          <dgm:chPref val="1"/>
        </dgm:presLayoutVars>
      </dgm:prSet>
      <dgm:spPr/>
    </dgm:pt>
    <dgm:pt modelId="{6DC4D92B-FB49-4684-AFC7-3C564056E4C3}" type="pres">
      <dgm:prSet presAssocID="{C1B42087-76FC-4675-8251-0ECBE8626099}" presName="sibTrans" presStyleLbl="sibTrans2D1" presStyleIdx="0" presStyleCnt="0"/>
      <dgm:spPr/>
    </dgm:pt>
    <dgm:pt modelId="{9F5D6C27-5B77-4297-AAA2-D749F64C4609}" type="pres">
      <dgm:prSet presAssocID="{A3B2B444-E5F4-4730-ACFB-639BF22F7A02}" presName="compNode" presStyleCnt="0"/>
      <dgm:spPr/>
    </dgm:pt>
    <dgm:pt modelId="{D26930D0-A438-421C-957B-E4AF413DE98E}" type="pres">
      <dgm:prSet presAssocID="{A3B2B444-E5F4-4730-ACFB-639BF22F7A02}" presName="iconBgRect" presStyleLbl="bgShp" presStyleIdx="2" presStyleCnt="4"/>
      <dgm:spPr/>
    </dgm:pt>
    <dgm:pt modelId="{6866F99D-49B7-4A1A-B227-D4F8224E9023}" type="pres">
      <dgm:prSet presAssocID="{A3B2B444-E5F4-4730-ACFB-639BF22F7A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 with solid fill"/>
        </a:ext>
      </dgm:extLst>
    </dgm:pt>
    <dgm:pt modelId="{0621CD16-C0B0-408B-8492-2C33E2291313}" type="pres">
      <dgm:prSet presAssocID="{A3B2B444-E5F4-4730-ACFB-639BF22F7A02}" presName="spaceRect" presStyleCnt="0"/>
      <dgm:spPr/>
    </dgm:pt>
    <dgm:pt modelId="{D129D0BA-81A4-4C86-8309-2A0D3E78E82F}" type="pres">
      <dgm:prSet presAssocID="{A3B2B444-E5F4-4730-ACFB-639BF22F7A02}" presName="textRect" presStyleLbl="revTx" presStyleIdx="2" presStyleCnt="4">
        <dgm:presLayoutVars>
          <dgm:chMax val="1"/>
          <dgm:chPref val="1"/>
        </dgm:presLayoutVars>
      </dgm:prSet>
      <dgm:spPr/>
    </dgm:pt>
    <dgm:pt modelId="{549F879F-9E1A-420B-97C8-304434B02ECA}" type="pres">
      <dgm:prSet presAssocID="{7C50DB74-1475-4A79-9CD9-D43157AE52E1}" presName="sibTrans" presStyleLbl="sibTrans2D1" presStyleIdx="0" presStyleCnt="0"/>
      <dgm:spPr/>
    </dgm:pt>
    <dgm:pt modelId="{D8A3E47A-D4D0-4B5F-9AE6-01D6D7F8C2BB}" type="pres">
      <dgm:prSet presAssocID="{D0A5B9B7-404D-4A85-A7CF-21C6818F78A0}" presName="compNode" presStyleCnt="0"/>
      <dgm:spPr/>
    </dgm:pt>
    <dgm:pt modelId="{A321064A-40EC-4AC7-A8AE-BA969158C50A}" type="pres">
      <dgm:prSet presAssocID="{D0A5B9B7-404D-4A85-A7CF-21C6818F78A0}" presName="iconBgRect" presStyleLbl="bgShp" presStyleIdx="3" presStyleCnt="4"/>
      <dgm:spPr/>
    </dgm:pt>
    <dgm:pt modelId="{C5BCC491-A857-41AF-A586-C0E1B6D60967}" type="pres">
      <dgm:prSet presAssocID="{D0A5B9B7-404D-4A85-A7CF-21C6818F78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FA9CBF1-90A5-420E-BC97-EA1637A789B0}" type="pres">
      <dgm:prSet presAssocID="{D0A5B9B7-404D-4A85-A7CF-21C6818F78A0}" presName="spaceRect" presStyleCnt="0"/>
      <dgm:spPr/>
    </dgm:pt>
    <dgm:pt modelId="{3941FDAE-19F1-4C67-94E4-DD519EB69694}" type="pres">
      <dgm:prSet presAssocID="{D0A5B9B7-404D-4A85-A7CF-21C6818F78A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A6B108-C176-40C2-8729-7E80B25FC0B2}" type="presOf" srcId="{C418F6BB-6C7E-442E-BE1F-83FC9F6B1FB7}" destId="{FB9819DD-49A7-49A2-BFF2-D84A23545E61}" srcOrd="0" destOrd="0" presId="urn:microsoft.com/office/officeart/2018/2/layout/IconCircleList"/>
    <dgm:cxn modelId="{07464C33-A478-47DD-B0F0-83CA5E8BEF91}" srcId="{31AE7F64-6418-4EFF-AF1C-31A658AFFEC9}" destId="{A3B2B444-E5F4-4730-ACFB-639BF22F7A02}" srcOrd="2" destOrd="0" parTransId="{FCC7CC2B-C7A1-4CEF-BB24-D9A6CBC9FB65}" sibTransId="{7C50DB74-1475-4A79-9CD9-D43157AE52E1}"/>
    <dgm:cxn modelId="{12C19173-0B8E-42B5-A1F4-0A1B9AF6BD57}" type="presOf" srcId="{A3B2B444-E5F4-4730-ACFB-639BF22F7A02}" destId="{D129D0BA-81A4-4C86-8309-2A0D3E78E82F}" srcOrd="0" destOrd="0" presId="urn:microsoft.com/office/officeart/2018/2/layout/IconCircleList"/>
    <dgm:cxn modelId="{29601480-0169-448A-B8CD-6E13182C8F1C}" type="presOf" srcId="{C1B42087-76FC-4675-8251-0ECBE8626099}" destId="{6DC4D92B-FB49-4684-AFC7-3C564056E4C3}" srcOrd="0" destOrd="0" presId="urn:microsoft.com/office/officeart/2018/2/layout/IconCircleList"/>
    <dgm:cxn modelId="{BEBE178E-457C-41C9-9E0C-9889321069D8}" type="presOf" srcId="{D0A5B9B7-404D-4A85-A7CF-21C6818F78A0}" destId="{3941FDAE-19F1-4C67-94E4-DD519EB69694}" srcOrd="0" destOrd="0" presId="urn:microsoft.com/office/officeart/2018/2/layout/IconCircleList"/>
    <dgm:cxn modelId="{CEF6D490-B970-442E-9E60-CEA50709C45D}" type="presOf" srcId="{7C50DB74-1475-4A79-9CD9-D43157AE52E1}" destId="{549F879F-9E1A-420B-97C8-304434B02ECA}" srcOrd="0" destOrd="0" presId="urn:microsoft.com/office/officeart/2018/2/layout/IconCircleList"/>
    <dgm:cxn modelId="{9F0B259B-30F0-463C-8D54-D9EA708981DD}" srcId="{31AE7F64-6418-4EFF-AF1C-31A658AFFEC9}" destId="{C418F6BB-6C7E-442E-BE1F-83FC9F6B1FB7}" srcOrd="0" destOrd="0" parTransId="{A942C645-E243-47F2-830D-96A98AAD5ED4}" sibTransId="{FC6E9462-F3A8-4AB3-8DAE-63E44F9D2181}"/>
    <dgm:cxn modelId="{C04441A5-93E7-4667-8F0D-72EFC0F82684}" type="presOf" srcId="{31AE7F64-6418-4EFF-AF1C-31A658AFFEC9}" destId="{E12A07DB-5D4E-43B5-8D73-35CE1E2FD30F}" srcOrd="0" destOrd="0" presId="urn:microsoft.com/office/officeart/2018/2/layout/IconCircleList"/>
    <dgm:cxn modelId="{BC9E37AC-1599-4E92-845A-A119F6E7E664}" srcId="{31AE7F64-6418-4EFF-AF1C-31A658AFFEC9}" destId="{D0A5B9B7-404D-4A85-A7CF-21C6818F78A0}" srcOrd="3" destOrd="0" parTransId="{69ED490E-6614-451B-ACCB-B101C747854D}" sibTransId="{B33D09E1-464F-4399-808B-E45806F978CB}"/>
    <dgm:cxn modelId="{AE064FD3-82F4-4B41-92FC-5A3116F2CFB0}" type="presOf" srcId="{FC6E9462-F3A8-4AB3-8DAE-63E44F9D2181}" destId="{B63AB8F4-6FAB-44E9-9C49-1C9B1A59CFBC}" srcOrd="0" destOrd="0" presId="urn:microsoft.com/office/officeart/2018/2/layout/IconCircleList"/>
    <dgm:cxn modelId="{9437D9D8-8F76-499E-8A24-921582C74D10}" type="presOf" srcId="{DE7A103F-7B40-428E-972E-66090534B677}" destId="{C05F30B8-775E-4EEA-B4E3-CDBB6DD7BA07}" srcOrd="0" destOrd="0" presId="urn:microsoft.com/office/officeart/2018/2/layout/IconCircleList"/>
    <dgm:cxn modelId="{105843F3-7E9C-453E-8B35-AF9A1945BC51}" srcId="{31AE7F64-6418-4EFF-AF1C-31A658AFFEC9}" destId="{DE7A103F-7B40-428E-972E-66090534B677}" srcOrd="1" destOrd="0" parTransId="{417F3115-5909-49BC-9A22-F11130E9D2E5}" sibTransId="{C1B42087-76FC-4675-8251-0ECBE8626099}"/>
    <dgm:cxn modelId="{5658D263-FCBD-4C8D-A535-E4EA969579B6}" type="presParOf" srcId="{E12A07DB-5D4E-43B5-8D73-35CE1E2FD30F}" destId="{F8983C0A-6392-4475-9EF3-DB2D1FE571B0}" srcOrd="0" destOrd="0" presId="urn:microsoft.com/office/officeart/2018/2/layout/IconCircleList"/>
    <dgm:cxn modelId="{FF9F98AA-B4D5-435C-8420-1E5F5EFFB927}" type="presParOf" srcId="{F8983C0A-6392-4475-9EF3-DB2D1FE571B0}" destId="{21E00B7D-08CE-4F7A-A98F-2C3814549372}" srcOrd="0" destOrd="0" presId="urn:microsoft.com/office/officeart/2018/2/layout/IconCircleList"/>
    <dgm:cxn modelId="{A845A081-9A13-4769-9AD1-338463E0EA74}" type="presParOf" srcId="{21E00B7D-08CE-4F7A-A98F-2C3814549372}" destId="{DF082A75-C324-4D3B-A924-733186826D0A}" srcOrd="0" destOrd="0" presId="urn:microsoft.com/office/officeart/2018/2/layout/IconCircleList"/>
    <dgm:cxn modelId="{DF5CB114-2674-42CC-940D-80169AB83761}" type="presParOf" srcId="{21E00B7D-08CE-4F7A-A98F-2C3814549372}" destId="{EFE54CFB-00CC-4B6D-9175-38E26711E1A1}" srcOrd="1" destOrd="0" presId="urn:microsoft.com/office/officeart/2018/2/layout/IconCircleList"/>
    <dgm:cxn modelId="{C12AEF29-B56E-46CD-BB27-35156FB45C32}" type="presParOf" srcId="{21E00B7D-08CE-4F7A-A98F-2C3814549372}" destId="{9B622297-9B82-4967-9EAD-978FAFFAD006}" srcOrd="2" destOrd="0" presId="urn:microsoft.com/office/officeart/2018/2/layout/IconCircleList"/>
    <dgm:cxn modelId="{A7E3E7B6-E44F-44D6-B37C-FC910DF1F43D}" type="presParOf" srcId="{21E00B7D-08CE-4F7A-A98F-2C3814549372}" destId="{FB9819DD-49A7-49A2-BFF2-D84A23545E61}" srcOrd="3" destOrd="0" presId="urn:microsoft.com/office/officeart/2018/2/layout/IconCircleList"/>
    <dgm:cxn modelId="{E44BDC9D-7BA5-4657-83F0-14DFB4F122F5}" type="presParOf" srcId="{F8983C0A-6392-4475-9EF3-DB2D1FE571B0}" destId="{B63AB8F4-6FAB-44E9-9C49-1C9B1A59CFBC}" srcOrd="1" destOrd="0" presId="urn:microsoft.com/office/officeart/2018/2/layout/IconCircleList"/>
    <dgm:cxn modelId="{6BC7DDA0-51B3-4769-8560-B7F72A049289}" type="presParOf" srcId="{F8983C0A-6392-4475-9EF3-DB2D1FE571B0}" destId="{1C040F54-F3D2-484D-B01A-9D7C5E748684}" srcOrd="2" destOrd="0" presId="urn:microsoft.com/office/officeart/2018/2/layout/IconCircleList"/>
    <dgm:cxn modelId="{CDFF684A-AFC9-49BE-9596-410FBD24AC5D}" type="presParOf" srcId="{1C040F54-F3D2-484D-B01A-9D7C5E748684}" destId="{992546FC-7FAF-456F-9546-37627492CB86}" srcOrd="0" destOrd="0" presId="urn:microsoft.com/office/officeart/2018/2/layout/IconCircleList"/>
    <dgm:cxn modelId="{761AFFB9-016C-4B44-A528-86B2D4D860F0}" type="presParOf" srcId="{1C040F54-F3D2-484D-B01A-9D7C5E748684}" destId="{38F0EA12-6E3F-4990-BB97-22CF7FFD521D}" srcOrd="1" destOrd="0" presId="urn:microsoft.com/office/officeart/2018/2/layout/IconCircleList"/>
    <dgm:cxn modelId="{C2B1BE78-5B99-4583-B726-6CD77E9C776C}" type="presParOf" srcId="{1C040F54-F3D2-484D-B01A-9D7C5E748684}" destId="{12A37A37-6531-4AAE-94AE-DC58AB821C08}" srcOrd="2" destOrd="0" presId="urn:microsoft.com/office/officeart/2018/2/layout/IconCircleList"/>
    <dgm:cxn modelId="{77303ADA-C806-443A-9DF6-DD06C8F5D51C}" type="presParOf" srcId="{1C040F54-F3D2-484D-B01A-9D7C5E748684}" destId="{C05F30B8-775E-4EEA-B4E3-CDBB6DD7BA07}" srcOrd="3" destOrd="0" presId="urn:microsoft.com/office/officeart/2018/2/layout/IconCircleList"/>
    <dgm:cxn modelId="{CF4198BC-A1C7-45FF-A895-F271617CE9B4}" type="presParOf" srcId="{F8983C0A-6392-4475-9EF3-DB2D1FE571B0}" destId="{6DC4D92B-FB49-4684-AFC7-3C564056E4C3}" srcOrd="3" destOrd="0" presId="urn:microsoft.com/office/officeart/2018/2/layout/IconCircleList"/>
    <dgm:cxn modelId="{27EE1EF7-7421-4DFD-AF3C-5121240A0198}" type="presParOf" srcId="{F8983C0A-6392-4475-9EF3-DB2D1FE571B0}" destId="{9F5D6C27-5B77-4297-AAA2-D749F64C4609}" srcOrd="4" destOrd="0" presId="urn:microsoft.com/office/officeart/2018/2/layout/IconCircleList"/>
    <dgm:cxn modelId="{2AC0598C-3886-4303-8178-C6E169850D67}" type="presParOf" srcId="{9F5D6C27-5B77-4297-AAA2-D749F64C4609}" destId="{D26930D0-A438-421C-957B-E4AF413DE98E}" srcOrd="0" destOrd="0" presId="urn:microsoft.com/office/officeart/2018/2/layout/IconCircleList"/>
    <dgm:cxn modelId="{86242B1C-BEE6-401E-8B93-4045BA680134}" type="presParOf" srcId="{9F5D6C27-5B77-4297-AAA2-D749F64C4609}" destId="{6866F99D-49B7-4A1A-B227-D4F8224E9023}" srcOrd="1" destOrd="0" presId="urn:microsoft.com/office/officeart/2018/2/layout/IconCircleList"/>
    <dgm:cxn modelId="{B31930C5-2A55-4794-A995-5EFA5C53C246}" type="presParOf" srcId="{9F5D6C27-5B77-4297-AAA2-D749F64C4609}" destId="{0621CD16-C0B0-408B-8492-2C33E2291313}" srcOrd="2" destOrd="0" presId="urn:microsoft.com/office/officeart/2018/2/layout/IconCircleList"/>
    <dgm:cxn modelId="{E17BEB39-03CC-43E8-B13B-5CE02F513175}" type="presParOf" srcId="{9F5D6C27-5B77-4297-AAA2-D749F64C4609}" destId="{D129D0BA-81A4-4C86-8309-2A0D3E78E82F}" srcOrd="3" destOrd="0" presId="urn:microsoft.com/office/officeart/2018/2/layout/IconCircleList"/>
    <dgm:cxn modelId="{BFDF01F0-3EF6-4621-8B54-52EA80AEB2EE}" type="presParOf" srcId="{F8983C0A-6392-4475-9EF3-DB2D1FE571B0}" destId="{549F879F-9E1A-420B-97C8-304434B02ECA}" srcOrd="5" destOrd="0" presId="urn:microsoft.com/office/officeart/2018/2/layout/IconCircleList"/>
    <dgm:cxn modelId="{3E824503-981A-4158-AA77-E0E6F470D268}" type="presParOf" srcId="{F8983C0A-6392-4475-9EF3-DB2D1FE571B0}" destId="{D8A3E47A-D4D0-4B5F-9AE6-01D6D7F8C2BB}" srcOrd="6" destOrd="0" presId="urn:microsoft.com/office/officeart/2018/2/layout/IconCircleList"/>
    <dgm:cxn modelId="{6EFA8C49-1F1F-4780-BC4B-5D37DEC119D3}" type="presParOf" srcId="{D8A3E47A-D4D0-4B5F-9AE6-01D6D7F8C2BB}" destId="{A321064A-40EC-4AC7-A8AE-BA969158C50A}" srcOrd="0" destOrd="0" presId="urn:microsoft.com/office/officeart/2018/2/layout/IconCircleList"/>
    <dgm:cxn modelId="{0880F06B-B55F-46D2-BC4D-D23D69E5F558}" type="presParOf" srcId="{D8A3E47A-D4D0-4B5F-9AE6-01D6D7F8C2BB}" destId="{C5BCC491-A857-41AF-A586-C0E1B6D60967}" srcOrd="1" destOrd="0" presId="urn:microsoft.com/office/officeart/2018/2/layout/IconCircleList"/>
    <dgm:cxn modelId="{BAD9C653-34FD-42AD-BB8C-40D990A8E247}" type="presParOf" srcId="{D8A3E47A-D4D0-4B5F-9AE6-01D6D7F8C2BB}" destId="{FFA9CBF1-90A5-420E-BC97-EA1637A789B0}" srcOrd="2" destOrd="0" presId="urn:microsoft.com/office/officeart/2018/2/layout/IconCircleList"/>
    <dgm:cxn modelId="{C6D6036B-87AB-42FC-901E-6C18FE555318}" type="presParOf" srcId="{D8A3E47A-D4D0-4B5F-9AE6-01D6D7F8C2BB}" destId="{3941FDAE-19F1-4C67-94E4-DD519EB696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9C1CA-497F-44C0-8D36-B7D20DBC43A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9301C-AA0F-4D35-B97F-D78D570A249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Scheduling</a:t>
          </a:r>
        </a:p>
      </dgm:t>
    </dgm:pt>
    <dgm:pt modelId="{29F813E6-EBBB-4ABB-9F6D-6EC0BD50812E}" type="parTrans" cxnId="{2E7DE6A5-A725-4CB0-B707-4AB93149E9E7}">
      <dgm:prSet/>
      <dgm:spPr/>
      <dgm:t>
        <a:bodyPr/>
        <a:lstStyle/>
        <a:p>
          <a:endParaRPr lang="en-US"/>
        </a:p>
      </dgm:t>
    </dgm:pt>
    <dgm:pt modelId="{35EB7854-0747-4521-A228-DBD1DB223BB4}" type="sibTrans" cxnId="{2E7DE6A5-A725-4CB0-B707-4AB93149E9E7}">
      <dgm:prSet/>
      <dgm:spPr/>
      <dgm:t>
        <a:bodyPr/>
        <a:lstStyle/>
        <a:p>
          <a:endParaRPr lang="en-US"/>
        </a:p>
      </dgm:t>
    </dgm:pt>
    <dgm:pt modelId="{6988F664-ED44-42CC-950A-2CB9B3E65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Appointment Scheduling</a:t>
          </a:r>
          <a:r>
            <a:rPr lang="en-US"/>
            <a:t>: Implementing a system for scheduling patient appointments could help regulate patient flow and reduce wait times by ensuring a more even distribution of appointments throughout the day.</a:t>
          </a:r>
        </a:p>
      </dgm:t>
    </dgm:pt>
    <dgm:pt modelId="{D9AD6F36-B81A-4C6E-8A53-4855797D5133}" type="parTrans" cxnId="{DDC8B47A-A12D-43CF-8C7B-395D2D1F2D88}">
      <dgm:prSet/>
      <dgm:spPr/>
      <dgm:t>
        <a:bodyPr/>
        <a:lstStyle/>
        <a:p>
          <a:endParaRPr lang="en-US"/>
        </a:p>
      </dgm:t>
    </dgm:pt>
    <dgm:pt modelId="{20FD146F-BB38-49EC-87F7-D997C7AD11B5}" type="sibTrans" cxnId="{DDC8B47A-A12D-43CF-8C7B-395D2D1F2D88}">
      <dgm:prSet/>
      <dgm:spPr/>
      <dgm:t>
        <a:bodyPr/>
        <a:lstStyle/>
        <a:p>
          <a:endParaRPr lang="en-US"/>
        </a:p>
      </dgm:t>
    </dgm:pt>
    <dgm:pt modelId="{1ABF41A8-CFC0-48FA-A61D-C15CD66084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Limiting</a:t>
          </a:r>
        </a:p>
      </dgm:t>
    </dgm:pt>
    <dgm:pt modelId="{61FFE0A2-F9E8-4BFE-9BBC-23FA51715280}" type="parTrans" cxnId="{8211704B-115B-4A57-B058-8CB2315669BD}">
      <dgm:prSet/>
      <dgm:spPr/>
      <dgm:t>
        <a:bodyPr/>
        <a:lstStyle/>
        <a:p>
          <a:endParaRPr lang="en-US"/>
        </a:p>
      </dgm:t>
    </dgm:pt>
    <dgm:pt modelId="{10098B65-4DEF-4E80-8AB1-64F9D81C27C4}" type="sibTrans" cxnId="{8211704B-115B-4A57-B058-8CB2315669BD}">
      <dgm:prSet/>
      <dgm:spPr/>
      <dgm:t>
        <a:bodyPr/>
        <a:lstStyle/>
        <a:p>
          <a:endParaRPr lang="en-US"/>
        </a:p>
      </dgm:t>
    </dgm:pt>
    <dgm:pt modelId="{A3F18C8C-66B2-4D89-84CD-8EB2EB61B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Limiting New Patient Intake</a:t>
          </a:r>
          <a:r>
            <a:rPr lang="en-US"/>
            <a:t>: Setting a cap on the number of new patients accepted per day could help manage clinic capacity more effectively, ensuring that resources are optimally allocated and wait times are minimized.</a:t>
          </a:r>
        </a:p>
      </dgm:t>
    </dgm:pt>
    <dgm:pt modelId="{B7CDEE08-6A4B-4E4B-9017-8E87CE7D83A7}" type="parTrans" cxnId="{B0506456-CE8A-4E4F-8D6D-DDEBFFC214A6}">
      <dgm:prSet/>
      <dgm:spPr/>
      <dgm:t>
        <a:bodyPr/>
        <a:lstStyle/>
        <a:p>
          <a:endParaRPr lang="en-US"/>
        </a:p>
      </dgm:t>
    </dgm:pt>
    <dgm:pt modelId="{32B65B70-C8DC-41E1-925C-C16C4C70814B}" type="sibTrans" cxnId="{B0506456-CE8A-4E4F-8D6D-DDEBFFC214A6}">
      <dgm:prSet/>
      <dgm:spPr/>
      <dgm:t>
        <a:bodyPr/>
        <a:lstStyle/>
        <a:p>
          <a:endParaRPr lang="en-US"/>
        </a:p>
      </dgm:t>
    </dgm:pt>
    <dgm:pt modelId="{6A00F841-C9A2-4BC6-A99A-DA6E2372D6BE}" type="pres">
      <dgm:prSet presAssocID="{45B9C1CA-497F-44C0-8D36-B7D20DBC43AD}" presName="root" presStyleCnt="0">
        <dgm:presLayoutVars>
          <dgm:dir/>
          <dgm:resizeHandles val="exact"/>
        </dgm:presLayoutVars>
      </dgm:prSet>
      <dgm:spPr/>
    </dgm:pt>
    <dgm:pt modelId="{FB150368-89FA-4CB6-AA29-C5D87485797D}" type="pres">
      <dgm:prSet presAssocID="{76D9301C-AA0F-4D35-B97F-D78D570A249D}" presName="compNode" presStyleCnt="0"/>
      <dgm:spPr/>
    </dgm:pt>
    <dgm:pt modelId="{6C9C6788-3510-4815-9D01-4FFF6967685A}" type="pres">
      <dgm:prSet presAssocID="{76D9301C-AA0F-4D35-B97F-D78D570A24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8317B2E-3C2A-4C28-85ED-D2423D8452A2}" type="pres">
      <dgm:prSet presAssocID="{76D9301C-AA0F-4D35-B97F-D78D570A249D}" presName="iconSpace" presStyleCnt="0"/>
      <dgm:spPr/>
    </dgm:pt>
    <dgm:pt modelId="{4632B71C-4DC0-45AA-8AE9-E6753E94444F}" type="pres">
      <dgm:prSet presAssocID="{76D9301C-AA0F-4D35-B97F-D78D570A249D}" presName="parTx" presStyleLbl="revTx" presStyleIdx="0" presStyleCnt="4">
        <dgm:presLayoutVars>
          <dgm:chMax val="0"/>
          <dgm:chPref val="0"/>
        </dgm:presLayoutVars>
      </dgm:prSet>
      <dgm:spPr/>
    </dgm:pt>
    <dgm:pt modelId="{A80E0319-95B4-4C3B-B361-488127CC0F82}" type="pres">
      <dgm:prSet presAssocID="{76D9301C-AA0F-4D35-B97F-D78D570A249D}" presName="txSpace" presStyleCnt="0"/>
      <dgm:spPr/>
    </dgm:pt>
    <dgm:pt modelId="{86ACD4C0-411D-40D0-880F-B619179EBB7B}" type="pres">
      <dgm:prSet presAssocID="{76D9301C-AA0F-4D35-B97F-D78D570A249D}" presName="desTx" presStyleLbl="revTx" presStyleIdx="1" presStyleCnt="4">
        <dgm:presLayoutVars/>
      </dgm:prSet>
      <dgm:spPr/>
    </dgm:pt>
    <dgm:pt modelId="{829DEC91-C049-4DE2-B3AA-669DC181ED30}" type="pres">
      <dgm:prSet presAssocID="{35EB7854-0747-4521-A228-DBD1DB223BB4}" presName="sibTrans" presStyleCnt="0"/>
      <dgm:spPr/>
    </dgm:pt>
    <dgm:pt modelId="{430A4269-4C03-49D6-B1FB-267DB382D071}" type="pres">
      <dgm:prSet presAssocID="{1ABF41A8-CFC0-48FA-A61D-C15CD660849B}" presName="compNode" presStyleCnt="0"/>
      <dgm:spPr/>
    </dgm:pt>
    <dgm:pt modelId="{FEC8DC29-EE7F-4AA6-ACF7-90C5EC189D32}" type="pres">
      <dgm:prSet presAssocID="{1ABF41A8-CFC0-48FA-A61D-C15CD66084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B10C759-FD47-4B41-9B1F-06F6B39699D9}" type="pres">
      <dgm:prSet presAssocID="{1ABF41A8-CFC0-48FA-A61D-C15CD660849B}" presName="iconSpace" presStyleCnt="0"/>
      <dgm:spPr/>
    </dgm:pt>
    <dgm:pt modelId="{962758C7-EB95-422B-99FF-38431F06981C}" type="pres">
      <dgm:prSet presAssocID="{1ABF41A8-CFC0-48FA-A61D-C15CD660849B}" presName="parTx" presStyleLbl="revTx" presStyleIdx="2" presStyleCnt="4">
        <dgm:presLayoutVars>
          <dgm:chMax val="0"/>
          <dgm:chPref val="0"/>
        </dgm:presLayoutVars>
      </dgm:prSet>
      <dgm:spPr/>
    </dgm:pt>
    <dgm:pt modelId="{E2D2D432-8634-4BA8-9803-45874CB04380}" type="pres">
      <dgm:prSet presAssocID="{1ABF41A8-CFC0-48FA-A61D-C15CD660849B}" presName="txSpace" presStyleCnt="0"/>
      <dgm:spPr/>
    </dgm:pt>
    <dgm:pt modelId="{BF7BED9A-4F01-413C-9587-1E3F45F150B4}" type="pres">
      <dgm:prSet presAssocID="{1ABF41A8-CFC0-48FA-A61D-C15CD660849B}" presName="desTx" presStyleLbl="revTx" presStyleIdx="3" presStyleCnt="4">
        <dgm:presLayoutVars/>
      </dgm:prSet>
      <dgm:spPr/>
    </dgm:pt>
  </dgm:ptLst>
  <dgm:cxnLst>
    <dgm:cxn modelId="{EA297846-DB98-485A-855A-FD4FB81A2FD3}" type="presOf" srcId="{6988F664-ED44-42CC-950A-2CB9B3E65FDC}" destId="{86ACD4C0-411D-40D0-880F-B619179EBB7B}" srcOrd="0" destOrd="0" presId="urn:microsoft.com/office/officeart/2018/2/layout/IconLabelDescriptionList"/>
    <dgm:cxn modelId="{AC46E647-5BF8-454F-A4B9-33F8405D854C}" type="presOf" srcId="{45B9C1CA-497F-44C0-8D36-B7D20DBC43AD}" destId="{6A00F841-C9A2-4BC6-A99A-DA6E2372D6BE}" srcOrd="0" destOrd="0" presId="urn:microsoft.com/office/officeart/2018/2/layout/IconLabelDescriptionList"/>
    <dgm:cxn modelId="{8211704B-115B-4A57-B058-8CB2315669BD}" srcId="{45B9C1CA-497F-44C0-8D36-B7D20DBC43AD}" destId="{1ABF41A8-CFC0-48FA-A61D-C15CD660849B}" srcOrd="1" destOrd="0" parTransId="{61FFE0A2-F9E8-4BFE-9BBC-23FA51715280}" sibTransId="{10098B65-4DEF-4E80-8AB1-64F9D81C27C4}"/>
    <dgm:cxn modelId="{B0506456-CE8A-4E4F-8D6D-DDEBFFC214A6}" srcId="{1ABF41A8-CFC0-48FA-A61D-C15CD660849B}" destId="{A3F18C8C-66B2-4D89-84CD-8EB2EB61BAFB}" srcOrd="0" destOrd="0" parTransId="{B7CDEE08-6A4B-4E4B-9017-8E87CE7D83A7}" sibTransId="{32B65B70-C8DC-41E1-925C-C16C4C70814B}"/>
    <dgm:cxn modelId="{DDC8B47A-A12D-43CF-8C7B-395D2D1F2D88}" srcId="{76D9301C-AA0F-4D35-B97F-D78D570A249D}" destId="{6988F664-ED44-42CC-950A-2CB9B3E65FDC}" srcOrd="0" destOrd="0" parTransId="{D9AD6F36-B81A-4C6E-8A53-4855797D5133}" sibTransId="{20FD146F-BB38-49EC-87F7-D997C7AD11B5}"/>
    <dgm:cxn modelId="{2E7DE6A5-A725-4CB0-B707-4AB93149E9E7}" srcId="{45B9C1CA-497F-44C0-8D36-B7D20DBC43AD}" destId="{76D9301C-AA0F-4D35-B97F-D78D570A249D}" srcOrd="0" destOrd="0" parTransId="{29F813E6-EBBB-4ABB-9F6D-6EC0BD50812E}" sibTransId="{35EB7854-0747-4521-A228-DBD1DB223BB4}"/>
    <dgm:cxn modelId="{86FEB6A9-1979-4311-B134-EB792D66FB68}" type="presOf" srcId="{1ABF41A8-CFC0-48FA-A61D-C15CD660849B}" destId="{962758C7-EB95-422B-99FF-38431F06981C}" srcOrd="0" destOrd="0" presId="urn:microsoft.com/office/officeart/2018/2/layout/IconLabelDescriptionList"/>
    <dgm:cxn modelId="{B5D3AEB4-44DB-442B-95E9-0740BF978209}" type="presOf" srcId="{A3F18C8C-66B2-4D89-84CD-8EB2EB61BAFB}" destId="{BF7BED9A-4F01-413C-9587-1E3F45F150B4}" srcOrd="0" destOrd="0" presId="urn:microsoft.com/office/officeart/2018/2/layout/IconLabelDescriptionList"/>
    <dgm:cxn modelId="{87B51AF0-A465-4CBA-B210-F905E5F0CDD6}" type="presOf" srcId="{76D9301C-AA0F-4D35-B97F-D78D570A249D}" destId="{4632B71C-4DC0-45AA-8AE9-E6753E94444F}" srcOrd="0" destOrd="0" presId="urn:microsoft.com/office/officeart/2018/2/layout/IconLabelDescriptionList"/>
    <dgm:cxn modelId="{4B730981-4148-47D9-A53F-DAEDD570CBD6}" type="presParOf" srcId="{6A00F841-C9A2-4BC6-A99A-DA6E2372D6BE}" destId="{FB150368-89FA-4CB6-AA29-C5D87485797D}" srcOrd="0" destOrd="0" presId="urn:microsoft.com/office/officeart/2018/2/layout/IconLabelDescriptionList"/>
    <dgm:cxn modelId="{3A934B72-C79B-40BF-9D1F-B8CE1FC7797D}" type="presParOf" srcId="{FB150368-89FA-4CB6-AA29-C5D87485797D}" destId="{6C9C6788-3510-4815-9D01-4FFF6967685A}" srcOrd="0" destOrd="0" presId="urn:microsoft.com/office/officeart/2018/2/layout/IconLabelDescriptionList"/>
    <dgm:cxn modelId="{0B6A7004-BCD3-4E43-80D2-1F0C1532F213}" type="presParOf" srcId="{FB150368-89FA-4CB6-AA29-C5D87485797D}" destId="{28317B2E-3C2A-4C28-85ED-D2423D8452A2}" srcOrd="1" destOrd="0" presId="urn:microsoft.com/office/officeart/2018/2/layout/IconLabelDescriptionList"/>
    <dgm:cxn modelId="{C6CF5D55-63C4-4DBC-97B6-809165208A64}" type="presParOf" srcId="{FB150368-89FA-4CB6-AA29-C5D87485797D}" destId="{4632B71C-4DC0-45AA-8AE9-E6753E94444F}" srcOrd="2" destOrd="0" presId="urn:microsoft.com/office/officeart/2018/2/layout/IconLabelDescriptionList"/>
    <dgm:cxn modelId="{EFA712D7-9722-4699-B810-3C7A54EF0690}" type="presParOf" srcId="{FB150368-89FA-4CB6-AA29-C5D87485797D}" destId="{A80E0319-95B4-4C3B-B361-488127CC0F82}" srcOrd="3" destOrd="0" presId="urn:microsoft.com/office/officeart/2018/2/layout/IconLabelDescriptionList"/>
    <dgm:cxn modelId="{E1473F93-EAFD-43B3-BFC2-669C49D27FFF}" type="presParOf" srcId="{FB150368-89FA-4CB6-AA29-C5D87485797D}" destId="{86ACD4C0-411D-40D0-880F-B619179EBB7B}" srcOrd="4" destOrd="0" presId="urn:microsoft.com/office/officeart/2018/2/layout/IconLabelDescriptionList"/>
    <dgm:cxn modelId="{804EAC8B-1E95-41E1-8E43-7B60F9635B4F}" type="presParOf" srcId="{6A00F841-C9A2-4BC6-A99A-DA6E2372D6BE}" destId="{829DEC91-C049-4DE2-B3AA-669DC181ED30}" srcOrd="1" destOrd="0" presId="urn:microsoft.com/office/officeart/2018/2/layout/IconLabelDescriptionList"/>
    <dgm:cxn modelId="{31543CC0-BAD0-4357-A3FA-5E0D3AF01348}" type="presParOf" srcId="{6A00F841-C9A2-4BC6-A99A-DA6E2372D6BE}" destId="{430A4269-4C03-49D6-B1FB-267DB382D071}" srcOrd="2" destOrd="0" presId="urn:microsoft.com/office/officeart/2018/2/layout/IconLabelDescriptionList"/>
    <dgm:cxn modelId="{4AA1562D-56D6-436C-A9B6-F5AF486F836A}" type="presParOf" srcId="{430A4269-4C03-49D6-B1FB-267DB382D071}" destId="{FEC8DC29-EE7F-4AA6-ACF7-90C5EC189D32}" srcOrd="0" destOrd="0" presId="urn:microsoft.com/office/officeart/2018/2/layout/IconLabelDescriptionList"/>
    <dgm:cxn modelId="{663FD429-8ECF-42A9-A102-EA7893A5A038}" type="presParOf" srcId="{430A4269-4C03-49D6-B1FB-267DB382D071}" destId="{AB10C759-FD47-4B41-9B1F-06F6B39699D9}" srcOrd="1" destOrd="0" presId="urn:microsoft.com/office/officeart/2018/2/layout/IconLabelDescriptionList"/>
    <dgm:cxn modelId="{1E6D43BB-1EEB-498F-AB03-B8A3681D3A33}" type="presParOf" srcId="{430A4269-4C03-49D6-B1FB-267DB382D071}" destId="{962758C7-EB95-422B-99FF-38431F06981C}" srcOrd="2" destOrd="0" presId="urn:microsoft.com/office/officeart/2018/2/layout/IconLabelDescriptionList"/>
    <dgm:cxn modelId="{A4D611F2-B8E4-4BFF-8668-817278455CDF}" type="presParOf" srcId="{430A4269-4C03-49D6-B1FB-267DB382D071}" destId="{E2D2D432-8634-4BA8-9803-45874CB04380}" srcOrd="3" destOrd="0" presId="urn:microsoft.com/office/officeart/2018/2/layout/IconLabelDescriptionList"/>
    <dgm:cxn modelId="{E0F14FBF-B7D0-4E57-9A83-5AE2C9C13DEB}" type="presParOf" srcId="{430A4269-4C03-49D6-B1FB-267DB382D071}" destId="{BF7BED9A-4F01-413C-9587-1E3F45F150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82A75-C324-4D3B-A924-733186826D0A}">
      <dsp:nvSpPr>
        <dsp:cNvPr id="0" name=""/>
        <dsp:cNvSpPr/>
      </dsp:nvSpPr>
      <dsp:spPr>
        <a:xfrm>
          <a:off x="54510" y="157080"/>
          <a:ext cx="1492453" cy="14924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54CFB-00CC-4B6D-9175-38E26711E1A1}">
      <dsp:nvSpPr>
        <dsp:cNvPr id="0" name=""/>
        <dsp:cNvSpPr/>
      </dsp:nvSpPr>
      <dsp:spPr>
        <a:xfrm>
          <a:off x="367925" y="470496"/>
          <a:ext cx="865623" cy="865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819DD-49A7-49A2-BFF2-D84A23545E61}">
      <dsp:nvSpPr>
        <dsp:cNvPr id="0" name=""/>
        <dsp:cNvSpPr/>
      </dsp:nvSpPr>
      <dsp:spPr>
        <a:xfrm>
          <a:off x="1866775" y="157080"/>
          <a:ext cx="3517926" cy="149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The Phase II model represents an improved version of Phase I, incorporating additional complexities and scenarios to better replicate real-world clinic operations.</a:t>
          </a:r>
        </a:p>
      </dsp:txBody>
      <dsp:txXfrm>
        <a:off x="1866775" y="157080"/>
        <a:ext cx="3517926" cy="1492453"/>
      </dsp:txXfrm>
    </dsp:sp>
    <dsp:sp modelId="{992546FC-7FAF-456F-9546-37627492CB86}">
      <dsp:nvSpPr>
        <dsp:cNvPr id="0" name=""/>
        <dsp:cNvSpPr/>
      </dsp:nvSpPr>
      <dsp:spPr>
        <a:xfrm>
          <a:off x="5997673" y="157080"/>
          <a:ext cx="1492453" cy="14924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0EA12-6E3F-4990-BB97-22CF7FFD521D}">
      <dsp:nvSpPr>
        <dsp:cNvPr id="0" name=""/>
        <dsp:cNvSpPr/>
      </dsp:nvSpPr>
      <dsp:spPr>
        <a:xfrm>
          <a:off x="6311088" y="470496"/>
          <a:ext cx="865623" cy="865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F30B8-775E-4EEA-B4E3-CDBB6DD7BA07}">
      <dsp:nvSpPr>
        <dsp:cNvPr id="0" name=""/>
        <dsp:cNvSpPr/>
      </dsp:nvSpPr>
      <dsp:spPr>
        <a:xfrm>
          <a:off x="7809938" y="157080"/>
          <a:ext cx="3517926" cy="149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Through model refinements, patient wait times have been significantly reduced, enhancing overall clinic efficiency and patient satisfaction.</a:t>
          </a:r>
        </a:p>
      </dsp:txBody>
      <dsp:txXfrm>
        <a:off x="7809938" y="157080"/>
        <a:ext cx="3517926" cy="1492453"/>
      </dsp:txXfrm>
    </dsp:sp>
    <dsp:sp modelId="{D26930D0-A438-421C-957B-E4AF413DE98E}">
      <dsp:nvSpPr>
        <dsp:cNvPr id="0" name=""/>
        <dsp:cNvSpPr/>
      </dsp:nvSpPr>
      <dsp:spPr>
        <a:xfrm>
          <a:off x="54510" y="2325247"/>
          <a:ext cx="1492453" cy="14924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6F99D-49B7-4A1A-B227-D4F8224E9023}">
      <dsp:nvSpPr>
        <dsp:cNvPr id="0" name=""/>
        <dsp:cNvSpPr/>
      </dsp:nvSpPr>
      <dsp:spPr>
        <a:xfrm>
          <a:off x="367925" y="2638662"/>
          <a:ext cx="865623" cy="865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9D0BA-81A4-4C86-8309-2A0D3E78E82F}">
      <dsp:nvSpPr>
        <dsp:cNvPr id="0" name=""/>
        <dsp:cNvSpPr/>
      </dsp:nvSpPr>
      <dsp:spPr>
        <a:xfrm>
          <a:off x="1866775" y="2325247"/>
          <a:ext cx="3517926" cy="149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Financial analysis has revealed insights into revenue generation, cost management, and profit optimization, guiding strategic decision-making.</a:t>
          </a:r>
        </a:p>
      </dsp:txBody>
      <dsp:txXfrm>
        <a:off x="1866775" y="2325247"/>
        <a:ext cx="3517926" cy="1492453"/>
      </dsp:txXfrm>
    </dsp:sp>
    <dsp:sp modelId="{A321064A-40EC-4AC7-A8AE-BA969158C50A}">
      <dsp:nvSpPr>
        <dsp:cNvPr id="0" name=""/>
        <dsp:cNvSpPr/>
      </dsp:nvSpPr>
      <dsp:spPr>
        <a:xfrm>
          <a:off x="5997673" y="2325247"/>
          <a:ext cx="1492453" cy="14924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CC491-A857-41AF-A586-C0E1B6D60967}">
      <dsp:nvSpPr>
        <dsp:cNvPr id="0" name=""/>
        <dsp:cNvSpPr/>
      </dsp:nvSpPr>
      <dsp:spPr>
        <a:xfrm>
          <a:off x="6311088" y="2638662"/>
          <a:ext cx="865623" cy="865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1FDAE-19F1-4C67-94E4-DD519EB69694}">
      <dsp:nvSpPr>
        <dsp:cNvPr id="0" name=""/>
        <dsp:cNvSpPr/>
      </dsp:nvSpPr>
      <dsp:spPr>
        <a:xfrm>
          <a:off x="7809938" y="2325247"/>
          <a:ext cx="3517926" cy="149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allocation of additional resources, such as staff and shifts, has proven instrumental in meeting increased demand and improving service capacity.</a:t>
          </a:r>
        </a:p>
      </dsp:txBody>
      <dsp:txXfrm>
        <a:off x="7809938" y="2325247"/>
        <a:ext cx="3517926" cy="1492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C6788-3510-4815-9D01-4FFF6967685A}">
      <dsp:nvSpPr>
        <dsp:cNvPr id="0" name=""/>
        <dsp:cNvSpPr/>
      </dsp:nvSpPr>
      <dsp:spPr>
        <a:xfrm>
          <a:off x="367655" y="0"/>
          <a:ext cx="1509048" cy="1475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2B71C-4DC0-45AA-8AE9-E6753E94444F}">
      <dsp:nvSpPr>
        <dsp:cNvPr id="0" name=""/>
        <dsp:cNvSpPr/>
      </dsp:nvSpPr>
      <dsp:spPr>
        <a:xfrm>
          <a:off x="367655" y="1638978"/>
          <a:ext cx="4311566" cy="6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Scheduling</a:t>
          </a:r>
        </a:p>
      </dsp:txBody>
      <dsp:txXfrm>
        <a:off x="367655" y="1638978"/>
        <a:ext cx="4311566" cy="632194"/>
      </dsp:txXfrm>
    </dsp:sp>
    <dsp:sp modelId="{86ACD4C0-411D-40D0-880F-B619179EBB7B}">
      <dsp:nvSpPr>
        <dsp:cNvPr id="0" name=""/>
        <dsp:cNvSpPr/>
      </dsp:nvSpPr>
      <dsp:spPr>
        <a:xfrm>
          <a:off x="367655" y="2347385"/>
          <a:ext cx="4311566" cy="155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Appointment Scheduling</a:t>
          </a:r>
          <a:r>
            <a:rPr lang="en-US" sz="1700" kern="1200"/>
            <a:t>: Implementing a system for scheduling patient appointments could help regulate patient flow and reduce wait times by ensuring a more even distribution of appointments throughout the day.</a:t>
          </a:r>
        </a:p>
      </dsp:txBody>
      <dsp:txXfrm>
        <a:off x="367655" y="2347385"/>
        <a:ext cx="4311566" cy="1554689"/>
      </dsp:txXfrm>
    </dsp:sp>
    <dsp:sp modelId="{FEC8DC29-EE7F-4AA6-ACF7-90C5EC189D32}">
      <dsp:nvSpPr>
        <dsp:cNvPr id="0" name=""/>
        <dsp:cNvSpPr/>
      </dsp:nvSpPr>
      <dsp:spPr>
        <a:xfrm>
          <a:off x="5433746" y="0"/>
          <a:ext cx="1509048" cy="1475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758C7-EB95-422B-99FF-38431F06981C}">
      <dsp:nvSpPr>
        <dsp:cNvPr id="0" name=""/>
        <dsp:cNvSpPr/>
      </dsp:nvSpPr>
      <dsp:spPr>
        <a:xfrm>
          <a:off x="5433746" y="1638978"/>
          <a:ext cx="4311566" cy="6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Limiting</a:t>
          </a:r>
        </a:p>
      </dsp:txBody>
      <dsp:txXfrm>
        <a:off x="5433746" y="1638978"/>
        <a:ext cx="4311566" cy="632194"/>
      </dsp:txXfrm>
    </dsp:sp>
    <dsp:sp modelId="{BF7BED9A-4F01-413C-9587-1E3F45F150B4}">
      <dsp:nvSpPr>
        <dsp:cNvPr id="0" name=""/>
        <dsp:cNvSpPr/>
      </dsp:nvSpPr>
      <dsp:spPr>
        <a:xfrm>
          <a:off x="5433746" y="2347385"/>
          <a:ext cx="4311566" cy="155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Limiting New Patient Intake</a:t>
          </a:r>
          <a:r>
            <a:rPr lang="en-US" sz="1700" kern="1200"/>
            <a:t>: Setting a cap on the number of new patients accepted per day could help manage clinic capacity more effectively, ensuring that resources are optimally allocated and wait times are minimized.</a:t>
          </a:r>
        </a:p>
      </dsp:txBody>
      <dsp:txXfrm>
        <a:off x="5433746" y="2347385"/>
        <a:ext cx="4311566" cy="155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2606" y="527501"/>
            <a:ext cx="6160401" cy="3056343"/>
          </a:xfrm>
        </p:spPr>
        <p:txBody>
          <a:bodyPr/>
          <a:lstStyle/>
          <a:p>
            <a:r>
              <a:rPr lang="en-US" dirty="0"/>
              <a:t>Optimization of Outpatient Clinic Processes through simulation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4B10767-272E-819B-7668-53D3F18F009D}"/>
              </a:ext>
            </a:extLst>
          </p:cNvPr>
          <p:cNvSpPr txBox="1">
            <a:spLocks/>
          </p:cNvSpPr>
          <p:nvPr/>
        </p:nvSpPr>
        <p:spPr>
          <a:xfrm>
            <a:off x="7187381" y="4460419"/>
            <a:ext cx="4739639" cy="1607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Mownika Konamaneni</a:t>
            </a:r>
          </a:p>
          <a:p>
            <a:r>
              <a:rPr lang="en-US" sz="2400" dirty="0" err="1"/>
              <a:t>Prathyusha</a:t>
            </a:r>
            <a:r>
              <a:rPr lang="en-US" sz="2400" dirty="0"/>
              <a:t> </a:t>
            </a:r>
            <a:r>
              <a:rPr lang="en-US" sz="2400" dirty="0" err="1"/>
              <a:t>bhuma</a:t>
            </a:r>
            <a:endParaRPr lang="en-US" sz="2400" dirty="0"/>
          </a:p>
          <a:p>
            <a:r>
              <a:rPr lang="en-US" sz="2400" dirty="0"/>
              <a:t>Siri </a:t>
            </a:r>
            <a:r>
              <a:rPr lang="en-US" sz="2400" dirty="0" err="1"/>
              <a:t>kesidi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F0B4D-DB0B-C545-9586-FB75FD8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158FDC-7E13-46B0-EA37-9784AC36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830398"/>
          </a:xfrm>
        </p:spPr>
        <p:txBody>
          <a:bodyPr anchor="b">
            <a:normAutofit/>
          </a:bodyPr>
          <a:lstStyle/>
          <a:p>
            <a:r>
              <a:rPr lang="en-IN" dirty="0"/>
              <a:t> Phase </a:t>
            </a:r>
            <a:r>
              <a:rPr lang="en-IN" dirty="0" err="1"/>
              <a:t>Ii</a:t>
            </a:r>
            <a:r>
              <a:rPr lang="en-IN" dirty="0"/>
              <a:t>: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566D0A-5CB3-F3A2-C5A7-C898A4F2536D}"/>
              </a:ext>
            </a:extLst>
          </p:cNvPr>
          <p:cNvSpPr txBox="1">
            <a:spLocks/>
          </p:cNvSpPr>
          <p:nvPr/>
        </p:nvSpPr>
        <p:spPr>
          <a:xfrm>
            <a:off x="363793" y="902916"/>
            <a:ext cx="5014451" cy="485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time a patient will spend in the clinic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177.53 minutes = 2.95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hrs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(who need lab work)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156.30 minutes = 2.605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hrs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(Only visits doctor)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profit made at the end of the day is $6,800.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F1D71-90C3-DF22-EEC1-EA34F154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866734"/>
            <a:ext cx="6429375" cy="2314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FB49C8-A5FC-B4CB-25F1-810A0D01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969442"/>
            <a:ext cx="4625741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A76-FF73-C01E-45ED-D0A36C2C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6A2AF-EB19-3F35-0D4A-339187F4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98EE357-C727-C21A-167D-46F6700D7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23724"/>
              </p:ext>
            </p:extLst>
          </p:nvPr>
        </p:nvGraphicFramePr>
        <p:xfrm>
          <a:off x="295275" y="1771651"/>
          <a:ext cx="11382375" cy="397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55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3C68-B75C-AE33-C8CF-9860A68F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/>
          <a:p>
            <a:r>
              <a:rPr lang="en-IN" dirty="0"/>
              <a:t>Future Improvements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6D9AB-EE92-FF4B-D90F-0591DC99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7" name="Content Placeholder 14">
            <a:extLst>
              <a:ext uri="{FF2B5EF4-FFF2-40B4-BE49-F238E27FC236}">
                <a16:creationId xmlns:a16="http://schemas.microsoft.com/office/drawing/2014/main" id="{0223CEA9-9799-EE88-BD2B-88A5B9677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325813"/>
              </p:ext>
            </p:extLst>
          </p:nvPr>
        </p:nvGraphicFramePr>
        <p:xfrm>
          <a:off x="1179871" y="2026603"/>
          <a:ext cx="10112969" cy="390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0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2363-B44C-74BC-F646-B2AD0FC0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0F3FD8-CB74-760F-6614-381802F084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Taj, S.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Mousavidin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(2015) ‘Using discrete event visual simulation to teach process modelling in MBA operations management courses’, Int. J. Simulation and Process Modelling, Vol. 10, No.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99E65-E8A8-CC57-A5A2-44E4799E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4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Q &amp; 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875" y="4006024"/>
            <a:ext cx="7239000" cy="2346960"/>
          </a:xfrm>
        </p:spPr>
        <p:txBody>
          <a:bodyPr/>
          <a:lstStyle/>
          <a:p>
            <a:r>
              <a:rPr lang="en-US" sz="2000" dirty="0"/>
              <a:t>Mownika Konamaneni (mkonamaneni4501@floridapoly.edu)</a:t>
            </a:r>
          </a:p>
          <a:p>
            <a:r>
              <a:rPr lang="en-US" sz="2000" dirty="0" err="1"/>
              <a:t>Prathyusha</a:t>
            </a:r>
            <a:r>
              <a:rPr lang="en-US" sz="2000" dirty="0"/>
              <a:t> </a:t>
            </a:r>
            <a:r>
              <a:rPr lang="en-US" sz="2000" dirty="0" err="1"/>
              <a:t>bhuma</a:t>
            </a:r>
            <a:r>
              <a:rPr lang="en-US" sz="2000" dirty="0"/>
              <a:t> (pbhuma7210@floridapoly.edu)</a:t>
            </a:r>
          </a:p>
          <a:p>
            <a:r>
              <a:rPr lang="en-US" sz="2000" dirty="0"/>
              <a:t>Siri </a:t>
            </a:r>
            <a:r>
              <a:rPr lang="en-US" sz="2000" dirty="0" err="1"/>
              <a:t>kesidi</a:t>
            </a:r>
            <a:r>
              <a:rPr lang="en-US" sz="2000" dirty="0"/>
              <a:t> (ksiri7091@floridapoly.edu)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751571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140178"/>
            <a:ext cx="9046013" cy="5215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challenges faced by outpatient clinics.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simulation modeling for process improvement.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wait times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underutilization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workflows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SIMULATION: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current clinic processes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bottlenecks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improvements.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3B159B-4255-E205-8A94-759DE284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9"/>
            <a:ext cx="8297380" cy="555258"/>
          </a:xfrm>
        </p:spPr>
        <p:txBody>
          <a:bodyPr/>
          <a:lstStyle/>
          <a:p>
            <a:r>
              <a:rPr lang="en-IN" dirty="0"/>
              <a:t>Clinic Process Overview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70C44C-3D3E-80B6-3D87-A29EA1A24B8D}"/>
              </a:ext>
            </a:extLst>
          </p:cNvPr>
          <p:cNvSpPr txBox="1">
            <a:spLocks/>
          </p:cNvSpPr>
          <p:nvPr/>
        </p:nvSpPr>
        <p:spPr>
          <a:xfrm>
            <a:off x="100584" y="801510"/>
            <a:ext cx="7428089" cy="598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Patients enter the clinic and register with the patient registrar.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Waiting 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Returning patients proceed directly to the exam waiting area, while new patients are given additional paperwork.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Interview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Once available, the nurse conducts a preliminary interview with the patient.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Examination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Patients are examined by the MD to assess their medical condition.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EKG/Lab (if required):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patients may require additional tests such as EKG or Lab work, which are conducted by the nurse.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Patients stop by the finance desk for any necessary payments and to schedule follow-up appointments.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98E798-872E-1740-12CD-5A4C18E48788}"/>
              </a:ext>
            </a:extLst>
          </p:cNvPr>
          <p:cNvSpPr txBox="1">
            <a:spLocks/>
          </p:cNvSpPr>
          <p:nvPr/>
        </p:nvSpPr>
        <p:spPr>
          <a:xfrm>
            <a:off x="8115695" y="2014513"/>
            <a:ext cx="3685822" cy="282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 Staff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receptionist (registration)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bookkeeper (finance)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nurse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MD on a typical day.</a:t>
            </a:r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2BC0-C743-D436-AB9F-5EB741D4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N" dirty="0"/>
              <a:t>Simulation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7E1-83D3-7499-7806-37EA3971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2079CF-8E5D-600A-EB46-E3FC6B11A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71990"/>
              </p:ext>
            </p:extLst>
          </p:nvPr>
        </p:nvGraphicFramePr>
        <p:xfrm>
          <a:off x="1910847" y="1527048"/>
          <a:ext cx="8396935" cy="4156220"/>
        </p:xfrm>
        <a:graphic>
          <a:graphicData uri="http://schemas.openxmlformats.org/drawingml/2006/table">
            <a:tbl>
              <a:tblPr firstRow="1" firstCol="1" lastRow="1" lastCol="1" bandRow="1" bandCol="1">
                <a:solidFill>
                  <a:schemeClr val="tx1">
                    <a:lumMod val="75000"/>
                    <a:lumOff val="25000"/>
                  </a:schemeClr>
                </a:solidFill>
                <a:tableStyleId>{3B4B98B0-60AC-42C2-AFA5-B58CD77FA1E5}</a:tableStyleId>
              </a:tblPr>
              <a:tblGrid>
                <a:gridCol w="3221562">
                  <a:extLst>
                    <a:ext uri="{9D8B030D-6E8A-4147-A177-3AD203B41FA5}">
                      <a16:colId xmlns:a16="http://schemas.microsoft.com/office/drawing/2014/main" val="1035945407"/>
                    </a:ext>
                  </a:extLst>
                </a:gridCol>
                <a:gridCol w="1829142">
                  <a:extLst>
                    <a:ext uri="{9D8B030D-6E8A-4147-A177-3AD203B41FA5}">
                      <a16:colId xmlns:a16="http://schemas.microsoft.com/office/drawing/2014/main" val="3837536278"/>
                    </a:ext>
                  </a:extLst>
                </a:gridCol>
                <a:gridCol w="3346231">
                  <a:extLst>
                    <a:ext uri="{9D8B030D-6E8A-4147-A177-3AD203B41FA5}">
                      <a16:colId xmlns:a16="http://schemas.microsoft.com/office/drawing/2014/main" val="3134177329"/>
                    </a:ext>
                  </a:extLst>
                </a:gridCol>
              </a:tblGrid>
              <a:tr h="4156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 dirty="0">
                          <a:solidFill>
                            <a:schemeClr val="bg1"/>
                          </a:solidFill>
                          <a:effectLst/>
                        </a:rPr>
                        <a:t>Data Element</a:t>
                      </a:r>
                      <a:endParaRPr lang="en-IN" sz="13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Process Time</a:t>
                      </a:r>
                      <a:endParaRPr lang="en-IN" sz="13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Probability/Distribution</a:t>
                      </a:r>
                      <a:endParaRPr lang="en-IN" sz="13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5583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Patient Interarrival Time</a:t>
                      </a:r>
                      <a:endParaRPr lang="en-IN" sz="13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5 minutes</a:t>
                      </a:r>
                      <a:endParaRPr lang="en-IN" sz="13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 dirty="0">
                          <a:solidFill>
                            <a:schemeClr val="bg1"/>
                          </a:solidFill>
                          <a:effectLst/>
                        </a:rPr>
                        <a:t>Exponential (5)</a:t>
                      </a:r>
                      <a:endParaRPr lang="en-IN" sz="13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004618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Registration</a:t>
                      </a:r>
                      <a:endParaRPr lang="en-IN" sz="13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6 minutes</a:t>
                      </a:r>
                      <a:endParaRPr lang="en-IN" sz="1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Lognormal (6, 1.25)</a:t>
                      </a:r>
                      <a:endParaRPr lang="en-IN" sz="13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26862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New Patient Percentage</a:t>
                      </a:r>
                      <a:endParaRPr lang="en-IN" sz="1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  <a:endParaRPr lang="en-IN" sz="1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32%</a:t>
                      </a:r>
                      <a:endParaRPr lang="en-IN" sz="13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631530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New Patient Paperwork</a:t>
                      </a:r>
                      <a:endParaRPr lang="en-IN" sz="13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5 minutes</a:t>
                      </a:r>
                      <a:endParaRPr lang="en-IN" sz="13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Lognormal (5, 2.5)</a:t>
                      </a:r>
                      <a:endParaRPr lang="en-IN" sz="13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66007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Nurse Interview</a:t>
                      </a:r>
                      <a:endParaRPr lang="en-IN" sz="13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10 minutes</a:t>
                      </a:r>
                      <a:endParaRPr lang="en-IN" sz="1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Lognormal (10, 3.75)</a:t>
                      </a:r>
                      <a:endParaRPr lang="en-IN" sz="13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43966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MD Exam</a:t>
                      </a:r>
                      <a:endParaRPr lang="en-IN" sz="1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20 minutes</a:t>
                      </a:r>
                      <a:endParaRPr lang="en-IN" sz="13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 dirty="0">
                          <a:solidFill>
                            <a:schemeClr val="bg1"/>
                          </a:solidFill>
                          <a:effectLst/>
                        </a:rPr>
                        <a:t>Triangular (10, 20, 35)</a:t>
                      </a:r>
                      <a:endParaRPr lang="en-IN" sz="13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4002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EKG/Lab Percentage</a:t>
                      </a:r>
                      <a:endParaRPr lang="en-IN" sz="1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  <a:endParaRPr lang="en-IN" sz="1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25%</a:t>
                      </a:r>
                      <a:endParaRPr lang="en-IN" sz="13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73151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EKG/Lab</a:t>
                      </a:r>
                      <a:endParaRPr lang="en-IN" sz="1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22 minutes</a:t>
                      </a:r>
                      <a:endParaRPr lang="en-IN" sz="13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 dirty="0">
                          <a:solidFill>
                            <a:schemeClr val="bg1"/>
                          </a:solidFill>
                          <a:effectLst/>
                        </a:rPr>
                        <a:t>Triangular (10, 22, 35)</a:t>
                      </a:r>
                      <a:endParaRPr lang="en-IN" sz="13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33603"/>
                  </a:ext>
                </a:extLst>
              </a:tr>
              <a:tr h="4156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Check out </a:t>
                      </a:r>
                      <a:endParaRPr lang="en-IN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2 minutes</a:t>
                      </a:r>
                      <a:endParaRPr lang="en-IN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 dirty="0">
                          <a:solidFill>
                            <a:schemeClr val="bg1"/>
                          </a:solidFill>
                          <a:effectLst/>
                        </a:rPr>
                        <a:t>Lognormal (2, 0.5) </a:t>
                      </a:r>
                      <a:endParaRPr lang="en-IN" sz="1300" b="1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812" marR="62199" marT="82932" marB="829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3440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42BE98B-FD84-E327-65E3-D195BB71B67E}"/>
              </a:ext>
            </a:extLst>
          </p:cNvPr>
          <p:cNvSpPr txBox="1">
            <a:spLocks/>
          </p:cNvSpPr>
          <p:nvPr/>
        </p:nvSpPr>
        <p:spPr>
          <a:xfrm>
            <a:off x="1050544" y="5912882"/>
            <a:ext cx="10405174" cy="512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0" cap="none" dirty="0"/>
              <a:t>Clinic is open from 9:00 am to 5:00 pm and run the model for one day</a:t>
            </a:r>
          </a:p>
        </p:txBody>
      </p:sp>
    </p:spTree>
    <p:extLst>
      <p:ext uri="{BB962C8B-B14F-4D97-AF65-F5344CB8AC3E}">
        <p14:creationId xmlns:p14="http://schemas.microsoft.com/office/powerpoint/2010/main" val="66068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2DE6-9A71-F9E5-E683-18F4BA4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6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 Phase I: Model Development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CD6AE9-5BE6-11E2-4AAB-514193DF04E0}"/>
              </a:ext>
            </a:extLst>
          </p:cNvPr>
          <p:cNvSpPr txBox="1">
            <a:spLocks/>
          </p:cNvSpPr>
          <p:nvPr/>
        </p:nvSpPr>
        <p:spPr>
          <a:xfrm>
            <a:off x="0" y="727586"/>
            <a:ext cx="5514975" cy="551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focused on developing the initial simulation model to capture the overall clinic process.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Phase I Model: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Chart: Visual representation of the sequential steps involved in the clinic process.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 Allocation of staff resources including receptionists, nurses, MDs, and bookkeepers.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Management: Management of patient queues at different stages to analyze waiting times.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5CC372-88A4-A83E-18CC-42FA0C5D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611379"/>
            <a:ext cx="6529286" cy="600036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4EB81-2333-96D2-DEC6-77E00ED6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F0B4D-DB0B-C545-9586-FB75FD8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158FDC-7E13-46B0-EA37-9784AC36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830398"/>
          </a:xfrm>
        </p:spPr>
        <p:txBody>
          <a:bodyPr anchor="b">
            <a:normAutofit/>
          </a:bodyPr>
          <a:lstStyle/>
          <a:p>
            <a:r>
              <a:rPr lang="en-IN" dirty="0"/>
              <a:t> Phase I: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566D0A-5CB3-F3A2-C5A7-C898A4F2536D}"/>
              </a:ext>
            </a:extLst>
          </p:cNvPr>
          <p:cNvSpPr txBox="1">
            <a:spLocks/>
          </p:cNvSpPr>
          <p:nvPr/>
        </p:nvSpPr>
        <p:spPr>
          <a:xfrm>
            <a:off x="363793" y="902916"/>
            <a:ext cx="5014451" cy="4858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Expected time a patient must wait before the examination begins 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Queue for Receptionist + Queue for New Patient Paperwork + Queue for Waiting = 45.07 + 0.00 + 129.47 = 174.54 minutes = 2.909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hrs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time a patient will spend in the clinic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211.72 minutes = 3.52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hrs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5 percentages of patients complete their visit in 1 hour or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clinic’s staffing is not sufficient as seen by running the model.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851C6-D3BE-0A85-4FAC-130B6118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245" y="902916"/>
            <a:ext cx="6302539" cy="2245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703962-151C-5D62-9766-BC15FF00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45" y="3342403"/>
            <a:ext cx="5365955" cy="35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0DCC-47D3-1F05-DFE0-2F94A46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059B193-860E-76D2-D6C1-5976AA5C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76" y="1000125"/>
            <a:ext cx="6163732" cy="568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B1DD07-9006-B21D-3140-77B7FAE9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751571"/>
          </a:xfrm>
        </p:spPr>
        <p:txBody>
          <a:bodyPr/>
          <a:lstStyle/>
          <a:p>
            <a:r>
              <a:rPr lang="en-US" dirty="0"/>
              <a:t>Phase II - Flowchart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9975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AE5E91-5193-1B39-5B44-D1799BBE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72518"/>
            <a:ext cx="10812463" cy="6228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cap="all" baseline="0" dirty="0"/>
              <a:t> Phase Ii: </a:t>
            </a:r>
            <a:r>
              <a:rPr lang="en-US" dirty="0"/>
              <a:t>additional resources and financial analysis</a:t>
            </a:r>
            <a:endParaRPr lang="en-US" b="1" kern="1200" cap="all" baseline="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596D6D-5385-2D11-1263-BED2BDD89F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38825" y="695323"/>
            <a:ext cx="5715000" cy="55512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we focused on refining the simulation model to incorporate additional complexities and scenarios.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Multiple Checkout Options: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enhanced to include various checkout options, reflecting real-world clinic operations more accurately.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Additional Resources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Additional resources, including Doctors, Nurses and bookkeepers were allocated to meet increased demand and improve service capacity.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Shift Allocation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Shifts were allocated to staff members to ensure continuous coverage and efficient utilization of resources throughout the day.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Financial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Daily costs, revenue generation, and profit calculations were integrated into the model to assess the financial impact of operational changes and resource allocation.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23650-F553-6F67-D427-D8004167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34E52-C29A-1EDB-1B50-D06DABB2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" y="611378"/>
            <a:ext cx="5781954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6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82A8-5EB9-3AB6-805C-7FFFD321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8" y="196345"/>
            <a:ext cx="10621963" cy="1051432"/>
          </a:xfrm>
        </p:spPr>
        <p:txBody>
          <a:bodyPr anchor="b">
            <a:normAutofit/>
          </a:bodyPr>
          <a:lstStyle/>
          <a:p>
            <a:r>
              <a:rPr lang="en-IN" sz="2400" dirty="0"/>
              <a:t>PHASE ii – additional resources and financial aspects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C0007-14D3-D238-9633-8D4EA860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565C316D-67D3-B058-B2FA-AF7FF0FFA3C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3967575"/>
              </p:ext>
            </p:extLst>
          </p:nvPr>
        </p:nvGraphicFramePr>
        <p:xfrm>
          <a:off x="911353" y="1771650"/>
          <a:ext cx="4708399" cy="4526692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{3B4B98B0-60AC-42C2-AFA5-B58CD77FA1E5}</a:tableStyleId>
              </a:tblPr>
              <a:tblGrid>
                <a:gridCol w="2281397">
                  <a:extLst>
                    <a:ext uri="{9D8B030D-6E8A-4147-A177-3AD203B41FA5}">
                      <a16:colId xmlns:a16="http://schemas.microsoft.com/office/drawing/2014/main" val="1641462927"/>
                    </a:ext>
                  </a:extLst>
                </a:gridCol>
                <a:gridCol w="1284428">
                  <a:extLst>
                    <a:ext uri="{9D8B030D-6E8A-4147-A177-3AD203B41FA5}">
                      <a16:colId xmlns:a16="http://schemas.microsoft.com/office/drawing/2014/main" val="1536504853"/>
                    </a:ext>
                  </a:extLst>
                </a:gridCol>
                <a:gridCol w="1142574">
                  <a:extLst>
                    <a:ext uri="{9D8B030D-6E8A-4147-A177-3AD203B41FA5}">
                      <a16:colId xmlns:a16="http://schemas.microsoft.com/office/drawing/2014/main" val="81326681"/>
                    </a:ext>
                  </a:extLst>
                </a:gridCol>
              </a:tblGrid>
              <a:tr h="887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US" sz="2200" b="0" cap="none" spc="60" dirty="0">
                          <a:solidFill>
                            <a:schemeClr val="bg1"/>
                          </a:solidFill>
                          <a:effectLst/>
                          <a:highlight>
                            <a:srgbClr val="CCCCCC"/>
                          </a:highlight>
                        </a:rPr>
                        <a:t>Position 	</a:t>
                      </a:r>
                      <a:endParaRPr lang="en-IN" sz="2200" b="0" cap="none" spc="60" dirty="0">
                        <a:solidFill>
                          <a:schemeClr val="bg1"/>
                        </a:solidFill>
                        <a:effectLst/>
                        <a:highlight>
                          <a:srgbClr val="CCCCC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60">
                          <a:solidFill>
                            <a:schemeClr val="bg1"/>
                          </a:solidFill>
                          <a:effectLst/>
                          <a:highlight>
                            <a:srgbClr val="CCCCCC"/>
                          </a:highlight>
                        </a:rPr>
                        <a:t>Daily Cost</a:t>
                      </a:r>
                      <a:endParaRPr lang="en-IN" sz="2200" b="0" cap="none" spc="60">
                        <a:solidFill>
                          <a:schemeClr val="bg1"/>
                        </a:solidFill>
                        <a:effectLst/>
                        <a:highlight>
                          <a:srgbClr val="CCCCC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60">
                          <a:solidFill>
                            <a:schemeClr val="bg1"/>
                          </a:solidFill>
                          <a:effectLst/>
                          <a:highlight>
                            <a:srgbClr val="CCCCCC"/>
                          </a:highlight>
                        </a:rPr>
                        <a:t>Revenue</a:t>
                      </a:r>
                      <a:endParaRPr lang="en-IN" sz="2200" b="0" cap="none" spc="60">
                        <a:solidFill>
                          <a:schemeClr val="bg1"/>
                        </a:solidFill>
                        <a:effectLst/>
                        <a:highlight>
                          <a:srgbClr val="CCCCC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33208"/>
                  </a:ext>
                </a:extLst>
              </a:tr>
              <a:tr h="516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Registrar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IN" sz="1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371236"/>
                  </a:ext>
                </a:extLst>
              </a:tr>
              <a:tr h="516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Nurse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$500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15920"/>
                  </a:ext>
                </a:extLst>
              </a:tr>
              <a:tr h="516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MD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$2000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07332"/>
                  </a:ext>
                </a:extLst>
              </a:tr>
              <a:tr h="78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Bookkeeper(check-out)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$150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676636"/>
                  </a:ext>
                </a:extLst>
              </a:tr>
              <a:tr h="516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Doctor Charge 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$250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976719"/>
                  </a:ext>
                </a:extLst>
              </a:tr>
              <a:tr h="78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XRAY/EKG/Lab Charge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$400</a:t>
                      </a:r>
                      <a:endParaRPr lang="en-IN" sz="19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101" marR="69101" marT="12584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156844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9991ED7A-35D9-1FDF-8CE5-E3BCF45F84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0606843"/>
              </p:ext>
            </p:extLst>
          </p:nvPr>
        </p:nvGraphicFramePr>
        <p:xfrm>
          <a:off x="5905500" y="1771650"/>
          <a:ext cx="5051298" cy="38385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{0505E3EF-67EA-436B-97B2-0124C06EBD24}</a:tableStyleId>
              </a:tblPr>
              <a:tblGrid>
                <a:gridCol w="3635496">
                  <a:extLst>
                    <a:ext uri="{9D8B030D-6E8A-4147-A177-3AD203B41FA5}">
                      <a16:colId xmlns:a16="http://schemas.microsoft.com/office/drawing/2014/main" val="1641462927"/>
                    </a:ext>
                  </a:extLst>
                </a:gridCol>
                <a:gridCol w="1415802">
                  <a:extLst>
                    <a:ext uri="{9D8B030D-6E8A-4147-A177-3AD203B41FA5}">
                      <a16:colId xmlns:a16="http://schemas.microsoft.com/office/drawing/2014/main" val="1536504853"/>
                    </a:ext>
                  </a:extLst>
                </a:gridCol>
              </a:tblGrid>
              <a:tr h="1091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US" sz="1400" b="0" cap="none" spc="60" dirty="0">
                          <a:solidFill>
                            <a:schemeClr val="tx1"/>
                          </a:solidFill>
                          <a:effectLst/>
                          <a:highlight>
                            <a:srgbClr val="CCCCCC"/>
                          </a:highlight>
                        </a:rPr>
                        <a:t>Position </a:t>
                      </a:r>
                      <a:r>
                        <a:rPr lang="en-US" sz="1400" b="0" cap="none" spc="60" dirty="0">
                          <a:solidFill>
                            <a:schemeClr val="bg1"/>
                          </a:solidFill>
                          <a:effectLst/>
                          <a:highlight>
                            <a:srgbClr val="CCCCCC"/>
                          </a:highlight>
                        </a:rPr>
                        <a:t>	</a:t>
                      </a:r>
                      <a:endParaRPr lang="en-IN" sz="1400" b="0" cap="none" spc="60" dirty="0">
                        <a:solidFill>
                          <a:schemeClr val="bg1"/>
                        </a:solidFill>
                        <a:effectLst/>
                        <a:highlight>
                          <a:srgbClr val="CCCCC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60" dirty="0">
                          <a:solidFill>
                            <a:schemeClr val="tx1"/>
                          </a:solidFill>
                          <a:effectLst/>
                          <a:highlight>
                            <a:srgbClr val="CCCCCC"/>
                          </a:highlight>
                        </a:rPr>
                        <a:t>Staff</a:t>
                      </a:r>
                      <a:endParaRPr lang="en-IN" sz="1400" b="0" cap="none" spc="60" dirty="0">
                        <a:solidFill>
                          <a:schemeClr val="tx1"/>
                        </a:solidFill>
                        <a:effectLst/>
                        <a:highlight>
                          <a:srgbClr val="CCCCC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 anchor="ctr"/>
                </a:tc>
                <a:extLst>
                  <a:ext uri="{0D108BD9-81ED-4DB2-BD59-A6C34878D82A}">
                    <a16:rowId xmlns:a16="http://schemas.microsoft.com/office/drawing/2014/main" val="3982433208"/>
                  </a:ext>
                </a:extLst>
              </a:tr>
              <a:tr h="5920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Registrar</a:t>
                      </a:r>
                      <a:endParaRPr lang="en-IN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/>
                </a:tc>
                <a:extLst>
                  <a:ext uri="{0D108BD9-81ED-4DB2-BD59-A6C34878D82A}">
                    <a16:rowId xmlns:a16="http://schemas.microsoft.com/office/drawing/2014/main" val="2977371236"/>
                  </a:ext>
                </a:extLst>
              </a:tr>
              <a:tr h="5920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Nurses</a:t>
                      </a:r>
                      <a:endParaRPr lang="en-IN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/>
                </a:tc>
                <a:extLst>
                  <a:ext uri="{0D108BD9-81ED-4DB2-BD59-A6C34878D82A}">
                    <a16:rowId xmlns:a16="http://schemas.microsoft.com/office/drawing/2014/main" val="3407115920"/>
                  </a:ext>
                </a:extLst>
              </a:tr>
              <a:tr h="5920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MDs</a:t>
                      </a:r>
                      <a:endParaRPr lang="en-IN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/>
                </a:tc>
                <a:extLst>
                  <a:ext uri="{0D108BD9-81ED-4DB2-BD59-A6C34878D82A}">
                    <a16:rowId xmlns:a16="http://schemas.microsoft.com/office/drawing/2014/main" val="1781907332"/>
                  </a:ext>
                </a:extLst>
              </a:tr>
              <a:tr h="9713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Bookkeeper</a:t>
                      </a:r>
                      <a:endParaRPr lang="en-IN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809" marR="44809" marT="81602" marB="0"/>
                </a:tc>
                <a:extLst>
                  <a:ext uri="{0D108BD9-81ED-4DB2-BD59-A6C34878D82A}">
                    <a16:rowId xmlns:a16="http://schemas.microsoft.com/office/drawing/2014/main" val="304167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6839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3781</TotalTime>
  <Words>945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 Light</vt:lpstr>
      <vt:lpstr>Calibri</vt:lpstr>
      <vt:lpstr>Posterama</vt:lpstr>
      <vt:lpstr>Times New Roman</vt:lpstr>
      <vt:lpstr>Custom</vt:lpstr>
      <vt:lpstr>Optimization of Outpatient Clinic Processes through simulation</vt:lpstr>
      <vt:lpstr>introduction </vt:lpstr>
      <vt:lpstr>Clinic Process Overview</vt:lpstr>
      <vt:lpstr>Simulation Parameters</vt:lpstr>
      <vt:lpstr> Phase I: Model Development</vt:lpstr>
      <vt:lpstr> Phase I: Results</vt:lpstr>
      <vt:lpstr>Phase II - Flowchart Visualization</vt:lpstr>
      <vt:lpstr> Phase Ii: additional resources and financial analysis</vt:lpstr>
      <vt:lpstr>PHASE ii – additional resources and financial aspects </vt:lpstr>
      <vt:lpstr> Phase Ii: Results</vt:lpstr>
      <vt:lpstr>Conclusion</vt:lpstr>
      <vt:lpstr>Future Improvements</vt:lpstr>
      <vt:lpstr>References </vt:lpstr>
      <vt:lpstr>Q &amp; A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Outpatient Clinic Processes through simulation</dc:title>
  <dc:creator>Mownika Konamaneni</dc:creator>
  <cp:lastModifiedBy>mownika</cp:lastModifiedBy>
  <cp:revision>30</cp:revision>
  <dcterms:created xsi:type="dcterms:W3CDTF">2024-04-15T18:06:31Z</dcterms:created>
  <dcterms:modified xsi:type="dcterms:W3CDTF">2024-04-18T22:14:25Z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