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ED0D5A7-4FA4-4664-A361-56D17E685191}">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12/5/2022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431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12/5/2022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42836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12/5/2022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3248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12/5/2022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3823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12/5/2022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1209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12/5/2022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3568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12/5/2022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920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12/5/2022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6327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12/5/2022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433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12/5/2022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5163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12/5/2022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2488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12/5/2022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6678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2">
            <a:extLst>
              <a:ext uri="{FF2B5EF4-FFF2-40B4-BE49-F238E27FC236}">
                <a16:creationId xmlns:a16="http://schemas.microsoft.com/office/drawing/2014/main" id="{06F5F188-C35F-49A5-B6A8-1F26B238F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34">
            <a:extLst>
              <a:ext uri="{FF2B5EF4-FFF2-40B4-BE49-F238E27FC236}">
                <a16:creationId xmlns:a16="http://schemas.microsoft.com/office/drawing/2014/main" id="{AE40A81A-3622-4FE4-A5BE-F289487C9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BE21380E-D162-732B-8DFF-4DB295821B04}"/>
              </a:ext>
            </a:extLst>
          </p:cNvPr>
          <p:cNvSpPr>
            <a:spLocks noGrp="1"/>
          </p:cNvSpPr>
          <p:nvPr>
            <p:ph type="ctrTitle"/>
          </p:nvPr>
        </p:nvSpPr>
        <p:spPr>
          <a:xfrm>
            <a:off x="5854720" y="4060295"/>
            <a:ext cx="2516296" cy="2387600"/>
          </a:xfrm>
        </p:spPr>
        <p:txBody>
          <a:bodyPr>
            <a:normAutofit/>
          </a:bodyPr>
          <a:lstStyle/>
          <a:p>
            <a:pPr algn="l"/>
            <a:r>
              <a:rPr lang="en-IN" sz="1600" b="1" dirty="0">
                <a:effectLst/>
                <a:latin typeface="Algerian" panose="04020705040A02060702" pitchFamily="82" charset="0"/>
                <a:ea typeface="Calibri" panose="020F0502020204030204" pitchFamily="34" charset="0"/>
                <a:cs typeface="Times New Roman" panose="02020603050405020304" pitchFamily="18" charset="0"/>
              </a:rPr>
              <a:t>Mownika Konamaneni</a:t>
            </a:r>
            <a:br>
              <a:rPr lang="en-IN" sz="1600" b="1" dirty="0">
                <a:effectLst/>
                <a:latin typeface="Algerian" panose="04020705040A02060702" pitchFamily="82" charset="0"/>
                <a:ea typeface="Calibri" panose="020F0502020204030204" pitchFamily="34" charset="0"/>
                <a:cs typeface="Times New Roman" panose="02020603050405020304" pitchFamily="18" charset="0"/>
              </a:rPr>
            </a:br>
            <a:br>
              <a:rPr lang="en-IN" sz="1600" b="1" dirty="0">
                <a:effectLst/>
                <a:latin typeface="Algerian" panose="04020705040A02060702" pitchFamily="82" charset="0"/>
                <a:ea typeface="Calibri" panose="020F0502020204030204" pitchFamily="34" charset="0"/>
                <a:cs typeface="Times New Roman" panose="02020603050405020304" pitchFamily="18" charset="0"/>
              </a:rPr>
            </a:br>
            <a:r>
              <a:rPr lang="en-IN" sz="1600" b="1" dirty="0">
                <a:effectLst/>
                <a:latin typeface="Algerian" panose="04020705040A02060702" pitchFamily="82" charset="0"/>
                <a:ea typeface="Calibri" panose="020F0502020204030204" pitchFamily="34" charset="0"/>
                <a:cs typeface="Times New Roman" panose="02020603050405020304" pitchFamily="18" charset="0"/>
              </a:rPr>
              <a:t>Sushmita </a:t>
            </a:r>
            <a:r>
              <a:rPr lang="en-IN" sz="1600" b="1" dirty="0" err="1">
                <a:effectLst/>
                <a:latin typeface="Algerian" panose="04020705040A02060702" pitchFamily="82" charset="0"/>
                <a:ea typeface="Calibri" panose="020F0502020204030204" pitchFamily="34" charset="0"/>
                <a:cs typeface="Times New Roman" panose="02020603050405020304" pitchFamily="18" charset="0"/>
              </a:rPr>
              <a:t>Gopavaram</a:t>
            </a:r>
            <a:r>
              <a:rPr lang="en-IN" sz="1600" b="1" dirty="0">
                <a:effectLst/>
                <a:latin typeface="Algerian" panose="04020705040A02060702" pitchFamily="82" charset="0"/>
                <a:ea typeface="Calibri" panose="020F0502020204030204" pitchFamily="34" charset="0"/>
                <a:cs typeface="Times New Roman" panose="02020603050405020304" pitchFamily="18" charset="0"/>
              </a:rPr>
              <a:t> </a:t>
            </a:r>
            <a:br>
              <a:rPr lang="en-IN" sz="1600" b="1" dirty="0">
                <a:effectLst/>
                <a:latin typeface="Algerian" panose="04020705040A02060702" pitchFamily="82" charset="0"/>
                <a:ea typeface="Calibri" panose="020F0502020204030204" pitchFamily="34" charset="0"/>
                <a:cs typeface="Times New Roman" panose="02020603050405020304" pitchFamily="18" charset="0"/>
              </a:rPr>
            </a:br>
            <a:r>
              <a:rPr lang="en-IN" sz="1600" b="1" dirty="0">
                <a:effectLst/>
                <a:latin typeface="Algerian" panose="04020705040A02060702" pitchFamily="82" charset="0"/>
                <a:ea typeface="Calibri" panose="020F0502020204030204" pitchFamily="34" charset="0"/>
                <a:cs typeface="Times New Roman" panose="02020603050405020304" pitchFamily="18" charset="0"/>
              </a:rPr>
              <a:t>Bindu lasya </a:t>
            </a:r>
            <a:r>
              <a:rPr lang="en-IN" sz="3800" b="1" dirty="0">
                <a:effectLst/>
                <a:latin typeface="Algerian" panose="04020705040A02060702" pitchFamily="82" charset="0"/>
                <a:ea typeface="Calibri" panose="020F0502020204030204" pitchFamily="34" charset="0"/>
                <a:cs typeface="Times New Roman" panose="02020603050405020304" pitchFamily="18" charset="0"/>
              </a:rPr>
              <a:t>  </a:t>
            </a:r>
            <a:br>
              <a:rPr lang="en-US" sz="3800" dirty="0">
                <a:effectLst/>
                <a:latin typeface="Calibri" panose="020F0502020204030204" pitchFamily="34" charset="0"/>
                <a:ea typeface="Calibri" panose="020F0502020204030204" pitchFamily="34" charset="0"/>
                <a:cs typeface="Times New Roman" panose="02020603050405020304" pitchFamily="18" charset="0"/>
              </a:rPr>
            </a:br>
            <a:endParaRPr lang="en-US" sz="3800" dirty="0"/>
          </a:p>
        </p:txBody>
      </p:sp>
      <p:sp>
        <p:nvSpPr>
          <p:cNvPr id="55" name="Freeform: Shape 36">
            <a:extLst>
              <a:ext uri="{FF2B5EF4-FFF2-40B4-BE49-F238E27FC236}">
                <a16:creationId xmlns:a16="http://schemas.microsoft.com/office/drawing/2014/main" id="{49191B7D-700E-4425-927C-F0A9B63DF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86" y="357441"/>
            <a:ext cx="3580214" cy="5994304"/>
          </a:xfrm>
          <a:custGeom>
            <a:avLst/>
            <a:gdLst>
              <a:gd name="connsiteX0" fmla="*/ 3127001 w 3735324"/>
              <a:gd name="connsiteY0" fmla="*/ 0 h 6254002"/>
              <a:gd name="connsiteX1" fmla="*/ 3603212 w 3735324"/>
              <a:gd name="connsiteY1" fmla="*/ 36030 h 6254002"/>
              <a:gd name="connsiteX2" fmla="*/ 3735324 w 3735324"/>
              <a:gd name="connsiteY2" fmla="*/ 59623 h 6254002"/>
              <a:gd name="connsiteX3" fmla="*/ 3735324 w 3735324"/>
              <a:gd name="connsiteY3" fmla="*/ 6194380 h 6254002"/>
              <a:gd name="connsiteX4" fmla="*/ 3603212 w 3735324"/>
              <a:gd name="connsiteY4" fmla="*/ 6217972 h 6254002"/>
              <a:gd name="connsiteX5" fmla="*/ 3127001 w 3735324"/>
              <a:gd name="connsiteY5" fmla="*/ 6254002 h 6254002"/>
              <a:gd name="connsiteX6" fmla="*/ 0 w 3735324"/>
              <a:gd name="connsiteY6" fmla="*/ 3127001 h 6254002"/>
              <a:gd name="connsiteX7" fmla="*/ 3127001 w 3735324"/>
              <a:gd name="connsiteY7" fmla="*/ 0 h 6254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38">
            <a:extLst>
              <a:ext uri="{FF2B5EF4-FFF2-40B4-BE49-F238E27FC236}">
                <a16:creationId xmlns:a16="http://schemas.microsoft.com/office/drawing/2014/main" id="{500C63D8-EF5D-4AAE-B1EF-C78E00C9BE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57" name="Oval 39">
              <a:extLst>
                <a:ext uri="{FF2B5EF4-FFF2-40B4-BE49-F238E27FC236}">
                  <a16:creationId xmlns:a16="http://schemas.microsoft.com/office/drawing/2014/main" id="{9892EE4D-59C4-4639-9CD4-766F72103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0">
              <a:extLst>
                <a:ext uri="{FF2B5EF4-FFF2-40B4-BE49-F238E27FC236}">
                  <a16:creationId xmlns:a16="http://schemas.microsoft.com/office/drawing/2014/main" id="{4303E17F-E97D-4EE1-835C-CDD88F0FE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41">
              <a:extLst>
                <a:ext uri="{FF2B5EF4-FFF2-40B4-BE49-F238E27FC236}">
                  <a16:creationId xmlns:a16="http://schemas.microsoft.com/office/drawing/2014/main" id="{6221F1DF-A7B7-4DE9-925E-33506DB7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2">
              <a:extLst>
                <a:ext uri="{FF2B5EF4-FFF2-40B4-BE49-F238E27FC236}">
                  <a16:creationId xmlns:a16="http://schemas.microsoft.com/office/drawing/2014/main" id="{CAECF3F6-DA07-408B-85A8-E1C2518A3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43">
              <a:extLst>
                <a:ext uri="{FF2B5EF4-FFF2-40B4-BE49-F238E27FC236}">
                  <a16:creationId xmlns:a16="http://schemas.microsoft.com/office/drawing/2014/main" id="{508FA05A-DBE6-4595-A954-8EFDE835C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picture containing clipart&#10;&#10;Description automatically generated">
            <a:extLst>
              <a:ext uri="{FF2B5EF4-FFF2-40B4-BE49-F238E27FC236}">
                <a16:creationId xmlns:a16="http://schemas.microsoft.com/office/drawing/2014/main" id="{1BE7AE40-44F3-911E-EB2E-5E61E256B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304" y="2380255"/>
            <a:ext cx="2592179" cy="2097488"/>
          </a:xfrm>
          <a:prstGeom prst="rect">
            <a:avLst/>
          </a:prstGeom>
        </p:spPr>
      </p:pic>
      <p:sp>
        <p:nvSpPr>
          <p:cNvPr id="3" name="Title 1">
            <a:extLst>
              <a:ext uri="{FF2B5EF4-FFF2-40B4-BE49-F238E27FC236}">
                <a16:creationId xmlns:a16="http://schemas.microsoft.com/office/drawing/2014/main" id="{0F17744B-4AF0-F464-9C17-6BD2AACD8097}"/>
              </a:ext>
            </a:extLst>
          </p:cNvPr>
          <p:cNvSpPr txBox="1">
            <a:spLocks/>
          </p:cNvSpPr>
          <p:nvPr/>
        </p:nvSpPr>
        <p:spPr>
          <a:xfrm>
            <a:off x="929638" y="1274763"/>
            <a:ext cx="6614161"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400" kern="1200">
                <a:solidFill>
                  <a:schemeClr val="tx2"/>
                </a:solidFill>
                <a:latin typeface="+mj-lt"/>
                <a:ea typeface="+mj-ea"/>
                <a:cs typeface="+mj-cs"/>
              </a:defRPr>
            </a:lvl1pPr>
          </a:lstStyle>
          <a:p>
            <a:pPr algn="l"/>
            <a:r>
              <a:rPr lang="en-IN" sz="3800" b="1" dirty="0">
                <a:latin typeface="Algerian" panose="04020705040A02060702" pitchFamily="82" charset="0"/>
                <a:ea typeface="Calibri" panose="020F0502020204030204" pitchFamily="34" charset="0"/>
                <a:cs typeface="Times New Roman" panose="02020603050405020304" pitchFamily="18" charset="0"/>
              </a:rPr>
              <a:t>   Sentiment Analysis </a:t>
            </a:r>
            <a:br>
              <a:rPr lang="en-IN" sz="3800" b="1" dirty="0">
                <a:latin typeface="Algerian" panose="04020705040A02060702" pitchFamily="82" charset="0"/>
                <a:ea typeface="Calibri" panose="020F0502020204030204" pitchFamily="34" charset="0"/>
                <a:cs typeface="Times New Roman" panose="02020603050405020304" pitchFamily="18" charset="0"/>
              </a:rPr>
            </a:br>
            <a:r>
              <a:rPr lang="en-IN" sz="3800" b="1" dirty="0">
                <a:latin typeface="Algerian" panose="04020705040A02060702" pitchFamily="82" charset="0"/>
                <a:ea typeface="Calibri" panose="020F0502020204030204" pitchFamily="34" charset="0"/>
                <a:cs typeface="Times New Roman" panose="02020603050405020304" pitchFamily="18" charset="0"/>
              </a:rPr>
              <a:t>                    on </a:t>
            </a:r>
            <a:br>
              <a:rPr lang="en-IN" sz="3800" b="1" dirty="0">
                <a:latin typeface="Algerian" panose="04020705040A02060702" pitchFamily="82" charset="0"/>
                <a:ea typeface="Calibri" panose="020F0502020204030204" pitchFamily="34" charset="0"/>
                <a:cs typeface="Times New Roman" panose="02020603050405020304" pitchFamily="18" charset="0"/>
              </a:rPr>
            </a:br>
            <a:r>
              <a:rPr lang="en-IN" sz="3800" b="1" dirty="0">
                <a:latin typeface="Algerian" panose="04020705040A02060702" pitchFamily="82" charset="0"/>
                <a:ea typeface="Calibri" panose="020F0502020204030204" pitchFamily="34" charset="0"/>
                <a:cs typeface="Times New Roman" panose="02020603050405020304" pitchFamily="18" charset="0"/>
              </a:rPr>
              <a:t>        Twitter data</a:t>
            </a:r>
            <a:br>
              <a:rPr lang="en-US" sz="3800" dirty="0">
                <a:latin typeface="Calibri" panose="020F0502020204030204" pitchFamily="34" charset="0"/>
                <a:ea typeface="Calibri" panose="020F0502020204030204" pitchFamily="34" charset="0"/>
                <a:cs typeface="Times New Roman" panose="02020603050405020304" pitchFamily="18" charset="0"/>
              </a:rPr>
            </a:br>
            <a:endParaRPr lang="en-US" sz="3800" dirty="0"/>
          </a:p>
        </p:txBody>
      </p:sp>
    </p:spTree>
    <p:extLst>
      <p:ext uri="{BB962C8B-B14F-4D97-AF65-F5344CB8AC3E}">
        <p14:creationId xmlns:p14="http://schemas.microsoft.com/office/powerpoint/2010/main" val="262112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56BC-5BD9-F552-8B5C-9870CBCBCDED}"/>
              </a:ext>
            </a:extLst>
          </p:cNvPr>
          <p:cNvSpPr>
            <a:spLocks noGrp="1"/>
          </p:cNvSpPr>
          <p:nvPr>
            <p:ph type="title"/>
          </p:nvPr>
        </p:nvSpPr>
        <p:spPr>
          <a:xfrm>
            <a:off x="2386641" y="399631"/>
            <a:ext cx="7418718" cy="790815"/>
          </a:xfrm>
        </p:spPr>
        <p:txBody>
          <a:bodyPr>
            <a:normAutofit fontScale="90000"/>
          </a:bodyPr>
          <a:lstStyle/>
          <a:p>
            <a:br>
              <a:rPr lang="en-IN" sz="2200" b="1" dirty="0">
                <a:effectLst/>
                <a:latin typeface="Algerian" panose="04020705040A02060702" pitchFamily="82" charset="0"/>
                <a:ea typeface="Calibri" panose="020F0502020204030204" pitchFamily="34" charset="0"/>
                <a:cs typeface="Times New Roman" panose="02020603050405020304" pitchFamily="18" charset="0"/>
              </a:rPr>
            </a:br>
            <a:br>
              <a:rPr lang="en-IN" sz="2200" b="1" dirty="0">
                <a:effectLst/>
                <a:latin typeface="Algerian" panose="04020705040A02060702" pitchFamily="82" charset="0"/>
                <a:ea typeface="Calibri" panose="020F0502020204030204" pitchFamily="34" charset="0"/>
                <a:cs typeface="Times New Roman" panose="02020603050405020304" pitchFamily="18" charset="0"/>
              </a:rPr>
            </a:br>
            <a:r>
              <a:rPr lang="en-IN" sz="2200" b="1" dirty="0">
                <a:effectLst/>
                <a:latin typeface="Algerian" panose="04020705040A02060702" pitchFamily="82" charset="0"/>
                <a:ea typeface="Calibri" panose="020F0502020204030204" pitchFamily="34" charset="0"/>
                <a:cs typeface="Times New Roman" panose="02020603050405020304" pitchFamily="18" charset="0"/>
              </a:rPr>
              <a:t>                                      </a:t>
            </a:r>
            <a:br>
              <a:rPr lang="en-IN" sz="2200" b="1" dirty="0">
                <a:effectLst/>
                <a:latin typeface="Algerian" panose="04020705040A02060702" pitchFamily="82" charset="0"/>
                <a:ea typeface="Calibri" panose="020F0502020204030204" pitchFamily="34" charset="0"/>
                <a:cs typeface="Times New Roman" panose="02020603050405020304" pitchFamily="18" charset="0"/>
              </a:rPr>
            </a:br>
            <a:r>
              <a:rPr lang="en-IN" sz="2700" b="1" dirty="0">
                <a:effectLst/>
                <a:latin typeface="Algerian" panose="04020705040A02060702" pitchFamily="82" charset="0"/>
                <a:ea typeface="Calibri" panose="020F0502020204030204" pitchFamily="34" charset="0"/>
                <a:cs typeface="Times New Roman" panose="02020603050405020304" pitchFamily="18" charset="0"/>
              </a:rPr>
              <a:t>Sentiment Analysis  on Twitter DATA</a:t>
            </a:r>
            <a:br>
              <a:rPr lang="en-IN" sz="2700" b="1" dirty="0">
                <a:effectLst/>
                <a:latin typeface="Algerian" panose="04020705040A02060702" pitchFamily="82" charset="0"/>
                <a:ea typeface="Calibri" panose="020F0502020204030204" pitchFamily="34" charset="0"/>
                <a:cs typeface="Times New Roman" panose="02020603050405020304" pitchFamily="18" charset="0"/>
              </a:rPr>
            </a:br>
            <a:br>
              <a:rPr lang="en-US" sz="2700" dirty="0">
                <a:effectLst/>
                <a:latin typeface="Calibri" panose="020F0502020204030204" pitchFamily="34" charset="0"/>
                <a:ea typeface="Calibri" panose="020F0502020204030204" pitchFamily="34" charset="0"/>
                <a:cs typeface="Times New Roman" panose="02020603050405020304" pitchFamily="18" charset="0"/>
              </a:rPr>
            </a:br>
            <a:endParaRPr lang="en-US" sz="2700" dirty="0"/>
          </a:p>
        </p:txBody>
      </p:sp>
      <p:sp>
        <p:nvSpPr>
          <p:cNvPr id="3" name="Content Placeholder 2">
            <a:extLst>
              <a:ext uri="{FF2B5EF4-FFF2-40B4-BE49-F238E27FC236}">
                <a16:creationId xmlns:a16="http://schemas.microsoft.com/office/drawing/2014/main" id="{A10CF144-ACFE-6D9C-94F2-E50B32B2984A}"/>
              </a:ext>
            </a:extLst>
          </p:cNvPr>
          <p:cNvSpPr>
            <a:spLocks noGrp="1"/>
          </p:cNvSpPr>
          <p:nvPr>
            <p:ph idx="1"/>
          </p:nvPr>
        </p:nvSpPr>
        <p:spPr>
          <a:xfrm>
            <a:off x="655607" y="1457865"/>
            <a:ext cx="10136037" cy="5098210"/>
          </a:xfrm>
        </p:spPr>
        <p:txBody>
          <a:bodyPr>
            <a:normAutofit fontScale="25000" lnSpcReduction="20000"/>
          </a:bodyPr>
          <a:lstStyle/>
          <a:p>
            <a:pPr marL="0" indent="0">
              <a:buNone/>
            </a:pPr>
            <a:endParaRPr lang="en-US" b="0" i="0" u="none" strike="noStrike" dirty="0">
              <a:solidFill>
                <a:srgbClr val="000000"/>
              </a:solidFill>
              <a:effectLst/>
              <a:latin typeface="Arial" panose="020B0604020202020204" pitchFamily="34" charset="0"/>
            </a:endParaRPr>
          </a:p>
          <a:p>
            <a:pPr marL="0" indent="0">
              <a:buNone/>
            </a:pPr>
            <a:r>
              <a:rPr lang="en-US" sz="8000" b="0" i="0" u="none" strike="noStrike" dirty="0">
                <a:solidFill>
                  <a:srgbClr val="000000"/>
                </a:solidFill>
                <a:effectLst/>
                <a:latin typeface="Times New Roman" panose="02020603050405020304" pitchFamily="18" charset="0"/>
                <a:cs typeface="Times New Roman" panose="02020603050405020304" pitchFamily="18" charset="0"/>
              </a:rPr>
              <a:t>In Twitter sentiment analysis, tweets are classified into positive or negative sentiment according to their polarity. The polarity of Twitter data was determined using the Bidirectional Encoder Representations from Transformers (BERT) model.</a:t>
            </a:r>
          </a:p>
          <a:p>
            <a:pPr marL="0" marR="0" indent="0">
              <a:lnSpc>
                <a:spcPct val="107000"/>
              </a:lnSpc>
              <a:spcBef>
                <a:spcPts val="0"/>
              </a:spcBef>
              <a:spcAft>
                <a:spcPts val="800"/>
              </a:spcAft>
              <a:buNone/>
            </a:pPr>
            <a:endParaRPr lang="en-IN" sz="62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26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t>
            </a:r>
            <a:r>
              <a:rPr lang="en-IN" sz="8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Technical Approach</a:t>
            </a:r>
            <a:r>
              <a:rPr lang="en-IN"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8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Step-1:  Pre-processing of data. </a:t>
            </a:r>
          </a:p>
          <a:p>
            <a:pPr marL="0" indent="0">
              <a:lnSpc>
                <a:spcPct val="107000"/>
              </a:lnSpc>
              <a:spcBef>
                <a:spcPts val="0"/>
              </a:spcBef>
              <a:spcAft>
                <a:spcPts val="800"/>
              </a:spcAft>
              <a:buNone/>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Step-2: Fine tuning pre-trained BERT Model from Tensor Flow</a:t>
            </a:r>
            <a:endPar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5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IN" sz="8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Summary of the model created with embedding layers :</a:t>
            </a:r>
          </a:p>
          <a:p>
            <a:pPr>
              <a:lnSpc>
                <a:spcPct val="107000"/>
              </a:lnSpc>
              <a:spcBef>
                <a:spcPts val="0"/>
              </a:spcBef>
              <a:spcAft>
                <a:spcPts val="800"/>
              </a:spcAft>
              <a:buClr>
                <a:schemeClr val="tx1"/>
              </a:buClr>
            </a:pP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Compiling, model fitting on training data and evaluating the model using test data.</a:t>
            </a:r>
            <a:endPar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buClrTx/>
            </a:pP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 used Adam as our optimizer, </a:t>
            </a:r>
            <a:r>
              <a:rPr lang="en-IN" sz="6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binary_crossentropy</a:t>
            </a: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as our loss function, and accuracy as our accuracy metric. Fine-tuning the model for 3 epochs.</a:t>
            </a:r>
          </a:p>
          <a:p>
            <a:pPr>
              <a:lnSpc>
                <a:spcPct val="107000"/>
              </a:lnSpc>
              <a:spcBef>
                <a:spcPts val="0"/>
              </a:spcBef>
              <a:spcAft>
                <a:spcPts val="800"/>
              </a:spcAft>
              <a:buClrTx/>
            </a:pPr>
            <a:r>
              <a:rPr lang="en-IN"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Evaluated model performance using confusion matrix, accuracy score, precision, recall, F1 </a:t>
            </a:r>
            <a:r>
              <a:rPr lang="en-IN" sz="640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and AUC. </a:t>
            </a:r>
            <a:endPar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8000" b="1" dirty="0">
                <a:solidFill>
                  <a:schemeClr val="tx1"/>
                </a:solidFill>
                <a:latin typeface="Times New Roman" panose="02020603050405020304" pitchFamily="18" charset="0"/>
                <a:cs typeface="Times New Roman" panose="02020603050405020304" pitchFamily="18" charset="0"/>
              </a:rPr>
              <a:t>Results:</a:t>
            </a:r>
          </a:p>
          <a:p>
            <a:pPr marL="0" indent="0">
              <a:buNone/>
            </a:pP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BERT model predicted sentiment of tweets with F1 Score – 0.72 and AUC score – 0.77 which is reasonably good compared random model with </a:t>
            </a:r>
            <a:r>
              <a:rPr lang="en-IN"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AUC (</a:t>
            </a: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Area Under the ROC Curve</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0.50. </a:t>
            </a:r>
            <a:endParaRPr lang="en-US" sz="6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37640526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70</TotalTime>
  <Words>201</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Algerian</vt:lpstr>
      <vt:lpstr>Arial</vt:lpstr>
      <vt:lpstr>Calibri</vt:lpstr>
      <vt:lpstr>Gill Sans Nova</vt:lpstr>
      <vt:lpstr>Times New Roman</vt:lpstr>
      <vt:lpstr>ConfettiVTI</vt:lpstr>
      <vt:lpstr>Mownika Konamaneni  Sushmita Gopavaram  Bindu lasya    </vt:lpstr>
      <vt:lpstr>                                         Sentiment Analysis  on Twitter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data</dc:title>
  <dc:creator>Gopavaram, Susmitha Reddy</dc:creator>
  <cp:lastModifiedBy>mownika</cp:lastModifiedBy>
  <cp:revision>6</cp:revision>
  <dcterms:created xsi:type="dcterms:W3CDTF">2022-12-05T17:51:55Z</dcterms:created>
  <dcterms:modified xsi:type="dcterms:W3CDTF">2022-12-05T19:45:55Z</dcterms:modified>
</cp:coreProperties>
</file>