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 MANAGEMENT SYSTEM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SzPts val="1700"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ID                 </a:t>
            </a:r>
            <a:r>
              <a:rPr lang="en-US" sz="18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DS_14</a:t>
            </a:r>
            <a:endParaRPr lang="en-US" sz="1700" b="1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MEMBERS </a:t>
            </a: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[23ITR080]</a:t>
            </a:r>
            <a:endParaRPr sz="1800" b="0" i="0" u="none" strike="noStrike" cap="none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Mounith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[23ITR103]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lang="en-IN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Mownisha</a:t>
            </a: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A [23ITR104]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E35C9-1E5F-FA1E-03CE-7781C9317BFE}"/>
              </a:ext>
            </a:extLst>
          </p:cNvPr>
          <p:cNvSpPr txBox="1"/>
          <p:nvPr/>
        </p:nvSpPr>
        <p:spPr>
          <a:xfrm>
            <a:off x="2226145" y="728047"/>
            <a:ext cx="83865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/>
                <a:cs typeface="Times New Roman"/>
              </a:rPr>
              <a:t>Module 3(Booking And Cancelling)</a:t>
            </a:r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32D18BD-7363-DB24-7A4D-0C4180F5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59" y="1724339"/>
            <a:ext cx="9279698" cy="43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900" y="1381125"/>
            <a:ext cx="9820275" cy="41295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2" charset="2"/>
              <a:buChar char="•"/>
            </a:pPr>
            <a:r>
              <a:rPr lang="en-GB" sz="2000" dirty="0"/>
              <a:t>An airline reservation system needs to be developed to manage and organize flight records effectively. </a:t>
            </a:r>
          </a:p>
          <a:p>
            <a:pPr marL="285750" indent="-285750">
              <a:lnSpc>
                <a:spcPct val="150000"/>
              </a:lnSpc>
              <a:buFont typeface="Arial" pitchFamily="2" charset="2"/>
              <a:buChar char="•"/>
            </a:pPr>
            <a:r>
              <a:rPr lang="en-GB" sz="2000" dirty="0"/>
              <a:t>The system must store flight details, including flight number, airline name, source, and destination. </a:t>
            </a:r>
          </a:p>
          <a:p>
            <a:pPr marL="285750" indent="-285750">
              <a:lnSpc>
                <a:spcPct val="150000"/>
              </a:lnSpc>
              <a:buFont typeface="Arial" pitchFamily="2" charset="2"/>
              <a:buChar char="•"/>
            </a:pPr>
            <a:r>
              <a:rPr lang="en-GB" sz="2000" dirty="0"/>
              <a:t>Administrators, such as station masters, will interact with the system to manage these records, including adding, searching, and deleting flights. </a:t>
            </a:r>
          </a:p>
          <a:p>
            <a:pPr marL="285750" indent="-285750">
              <a:lnSpc>
                <a:spcPct val="150000"/>
              </a:lnSpc>
              <a:buFont typeface="Arial" pitchFamily="2" charset="2"/>
              <a:buChar char="•"/>
            </a:pPr>
            <a:r>
              <a:rPr lang="en-GB" sz="2000" dirty="0"/>
              <a:t>Additionally, the system must handle passenger reservations, waitlists, and fine calculations.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>
              <a:buFont typeface="Wingdings" pitchFamily="2" charset="2"/>
              <a:buChar char="Ø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To implement a flight record system using a hash table for storage, with functions for adding, removing, and searching flights, alongside sorting and reservation management. Provide an admin interface for efficient interaction, allowing only deletion of flights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0261" y="1446245"/>
            <a:ext cx="103476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/>
              <a:t>Frame work                 :   AWT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/>
              <a:t>Editor                           :  Eclipse IDE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/>
              <a:t>Data Structures used  :   Array, Linked list, Queue, Hash Table, Binary Tree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/>
              <a:t>Algorithms Used          :  Sorting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2980" y="1539551"/>
            <a:ext cx="10366310" cy="33303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GB" sz="1800" dirty="0"/>
              <a:t>1. Use a hash table to store flight records (flight number, airline name, source, destination).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2. Implement functions to add, remove, and search flights by number and name. 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3. Use sorting algorithms like merge sort to arrange flights alphabetically. 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4. Manage reservations with a queue and handle waitlists using a priority queue. 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5. Include functionality to calculate fines for cancellations and changes.</a:t>
            </a:r>
          </a:p>
          <a:p>
            <a:pPr marL="342900" indent="-342900">
              <a:lnSpc>
                <a:spcPct val="200000"/>
              </a:lnSpc>
            </a:pPr>
            <a:r>
              <a:rPr lang="en-GB" sz="1800" dirty="0"/>
              <a:t>6. Create a user interface for the admin (Station Master) to manage flights and reservations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4114" y="830424"/>
            <a:ext cx="878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DIAGRAM</a:t>
            </a:r>
            <a:endParaRPr lang="en-US" sz="4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4" name="Picture 3" descr="Copy of Blank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47" y="1744824"/>
            <a:ext cx="4647220" cy="4637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8759" y="653144"/>
            <a:ext cx="90133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Module 1(Home Page)</a:t>
            </a:r>
          </a:p>
        </p:txBody>
      </p:sp>
      <p:pic>
        <p:nvPicPr>
          <p:cNvPr id="4" name="Picture 3" descr="A plane on the runway&#10;&#10;Description automatically generated">
            <a:extLst>
              <a:ext uri="{FF2B5EF4-FFF2-40B4-BE49-F238E27FC236}">
                <a16:creationId xmlns:a16="http://schemas.microsoft.com/office/drawing/2014/main" id="{EFF2ECF4-1E0F-90F9-4631-EC4C2330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81" y="1862541"/>
            <a:ext cx="5292247" cy="3425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F3C70-1B27-E800-318C-39DDE3E2714D}"/>
              </a:ext>
            </a:extLst>
          </p:cNvPr>
          <p:cNvSpPr txBox="1"/>
          <p:nvPr/>
        </p:nvSpPr>
        <p:spPr>
          <a:xfrm>
            <a:off x="1367780" y="1864188"/>
            <a:ext cx="448029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222222"/>
                </a:solidFill>
              </a:rPr>
              <a:t>package airline;</a:t>
            </a:r>
            <a:br>
              <a:rPr lang="en-GB" dirty="0">
                <a:solidFill>
                  <a:srgbClr val="222222"/>
                </a:solidFill>
              </a:rPr>
            </a:b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import </a:t>
            </a:r>
            <a:r>
              <a:rPr lang="en-GB" err="1">
                <a:solidFill>
                  <a:srgbClr val="222222"/>
                </a:solidFill>
              </a:rPr>
              <a:t>java.awt</a:t>
            </a:r>
            <a:r>
              <a:rPr lang="en-GB" dirty="0">
                <a:solidFill>
                  <a:srgbClr val="222222"/>
                </a:solidFill>
              </a:rPr>
              <a:t>.*;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import </a:t>
            </a:r>
            <a:r>
              <a:rPr lang="en-GB" err="1">
                <a:solidFill>
                  <a:srgbClr val="222222"/>
                </a:solidFill>
              </a:rPr>
              <a:t>java.awt.event</a:t>
            </a:r>
            <a:r>
              <a:rPr lang="en-GB" dirty="0">
                <a:solidFill>
                  <a:srgbClr val="222222"/>
                </a:solidFill>
              </a:rPr>
              <a:t>.*;</a:t>
            </a:r>
            <a:br>
              <a:rPr lang="en-GB" dirty="0">
                <a:solidFill>
                  <a:srgbClr val="222222"/>
                </a:solidFill>
              </a:rPr>
            </a:b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public class Home extends Frame implements ActionListener {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private static final long </a:t>
            </a:r>
            <a:r>
              <a:rPr lang="en-GB" err="1">
                <a:solidFill>
                  <a:srgbClr val="222222"/>
                </a:solidFill>
              </a:rPr>
              <a:t>serialVersionUID</a:t>
            </a:r>
            <a:r>
              <a:rPr lang="en-GB" dirty="0">
                <a:solidFill>
                  <a:srgbClr val="222222"/>
                </a:solidFill>
              </a:rPr>
              <a:t> = 1L;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Button </a:t>
            </a:r>
            <a:r>
              <a:rPr lang="en-GB" err="1">
                <a:solidFill>
                  <a:srgbClr val="222222"/>
                </a:solidFill>
              </a:rPr>
              <a:t>viewFlightsButton</a:t>
            </a:r>
            <a:r>
              <a:rPr lang="en-GB" dirty="0">
                <a:solidFill>
                  <a:srgbClr val="222222"/>
                </a:solidFill>
              </a:rPr>
              <a:t>, </a:t>
            </a:r>
            <a:r>
              <a:rPr lang="en-GB" err="1">
                <a:solidFill>
                  <a:srgbClr val="222222"/>
                </a:solidFill>
              </a:rPr>
              <a:t>bookFlightButton</a:t>
            </a:r>
            <a:r>
              <a:rPr lang="en-GB" dirty="0">
                <a:solidFill>
                  <a:srgbClr val="222222"/>
                </a:solidFill>
              </a:rPr>
              <a:t>, </a:t>
            </a:r>
            <a:r>
              <a:rPr lang="en-GB" err="1">
                <a:solidFill>
                  <a:srgbClr val="222222"/>
                </a:solidFill>
              </a:rPr>
              <a:t>exitButton</a:t>
            </a:r>
            <a:r>
              <a:rPr lang="en-GB" dirty="0">
                <a:solidFill>
                  <a:srgbClr val="222222"/>
                </a:solidFill>
              </a:rPr>
              <a:t>;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Image </a:t>
            </a:r>
            <a:r>
              <a:rPr lang="en-GB" err="1">
                <a:solidFill>
                  <a:srgbClr val="222222"/>
                </a:solidFill>
              </a:rPr>
              <a:t>backgroundImage</a:t>
            </a:r>
            <a:r>
              <a:rPr lang="en-GB" dirty="0">
                <a:solidFill>
                  <a:srgbClr val="222222"/>
                </a:solidFill>
              </a:rPr>
              <a:t>;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Label </a:t>
            </a:r>
            <a:r>
              <a:rPr lang="en-GB" err="1">
                <a:solidFill>
                  <a:srgbClr val="222222"/>
                </a:solidFill>
              </a:rPr>
              <a:t>welcomeLabel</a:t>
            </a:r>
            <a:r>
              <a:rPr lang="en-GB" dirty="0">
                <a:solidFill>
                  <a:srgbClr val="222222"/>
                </a:solidFill>
              </a:rPr>
              <a:t>;</a:t>
            </a:r>
            <a:br>
              <a:rPr lang="en-GB" dirty="0">
                <a:solidFill>
                  <a:srgbClr val="222222"/>
                </a:solidFill>
              </a:rPr>
            </a:b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public Home() {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    // Load the background image</a:t>
            </a: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    </a:t>
            </a:r>
            <a:r>
              <a:rPr lang="en-GB" err="1">
                <a:solidFill>
                  <a:srgbClr val="222222"/>
                </a:solidFill>
              </a:rPr>
              <a:t>backgroundImage</a:t>
            </a:r>
            <a:r>
              <a:rPr lang="en-GB" dirty="0">
                <a:solidFill>
                  <a:srgbClr val="222222"/>
                </a:solidFill>
              </a:rPr>
              <a:t> = </a:t>
            </a:r>
            <a:r>
              <a:rPr lang="en-GB" err="1">
                <a:solidFill>
                  <a:srgbClr val="222222"/>
                </a:solidFill>
              </a:rPr>
              <a:t>Toolkit.getDefaultToolkit</a:t>
            </a:r>
            <a:r>
              <a:rPr lang="en-GB" dirty="0">
                <a:solidFill>
                  <a:srgbClr val="222222"/>
                </a:solidFill>
              </a:rPr>
              <a:t>().</a:t>
            </a:r>
            <a:r>
              <a:rPr lang="en-GB" err="1">
                <a:solidFill>
                  <a:srgbClr val="222222"/>
                </a:solidFill>
              </a:rPr>
              <a:t>getImage</a:t>
            </a:r>
            <a:r>
              <a:rPr lang="en-GB" dirty="0">
                <a:solidFill>
                  <a:srgbClr val="222222"/>
                </a:solidFill>
              </a:rPr>
              <a:t>("C:\\Users\\Mounith\\Desktop\\study\\Project\\airline.png");</a:t>
            </a:r>
            <a:br>
              <a:rPr lang="en-GB" dirty="0">
                <a:solidFill>
                  <a:srgbClr val="222222"/>
                </a:solidFill>
              </a:rPr>
            </a:br>
            <a:br>
              <a:rPr lang="en-GB" dirty="0">
                <a:solidFill>
                  <a:srgbClr val="222222"/>
                </a:solidFill>
              </a:rPr>
            </a:br>
            <a:r>
              <a:rPr lang="en-GB" dirty="0">
                <a:solidFill>
                  <a:srgbClr val="222222"/>
                </a:solidFill>
              </a:rPr>
              <a:t>       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3C0AB-0555-A928-5E30-C4BBD46ADD2B}"/>
              </a:ext>
            </a:extLst>
          </p:cNvPr>
          <p:cNvSpPr txBox="1"/>
          <p:nvPr/>
        </p:nvSpPr>
        <p:spPr>
          <a:xfrm>
            <a:off x="828973" y="781737"/>
            <a:ext cx="635487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rgbClr val="222222"/>
                </a:solidFill>
              </a:rPr>
              <a:t>setTitle</a:t>
            </a:r>
            <a:r>
              <a:rPr lang="en-GB" sz="1200" dirty="0">
                <a:solidFill>
                  <a:srgbClr val="222222"/>
                </a:solidFill>
              </a:rPr>
              <a:t>("Airline Management System - Home");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setExtendedState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Frame.MAXIMIZED_BOTH</a:t>
            </a:r>
            <a:r>
              <a:rPr lang="en-GB" sz="1200" dirty="0">
                <a:solidFill>
                  <a:srgbClr val="222222"/>
                </a:solidFill>
              </a:rPr>
              <a:t>); // Maximize the window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setResizable</a:t>
            </a:r>
            <a:r>
              <a:rPr lang="en-GB" sz="1200" dirty="0">
                <a:solidFill>
                  <a:srgbClr val="222222"/>
                </a:solidFill>
              </a:rPr>
              <a:t>(false); // Optional: Prevent resizing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setLayout</a:t>
            </a:r>
            <a:r>
              <a:rPr lang="en-GB" sz="1200" dirty="0">
                <a:solidFill>
                  <a:srgbClr val="222222"/>
                </a:solidFill>
              </a:rPr>
              <a:t>(new </a:t>
            </a:r>
            <a:r>
              <a:rPr lang="en-GB" sz="1200" err="1">
                <a:solidFill>
                  <a:srgbClr val="222222"/>
                </a:solidFill>
              </a:rPr>
              <a:t>GridBagLayout</a:t>
            </a:r>
            <a:r>
              <a:rPr lang="en-GB" sz="1200" dirty="0">
                <a:solidFill>
                  <a:srgbClr val="222222"/>
                </a:solidFill>
              </a:rPr>
              <a:t>());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GridBagConstraints</a:t>
            </a:r>
            <a:r>
              <a:rPr lang="en-GB" sz="1200" dirty="0">
                <a:solidFill>
                  <a:srgbClr val="222222"/>
                </a:solidFill>
              </a:rPr>
              <a:t> </a:t>
            </a:r>
            <a:r>
              <a:rPr lang="en-GB" sz="1200" err="1">
                <a:solidFill>
                  <a:srgbClr val="222222"/>
                </a:solidFill>
              </a:rPr>
              <a:t>gbc</a:t>
            </a:r>
            <a:r>
              <a:rPr lang="en-GB" sz="1200" dirty="0">
                <a:solidFill>
                  <a:srgbClr val="222222"/>
                </a:solidFill>
              </a:rPr>
              <a:t> = new </a:t>
            </a:r>
            <a:r>
              <a:rPr lang="en-GB" sz="1200" err="1">
                <a:solidFill>
                  <a:srgbClr val="222222"/>
                </a:solidFill>
              </a:rPr>
              <a:t>GridBagConstraints</a:t>
            </a:r>
            <a:r>
              <a:rPr lang="en-GB" sz="1200" dirty="0">
                <a:solidFill>
                  <a:srgbClr val="222222"/>
                </a:solidFill>
              </a:rPr>
              <a:t>();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gbc.insets</a:t>
            </a:r>
            <a:r>
              <a:rPr lang="en-GB" sz="1200" dirty="0">
                <a:solidFill>
                  <a:srgbClr val="222222"/>
                </a:solidFill>
              </a:rPr>
              <a:t> = new Insets(10, 10, 10, 10);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// Initialize and add welcome label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welcomeLabel</a:t>
            </a:r>
            <a:r>
              <a:rPr lang="en-GB" sz="1200" dirty="0">
                <a:solidFill>
                  <a:srgbClr val="222222"/>
                </a:solidFill>
              </a:rPr>
              <a:t> = new Label("Welcome to the Airline Management System!", </a:t>
            </a:r>
            <a:r>
              <a:rPr lang="en-GB" sz="1200" err="1">
                <a:solidFill>
                  <a:srgbClr val="222222"/>
                </a:solidFill>
              </a:rPr>
              <a:t>Label.CENTER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welcomeLabel.setFont</a:t>
            </a:r>
            <a:r>
              <a:rPr lang="en-GB" sz="1200" dirty="0">
                <a:solidFill>
                  <a:srgbClr val="222222"/>
                </a:solidFill>
              </a:rPr>
              <a:t>(new Font("Times New Roman", </a:t>
            </a:r>
            <a:r>
              <a:rPr lang="en-GB" sz="1200" err="1">
                <a:solidFill>
                  <a:srgbClr val="222222"/>
                </a:solidFill>
              </a:rPr>
              <a:t>Font.BOLD</a:t>
            </a:r>
            <a:r>
              <a:rPr lang="en-GB" sz="1200" dirty="0">
                <a:solidFill>
                  <a:srgbClr val="222222"/>
                </a:solidFill>
              </a:rPr>
              <a:t>, 40));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//</a:t>
            </a:r>
            <a:r>
              <a:rPr lang="en-GB" sz="1200" err="1">
                <a:solidFill>
                  <a:srgbClr val="222222"/>
                </a:solidFill>
              </a:rPr>
              <a:t>welcomeLabel.setBackground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Color.GREEN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//</a:t>
            </a:r>
            <a:r>
              <a:rPr lang="en-GB" sz="1200" err="1">
                <a:solidFill>
                  <a:srgbClr val="222222"/>
                </a:solidFill>
              </a:rPr>
              <a:t>welcomeLabel.setForeground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Color.BLACK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gbc.gridwidth</a:t>
            </a:r>
            <a:r>
              <a:rPr lang="en-GB" sz="1200" dirty="0">
                <a:solidFill>
                  <a:srgbClr val="222222"/>
                </a:solidFill>
              </a:rPr>
              <a:t> = 1;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gbc.gridy</a:t>
            </a:r>
            <a:r>
              <a:rPr lang="en-GB" sz="1200" dirty="0">
                <a:solidFill>
                  <a:srgbClr val="222222"/>
                </a:solidFill>
              </a:rPr>
              <a:t> = 0;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gbc.gridx</a:t>
            </a:r>
            <a:r>
              <a:rPr lang="en-GB" sz="1200" dirty="0">
                <a:solidFill>
                  <a:srgbClr val="222222"/>
                </a:solidFill>
              </a:rPr>
              <a:t> = 0;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add(</a:t>
            </a:r>
            <a:r>
              <a:rPr lang="en-GB" sz="1200" err="1">
                <a:solidFill>
                  <a:srgbClr val="222222"/>
                </a:solidFill>
              </a:rPr>
              <a:t>welcomeLabel</a:t>
            </a:r>
            <a:r>
              <a:rPr lang="en-GB" sz="1200" dirty="0">
                <a:solidFill>
                  <a:srgbClr val="222222"/>
                </a:solidFill>
              </a:rPr>
              <a:t>, </a:t>
            </a:r>
            <a:r>
              <a:rPr lang="en-GB" sz="1200" err="1">
                <a:solidFill>
                  <a:srgbClr val="222222"/>
                </a:solidFill>
              </a:rPr>
              <a:t>gbc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// Add buttons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gbc.gridwidth</a:t>
            </a:r>
            <a:r>
              <a:rPr lang="en-GB" sz="1200" dirty="0">
                <a:solidFill>
                  <a:srgbClr val="222222"/>
                </a:solidFill>
              </a:rPr>
              <a:t> = 1;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gbc.gridy</a:t>
            </a:r>
            <a:r>
              <a:rPr lang="en-GB" sz="1200" dirty="0">
                <a:solidFill>
                  <a:srgbClr val="222222"/>
                </a:solidFill>
              </a:rPr>
              <a:t> = 1;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viewFlightsButton</a:t>
            </a:r>
            <a:r>
              <a:rPr lang="en-GB" sz="1200" dirty="0">
                <a:solidFill>
                  <a:srgbClr val="222222"/>
                </a:solidFill>
              </a:rPr>
              <a:t> = new Button("View Flights");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viewFlightsButton.setBackground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Color.GREEN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viewFlightsButton.setForeground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Color.BLACK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add(</a:t>
            </a:r>
            <a:r>
              <a:rPr lang="en-GB" sz="1200" err="1">
                <a:solidFill>
                  <a:srgbClr val="222222"/>
                </a:solidFill>
              </a:rPr>
              <a:t>viewFlightsButton</a:t>
            </a:r>
            <a:r>
              <a:rPr lang="en-GB" sz="1200" dirty="0">
                <a:solidFill>
                  <a:srgbClr val="222222"/>
                </a:solidFill>
              </a:rPr>
              <a:t>, </a:t>
            </a:r>
            <a:r>
              <a:rPr lang="en-GB" sz="1200" err="1">
                <a:solidFill>
                  <a:srgbClr val="222222"/>
                </a:solidFill>
              </a:rPr>
              <a:t>gbc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gbc.gridy</a:t>
            </a:r>
            <a:r>
              <a:rPr lang="en-GB" sz="1200" dirty="0">
                <a:solidFill>
                  <a:srgbClr val="222222"/>
                </a:solidFill>
              </a:rPr>
              <a:t> = 2;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bookFlightButton</a:t>
            </a:r>
            <a:r>
              <a:rPr lang="en-GB" sz="1200" dirty="0">
                <a:solidFill>
                  <a:srgbClr val="222222"/>
                </a:solidFill>
              </a:rPr>
              <a:t> = new Button("Book a Flight");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bookFlightButton.setBackground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Color.BLUE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err="1">
                <a:solidFill>
                  <a:srgbClr val="222222"/>
                </a:solidFill>
              </a:rPr>
              <a:t>bookFlightButton.setForeground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err="1">
                <a:solidFill>
                  <a:srgbClr val="222222"/>
                </a:solidFill>
              </a:rPr>
              <a:t>Color.BLACK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add(</a:t>
            </a:r>
            <a:r>
              <a:rPr lang="en-GB" sz="1200" err="1">
                <a:solidFill>
                  <a:srgbClr val="222222"/>
                </a:solidFill>
              </a:rPr>
              <a:t>bookFlightButton</a:t>
            </a:r>
            <a:r>
              <a:rPr lang="en-GB" sz="1200" dirty="0">
                <a:solidFill>
                  <a:srgbClr val="222222"/>
                </a:solidFill>
              </a:rPr>
              <a:t>, </a:t>
            </a:r>
            <a:r>
              <a:rPr lang="en-GB" sz="1200" err="1">
                <a:solidFill>
                  <a:srgbClr val="222222"/>
                </a:solidFill>
              </a:rPr>
              <a:t>gbc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31AC7-8AF1-C292-87A4-95EBDB724E53}"/>
              </a:ext>
            </a:extLst>
          </p:cNvPr>
          <p:cNvSpPr txBox="1"/>
          <p:nvPr/>
        </p:nvSpPr>
        <p:spPr>
          <a:xfrm>
            <a:off x="6391293" y="895559"/>
            <a:ext cx="6314412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 err="1">
                <a:solidFill>
                  <a:srgbClr val="222222"/>
                </a:solidFill>
              </a:rPr>
              <a:t>gbc.gridy</a:t>
            </a:r>
            <a:r>
              <a:rPr lang="en-GB" sz="1200" dirty="0">
                <a:solidFill>
                  <a:srgbClr val="222222"/>
                </a:solidFill>
              </a:rPr>
              <a:t> = 3;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exitButton</a:t>
            </a:r>
            <a:r>
              <a:rPr lang="en-GB" sz="1200" dirty="0">
                <a:solidFill>
                  <a:srgbClr val="222222"/>
                </a:solidFill>
              </a:rPr>
              <a:t> = new Button("Exit");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exitButton.setBackground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dirty="0" err="1">
                <a:solidFill>
                  <a:srgbClr val="222222"/>
                </a:solidFill>
              </a:rPr>
              <a:t>Color.RED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exitButton.setForeground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dirty="0" err="1">
                <a:solidFill>
                  <a:srgbClr val="222222"/>
                </a:solidFill>
              </a:rPr>
              <a:t>Color.BLACK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add(</a:t>
            </a:r>
            <a:r>
              <a:rPr lang="en-GB" sz="1200" dirty="0" err="1">
                <a:solidFill>
                  <a:srgbClr val="222222"/>
                </a:solidFill>
              </a:rPr>
              <a:t>exitButton</a:t>
            </a:r>
            <a:r>
              <a:rPr lang="en-GB" sz="1200" dirty="0">
                <a:solidFill>
                  <a:srgbClr val="222222"/>
                </a:solidFill>
              </a:rPr>
              <a:t>, </a:t>
            </a:r>
            <a:r>
              <a:rPr lang="en-GB" sz="1200" dirty="0" err="1">
                <a:solidFill>
                  <a:srgbClr val="222222"/>
                </a:solidFill>
              </a:rPr>
              <a:t>gbc</a:t>
            </a:r>
            <a:r>
              <a:rPr lang="en-GB" sz="1200" dirty="0">
                <a:solidFill>
                  <a:srgbClr val="222222"/>
                </a:solidFill>
              </a:rPr>
              <a:t>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// Add action listeners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viewFlightsButton.addActionListener</a:t>
            </a:r>
            <a:r>
              <a:rPr lang="en-GB" sz="1200" dirty="0">
                <a:solidFill>
                  <a:srgbClr val="222222"/>
                </a:solidFill>
              </a:rPr>
              <a:t>(this);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bookFlightButton.addActionListener</a:t>
            </a:r>
            <a:r>
              <a:rPr lang="en-GB" sz="1200" dirty="0">
                <a:solidFill>
                  <a:srgbClr val="222222"/>
                </a:solidFill>
              </a:rPr>
              <a:t>(this);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exitButton.addActionListener</a:t>
            </a:r>
            <a:r>
              <a:rPr lang="en-GB" sz="1200" dirty="0">
                <a:solidFill>
                  <a:srgbClr val="222222"/>
                </a:solidFill>
              </a:rPr>
              <a:t>(this);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addWindowListener</a:t>
            </a:r>
            <a:r>
              <a:rPr lang="en-GB" sz="1200" dirty="0">
                <a:solidFill>
                  <a:srgbClr val="222222"/>
                </a:solidFill>
              </a:rPr>
              <a:t>(new </a:t>
            </a:r>
            <a:r>
              <a:rPr lang="en-GB" sz="1200" dirty="0" err="1">
                <a:solidFill>
                  <a:srgbClr val="222222"/>
                </a:solidFill>
              </a:rPr>
              <a:t>WindowAdapter</a:t>
            </a:r>
            <a:r>
              <a:rPr lang="en-GB" sz="1200" dirty="0">
                <a:solidFill>
                  <a:srgbClr val="222222"/>
                </a:solidFill>
              </a:rPr>
              <a:t>() {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    public void </a:t>
            </a:r>
            <a:r>
              <a:rPr lang="en-GB" sz="1200" dirty="0" err="1">
                <a:solidFill>
                  <a:srgbClr val="222222"/>
                </a:solidFill>
              </a:rPr>
              <a:t>windowClosing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dirty="0" err="1">
                <a:solidFill>
                  <a:srgbClr val="222222"/>
                </a:solidFill>
              </a:rPr>
              <a:t>WindowEvent</a:t>
            </a:r>
            <a:r>
              <a:rPr lang="en-GB" sz="1200" dirty="0">
                <a:solidFill>
                  <a:srgbClr val="222222"/>
                </a:solidFill>
              </a:rPr>
              <a:t> e) {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        </a:t>
            </a:r>
            <a:r>
              <a:rPr lang="en-GB" sz="1200" dirty="0" err="1">
                <a:solidFill>
                  <a:srgbClr val="222222"/>
                </a:solidFill>
              </a:rPr>
              <a:t>System.exit</a:t>
            </a:r>
            <a:r>
              <a:rPr lang="en-GB" sz="1200" dirty="0">
                <a:solidFill>
                  <a:srgbClr val="222222"/>
                </a:solidFill>
              </a:rPr>
              <a:t>(0); // Ensure application exits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    }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});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setVisible</a:t>
            </a:r>
            <a:r>
              <a:rPr lang="en-GB" sz="1200" dirty="0">
                <a:solidFill>
                  <a:srgbClr val="222222"/>
                </a:solidFill>
              </a:rPr>
              <a:t>(true);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}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public void paint(Graphics g) {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super.paint</a:t>
            </a:r>
            <a:r>
              <a:rPr lang="en-GB" sz="1200" dirty="0">
                <a:solidFill>
                  <a:srgbClr val="222222"/>
                </a:solidFill>
              </a:rPr>
              <a:t>(g);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</a:t>
            </a:r>
            <a:r>
              <a:rPr lang="en-GB" sz="1200" dirty="0" err="1">
                <a:solidFill>
                  <a:srgbClr val="222222"/>
                </a:solidFill>
              </a:rPr>
              <a:t>g.drawImage</a:t>
            </a:r>
            <a:r>
              <a:rPr lang="en-GB" sz="1200" dirty="0">
                <a:solidFill>
                  <a:srgbClr val="222222"/>
                </a:solidFill>
              </a:rPr>
              <a:t>(</a:t>
            </a:r>
            <a:r>
              <a:rPr lang="en-GB" sz="1200" dirty="0" err="1">
                <a:solidFill>
                  <a:srgbClr val="222222"/>
                </a:solidFill>
              </a:rPr>
              <a:t>backgroundImage</a:t>
            </a:r>
            <a:r>
              <a:rPr lang="en-GB" sz="1200" dirty="0">
                <a:solidFill>
                  <a:srgbClr val="222222"/>
                </a:solidFill>
              </a:rPr>
              <a:t>, 0, 0, </a:t>
            </a:r>
            <a:r>
              <a:rPr lang="en-GB" sz="1200" dirty="0" err="1">
                <a:solidFill>
                  <a:srgbClr val="222222"/>
                </a:solidFill>
              </a:rPr>
              <a:t>getWidth</a:t>
            </a:r>
            <a:r>
              <a:rPr lang="en-GB" sz="1200" dirty="0">
                <a:solidFill>
                  <a:srgbClr val="222222"/>
                </a:solidFill>
              </a:rPr>
              <a:t>(), </a:t>
            </a:r>
            <a:r>
              <a:rPr lang="en-GB" sz="1200" dirty="0" err="1">
                <a:solidFill>
                  <a:srgbClr val="222222"/>
                </a:solidFill>
              </a:rPr>
              <a:t>getHeight</a:t>
            </a:r>
            <a:r>
              <a:rPr lang="en-GB" sz="1200" dirty="0">
                <a:solidFill>
                  <a:srgbClr val="222222"/>
                </a:solidFill>
              </a:rPr>
              <a:t>(), this);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}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public static void main(String[] </a:t>
            </a:r>
            <a:r>
              <a:rPr lang="en-GB" sz="1200" dirty="0" err="1">
                <a:solidFill>
                  <a:srgbClr val="222222"/>
                </a:solidFill>
              </a:rPr>
              <a:t>args</a:t>
            </a:r>
            <a:r>
              <a:rPr lang="en-GB" sz="1200" dirty="0">
                <a:solidFill>
                  <a:srgbClr val="222222"/>
                </a:solidFill>
              </a:rPr>
              <a:t>) {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    new Home(); // Start the application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    }</a:t>
            </a:r>
            <a:br>
              <a:rPr lang="en-GB" sz="1200" dirty="0"/>
            </a:br>
            <a:r>
              <a:rPr lang="en-GB" sz="1200" dirty="0">
                <a:solidFill>
                  <a:srgbClr val="222222"/>
                </a:solidFill>
              </a:rPr>
              <a:t>}</a:t>
            </a:r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7995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564C9-3A38-E57F-1E75-E6DDE49E371C}"/>
              </a:ext>
            </a:extLst>
          </p:cNvPr>
          <p:cNvSpPr txBox="1"/>
          <p:nvPr/>
        </p:nvSpPr>
        <p:spPr>
          <a:xfrm>
            <a:off x="3572122" y="588787"/>
            <a:ext cx="59554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/>
                <a:cs typeface="Times New Roman"/>
              </a:rPr>
              <a:t>Module 2(Flight List)</a:t>
            </a:r>
            <a:endParaRPr lang="en-US" dirty="0"/>
          </a:p>
        </p:txBody>
      </p:sp>
      <p:pic>
        <p:nvPicPr>
          <p:cNvPr id="4" name="Picture 3" descr="A map with a magnifying glass and a toy airplane&#10;&#10;Description automatically generated">
            <a:extLst>
              <a:ext uri="{FF2B5EF4-FFF2-40B4-BE49-F238E27FC236}">
                <a16:creationId xmlns:a16="http://schemas.microsoft.com/office/drawing/2014/main" id="{93A04A42-4804-249B-7C55-9867F88B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42" y="1528515"/>
            <a:ext cx="8789095" cy="49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3783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