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28" r:id="rId6"/>
    <p:sldId id="429" r:id="rId7"/>
    <p:sldId id="432" r:id="rId8"/>
    <p:sldId id="433" r:id="rId9"/>
    <p:sldId id="434" r:id="rId10"/>
    <p:sldId id="430" r:id="rId11"/>
    <p:sldId id="431" r:id="rId12"/>
    <p:sldId id="470" r:id="rId13"/>
    <p:sldId id="471" r:id="rId14"/>
    <p:sldId id="444" r:id="rId15"/>
    <p:sldId id="448" r:id="rId16"/>
    <p:sldId id="436" r:id="rId17"/>
    <p:sldId id="437" r:id="rId18"/>
    <p:sldId id="442" r:id="rId19"/>
    <p:sldId id="438" r:id="rId20"/>
    <p:sldId id="446" r:id="rId21"/>
    <p:sldId id="447" r:id="rId22"/>
    <p:sldId id="449" r:id="rId23"/>
    <p:sldId id="450" r:id="rId24"/>
    <p:sldId id="451" r:id="rId25"/>
    <p:sldId id="445" r:id="rId26"/>
    <p:sldId id="435" r:id="rId27"/>
    <p:sldId id="439" r:id="rId28"/>
    <p:sldId id="440" r:id="rId29"/>
    <p:sldId id="452" r:id="rId30"/>
    <p:sldId id="45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6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Practice/Index/156#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156#1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Цикли </a:t>
            </a:r>
            <a:r>
              <a:rPr lang="bg-BG" dirty="0"/>
              <a:t>със </a:t>
            </a:r>
            <a:r>
              <a:rPr lang="bg-BG" dirty="0" smtClean="0"/>
              <a:t>стъпка, </a:t>
            </a:r>
            <a:r>
              <a:rPr lang="en-US" dirty="0" smtClean="0"/>
              <a:t>While, Do…While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1225" y="3384408"/>
            <a:ext cx="124021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сложни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въведе число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диапазона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r>
              <a:rPr lang="bg-BG" dirty="0" smtClean="0"/>
              <a:t>При невалидно число да се въведе отново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Число в диапазона </a:t>
            </a:r>
            <a:r>
              <a:rPr lang="en-US" dirty="0" smtClean="0"/>
              <a:t>[1…100]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653872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judge.softuni.bg/Contests/Practice/Index/156#5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25269"/>
            <a:ext cx="1971690" cy="17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Цикли със стъпка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bg-BG" dirty="0" smtClean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 smtClean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на две естествени числа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 smtClean="0"/>
              <a:t> 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smtClean="0"/>
              <a:t> </a:t>
            </a:r>
            <a:r>
              <a:rPr lang="bg-BG" sz="3200" dirty="0" smtClean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 smtClean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НОД(67</a:t>
            </a:r>
            <a:r>
              <a:rPr lang="en-US" sz="3000" dirty="0" smtClean="0"/>
              <a:t>, 1</a:t>
            </a:r>
            <a:r>
              <a:rPr lang="bg-BG" sz="3000" dirty="0" smtClean="0"/>
              <a:t>8)</a:t>
            </a:r>
            <a:r>
              <a:rPr lang="en-US" sz="3000" dirty="0" smtClean="0"/>
              <a:t> </a:t>
            </a:r>
            <a:r>
              <a:rPr lang="en-US" sz="3000" dirty="0"/>
              <a:t>= </a:t>
            </a:r>
            <a:r>
              <a:rPr lang="bg-BG" sz="3000" dirty="0" smtClean="0"/>
              <a:t>1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Алгоритъм на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Евклид</a:t>
            </a:r>
            <a:r>
              <a:rPr lang="bg-BG" sz="3200" dirty="0" smtClean="0"/>
              <a:t> за намиране на НОД</a:t>
            </a:r>
            <a:r>
              <a:rPr lang="en-US" sz="3200" dirty="0" smtClean="0"/>
              <a:t>:</a:t>
            </a:r>
            <a:endParaRPr lang="bg-BG" sz="3200" dirty="0" smtClean="0"/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Докато не достигнем остатък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bg-BG" sz="2800" dirty="0" smtClean="0"/>
              <a:t>Делим по-голямото число на по-малкото</a:t>
            </a:r>
          </a:p>
          <a:p>
            <a:pPr lvl="2">
              <a:lnSpc>
                <a:spcPct val="110000"/>
              </a:lnSpc>
            </a:pPr>
            <a:r>
              <a:rPr lang="bg-BG" sz="2800" dirty="0" smtClean="0"/>
              <a:t>Взимаме остатъка от делението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Най-голям общ делител</a:t>
            </a:r>
            <a:r>
              <a:rPr lang="en-US" dirty="0" smtClean="0"/>
              <a:t> (</a:t>
            </a:r>
            <a:r>
              <a:rPr lang="bg-BG" dirty="0" smtClean="0"/>
              <a:t>НОД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7289" y="2389496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 smtClean="0">
                <a:solidFill>
                  <a:prstClr val="white"/>
                </a:solidFill>
              </a:rPr>
              <a:t>12</a:t>
            </a:r>
            <a:endParaRPr lang="en-US" sz="3000" dirty="0" smtClean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prstClr val="white"/>
                </a:solidFill>
              </a:rPr>
              <a:t>НОД(15, 9) = 3</a:t>
            </a:r>
            <a:endParaRPr lang="bg-BG" sz="3000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9812" y="2389495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prstClr val="white"/>
                </a:solidFill>
              </a:rPr>
              <a:t>НОД(</a:t>
            </a:r>
            <a:r>
              <a:rPr lang="en-US" sz="3000" dirty="0" smtClean="0">
                <a:solidFill>
                  <a:prstClr val="white"/>
                </a:solidFill>
              </a:rPr>
              <a:t>10, 10</a:t>
            </a:r>
            <a:r>
              <a:rPr lang="bg-BG" sz="3000" dirty="0" smtClean="0">
                <a:solidFill>
                  <a:prstClr val="white"/>
                </a:solidFill>
              </a:rPr>
              <a:t>)</a:t>
            </a:r>
            <a:r>
              <a:rPr lang="en-US" sz="3000" dirty="0" smtClean="0">
                <a:solidFill>
                  <a:prstClr val="white"/>
                </a:solidFill>
              </a:rPr>
              <a:t> </a:t>
            </a:r>
            <a:r>
              <a:rPr lang="en-US" sz="3000" dirty="0">
                <a:solidFill>
                  <a:prstClr val="white"/>
                </a:solidFill>
              </a:rPr>
              <a:t>= </a:t>
            </a:r>
            <a:r>
              <a:rPr lang="bg-BG" sz="3000" dirty="0" smtClean="0">
                <a:solidFill>
                  <a:prstClr val="white"/>
                </a:solidFill>
              </a:rPr>
              <a:t>1</a:t>
            </a:r>
            <a:r>
              <a:rPr lang="en-US" sz="3000" dirty="0" smtClean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prstClr val="white"/>
                </a:solidFill>
              </a:rPr>
              <a:t>НОД(</a:t>
            </a:r>
            <a:r>
              <a:rPr lang="en-US" sz="3000" dirty="0" smtClean="0">
                <a:solidFill>
                  <a:prstClr val="white"/>
                </a:solidFill>
              </a:rPr>
              <a:t>100, 88</a:t>
            </a:r>
            <a:r>
              <a:rPr lang="bg-BG" sz="3000" dirty="0" smtClean="0">
                <a:solidFill>
                  <a:prstClr val="white"/>
                </a:solidFill>
              </a:rPr>
              <a:t>) = </a:t>
            </a:r>
            <a:r>
              <a:rPr lang="en-US" sz="3000" dirty="0" smtClean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въведат цели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 smtClean="0"/>
              <a:t> и да се намери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91749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 != 0)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judge.softuni.bg/Contests/Practice/Index/156#6</a:t>
            </a:r>
            <a:endParaRPr lang="en-US" dirty="0"/>
          </a:p>
        </p:txBody>
      </p:sp>
      <p:pic>
        <p:nvPicPr>
          <p:cNvPr id="6146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86" y="2971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 smtClean="0"/>
              <a:t>Do…While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 smtClean="0"/>
              <a:t>Повторение докато</a:t>
            </a:r>
            <a:r>
              <a:rPr lang="en-US" dirty="0" smtClean="0"/>
              <a:t> </a:t>
            </a:r>
            <a:r>
              <a:rPr lang="bg-BG" dirty="0"/>
              <a:t>е</a:t>
            </a:r>
            <a:r>
              <a:rPr lang="en-US" dirty="0" smtClean="0"/>
              <a:t> </a:t>
            </a:r>
            <a:r>
              <a:rPr lang="bg-BG" dirty="0" smtClean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естествено </a:t>
            </a:r>
            <a:r>
              <a:rPr lang="bg-BG" dirty="0"/>
              <a:t>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 smtClean="0"/>
              <a:t> да </a:t>
            </a:r>
            <a:r>
              <a:rPr lang="bg-BG" dirty="0"/>
              <a:t>се </a:t>
            </a:r>
            <a:r>
              <a:rPr lang="bg-BG" dirty="0" smtClean="0"/>
              <a:t>изчисли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…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Пример: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 smtClean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Изчисляване на факториел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1412" y="2950899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  <a:endParaRPr lang="en-US" sz="1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сумират цифрите на цяло положително число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</a:t>
            </a:r>
            <a:r>
              <a:rPr lang="en-US" dirty="0" smtClean="0"/>
              <a:t>5634: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+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 smtClean="0"/>
              <a:t>+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 smtClean="0"/>
              <a:t> +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 smtClean="0"/>
              <a:t>=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of digits: {0}", sum);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3012" y="3268641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88084" y="4735169"/>
            <a:ext cx="6434224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bg-BG" dirty="0" smtClean="0"/>
              <a:t>Безкрайни цикли и оператор </a:t>
            </a:r>
            <a:r>
              <a:rPr lang="en-US" dirty="0" smtClean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 smtClean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bg-BG" dirty="0" smtClean="0"/>
              <a:t>е когато повтаряме нещо до безкрайност: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812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336363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7" y="2421852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4" y="4839416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bg-BG" dirty="0" smtClean="0"/>
              <a:t>цикъл </a:t>
            </a:r>
            <a:r>
              <a:rPr lang="bg-BG" dirty="0"/>
              <a:t>със </a:t>
            </a:r>
            <a:r>
              <a:rPr lang="bg-BG" dirty="0" smtClean="0"/>
              <a:t>стъпка</a:t>
            </a:r>
          </a:p>
          <a:p>
            <a:pPr lvl="1"/>
            <a:r>
              <a:rPr lang="bg-BG" dirty="0" smtClean="0"/>
              <a:t>цикъл с намаляваща стъпка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 smtClean="0"/>
              <a:t>цикъл</a:t>
            </a:r>
            <a:endParaRPr lang="en-US" dirty="0" smtClean="0"/>
          </a:p>
          <a:p>
            <a:pPr lvl="1"/>
            <a:r>
              <a:rPr lang="bg-BG" dirty="0" smtClean="0"/>
              <a:t>безкраен цикъл и 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bg-BG" dirty="0"/>
              <a:t>По-сложни задачи с вложени цикли</a:t>
            </a:r>
            <a:endParaRPr lang="en-US" dirty="0"/>
          </a:p>
          <a:p>
            <a:pPr lvl="0"/>
            <a:r>
              <a:rPr lang="bg-BG" dirty="0"/>
              <a:t>Създаване на </a:t>
            </a:r>
            <a:r>
              <a:rPr lang="bg-BG" dirty="0" smtClean="0"/>
              <a:t>уеб игра с </a:t>
            </a:r>
            <a:r>
              <a:rPr lang="en-US" dirty="0"/>
              <a:t>ASP.NET MVC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3200" dirty="0" smtClean="0"/>
                  <a:t>Едно число </a:t>
                </a:r>
                <a:r>
                  <a:rPr lang="en-US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 smtClean="0"/>
                  <a:t> </a:t>
                </a:r>
                <a:r>
                  <a:rPr lang="bg-BG" sz="3200" dirty="0" smtClean="0"/>
                  <a:t>е </a:t>
                </a:r>
                <a:r>
                  <a:rPr lang="bg-BG" sz="3200" dirty="0" smtClean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 smtClean="0"/>
                  <a:t>, ако се дели единствено на </a:t>
                </a:r>
                <a:r>
                  <a:rPr lang="bg-BG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bg-BG" sz="3200" dirty="0" smtClean="0"/>
                  <a:t> и </a:t>
                </a:r>
                <a:r>
                  <a:rPr lang="en-US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 smtClean="0"/>
                  <a:t>Прости числа: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11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13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17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19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23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29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31</a:t>
                </a:r>
                <a:r>
                  <a:rPr lang="bg-BG" sz="3000" dirty="0" smtClean="0"/>
                  <a:t>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37</a:t>
                </a:r>
                <a:r>
                  <a:rPr lang="bg-BG" sz="3000" dirty="0" smtClean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41</a:t>
                </a:r>
                <a:r>
                  <a:rPr lang="bg-BG" sz="3000" dirty="0" smtClean="0"/>
                  <a:t>,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43</a:t>
                </a:r>
                <a:r>
                  <a:rPr lang="bg-BG" sz="3000" dirty="0" smtClean="0"/>
                  <a:t>, …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 smtClean="0"/>
                  <a:t>Непрости (композитни)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  <a:r>
                  <a:rPr lang="bg-BG" sz="3000" dirty="0"/>
                  <a:t> = 2 * 5,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21 </a:t>
                </a:r>
                <a:r>
                  <a:rPr lang="bg-BG" sz="3000" dirty="0" smtClean="0"/>
                  <a:t>= 3 </a:t>
                </a:r>
                <a:r>
                  <a:rPr lang="bg-BG" sz="3000" dirty="0"/>
                  <a:t>* </a:t>
                </a:r>
                <a:r>
                  <a:rPr lang="bg-BG" sz="3000" dirty="0" smtClean="0"/>
                  <a:t>7, 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143</a:t>
                </a:r>
                <a:r>
                  <a:rPr lang="bg-BG" sz="3000" dirty="0" smtClean="0"/>
                  <a:t> = 13 * 11</a:t>
                </a:r>
              </a:p>
              <a:p>
                <a:pPr>
                  <a:lnSpc>
                    <a:spcPct val="110000"/>
                  </a:lnSpc>
                </a:pPr>
                <a:r>
                  <a:rPr lang="bg-BG" sz="3200" dirty="0" smtClean="0"/>
                  <a:t>Едно число </a:t>
                </a:r>
                <a:r>
                  <a:rPr lang="en-US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 smtClean="0"/>
                  <a:t> </a:t>
                </a:r>
                <a:r>
                  <a:rPr lang="bg-BG" sz="3200" dirty="0" smtClean="0"/>
                  <a:t>е просто, ако се дели</a:t>
                </a:r>
                <a:r>
                  <a:rPr lang="en-US" sz="3200" dirty="0" smtClean="0"/>
                  <a:t> </a:t>
                </a:r>
                <a:r>
                  <a:rPr lang="bg-BG" sz="3200" dirty="0" smtClean="0"/>
                  <a:t>на число между </a:t>
                </a:r>
                <a:r>
                  <a:rPr lang="bg-BG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bg-BG" sz="3200" dirty="0" smtClean="0"/>
                  <a:t> и</a:t>
                </a:r>
                <a:r>
                  <a:rPr lang="en-US" sz="3200" dirty="0" smtClean="0"/>
                  <a:t> </a:t>
                </a:r>
                <a:r>
                  <a:rPr lang="en-US" sz="3200" b="1" dirty="0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n-1</a:t>
                </a:r>
                <a:endParaRPr lang="en-US" sz="32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bg-BG" sz="3200" dirty="0" smtClean="0"/>
                  <a:t>Алгоритъм за проверка дали число е </a:t>
                </a:r>
                <a:r>
                  <a:rPr lang="bg-BG" sz="3200" dirty="0" smtClean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 smtClean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Проверяваме дали 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bg-BG" sz="3000" dirty="0"/>
                  <a:t>се дели на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…, </a:t>
                </a:r>
                <a:r>
                  <a:rPr lang="en-US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bg-BG" sz="3000" dirty="0" smtClean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  <a:endParaRPr lang="bg-BG" sz="3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 smtClean="0"/>
                  <a:t>Ако се раздели, значи е композитно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 smtClean="0"/>
                  <a:t>Ако не се раздели, значи е просто</a:t>
                </a:r>
                <a:endParaRPr lang="en-US" dirty="0" smtClean="0"/>
              </a:p>
              <a:p>
                <a:pPr marL="304747" lvl="1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 smtClean="0"/>
                  <a:t>Оптимизация: вместо до 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n-1</a:t>
                </a:r>
                <a:r>
                  <a:rPr lang="en-US" dirty="0" smtClean="0"/>
                  <a:t> </a:t>
                </a:r>
                <a:r>
                  <a:rPr lang="bg-BG" dirty="0" smtClean="0"/>
                  <a:t>да се проверяват делители до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  <a:blipFill rotWithShape="0">
                <a:blip r:embed="rId2"/>
                <a:stretch>
                  <a:fillRect l="-1033" t="-1641" b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числа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69" y="3772557"/>
            <a:ext cx="2385443" cy="20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 smtClean="0"/>
              <a:t>Проверка за просто число. Оператор </a:t>
            </a:r>
            <a:r>
              <a:rPr lang="en-US" sz="3900" dirty="0"/>
              <a:t>break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34619"/>
            <a:ext cx="10366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i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(prime)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40386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41068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18" y="3860442"/>
            <a:ext cx="243251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въвежда четно число</a:t>
            </a:r>
          </a:p>
          <a:p>
            <a:pPr lvl="1"/>
            <a:r>
              <a:rPr lang="bg-BG" sz="3000" dirty="0" smtClean="0"/>
              <a:t>При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невалидно число </a:t>
            </a:r>
            <a:r>
              <a:rPr lang="bg-BG" sz="3000" dirty="0" smtClean="0"/>
              <a:t>да връща към повторно въвеждане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break </a:t>
            </a:r>
            <a:r>
              <a:rPr lang="bg-BG" dirty="0" smtClean="0"/>
              <a:t>в безкраен цикъл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2188" y="2543616"/>
            <a:ext cx="10207624" cy="3933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("Even number entered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61617" y="2636037"/>
            <a:ext cx="2216908" cy="1288800"/>
            <a:chOff x="9094190" y="2597400"/>
            <a:chExt cx="2216908" cy="1288800"/>
          </a:xfrm>
        </p:grpSpPr>
        <p:pic>
          <p:nvPicPr>
            <p:cNvPr id="7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Справяне с грешни числа: </a:t>
            </a:r>
            <a:r>
              <a:rPr lang="en-US" dirty="0" smtClean="0">
                <a:latin typeface="Consolas" panose="020B0609020204030204" pitchFamily="49" charset="0"/>
              </a:rPr>
              <a:t>try</a:t>
            </a:r>
            <a:r>
              <a:rPr lang="en-US" dirty="0" smtClean="0"/>
              <a:t> … </a:t>
            </a:r>
            <a:r>
              <a:rPr lang="en-US" dirty="0" smtClean="0">
                <a:latin typeface="Consolas" panose="020B0609020204030204" pitchFamily="49" charset="0"/>
              </a:rPr>
              <a:t>catch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1117242"/>
            <a:ext cx="10664824" cy="4918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even number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number is not even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endParaRPr lang="bg-BG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Console.WriteLine("Invalid number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67370" y="4147540"/>
            <a:ext cx="5105400" cy="970739"/>
          </a:xfrm>
          <a:prstGeom prst="wedgeRoundRectCallout">
            <a:avLst>
              <a:gd name="adj1" fmla="val -65237"/>
              <a:gd name="adj2" fmla="val -1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int.Parse(…)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гръмне, ще се изпълни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блокът</a:t>
            </a:r>
            <a:endParaRPr lang="bg-BG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10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65" y="1943131"/>
            <a:ext cx="1871647" cy="1460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259" y="4381293"/>
            <a:ext cx="1225554" cy="12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 smtClean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Числата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 smtClean="0"/>
              <a:t> са следните: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</a:t>
            </a:r>
            <a:r>
              <a:rPr lang="en-US" sz="3600" baseline="-25000" noProof="1" smtClean="0"/>
              <a:t>0</a:t>
            </a:r>
            <a:r>
              <a:rPr lang="en-US" noProof="1" smtClean="0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</a:t>
            </a:r>
            <a:r>
              <a:rPr lang="en-US" sz="3600" baseline="-25000" noProof="1" smtClean="0"/>
              <a:t>1</a:t>
            </a:r>
            <a:r>
              <a:rPr lang="en-US" noProof="1" smtClean="0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</a:t>
            </a:r>
            <a:r>
              <a:rPr lang="en-US" sz="3600" baseline="-25000" noProof="1" smtClean="0"/>
              <a:t>n</a:t>
            </a:r>
            <a:r>
              <a:rPr lang="en-US" noProof="1" smtClean="0"/>
              <a:t> = F</a:t>
            </a:r>
            <a:r>
              <a:rPr lang="en-US" sz="3600" baseline="-25000" noProof="1" smtClean="0"/>
              <a:t>n-1</a:t>
            </a:r>
            <a:r>
              <a:rPr lang="en-US" noProof="1" smtClean="0"/>
              <a:t> + F</a:t>
            </a:r>
            <a:r>
              <a:rPr lang="en-US" sz="3600" baseline="-25000" noProof="1" smtClean="0"/>
              <a:t>n-2</a:t>
            </a:r>
            <a:endParaRPr lang="en-US" sz="3600" baseline="-25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 на Фибоначи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11" y="3781520"/>
            <a:ext cx="3973301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prstClr val="white"/>
                </a:solidFill>
              </a:rPr>
              <a:t>Пример: </a:t>
            </a:r>
            <a:r>
              <a:rPr lang="en-US" sz="3200" dirty="0" smtClean="0">
                <a:solidFill>
                  <a:prstClr val="white"/>
                </a:solidFill>
              </a:rPr>
              <a:t>F(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 smtClean="0">
                <a:solidFill>
                  <a:prstClr val="white"/>
                </a:solidFill>
              </a:rPr>
              <a:t>) </a:t>
            </a:r>
            <a:r>
              <a:rPr lang="en-US" sz="3200" dirty="0">
                <a:solidFill>
                  <a:prstClr val="white"/>
                </a:solidFill>
              </a:rPr>
              <a:t>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987</a:t>
            </a:r>
            <a:endParaRPr lang="bg-BG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prstClr val="white"/>
                </a:solidFill>
              </a:rPr>
              <a:t>Да се въведе </a:t>
            </a:r>
            <a:r>
              <a:rPr lang="en-US" sz="3200" b="1" dirty="0" smtClean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и </a:t>
            </a:r>
            <a:r>
              <a:rPr lang="bg-BG" sz="3200" dirty="0" smtClean="0">
                <a:solidFill>
                  <a:prstClr val="white"/>
                </a:solidFill>
              </a:rPr>
              <a:t>да се пресметна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-</a:t>
            </a:r>
            <a:r>
              <a:rPr lang="bg-BG" sz="3200" dirty="0">
                <a:solidFill>
                  <a:prstClr val="white"/>
                </a:solidFill>
              </a:rPr>
              <a:t>тото число на Фибоначи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32413" y="2006394"/>
            <a:ext cx="7148399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1</a:t>
            </a:r>
            <a:r>
              <a:rPr lang="en-US" dirty="0" smtClean="0">
                <a:hlinkClick r:id="rId2"/>
              </a:rPr>
              <a:t>1</a:t>
            </a:r>
            <a:endParaRPr lang="en-US" dirty="0"/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70" y="3885126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Пирамида от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</a:t>
            </a:r>
            <a:r>
              <a:rPr lang="bg-BG" dirty="0" smtClean="0"/>
              <a:t>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3701589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 smtClean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judge.softuni.bg/Contests/Practice/Index/156#</a:t>
            </a:r>
            <a:r>
              <a:rPr lang="bg-BG" dirty="0" smtClean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judge.softuni.bg/Contests/Practice/Index/156#</a:t>
            </a:r>
            <a:r>
              <a:rPr lang="bg-BG" dirty="0" smtClean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smtClean="0"/>
              <a:t>Цикл</a:t>
            </a:r>
            <a:r>
              <a:rPr lang="bg-BG"/>
              <a:t>и</a:t>
            </a:r>
            <a:r>
              <a:rPr lang="bg-BG" smtClean="0"/>
              <a:t> </a:t>
            </a:r>
            <a:r>
              <a:rPr lang="bg-BG" dirty="0" smtClean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по-сложни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 smtClean="0"/>
              <a:t> до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</a:t>
            </a:r>
            <a:r>
              <a:rPr lang="en-US" dirty="0" smtClean="0"/>
              <a:t>100: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 smtClean="0"/>
              <a:t>, …,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1 </a:t>
            </a:r>
            <a:r>
              <a:rPr lang="bg-BG" dirty="0" smtClean="0"/>
              <a:t>до</a:t>
            </a:r>
            <a:r>
              <a:rPr lang="en-US" dirty="0" smtClean="0"/>
              <a:t> N </a:t>
            </a:r>
            <a:r>
              <a:rPr lang="bg-BG" dirty="0" smtClean="0"/>
              <a:t>през 3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73824" y="412998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88000" y="3443734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 smtClean="0"/>
              <a:t> до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bg-BG" dirty="0" smtClean="0"/>
              <a:t>в обратен ред</a:t>
            </a:r>
            <a:r>
              <a:rPr lang="en-US" dirty="0" smtClean="0"/>
              <a:t> (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 smtClean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</a:t>
            </a:r>
            <a:r>
              <a:rPr lang="en-US" dirty="0" smtClean="0"/>
              <a:t>100: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 smtClean="0"/>
              <a:t>, …,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</a:t>
            </a:r>
            <a:r>
              <a:rPr lang="en-US" dirty="0" smtClean="0"/>
              <a:t>N</a:t>
            </a:r>
            <a:r>
              <a:rPr lang="bg-BG" dirty="0" smtClean="0"/>
              <a:t> до 1 в обратен ред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=1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85312" y="345661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</a:t>
            </a:r>
            <a:r>
              <a:rPr lang="bg-BG" dirty="0" smtClean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42923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79" y="4950102"/>
            <a:ext cx="2691113" cy="685872"/>
          </a:xfrm>
          <a:prstGeom prst="roundRect">
            <a:avLst>
              <a:gd name="adj" fmla="val 7278"/>
            </a:avLst>
          </a:prstGeom>
        </p:spPr>
      </p:pic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 smtClean="0"/>
              <a:t> до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</a:t>
            </a:r>
            <a:r>
              <a:rPr lang="en-US" dirty="0" smtClean="0"/>
              <a:t>10: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1024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bg-BG" dirty="0" smtClean="0"/>
              <a:t>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623" y="2977478"/>
            <a:ext cx="2610674" cy="2598001"/>
          </a:xfrm>
          <a:prstGeom prst="roundRect">
            <a:avLst>
              <a:gd name="adj" fmla="val 1795"/>
            </a:avLst>
          </a:prstGeom>
        </p:spPr>
      </p:pic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55660" y="3247725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четните степени на 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: 2</a:t>
            </a:r>
            <a:r>
              <a:rPr lang="bg-BG" baseline="30000" dirty="0" smtClean="0"/>
              <a:t>0</a:t>
            </a:r>
            <a:r>
              <a:rPr lang="bg-BG" dirty="0" smtClean="0"/>
              <a:t>, 2</a:t>
            </a:r>
            <a:r>
              <a:rPr lang="bg-BG" baseline="30000" dirty="0" smtClean="0"/>
              <a:t>2</a:t>
            </a:r>
            <a:r>
              <a:rPr lang="bg-BG" dirty="0" smtClean="0"/>
              <a:t>, 2</a:t>
            </a:r>
            <a:r>
              <a:rPr lang="bg-BG" baseline="30000" dirty="0" smtClean="0"/>
              <a:t>4</a:t>
            </a:r>
            <a:r>
              <a:rPr lang="bg-BG" dirty="0" smtClean="0"/>
              <a:t>, 2</a:t>
            </a:r>
            <a:r>
              <a:rPr lang="bg-BG" baseline="30000" dirty="0" smtClean="0"/>
              <a:t>8</a:t>
            </a:r>
            <a:r>
              <a:rPr lang="bg-BG" dirty="0" smtClean="0"/>
              <a:t>, …, 2</a:t>
            </a:r>
            <a:r>
              <a:rPr lang="en-US" baseline="30000" dirty="0" smtClean="0"/>
              <a:t>n</a:t>
            </a:r>
            <a:endParaRPr lang="bg-BG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</a:t>
            </a:r>
            <a:r>
              <a:rPr lang="en-US" dirty="0" smtClean="0"/>
              <a:t>10: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1024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Четни степени на 2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2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45516" y="393397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 smtClean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Да се отпечатат всички числа </a:t>
            </a:r>
            <a:r>
              <a:rPr lang="en-US" sz="3200" dirty="0" smtClean="0"/>
              <a:t>≤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 smtClean="0"/>
              <a:t> от редицата: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 smtClean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 smtClean="0"/>
              <a:t>, …</a:t>
            </a:r>
          </a:p>
          <a:p>
            <a:pPr lvl="1"/>
            <a:r>
              <a:rPr lang="bg-BG" sz="3000" dirty="0" smtClean="0"/>
              <a:t>Всяко следващо число = предишно число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Редица числа 2</a:t>
            </a:r>
            <a:r>
              <a:rPr lang="en-US" dirty="0" smtClean="0"/>
              <a:t>k</a:t>
            </a:r>
            <a:r>
              <a:rPr lang="bg-BG" dirty="0" smtClean="0"/>
              <a:t>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6180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848883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4977825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</a:t>
            </a:r>
            <a:r>
              <a:rPr 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63, …</a:t>
            </a:r>
            <a:endParaRPr 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1930</Words>
  <Application>Microsoft Office PowerPoint</Application>
  <PresentationFormat>Custom</PresentationFormat>
  <Paragraphs>353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Работа с по-сложни цикли</vt:lpstr>
      <vt:lpstr>Съдържание</vt:lpstr>
      <vt:lpstr>Цикли със стъпка</vt:lpstr>
      <vt:lpstr>Числата от 1 до N през 3</vt:lpstr>
      <vt:lpstr>Числата от N до 1 в обратен ред</vt:lpstr>
      <vt:lpstr>Числата от 1 до 2n с for-цикъл</vt:lpstr>
      <vt:lpstr>Четни степени на 2</vt:lpstr>
      <vt:lpstr>While цикъл</vt:lpstr>
      <vt:lpstr>Редица числа 2k+1</vt:lpstr>
      <vt:lpstr>Число в диапазона [1…100]</vt:lpstr>
      <vt:lpstr>PowerPoint Presentation</vt:lpstr>
      <vt:lpstr>Най-голям общ делител (НОД)</vt:lpstr>
      <vt:lpstr>Най-голям общ делител (НОД)</vt:lpstr>
      <vt:lpstr>Алгоритъм на Евклид за НОД</vt:lpstr>
      <vt:lpstr>Do…While цикъл</vt:lpstr>
      <vt:lpstr>Изчисляване на факториел</vt:lpstr>
      <vt:lpstr>Сумиране на цифрите на число</vt:lpstr>
      <vt:lpstr>Безкрайни цикли и оператор break</vt:lpstr>
      <vt:lpstr>Безкраен цикъл</vt:lpstr>
      <vt:lpstr>Прости числа</vt:lpstr>
      <vt:lpstr>Проверка за просто число. Оператор break</vt:lpstr>
      <vt:lpstr>Оператор break в безкраен цикъл</vt:lpstr>
      <vt:lpstr>Справяне с грешни числа: try … catch</vt:lpstr>
      <vt:lpstr>Задачи с цикли</vt:lpstr>
      <vt:lpstr>Числа на Фибоначи</vt:lpstr>
      <vt:lpstr>Пирамида от числа</vt:lpstr>
      <vt:lpstr>Пирамида от числа – решение</vt:lpstr>
      <vt:lpstr>Таблица с числа</vt:lpstr>
      <vt:lpstr>Таблица с числа – решение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2016-08-24T08:28:47Z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