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715000" type="screen16x10"/>
  <p:notesSz cx="9144000" cy="5715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48" y="-222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5E7A-910A-49B4-901E-8362EE8E91C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428625"/>
            <a:ext cx="3429000" cy="2143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714625"/>
            <a:ext cx="7315200" cy="2571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B9118-43F1-4F57-8F1E-C8D6FC2AF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06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B9118-43F1-4F57-8F1E-C8D6FC2AFB5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1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771650"/>
            <a:ext cx="7772400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CIRCUIT</a:t>
            </a:r>
            <a:r>
              <a:rPr spc="-50" dirty="0"/>
              <a:t> </a:t>
            </a:r>
            <a:r>
              <a:rPr spc="-10" dirty="0"/>
              <a:t>THEORY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CIRCUIT</a:t>
            </a:r>
            <a:r>
              <a:rPr spc="-50" dirty="0"/>
              <a:t> </a:t>
            </a:r>
            <a:r>
              <a:rPr spc="-10" dirty="0"/>
              <a:t>THEORY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CIRCUIT</a:t>
            </a:r>
            <a:r>
              <a:rPr spc="-50" dirty="0"/>
              <a:t> </a:t>
            </a:r>
            <a:r>
              <a:rPr spc="-10" dirty="0"/>
              <a:t>THEORY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CIRCUIT</a:t>
            </a:r>
            <a:r>
              <a:rPr spc="-50" dirty="0"/>
              <a:t> </a:t>
            </a:r>
            <a:r>
              <a:rPr spc="-10" dirty="0"/>
              <a:t>THEORY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CIRCUIT</a:t>
            </a:r>
            <a:r>
              <a:rPr spc="-50" dirty="0"/>
              <a:t> </a:t>
            </a:r>
            <a:r>
              <a:rPr spc="-10" dirty="0"/>
              <a:t>THEORY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055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0" y="76200"/>
                </a:moveTo>
                <a:lnTo>
                  <a:pt x="9144000" y="76200"/>
                </a:lnTo>
                <a:lnTo>
                  <a:pt x="91440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29250"/>
            <a:ext cx="9144000" cy="285750"/>
          </a:xfrm>
          <a:custGeom>
            <a:avLst/>
            <a:gdLst/>
            <a:ahLst/>
            <a:cxnLst/>
            <a:rect l="l" t="t" r="r" b="b"/>
            <a:pathLst>
              <a:path w="9144000" h="285750">
                <a:moveTo>
                  <a:pt x="0" y="285748"/>
                </a:moveTo>
                <a:lnTo>
                  <a:pt x="9144000" y="285748"/>
                </a:lnTo>
                <a:lnTo>
                  <a:pt x="9144000" y="0"/>
                </a:lnTo>
                <a:lnTo>
                  <a:pt x="0" y="0"/>
                </a:lnTo>
                <a:lnTo>
                  <a:pt x="0" y="28574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286375"/>
            <a:ext cx="9144000" cy="66675"/>
          </a:xfrm>
          <a:custGeom>
            <a:avLst/>
            <a:gdLst/>
            <a:ahLst/>
            <a:cxnLst/>
            <a:rect l="l" t="t" r="r" b="b"/>
            <a:pathLst>
              <a:path w="9144000" h="66675">
                <a:moveTo>
                  <a:pt x="0" y="66675"/>
                </a:moveTo>
                <a:lnTo>
                  <a:pt x="9144000" y="66675"/>
                </a:lnTo>
                <a:lnTo>
                  <a:pt x="9144000" y="0"/>
                </a:lnTo>
                <a:lnTo>
                  <a:pt x="0" y="0"/>
                </a:lnTo>
                <a:lnTo>
                  <a:pt x="0" y="6667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24750" y="0"/>
            <a:ext cx="1457325" cy="69532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5353050"/>
            <a:ext cx="9140825" cy="76200"/>
          </a:xfrm>
          <a:custGeom>
            <a:avLst/>
            <a:gdLst/>
            <a:ahLst/>
            <a:cxnLst/>
            <a:rect l="l" t="t" r="r" b="b"/>
            <a:pathLst>
              <a:path w="9140825" h="76200">
                <a:moveTo>
                  <a:pt x="9140825" y="0"/>
                </a:moveTo>
                <a:lnTo>
                  <a:pt x="0" y="0"/>
                </a:lnTo>
                <a:lnTo>
                  <a:pt x="0" y="76200"/>
                </a:lnTo>
                <a:lnTo>
                  <a:pt x="9140825" y="76200"/>
                </a:lnTo>
                <a:lnTo>
                  <a:pt x="91408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3374" y="5276849"/>
            <a:ext cx="1104900" cy="4381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372" y="69278"/>
            <a:ext cx="8771254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372" y="989425"/>
            <a:ext cx="8312150" cy="1276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37634" y="5467786"/>
            <a:ext cx="1278889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CIRCUIT</a:t>
            </a:r>
            <a:r>
              <a:rPr spc="-50" dirty="0"/>
              <a:t> </a:t>
            </a:r>
            <a:r>
              <a:rPr spc="-10" dirty="0"/>
              <a:t>THEORY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1000" y="3619500"/>
            <a:ext cx="6816090" cy="11599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US" spc="-55" dirty="0" smtClean="0">
                <a:latin typeface="Arial MT"/>
                <a:cs typeface="Arial MT"/>
              </a:rPr>
              <a:t>M.A.HARITHA 727623BEA062</a:t>
            </a: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US" sz="1800" spc="-55" dirty="0" smtClean="0">
                <a:latin typeface="Arial MT"/>
                <a:cs typeface="Arial MT"/>
              </a:rPr>
              <a:t>R.HEMALATHA 727623BEA063</a:t>
            </a: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US" spc="-55" dirty="0" smtClean="0">
                <a:latin typeface="Arial MT"/>
                <a:cs typeface="Arial MT"/>
              </a:rPr>
              <a:t>G.ABIMANYU  727623BEA064</a:t>
            </a: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US" sz="1800" spc="-55" dirty="0" smtClean="0">
                <a:latin typeface="Arial MT"/>
                <a:cs typeface="Arial MT"/>
              </a:rPr>
              <a:t>K.SUDHARSAN 72624BEA301</a:t>
            </a:r>
            <a:endParaRPr sz="1800" spc="-10" dirty="0" smtClean="0">
              <a:latin typeface="Arial MT"/>
              <a:cs typeface="Arial MT"/>
            </a:endParaRPr>
          </a:p>
        </p:txBody>
      </p:sp>
      <p:pic>
        <p:nvPicPr>
          <p:cNvPr id="4" name="Picture 2" descr="C:\Users\admin\Downloads\MCET Text logo_V17.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90575"/>
            <a:ext cx="7848600" cy="1228725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171700"/>
            <a:ext cx="8771254" cy="1231106"/>
          </a:xfrm>
        </p:spPr>
        <p:txBody>
          <a:bodyPr/>
          <a:lstStyle/>
          <a:p>
            <a:pPr algn="l"/>
            <a:r>
              <a:rPr lang="en-IN" sz="4000" b="1" dirty="0" smtClean="0"/>
              <a:t>23EAT302 </a:t>
            </a:r>
            <a:r>
              <a:rPr lang="en-US" sz="4000" b="1" dirty="0" smtClean="0"/>
              <a:t> - </a:t>
            </a:r>
            <a:r>
              <a:rPr lang="en-IN" sz="4000" b="1" dirty="0" smtClean="0"/>
              <a:t>Analog Communication</a:t>
            </a:r>
            <a:br>
              <a:rPr lang="en-IN" sz="4000" b="1" dirty="0" smtClean="0"/>
            </a:br>
            <a:r>
              <a:rPr lang="en-IN" sz="4000" b="1" dirty="0"/>
              <a:t> </a:t>
            </a:r>
            <a:r>
              <a:rPr lang="en-IN" sz="4000" b="1" dirty="0" smtClean="0"/>
              <a:t>          MEAN ITS PROPERTIES</a:t>
            </a:r>
            <a:endParaRPr lang="en-IN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20" dirty="0" smtClean="0"/>
              <a:t> 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803401"/>
            <a:ext cx="23831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Arial"/>
                <a:cs typeface="Arial"/>
              </a:rPr>
              <a:t>Definition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Mean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10334"/>
            <a:ext cx="6375400" cy="374782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  <a:tabLst>
                <a:tab pos="236854" algn="l"/>
              </a:tabLst>
            </a:pPr>
            <a:r>
              <a:rPr lang="en-US" sz="2000" dirty="0" smtClean="0">
                <a:latin typeface="Arial MT"/>
                <a:cs typeface="Arial MT"/>
              </a:rPr>
              <a:t>The mean is the average value of a set of numbers or a function.</a:t>
            </a:r>
          </a:p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  <a:tabLst>
                <a:tab pos="236854" algn="l"/>
              </a:tabLst>
            </a:pPr>
            <a:r>
              <a:rPr lang="en-US" sz="2000" dirty="0" smtClean="0">
                <a:latin typeface="Arial MT"/>
                <a:cs typeface="Arial MT"/>
              </a:rPr>
              <a:t>In communication systems, the mean helps represent average signal behavior or characteristics over time or multiple instances. 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Types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Mean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0" dirty="0" smtClean="0">
                <a:latin typeface="Arial"/>
                <a:cs typeface="Arial"/>
              </a:rPr>
              <a:t>:</a:t>
            </a:r>
            <a:r>
              <a:rPr lang="en-US" sz="2000" dirty="0">
                <a:latin typeface="Arial"/>
                <a:cs typeface="Arial"/>
              </a:rPr>
              <a:t> </a:t>
            </a:r>
            <a:endParaRPr lang="en-US" sz="2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301625" lvl="1" indent="-219075">
              <a:lnSpc>
                <a:spcPct val="100000"/>
              </a:lnSpc>
              <a:buChar char="•"/>
              <a:tabLst>
                <a:tab pos="301625" algn="l"/>
              </a:tabLst>
            </a:pPr>
            <a:r>
              <a:rPr lang="en-US" sz="2000" dirty="0" smtClean="0">
                <a:latin typeface="Arial MT"/>
                <a:cs typeface="Arial MT"/>
              </a:rPr>
              <a:t> </a:t>
            </a:r>
            <a:r>
              <a:rPr sz="2000" dirty="0" smtClean="0">
                <a:latin typeface="Arial MT"/>
                <a:cs typeface="Arial MT"/>
              </a:rPr>
              <a:t>Arithmetic</a:t>
            </a:r>
            <a:r>
              <a:rPr sz="2000" spc="-114" dirty="0" smtClean="0">
                <a:latin typeface="Arial MT"/>
                <a:cs typeface="Arial MT"/>
              </a:rPr>
              <a:t> </a:t>
            </a:r>
            <a:r>
              <a:rPr sz="2000" dirty="0" smtClean="0">
                <a:latin typeface="Arial MT"/>
                <a:cs typeface="Arial MT"/>
              </a:rPr>
              <a:t>Mean</a:t>
            </a:r>
            <a:endParaRPr lang="en-US" sz="2000" dirty="0" smtClean="0">
              <a:latin typeface="Arial MT"/>
              <a:cs typeface="Arial MT"/>
            </a:endParaRPr>
          </a:p>
          <a:p>
            <a:pPr marL="301625" lvl="1" indent="-219075">
              <a:lnSpc>
                <a:spcPct val="100000"/>
              </a:lnSpc>
              <a:buChar char="•"/>
              <a:tabLst>
                <a:tab pos="301625" algn="l"/>
              </a:tabLst>
            </a:pPr>
            <a:r>
              <a:rPr lang="en-US" sz="2000" dirty="0" smtClean="0">
                <a:latin typeface="Arial MT"/>
                <a:cs typeface="Arial MT"/>
              </a:rPr>
              <a:t> </a:t>
            </a:r>
            <a:r>
              <a:rPr sz="2000" dirty="0" smtClean="0">
                <a:latin typeface="Arial MT"/>
                <a:cs typeface="Arial MT"/>
              </a:rPr>
              <a:t>Geometric</a:t>
            </a:r>
            <a:r>
              <a:rPr sz="2000" spc="-40" dirty="0" smtClean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Mean</a:t>
            </a:r>
            <a:r>
              <a:rPr sz="2000" spc="-10" dirty="0">
                <a:latin typeface="Arial MT"/>
                <a:cs typeface="Arial MT"/>
              </a:rPr>
              <a:t> </a:t>
            </a:r>
            <a:endParaRPr lang="en-US" sz="2000" spc="-10" dirty="0" smtClean="0">
              <a:latin typeface="Arial MT"/>
              <a:cs typeface="Arial MT"/>
            </a:endParaRPr>
          </a:p>
          <a:p>
            <a:pPr marL="301625" lvl="1" indent="-219075">
              <a:lnSpc>
                <a:spcPct val="100000"/>
              </a:lnSpc>
              <a:buChar char="•"/>
              <a:tabLst>
                <a:tab pos="301625" algn="l"/>
              </a:tabLst>
            </a:pP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dirty="0" smtClean="0">
                <a:latin typeface="Arial MT"/>
                <a:cs typeface="Arial MT"/>
              </a:rPr>
              <a:t>Harmonic</a:t>
            </a:r>
            <a:r>
              <a:rPr lang="en-US" sz="2000" spc="-10" dirty="0" smtClean="0">
                <a:latin typeface="Arial MT"/>
                <a:cs typeface="Arial MT"/>
              </a:rPr>
              <a:t> Mean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0" y="665193"/>
            <a:ext cx="7137400" cy="223650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240029" algn="l"/>
              </a:tabLst>
            </a:pPr>
            <a:r>
              <a:rPr lang="en-US" sz="2400" b="1" spc="-10" dirty="0" smtClean="0">
                <a:latin typeface="Times New Roman"/>
                <a:cs typeface="Times New Roman"/>
              </a:rPr>
              <a:t>Arithmetic Mean</a:t>
            </a:r>
            <a:endParaRPr sz="2400" dirty="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029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The s</a:t>
            </a:r>
            <a:r>
              <a:rPr sz="2400" dirty="0" smtClean="0">
                <a:latin typeface="Times New Roman"/>
                <a:cs typeface="Times New Roman"/>
              </a:rPr>
              <a:t>um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divided 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formula:</a:t>
            </a:r>
            <a:endParaRPr sz="2400" dirty="0">
              <a:latin typeface="Times New Roman"/>
              <a:cs typeface="Times New Roman"/>
            </a:endParaRPr>
          </a:p>
          <a:p>
            <a:pPr marL="239395" marR="121285" indent="-227329">
              <a:lnSpc>
                <a:spcPts val="2560"/>
              </a:lnSpc>
              <a:spcBef>
                <a:spcPts val="107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It’s the most common type of mean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240029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81300"/>
            <a:ext cx="68580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0" y="665193"/>
            <a:ext cx="8286115" cy="209800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240029" algn="l"/>
              </a:tabLst>
            </a:pPr>
            <a:r>
              <a:rPr lang="en-US" sz="2400" b="1" spc="-10" dirty="0" smtClean="0">
                <a:latin typeface="Times New Roman"/>
                <a:cs typeface="Times New Roman"/>
              </a:rPr>
              <a:t>Geometric Mean</a:t>
            </a:r>
            <a:endParaRPr sz="2400" dirty="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029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 The nth root of the product of n values, useful for datasets with values that are multiplicative or exponential.</a:t>
            </a:r>
            <a:endParaRPr sz="2400" dirty="0">
              <a:latin typeface="Times New Roman"/>
              <a:cs typeface="Times New Roman"/>
            </a:endParaRPr>
          </a:p>
          <a:p>
            <a:pPr marL="239395" marR="5080" indent="-227329">
              <a:lnSpc>
                <a:spcPts val="263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Useful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multiplicative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growth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(e.g.,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interest 	rates).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92474"/>
            <a:ext cx="45815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0" y="665193"/>
            <a:ext cx="8231505" cy="177484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240029" algn="l"/>
              </a:tabLst>
            </a:pPr>
            <a:r>
              <a:rPr lang="en-US" sz="2400" b="1" spc="-10" dirty="0" smtClean="0">
                <a:latin typeface="Times New Roman"/>
                <a:cs typeface="Times New Roman"/>
              </a:rPr>
              <a:t>Harmonic Mean </a:t>
            </a: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 panose="020B0604020202020204" pitchFamily="34" charset="0"/>
              <a:buChar char="•"/>
              <a:tabLst>
                <a:tab pos="240029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The reciprocal of the average of the reciprocals of a set </a:t>
            </a:r>
            <a:r>
              <a:rPr lang="en-US" sz="2400" dirty="0" smtClean="0">
                <a:latin typeface="Times New Roman"/>
                <a:cs typeface="Times New Roman"/>
              </a:rPr>
              <a:t>of values</a:t>
            </a:r>
            <a:r>
              <a:rPr lang="en-US" sz="2400" dirty="0" smtClean="0">
                <a:latin typeface="Times New Roman"/>
                <a:cs typeface="Times New Roman"/>
              </a:rPr>
              <a:t>, often used for rates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(e.g.,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speed,</a:t>
            </a:r>
            <a:r>
              <a:rPr sz="2400" spc="-10" dirty="0">
                <a:latin typeface="Times New Roman"/>
                <a:cs typeface="Times New Roman"/>
              </a:rPr>
              <a:t> density</a:t>
            </a:r>
            <a:r>
              <a:rPr sz="2400" spc="-10" dirty="0" smtClean="0"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86100"/>
            <a:ext cx="4305300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28600" y="723900"/>
            <a:ext cx="7543800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/>
              <a:t>Properties</a:t>
            </a:r>
            <a:r>
              <a:rPr b="1" spc="90" dirty="0"/>
              <a:t> </a:t>
            </a:r>
            <a:r>
              <a:rPr b="1" dirty="0"/>
              <a:t>of</a:t>
            </a:r>
            <a:r>
              <a:rPr b="1" spc="100" dirty="0"/>
              <a:t> </a:t>
            </a:r>
            <a:r>
              <a:rPr b="1" dirty="0"/>
              <a:t>the</a:t>
            </a:r>
            <a:r>
              <a:rPr b="1" spc="90" dirty="0"/>
              <a:t> </a:t>
            </a:r>
            <a:r>
              <a:rPr b="1" spc="-20" dirty="0" smtClean="0"/>
              <a:t>Mea</a:t>
            </a:r>
            <a:r>
              <a:rPr lang="en-US" b="1" spc="-20" dirty="0" smtClean="0"/>
              <a:t>n</a:t>
            </a:r>
            <a:endParaRPr b="1" spc="-2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381000" y="1104900"/>
            <a:ext cx="6248400" cy="3693319"/>
          </a:xfrm>
        </p:spPr>
        <p:txBody>
          <a:bodyPr/>
          <a:lstStyle/>
          <a:p>
            <a:r>
              <a:rPr lang="en-US" dirty="0"/>
              <a:t>Additive Property</a:t>
            </a:r>
            <a:r>
              <a:rPr lang="en-US" dirty="0" smtClean="0"/>
              <a:t>:     </a:t>
            </a:r>
            <a:r>
              <a:rPr lang="en-US" b="0" dirty="0" smtClean="0"/>
              <a:t> The </a:t>
            </a:r>
            <a:r>
              <a:rPr lang="en-US" b="0" dirty="0"/>
              <a:t>mean of a set of numbers is equal to the sum of the values divided by the number of </a:t>
            </a:r>
            <a:r>
              <a:rPr lang="en-US" b="0" dirty="0" smtClean="0"/>
              <a:t>values.</a:t>
            </a:r>
          </a:p>
          <a:p>
            <a:r>
              <a:rPr lang="en-US" b="0" dirty="0" smtClean="0"/>
              <a:t> </a:t>
            </a:r>
            <a:r>
              <a:rPr lang="en-US" dirty="0" smtClean="0"/>
              <a:t>Linearity:  </a:t>
            </a:r>
            <a:r>
              <a:rPr lang="en-US" b="0" dirty="0" smtClean="0"/>
              <a:t>if you </a:t>
            </a:r>
            <a:r>
              <a:rPr lang="en-US" b="0" dirty="0"/>
              <a:t>have two sets of numbers, the mean of their combined set is a weighted average of their individual means, proportional to the number of elements in each set</a:t>
            </a:r>
            <a:r>
              <a:rPr lang="en-US" b="0" dirty="0" smtClean="0"/>
              <a:t>.</a:t>
            </a:r>
          </a:p>
          <a:p>
            <a:r>
              <a:rPr lang="en-US" dirty="0" smtClean="0"/>
              <a:t>Sensitivity </a:t>
            </a:r>
            <a:r>
              <a:rPr lang="en-US" dirty="0"/>
              <a:t>to Outliers:  </a:t>
            </a:r>
            <a:r>
              <a:rPr lang="en-US" dirty="0" smtClean="0"/>
              <a:t> </a:t>
            </a:r>
            <a:r>
              <a:rPr lang="en-US" b="0" dirty="0" smtClean="0"/>
              <a:t>The </a:t>
            </a:r>
            <a:r>
              <a:rPr lang="en-US" b="0" dirty="0"/>
              <a:t>mean can be heavily influenced by extreme values (outliers), which can skew </a:t>
            </a:r>
            <a:r>
              <a:rPr lang="en-US" b="0" dirty="0" smtClean="0"/>
              <a:t>the result</a:t>
            </a:r>
            <a:endParaRPr lang="en-IN" b="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CIRCUIT</a:t>
            </a:r>
            <a:r>
              <a:rPr spc="-50" dirty="0"/>
              <a:t> </a:t>
            </a:r>
            <a:r>
              <a:rPr spc="-10" dirty="0"/>
              <a:t>THEORY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7772400" cy="2962349"/>
          </a:xfrm>
        </p:spPr>
        <p:txBody>
          <a:bodyPr/>
          <a:lstStyle/>
          <a:p>
            <a:r>
              <a:rPr lang="en-US" dirty="0"/>
              <a:t>* The mean is a fundamental concept in signal processing and communication, providing insights into the average behavior of signals </a:t>
            </a:r>
            <a:br>
              <a:rPr lang="en-US" dirty="0"/>
            </a:br>
            <a:r>
              <a:rPr lang="en-US" dirty="0"/>
              <a:t>.* Understanding the properties of the mean helps in analyzing the performance of communication systems, especially in the presence of noise and random variables.</a:t>
            </a:r>
            <a:endParaRPr lang="en-IN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4"/>
          </p:nvPr>
        </p:nvSpPr>
        <p:spPr>
          <a:xfrm>
            <a:off x="381000" y="723900"/>
            <a:ext cx="6400800" cy="457200"/>
          </a:xfrm>
        </p:spPr>
        <p:txBody>
          <a:bodyPr/>
          <a:lstStyle/>
          <a:p>
            <a:r>
              <a:rPr lang="en-US" dirty="0" err="1"/>
              <a:t>conclustion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rithmetic Mean&#10;• If three numbers are in A.P. then the middle&#10;number is said to be the Arithmetic Mean (AM)&#10;of the first and the third numbers.&#10;• E.g.&#10;▫ 3,5,7 are in A.P. then 5 is A.M. of 3 &amp; 7&#10;▫ 10, 16, 22 are in A.P. then 16 is A.M. of 10 &amp; 22&#10;• If a and b are two numbers and if their A.M. is&#10;denoted by A then a, A, b are in A.P.&#10;• A= (a+b) / 2&#10; "/>
          <p:cNvSpPr>
            <a:spLocks noChangeAspect="1" noChangeArrowheads="1"/>
          </p:cNvSpPr>
          <p:nvPr/>
        </p:nvSpPr>
        <p:spPr bwMode="auto">
          <a:xfrm>
            <a:off x="63500" y="-136525"/>
            <a:ext cx="36957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Arithmetic Mean&#10;• If three numbers are in A.P. then the middle&#10;number is said to be the Arithmetic Mean (AM)&#10;of the first and the third numbers.&#10;• E.g.&#10;▫ 3,5,7 are in A.P. then 5 is A.M. of 3 &amp; 7&#10;▫ 10, 16, 22 are in A.P. then 16 is A.M. of 10 &amp; 22&#10;• If a and b are two numbers and if their A.M. is&#10;denoted by A then a, A, b are in A.P.&#10;• A= (a+b) / 2&#10; "/>
          <p:cNvSpPr>
            <a:spLocks noChangeAspect="1" noChangeArrowheads="1"/>
          </p:cNvSpPr>
          <p:nvPr/>
        </p:nvSpPr>
        <p:spPr bwMode="auto">
          <a:xfrm>
            <a:off x="215900" y="15875"/>
            <a:ext cx="36957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Subtitle 1"/>
          <p:cNvSpPr>
            <a:spLocks noGrp="1"/>
          </p:cNvSpPr>
          <p:nvPr>
            <p:ph type="subTitle" idx="4"/>
          </p:nvPr>
        </p:nvSpPr>
        <p:spPr>
          <a:xfrm>
            <a:off x="1219200" y="2552700"/>
            <a:ext cx="6400800" cy="1107996"/>
          </a:xfrm>
        </p:spPr>
        <p:txBody>
          <a:bodyPr/>
          <a:lstStyle/>
          <a:p>
            <a:r>
              <a:rPr lang="en-US" sz="7200" dirty="0" smtClean="0"/>
              <a:t>THANK  YOU</a:t>
            </a:r>
            <a:endParaRPr lang="en-IN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266</Words>
  <Application>Microsoft Office PowerPoint</Application>
  <PresentationFormat>On-screen Show (16:10)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23EAT302  - Analog Communication            MEAN ITS PROPERTIES</vt:lpstr>
      <vt:lpstr> </vt:lpstr>
      <vt:lpstr>PowerPoint Presentation</vt:lpstr>
      <vt:lpstr>PowerPoint Presentation</vt:lpstr>
      <vt:lpstr>PowerPoint Presentation</vt:lpstr>
      <vt:lpstr>Properties of the Mean</vt:lpstr>
      <vt:lpstr>* The mean is a fundamental concept in signal processing and communication, providing insights into the average behavior of signals  .* Understanding the properties of the mean helps in analyzing the performance of communication systems, especially in the presence of noise and random variables.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23EAT302  - Analog Communication</dc:title>
  <dc:creator>JAYABALA</dc:creator>
  <cp:lastModifiedBy>Windows User</cp:lastModifiedBy>
  <cp:revision>19</cp:revision>
  <dcterms:created xsi:type="dcterms:W3CDTF">2024-10-02T10:12:20Z</dcterms:created>
  <dcterms:modified xsi:type="dcterms:W3CDTF">2024-10-02T14:52:59Z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2024-10-01T00:00:00Z</vt:filetime>
  </property>
  <property fmtid="{D5CDD505-2E9C-101B-9397-08002B2CF9AE}" pid="3" name="LastSaved">
    <vt:filetime>2024-10-02T00:00:00Z</vt:filetime>
  </property>
</Properties>
</file>