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Quattrocento Sans" panose="020B0502050000020003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ckwell" panose="02060603020205020403" pitchFamily="18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O8v6WllaSTp2uIm7PG3DaEJX1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8D906D-92C9-4B1A-A01F-5CEEFF0DB15B}">
  <a:tblStyle styleId="{C88D906D-92C9-4B1A-A01F-5CEEFF0DB15B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0F5"/>
          </a:solidFill>
        </a:fill>
      </a:tcStyle>
    </a:wholeTbl>
    <a:band1H>
      <a:tcTxStyle/>
      <a:tcStyle>
        <a:tcBdr/>
        <a:fill>
          <a:solidFill>
            <a:srgbClr val="DBE0E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0E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ockwel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ockwel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+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+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+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6"/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/>
            <a:ahLst/>
            <a:cxnLst/>
            <a:rect l="l" t="t" r="r" b="b"/>
            <a:pathLst>
              <a:path w="1482102" h="679363" extrusionOk="0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8;p6"/>
          <p:cNvSpPr/>
          <p:nvPr/>
        </p:nvSpPr>
        <p:spPr>
          <a:xfrm>
            <a:off x="10439256" y="6172200"/>
            <a:ext cx="1482102" cy="679363"/>
          </a:xfrm>
          <a:custGeom>
            <a:avLst/>
            <a:gdLst/>
            <a:ahLst/>
            <a:cxnLst/>
            <a:rect l="l" t="t" r="r" b="b"/>
            <a:pathLst>
              <a:path w="1482102" h="679363" extrusionOk="0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Google Shape;9;p6"/>
          <p:cNvSpPr/>
          <p:nvPr/>
        </p:nvSpPr>
        <p:spPr>
          <a:xfrm>
            <a:off x="7977352" y="5197178"/>
            <a:ext cx="4211600" cy="1660822"/>
          </a:xfrm>
          <a:custGeom>
            <a:avLst/>
            <a:gdLst/>
            <a:ahLst/>
            <a:cxnLst/>
            <a:rect l="l" t="t" r="r" b="b"/>
            <a:pathLst>
              <a:path w="4211600" h="1660822" extrusionOk="0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" name="Google Shape;10;p6"/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</p:grpSpPr>
        <p:sp>
          <p:nvSpPr>
            <p:cNvPr id="11" name="Google Shape;11;p6"/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/>
              <a:ahLst/>
              <a:cxnLst/>
              <a:rect l="l" t="t" r="r" b="b"/>
              <a:pathLst>
                <a:path w="3296088" h="5012722" extrusionOk="0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" name="Google Shape;12;p6"/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/>
              <a:ahLst/>
              <a:cxnLst/>
              <a:rect l="l" t="t" r="r" b="b"/>
              <a:pathLst>
                <a:path w="2977477" h="4627149" extrusionOk="0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" name="Google Shape;13;p6"/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/>
              <a:ahLst/>
              <a:cxnLst/>
              <a:rect l="l" t="t" r="r" b="b"/>
              <a:pathLst>
                <a:path w="2356712" h="4118991" extrusionOk="0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/>
              <a:ahLst/>
              <a:cxnLst/>
              <a:rect l="l" t="t" r="r" b="b"/>
              <a:pathLst>
                <a:path w="2059193" h="3980116" extrusionOk="0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15;p6"/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/>
              <a:ahLst/>
              <a:cxnLst/>
              <a:rect l="l" t="t" r="r" b="b"/>
              <a:pathLst>
                <a:path w="743796" h="2867501" extrusionOk="0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/>
              <a:ahLst/>
              <a:cxnLst/>
              <a:rect l="l" t="t" r="r" b="b"/>
              <a:pathLst>
                <a:path w="597294" h="2543540" extrusionOk="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" name="Google Shape;17;p6"/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/>
              <a:ahLst/>
              <a:cxnLst/>
              <a:rect l="l" t="t" r="r" b="b"/>
              <a:pathLst>
                <a:path w="389425" h="2011236" extrusionOk="0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" name="Google Shape;18;p6"/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</p:grpSpPr>
        <p:sp>
          <p:nvSpPr>
            <p:cNvPr id="19" name="Google Shape;19;p6"/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/>
              <a:ahLst/>
              <a:cxnLst/>
              <a:rect l="l" t="t" r="r" b="b"/>
              <a:pathLst>
                <a:path w="3946874" h="3989641" extrusionOk="0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6"/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/>
              <a:ahLst/>
              <a:cxnLst/>
              <a:rect l="l" t="t" r="r" b="b"/>
              <a:pathLst>
                <a:path w="3665410" h="2985611" extrusionOk="0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6"/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/>
              <a:ahLst/>
              <a:cxnLst/>
              <a:rect l="l" t="t" r="r" b="b"/>
              <a:pathLst>
                <a:path w="285940" h="199072" extrusionOk="0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6"/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/>
              <a:ahLst/>
              <a:cxnLst/>
              <a:rect l="l" t="t" r="r" b="b"/>
              <a:pathLst>
                <a:path w="655796" h="381190" extrusionOk="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6"/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/>
              <a:ahLst/>
              <a:cxnLst/>
              <a:rect l="l" t="t" r="r" b="b"/>
              <a:pathLst>
                <a:path w="2907315" h="1544764" extrusionOk="0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6"/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/>
              <a:ahLst/>
              <a:cxnLst/>
              <a:rect l="l" t="t" r="r" b="b"/>
              <a:pathLst>
                <a:path w="3168300" h="1952434" extrusionOk="0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6"/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/>
              <a:ahLst/>
              <a:cxnLst/>
              <a:rect l="l" t="t" r="r" b="b"/>
              <a:pathLst>
                <a:path w="3356800" h="2452020" extrusionOk="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  <a:defRPr sz="44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Char char="+"/>
              <a:defRPr sz="2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Char char="+"/>
              <a:defRPr sz="2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7" name="Google Shape;107;p1" descr="Цветные шаблоны на небо"/>
          <p:cNvPicPr preferRelativeResize="0"/>
          <p:nvPr/>
        </p:nvPicPr>
        <p:blipFill rotWithShape="1">
          <a:blip r:embed="rId3">
            <a:alphaModFix amt="70000"/>
          </a:blip>
          <a:srcRect t="6062" r="6" b="9544"/>
          <a:stretch/>
        </p:blipFill>
        <p:spPr>
          <a:xfrm>
            <a:off x="20" y="10"/>
            <a:ext cx="12188932" cy="68566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"/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09" name="Google Shape;109;p1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110" name="Google Shape;110;p1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/>
                <a:ahLst/>
                <a:cxnLst/>
                <a:rect l="l" t="t" r="r" b="b"/>
                <a:pathLst>
                  <a:path w="3946874" h="3989641" extrusionOk="0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 cmpd="sng">
                <a:solidFill>
                  <a:schemeClr val="l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/>
                <a:ahLst/>
                <a:cxnLst/>
                <a:rect l="l" t="t" r="r" b="b"/>
                <a:pathLst>
                  <a:path w="3665410" h="2985611" extrusionOk="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 cmpd="sng">
                <a:solidFill>
                  <a:schemeClr val="l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/>
                <a:ahLst/>
                <a:cxnLst/>
                <a:rect l="l" t="t" r="r" b="b"/>
                <a:pathLst>
                  <a:path w="285940" h="199072" extrusionOk="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 cmpd="sng">
                <a:solidFill>
                  <a:schemeClr val="l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/>
                <a:ahLst/>
                <a:cxnLst/>
                <a:rect l="l" t="t" r="r" b="b"/>
                <a:pathLst>
                  <a:path w="655796" h="381190" extrusionOk="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 cmpd="sng">
                <a:solidFill>
                  <a:schemeClr val="l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/>
                <a:ahLst/>
                <a:cxnLst/>
                <a:rect l="l" t="t" r="r" b="b"/>
                <a:pathLst>
                  <a:path w="2907315" h="1544764" extrusionOk="0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 cmpd="sng">
                <a:solidFill>
                  <a:schemeClr val="l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/>
                <a:ahLst/>
                <a:cxnLst/>
                <a:rect l="l" t="t" r="r" b="b"/>
                <a:pathLst>
                  <a:path w="3168300" h="1952434" extrusionOk="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 cmpd="sng">
                <a:solidFill>
                  <a:schemeClr val="l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/>
                <a:ahLst/>
                <a:cxnLst/>
                <a:rect l="l" t="t" r="r" b="b"/>
                <a:pathLst>
                  <a:path w="3356800" h="2452020" extrusionOk="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 cmpd="sng">
                <a:solidFill>
                  <a:schemeClr val="l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17" name="Google Shape;117;p1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/>
              <a:ahLst/>
              <a:cxnLst/>
              <a:rect l="l" t="t" r="r" b="b"/>
              <a:pathLst>
                <a:path w="4211600" h="1660822" extrusionOk="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8" name="Google Shape;118;p1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cap="non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19" name="Google Shape;119;p1"/>
          <p:cNvGrpSpPr/>
          <p:nvPr/>
        </p:nvGrpSpPr>
        <p:grpSpPr>
          <a:xfrm>
            <a:off x="16931" y="14016"/>
            <a:ext cx="7904844" cy="6869917"/>
            <a:chOff x="3671791" y="1514475"/>
            <a:chExt cx="4402265" cy="3825906"/>
          </a:xfrm>
        </p:grpSpPr>
        <p:sp>
          <p:nvSpPr>
            <p:cNvPr id="120" name="Google Shape;120;p1"/>
            <p:cNvSpPr/>
            <p:nvPr/>
          </p:nvSpPr>
          <p:spPr>
            <a:xfrm>
              <a:off x="5595342" y="1540859"/>
              <a:ext cx="2478714" cy="3799522"/>
            </a:xfrm>
            <a:custGeom>
              <a:avLst/>
              <a:gdLst/>
              <a:ahLst/>
              <a:cxnLst/>
              <a:rect l="l" t="t" r="r" b="b"/>
              <a:pathLst>
                <a:path w="2478714" h="3799522" extrusionOk="0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 cmpd="sng">
              <a:solidFill>
                <a:schemeClr val="lt2">
                  <a:alpha val="24705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3671982" y="2388008"/>
              <a:ext cx="2302192" cy="2952373"/>
            </a:xfrm>
            <a:custGeom>
              <a:avLst/>
              <a:gdLst/>
              <a:ahLst/>
              <a:cxnLst/>
              <a:rect l="l" t="t" r="r" b="b"/>
              <a:pathLst>
                <a:path w="2302192" h="2952373" extrusionOk="0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 cmpd="sng">
              <a:solidFill>
                <a:schemeClr val="lt2">
                  <a:alpha val="24705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22" name="Google Shape;122;p1"/>
            <p:cNvGrpSpPr/>
            <p:nvPr/>
          </p:nvGrpSpPr>
          <p:grpSpPr>
            <a:xfrm>
              <a:off x="3671791" y="3097027"/>
              <a:ext cx="1903571" cy="2224304"/>
              <a:chOff x="3671791" y="3097027"/>
              <a:chExt cx="1903571" cy="2224304"/>
            </a:xfrm>
          </p:grpSpPr>
          <p:sp>
            <p:nvSpPr>
              <p:cNvPr id="123" name="Google Shape;123;p1"/>
              <p:cNvSpPr/>
              <p:nvPr/>
            </p:nvSpPr>
            <p:spPr>
              <a:xfrm>
                <a:off x="3671791" y="3466048"/>
                <a:ext cx="1604295" cy="1847472"/>
              </a:xfrm>
              <a:custGeom>
                <a:avLst/>
                <a:gdLst/>
                <a:ahLst/>
                <a:cxnLst/>
                <a:rect l="l" t="t" r="r" b="b"/>
                <a:pathLst>
                  <a:path w="1604295" h="1847472" extrusionOk="0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 cmpd="sng">
                <a:solidFill>
                  <a:schemeClr val="lt2">
                    <a:alpha val="24705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3683507" y="3153822"/>
                <a:ext cx="1223105" cy="1676495"/>
              </a:xfrm>
              <a:custGeom>
                <a:avLst/>
                <a:gdLst/>
                <a:ahLst/>
                <a:cxnLst/>
                <a:rect l="l" t="t" r="r" b="b"/>
                <a:pathLst>
                  <a:path w="1223105" h="1676495" extrusionOk="0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 cmpd="sng">
                <a:solidFill>
                  <a:schemeClr val="lt2">
                    <a:alpha val="24705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4906517" y="3097027"/>
                <a:ext cx="668845" cy="2224304"/>
              </a:xfrm>
              <a:custGeom>
                <a:avLst/>
                <a:gdLst/>
                <a:ahLst/>
                <a:cxnLst/>
                <a:rect l="l" t="t" r="r" b="b"/>
                <a:pathLst>
                  <a:path w="668845" h="2224304" extrusionOk="0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 cmpd="sng">
                <a:solidFill>
                  <a:schemeClr val="lt2">
                    <a:alpha val="24705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26" name="Google Shape;126;p1"/>
            <p:cNvSpPr/>
            <p:nvPr/>
          </p:nvSpPr>
          <p:spPr>
            <a:xfrm>
              <a:off x="3839145" y="4663452"/>
              <a:ext cx="1103852" cy="657879"/>
            </a:xfrm>
            <a:custGeom>
              <a:avLst/>
              <a:gdLst/>
              <a:ahLst/>
              <a:cxnLst/>
              <a:rect l="l" t="t" r="r" b="b"/>
              <a:pathLst>
                <a:path w="1103852" h="657879" extrusionOk="0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 cmpd="sng">
              <a:solidFill>
                <a:schemeClr val="lt2">
                  <a:alpha val="24705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671887" y="1521047"/>
              <a:ext cx="1271168" cy="2861881"/>
            </a:xfrm>
            <a:custGeom>
              <a:avLst/>
              <a:gdLst/>
              <a:ahLst/>
              <a:cxnLst/>
              <a:rect l="l" t="t" r="r" b="b"/>
              <a:pathLst>
                <a:path w="1271168" h="2861881" extrusionOk="0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 cmpd="sng">
              <a:solidFill>
                <a:schemeClr val="lt2">
                  <a:alpha val="24705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3671887" y="1536477"/>
              <a:ext cx="919096" cy="2636139"/>
            </a:xfrm>
            <a:custGeom>
              <a:avLst/>
              <a:gdLst/>
              <a:ahLst/>
              <a:cxnLst/>
              <a:rect l="l" t="t" r="r" b="b"/>
              <a:pathLst>
                <a:path w="919096" h="2636139" extrusionOk="0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 cmpd="sng">
              <a:solidFill>
                <a:schemeClr val="lt2">
                  <a:alpha val="24705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3671887" y="1717738"/>
              <a:ext cx="625711" cy="2292381"/>
            </a:xfrm>
            <a:custGeom>
              <a:avLst/>
              <a:gdLst/>
              <a:ahLst/>
              <a:cxnLst/>
              <a:rect l="l" t="t" r="r" b="b"/>
              <a:pathLst>
                <a:path w="625711" h="2292381" extrusionOk="0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lt2">
                  <a:alpha val="24705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671887" y="1951196"/>
              <a:ext cx="421548" cy="1865756"/>
            </a:xfrm>
            <a:custGeom>
              <a:avLst/>
              <a:gdLst/>
              <a:ahLst/>
              <a:cxnLst/>
              <a:rect l="l" t="t" r="r" b="b"/>
              <a:pathLst>
                <a:path w="421548" h="1865756" extrusionOk="0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 cmpd="sng">
              <a:solidFill>
                <a:schemeClr val="lt2">
                  <a:alpha val="24705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671887" y="2201418"/>
              <a:ext cx="286935" cy="1358264"/>
            </a:xfrm>
            <a:custGeom>
              <a:avLst/>
              <a:gdLst/>
              <a:ahLst/>
              <a:cxnLst/>
              <a:rect l="l" t="t" r="r" b="b"/>
              <a:pathLst>
                <a:path w="286935" h="1358264" extrusionOk="0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lt2">
                  <a:alpha val="24705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3671887" y="2482500"/>
              <a:ext cx="167300" cy="890873"/>
            </a:xfrm>
            <a:custGeom>
              <a:avLst/>
              <a:gdLst/>
              <a:ahLst/>
              <a:cxnLst/>
              <a:rect l="l" t="t" r="r" b="b"/>
              <a:pathLst>
                <a:path w="167300" h="890873" extrusionOk="0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 cmpd="sng">
              <a:solidFill>
                <a:schemeClr val="lt2">
                  <a:alpha val="24705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4849272" y="1514475"/>
              <a:ext cx="3076098" cy="1677721"/>
            </a:xfrm>
            <a:custGeom>
              <a:avLst/>
              <a:gdLst/>
              <a:ahLst/>
              <a:cxnLst/>
              <a:rect l="l" t="t" r="r" b="b"/>
              <a:pathLst>
                <a:path w="3076098" h="1677721" extrusionOk="0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lt2">
                  <a:alpha val="24705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5159025" y="1548764"/>
              <a:ext cx="2607257" cy="1468691"/>
            </a:xfrm>
            <a:custGeom>
              <a:avLst/>
              <a:gdLst/>
              <a:ahLst/>
              <a:cxnLst/>
              <a:rect l="l" t="t" r="r" b="b"/>
              <a:pathLst>
                <a:path w="2607257" h="1468691" extrusionOk="0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lt2">
                  <a:alpha val="24705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5450204" y="1524380"/>
              <a:ext cx="2095685" cy="1175182"/>
            </a:xfrm>
            <a:custGeom>
              <a:avLst/>
              <a:gdLst/>
              <a:ahLst/>
              <a:cxnLst/>
              <a:rect l="l" t="t" r="r" b="b"/>
              <a:pathLst>
                <a:path w="2095685" h="1175182" extrusionOk="0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 cmpd="sng">
              <a:solidFill>
                <a:schemeClr val="lt2">
                  <a:alpha val="24705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Roboto"/>
              <a:buNone/>
            </a:pPr>
            <a:r>
              <a:rPr lang="en-US" sz="6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Best</a:t>
            </a:r>
            <a:endParaRPr/>
          </a:p>
        </p:txBody>
      </p:sp>
      <p:grpSp>
        <p:nvGrpSpPr>
          <p:cNvPr id="137" name="Google Shape;137;p1"/>
          <p:cNvGrpSpPr/>
          <p:nvPr/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38" name="Google Shape;138;p1"/>
            <p:cNvCxnSpPr/>
            <p:nvPr/>
          </p:nvCxnSpPr>
          <p:spPr>
            <a:xfrm>
              <a:off x="1234783" y="3733800"/>
              <a:ext cx="0" cy="118872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" name="Google Shape;139;p1"/>
            <p:cNvCxnSpPr/>
            <p:nvPr/>
          </p:nvCxnSpPr>
          <p:spPr>
            <a:xfrm>
              <a:off x="1175347" y="3793236"/>
              <a:ext cx="118872" cy="0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/>
              <a:t>Целевая аудитория</a:t>
            </a:r>
            <a:endParaRPr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+"/>
            </a:pPr>
            <a:r>
              <a:rPr lang="en-US"/>
              <a:t>Статус ЦА: абитуриенты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+"/>
            </a:pPr>
            <a:r>
              <a:rPr lang="en-US"/>
              <a:t>Возраст: 17-18 лет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+"/>
            </a:pPr>
            <a:r>
              <a:rPr lang="en-US"/>
              <a:t>Особенности ЦА: абитуриенты, заинтересованные IT специальностями, но не определившиеся до конца с выбором профессии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+"/>
            </a:pPr>
            <a:r>
              <a:rPr lang="en-US"/>
              <a:t>Цель новеллы: профориентационная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2754" y="594644"/>
            <a:ext cx="4429347" cy="256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attrocento Sans"/>
              <a:buNone/>
            </a:pPr>
            <a:r>
              <a:rPr lang="en-US" sz="2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Опрос</a:t>
            </a:r>
            <a:r>
              <a:rPr lang="en-US" sz="28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проводился</a:t>
            </a:r>
            <a:r>
              <a:rPr lang="en-US" sz="28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среди</a:t>
            </a:r>
            <a:r>
              <a:rPr lang="en-US" sz="28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знакомых</a:t>
            </a:r>
            <a:r>
              <a:rPr lang="en-US" sz="28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учеников</a:t>
            </a:r>
            <a:r>
              <a:rPr lang="en-US" sz="2800" dirty="0">
                <a:latin typeface="Quattrocento Sans"/>
                <a:ea typeface="Quattrocento Sans"/>
                <a:cs typeface="Quattrocento Sans"/>
                <a:sym typeface="Quattrocento Sans"/>
              </a:rPr>
              <a:t> 11 </a:t>
            </a:r>
            <a:r>
              <a:rPr lang="en-US" sz="2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классов</a:t>
            </a:r>
            <a:r>
              <a:rPr lang="en-US" sz="2800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которые</a:t>
            </a:r>
            <a:r>
              <a:rPr lang="en-US" sz="28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хотят</a:t>
            </a:r>
            <a:r>
              <a:rPr lang="en-US" sz="28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поступать</a:t>
            </a:r>
            <a:r>
              <a:rPr lang="en-US" sz="2800" dirty="0">
                <a:latin typeface="Quattrocento Sans"/>
                <a:ea typeface="Quattrocento Sans"/>
                <a:cs typeface="Quattrocento Sans"/>
                <a:sym typeface="Quattrocento Sans"/>
              </a:rPr>
              <a:t> в ИРИТ-РТФ  и </a:t>
            </a:r>
            <a:r>
              <a:rPr lang="en-US" sz="2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студентов</a:t>
            </a:r>
            <a:r>
              <a:rPr lang="en-US" sz="2800" dirty="0">
                <a:latin typeface="Quattrocento Sans"/>
                <a:ea typeface="Quattrocento Sans"/>
                <a:cs typeface="Quattrocento Sans"/>
                <a:sym typeface="Quattrocento Sans"/>
              </a:rPr>
              <a:t> 1 </a:t>
            </a:r>
            <a:r>
              <a:rPr lang="en-US" sz="2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курса</a:t>
            </a:r>
            <a:r>
              <a:rPr lang="en-US" sz="2800" dirty="0">
                <a:latin typeface="Quattrocento Sans"/>
                <a:ea typeface="Quattrocento Sans"/>
                <a:cs typeface="Quattrocento Sans"/>
                <a:sym typeface="Quattrocento Sans"/>
              </a:rPr>
              <a:t> 09 </a:t>
            </a:r>
            <a:r>
              <a:rPr lang="en-US" sz="2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направления</a:t>
            </a:r>
            <a:endParaRPr sz="28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1" name="Google Shape;151;p3" descr="Изображение выглядит как текст, снимок экрана, диаграмма, круг&#10;&#10;Автоматически созданное описание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38707" y="122439"/>
            <a:ext cx="762952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"/>
          <p:cNvSpPr txBox="1"/>
          <p:nvPr/>
        </p:nvSpPr>
        <p:spPr>
          <a:xfrm>
            <a:off x="434248" y="4062755"/>
            <a:ext cx="10515600" cy="309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venir"/>
              <a:buNone/>
            </a:pP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Итог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опроса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: </a:t>
            </a:r>
            <a:endParaRPr sz="3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None/>
            </a:pP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Больше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половины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ЦА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еще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не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определились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с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выбором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своей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профессии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в IT,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но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готовы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прилагать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достаточно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усилий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в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ходе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обучения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None/>
            </a:pPr>
            <a:endParaRPr sz="28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2426676" y="4583723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/>
        </p:nvSpPr>
        <p:spPr>
          <a:xfrm>
            <a:off x="3200975" y="110300"/>
            <a:ext cx="882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Сравнение с конкурентами</a:t>
            </a:r>
            <a:endParaRPr sz="3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03377B5-63D2-9435-E99E-EB9DA3FDC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69327"/>
              </p:ext>
            </p:extLst>
          </p:nvPr>
        </p:nvGraphicFramePr>
        <p:xfrm>
          <a:off x="266477" y="1097280"/>
          <a:ext cx="1061662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893">
                  <a:extLst>
                    <a:ext uri="{9D8B030D-6E8A-4147-A177-3AD203B41FA5}">
                      <a16:colId xmlns:a16="http://schemas.microsoft.com/office/drawing/2014/main" val="2460841885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281065533"/>
                    </a:ext>
                  </a:extLst>
                </a:gridCol>
                <a:gridCol w="1837944">
                  <a:extLst>
                    <a:ext uri="{9D8B030D-6E8A-4147-A177-3AD203B41FA5}">
                      <a16:colId xmlns:a16="http://schemas.microsoft.com/office/drawing/2014/main" val="3311462056"/>
                    </a:ext>
                  </a:extLst>
                </a:gridCol>
                <a:gridCol w="2163308">
                  <a:extLst>
                    <a:ext uri="{9D8B030D-6E8A-4147-A177-3AD203B41FA5}">
                      <a16:colId xmlns:a16="http://schemas.microsoft.com/office/drawing/2014/main" val="3298335687"/>
                    </a:ext>
                  </a:extLst>
                </a:gridCol>
                <a:gridCol w="2024644">
                  <a:extLst>
                    <a:ext uri="{9D8B030D-6E8A-4147-A177-3AD203B41FA5}">
                      <a16:colId xmlns:a16="http://schemas.microsoft.com/office/drawing/2014/main" val="699730923"/>
                    </a:ext>
                  </a:extLst>
                </a:gridCol>
              </a:tblGrid>
              <a:tr h="98755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Интерактивное Взаимодействие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Интерес аудитории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Понимание этапов разработки программного продукта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Общедоступность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455"/>
                  </a:ext>
                </a:extLst>
              </a:tr>
              <a:tr h="987552">
                <a:tc>
                  <a:txBody>
                    <a:bodyPr/>
                    <a:lstStyle/>
                    <a:p>
                      <a:r>
                        <a:rPr lang="ru-RU" dirty="0"/>
                        <a:t>Профориентационные мероприятия в Вузе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61745"/>
                  </a:ext>
                </a:extLst>
              </a:tr>
              <a:tr h="987552">
                <a:tc>
                  <a:txBody>
                    <a:bodyPr/>
                    <a:lstStyle/>
                    <a:p>
                      <a:r>
                        <a:rPr lang="ru-RU" dirty="0"/>
                        <a:t>Профориентационные тесты в Интернете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10975"/>
                  </a:ext>
                </a:extLst>
              </a:tr>
              <a:tr h="987552">
                <a:tc>
                  <a:txBody>
                    <a:bodyPr/>
                    <a:lstStyle/>
                    <a:p>
                      <a:r>
                        <a:rPr lang="ru-RU" dirty="0"/>
                        <a:t>Статьи о профессиях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02737"/>
                  </a:ext>
                </a:extLst>
              </a:tr>
              <a:tr h="987552">
                <a:tc>
                  <a:txBody>
                    <a:bodyPr/>
                    <a:lstStyle/>
                    <a:p>
                      <a:r>
                        <a:rPr lang="ru-RU" dirty="0"/>
                        <a:t>Наша новелла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9515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/>
              <a:t>Преимущества нашего проекта</a:t>
            </a:r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800"/>
              <a:buFont typeface="Avenir"/>
              <a:buAutoNum type="arabicParenR"/>
            </a:pPr>
            <a:r>
              <a:rPr lang="ru-RU" dirty="0"/>
              <a:t>Интерактивное Взаимодействие</a:t>
            </a:r>
            <a:endParaRPr dirty="0"/>
          </a:p>
          <a:p>
            <a:pPr marL="514350" indent="-514350">
              <a:buSzPts val="2800"/>
              <a:buFont typeface="Avenir"/>
              <a:buAutoNum type="arabicParenR"/>
            </a:pPr>
            <a:r>
              <a:rPr lang="ru-RU" sz="2800" dirty="0"/>
              <a:t>Показывает основные этапы разработки программного продукта</a:t>
            </a:r>
            <a:endParaRPr lang="ru-RU" dirty="0"/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 err="1"/>
              <a:t>Прохождение</a:t>
            </a:r>
            <a:r>
              <a:rPr lang="en-US" dirty="0"/>
              <a:t> </a:t>
            </a:r>
            <a:r>
              <a:rPr lang="en-US" dirty="0" err="1"/>
              <a:t>профориентационной</a:t>
            </a:r>
            <a:r>
              <a:rPr lang="en-US" dirty="0"/>
              <a:t> </a:t>
            </a:r>
            <a:r>
              <a:rPr lang="en-US" dirty="0" err="1"/>
              <a:t>новеллы</a:t>
            </a:r>
            <a:r>
              <a:rPr lang="en-US" dirty="0"/>
              <a:t> </a:t>
            </a:r>
            <a:r>
              <a:rPr lang="en-US" dirty="0" err="1"/>
              <a:t>будет</a:t>
            </a:r>
            <a:r>
              <a:rPr lang="en-US" dirty="0"/>
              <a:t> </a:t>
            </a:r>
            <a:r>
              <a:rPr lang="en-US" dirty="0" err="1"/>
              <a:t>интересным</a:t>
            </a:r>
            <a:r>
              <a:rPr lang="en-US" dirty="0"/>
              <a:t> и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отнимет</a:t>
            </a:r>
            <a:r>
              <a:rPr lang="en-US" dirty="0"/>
              <a:t> </a:t>
            </a:r>
            <a:r>
              <a:rPr lang="en-US" dirty="0" err="1"/>
              <a:t>много</a:t>
            </a:r>
            <a:r>
              <a:rPr lang="en-US" dirty="0"/>
              <a:t> </a:t>
            </a:r>
            <a:r>
              <a:rPr lang="en-US" dirty="0" err="1"/>
              <a:t>времени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2363C"/>
      </a:dk2>
      <a:lt2>
        <a:srgbClr val="E8E6E2"/>
      </a:lt2>
      <a:accent1>
        <a:srgbClr val="90A4C9"/>
      </a:accent1>
      <a:accent2>
        <a:srgbClr val="74ABBB"/>
      </a:accent2>
      <a:accent3>
        <a:srgbClr val="7CABA2"/>
      </a:accent3>
      <a:accent4>
        <a:srgbClr val="72B08B"/>
      </a:accent4>
      <a:accent5>
        <a:srgbClr val="7DAE7C"/>
      </a:accent5>
      <a:accent6>
        <a:srgbClr val="89AC6F"/>
      </a:accent6>
      <a:hlink>
        <a:srgbClr val="95805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Широкоэкранный</PresentationFormat>
  <Paragraphs>38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Quattrocento Sans</vt:lpstr>
      <vt:lpstr>Roboto</vt:lpstr>
      <vt:lpstr>Arial</vt:lpstr>
      <vt:lpstr>Calibri</vt:lpstr>
      <vt:lpstr>Avenir</vt:lpstr>
      <vt:lpstr>Rockwell</vt:lpstr>
      <vt:lpstr>ExploreVTI</vt:lpstr>
      <vt:lpstr>The Best</vt:lpstr>
      <vt:lpstr>Целевая аудитория</vt:lpstr>
      <vt:lpstr>Опрос проводился среди знакомых учеников 11 классов, которые хотят поступать в ИРИТ-РТФ  и студентов 1 курса 09 направления</vt:lpstr>
      <vt:lpstr>Презентация PowerPoint</vt:lpstr>
      <vt:lpstr>Преимущества нашего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Каминник Андрей Алексеевич</cp:lastModifiedBy>
  <cp:revision>1</cp:revision>
  <dcterms:created xsi:type="dcterms:W3CDTF">2024-12-06T22:03:47Z</dcterms:created>
  <dcterms:modified xsi:type="dcterms:W3CDTF">2025-03-01T18:40:13Z</dcterms:modified>
</cp:coreProperties>
</file>