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B73107-301C-47C1-A903-80AAD8B626F4}">
  <a:tblStyle styleId="{8DB73107-301C-47C1-A903-80AAD8B626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aleway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aleway-italic.fntdata"/><Relationship Id="rId12" Type="http://schemas.openxmlformats.org/officeDocument/2006/relationships/slide" Target="slides/slide5.xml"/><Relationship Id="rId34" Type="http://schemas.openxmlformats.org/officeDocument/2006/relationships/font" Target="fonts/Raleway-bold.fntdata"/><Relationship Id="rId15" Type="http://schemas.openxmlformats.org/officeDocument/2006/relationships/slide" Target="slides/slide8.xml"/><Relationship Id="rId37" Type="http://schemas.openxmlformats.org/officeDocument/2006/relationships/font" Target="fonts/Lato-regular.fntdata"/><Relationship Id="rId14" Type="http://schemas.openxmlformats.org/officeDocument/2006/relationships/slide" Target="slides/slide7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0.xml"/><Relationship Id="rId39" Type="http://schemas.openxmlformats.org/officeDocument/2006/relationships/font" Target="fonts/Lato-italic.fntdata"/><Relationship Id="rId16" Type="http://schemas.openxmlformats.org/officeDocument/2006/relationships/slide" Target="slides/slide9.xml"/><Relationship Id="rId38" Type="http://schemas.openxmlformats.org/officeDocument/2006/relationships/font" Target="fonts/La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avatpoint.com/machine-learning-polynomial-regression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i.org/10.1007/s11356-022-22302-7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2ea3f425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2ea3f425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65a9925b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65a9925b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65a9925b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65a9925b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65a9925b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65a9925b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https://www.javatpoint.com/machine-learning-polynomial-regression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65a9925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65a9925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2ea3f425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2ea3f425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2ea3f425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2ea3f425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2ea3f425e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2ea3f425e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2ea3f425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2ea3f425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2ea3f425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2ea3f425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3b6d5b7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3b6d5b7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ea3f425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ea3f425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65a9925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65a9925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2ea3f425e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2ea3f425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2ea3f425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2ea3f425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2ea3f425e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2ea3f425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2ea3f425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2ea3f425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2ea3f425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2ea3f425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65a9925b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65a9925b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65a9925b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65a9925b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[1] L. Zhou, Y. He, Q. Zhang, and L. Zhang, "Carbon Dioxide Sensor Module Based on NDIR Technology," Micromachines, vol. 12, no. 7, Art. no. 845, 2021. [Online]. Available: https://doi.org/10.3390/mi12070845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65a9925b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65a9925b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X. Qin et al., "China’s carbon dioxide emission forecast based on improved marine predator algorithm and multi-kernel support vector regression," Environmental Science and Pollution Research International, vol. 30, no. 3, pp. 5730–5748, 2023. [Online]. Available: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https://doi.org/10.1007/s11356-022-22302-7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Y. Meng and H. Noman, "Predicting CO2 Emission Footprint Using AI through Machine Learning," Atmosphere, vol. 13, no. 11, Art. no. 1871, 2022. [Online]. Available: https://doi.org/10.3390/atmos13111871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C. Park et al., "Machine Learning Based Estimation of Urban On-road CO2 Concentration in Seoul," Environmental Research, vol. 231, p. 116256, 2023. [Online]. Available: https://doi.org/10.1016/j.envres.2023.116256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D. Moruri, A. Bray, W. Reade, and A. Chow, "Predict CO2 Emissions in Rwanda," Kaggle, 2023. [Online]. Available: https://kaggle.com/competitions/playground-series-s3e20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65a9925b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65a9925b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65a9925b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65a9925b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65a9925b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65a9925b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65a9925b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65a9925b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competitions/playground-series-s3e20" TargetMode="External"/><Relationship Id="rId4" Type="http://schemas.openxmlformats.org/officeDocument/2006/relationships/hyperlink" Target="https://www.kaggle.com/competitions/playground-series-s3e2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7950" y="413100"/>
            <a:ext cx="76881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Predicting Carbon Dioxide Emission Levels</a:t>
            </a:r>
            <a:endParaRPr sz="29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180"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04088" y="3685032"/>
            <a:ext cx="77298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Nguyen Bui (010732150)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Moxank Patel (016041064)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1532450" y="1524000"/>
            <a:ext cx="66072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CMPE 272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Enterprise Software Platform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Dr. Vidhyacharan Bhaskar</a:t>
            </a:r>
            <a:endParaRPr sz="15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Computer Engineering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San Jose State University</a:t>
            </a:r>
            <a:endParaRPr i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25"/>
          <p:cNvCxnSpPr/>
          <p:nvPr/>
        </p:nvCxnSpPr>
        <p:spPr>
          <a:xfrm>
            <a:off x="673650" y="3689225"/>
            <a:ext cx="779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729450" y="56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&amp; Implementation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729450" y="1458250"/>
            <a:ext cx="7688700" cy="28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 Design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Next.js (React-based).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Capabilities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Parameter input and emission prediction display.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Django for robust API development.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Facilitates communication between UI and model.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Handling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Accepts input parameters; returns emission levels.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 Model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Processes data to predict CO2 emissions.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Seamlessly connected with API for data exchange.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Management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MongoDB for efficient data handling and scalability.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Archives new data, supports model updates and analytics.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727650" y="56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Best Model?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727650" y="1384850"/>
            <a:ext cx="76887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Root Mean Square Error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standard way to measure the error of a model in predicting quantitative data.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Indicates how closely a regression model predicted values match the actual values.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Formula: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3716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n = number of observation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Actual Value, </a:t>
            </a: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30000"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Predicted Value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150" y="2464100"/>
            <a:ext cx="1615400" cy="5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729450" y="569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Predictive Algorithms Under Consideration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729450" y="1481450"/>
            <a:ext cx="4707300" cy="28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Traditional Regression Models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Linear Regression: To predict outcomes with linear relationships.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Polynomial Regression: For capturing non-linear trends.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Ridge Regression: Linear regression with L2 regularization.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Lasso Regression: Linear regression with L1 regularization for feature selection.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Advanced Machine Learning Techniques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(SVM): Effective in high-dimensional spaces.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Neural Network: Powerful for modeling complex relationships.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6197450" y="3644225"/>
            <a:ext cx="22254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Figure 2. Different types Regression Model</a:t>
            </a:r>
            <a:endParaRPr sz="1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25" y="1964813"/>
            <a:ext cx="3358875" cy="16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727650" y="561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 Into Data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729450" y="1414875"/>
            <a:ext cx="76887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Kaggle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>
                <a:solidFill>
                  <a:srgbClr val="2964AA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Playground Series S3E20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76 Attributes; 80,000 Records.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collected in Rwanda in 2019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Strategy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Dimensionality Reduction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Implement Principal Component Analysis (PCA) to streamline data.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Optimization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Evaluate and select the best-performing predictive model.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idx="4294967295" type="title"/>
          </p:nvPr>
        </p:nvSpPr>
        <p:spPr>
          <a:xfrm>
            <a:off x="727650" y="150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Visualization: Correlation Heatmap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625" y="730600"/>
            <a:ext cx="5314401" cy="419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8"/>
          <p:cNvSpPr txBox="1"/>
          <p:nvPr/>
        </p:nvSpPr>
        <p:spPr>
          <a:xfrm>
            <a:off x="373875" y="4486550"/>
            <a:ext cx="2216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2. Correlation Matrix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500" y="855625"/>
            <a:ext cx="55245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1059325" y="267050"/>
            <a:ext cx="6311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Emission Over Period of weeks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4790300" y="4567700"/>
            <a:ext cx="764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weeks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-66825" y="4716300"/>
            <a:ext cx="52341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3. Time Series Plot: Emission vs Weeks for different location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727650" y="553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 into Training-Test Dataset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729450" y="1459900"/>
            <a:ext cx="76887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Training Data: 80% of original dataset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Test Data: 20% of </a:t>
            </a:r>
            <a:r>
              <a:rPr lang="en" sz="1700">
                <a:solidFill>
                  <a:schemeClr val="dk2"/>
                </a:solidFill>
              </a:rPr>
              <a:t>original</a:t>
            </a:r>
            <a:r>
              <a:rPr lang="en" sz="1700">
                <a:solidFill>
                  <a:schemeClr val="dk2"/>
                </a:solidFill>
              </a:rPr>
              <a:t> dataset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Further used </a:t>
            </a:r>
            <a:r>
              <a:rPr lang="en" sz="1700">
                <a:solidFill>
                  <a:schemeClr val="dk2"/>
                </a:solidFill>
              </a:rPr>
              <a:t>K Fold</a:t>
            </a:r>
            <a:r>
              <a:rPr lang="en" sz="1700">
                <a:solidFill>
                  <a:schemeClr val="dk2"/>
                </a:solidFill>
              </a:rPr>
              <a:t> validation to check the correctness of the model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727650" y="57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 Used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729450" y="1433200"/>
            <a:ext cx="7688700" cy="29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Linear Regression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Polynomial</a:t>
            </a:r>
            <a:r>
              <a:rPr lang="en" sz="1500">
                <a:solidFill>
                  <a:schemeClr val="dk2"/>
                </a:solidFill>
              </a:rPr>
              <a:t> Regression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Lasso Regression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Ridge Regression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DecisionTreeRegressor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RadiusNeighborsRegressor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KNeighborsRegressor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Ensemble (RandomForestRegressor, BaggingRegressor)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Ensemble (XGBRegressor, BaggingRegressor)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MLPRegressor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782875" y="60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52" name="Google Shape;252;p42"/>
          <p:cNvGraphicFramePr/>
          <p:nvPr/>
        </p:nvGraphicFramePr>
        <p:xfrm>
          <a:off x="952500" y="139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{8DB73107-301C-47C1-A903-80AAD8B626F4}</a:tableStyleId>
              </a:tblPr>
              <a:tblGrid>
                <a:gridCol w="974850"/>
                <a:gridCol w="3539600"/>
                <a:gridCol w="2257225"/>
              </a:tblGrid>
              <a:tr h="2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Model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Root Mean Square Error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LinearRegression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135.52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Lasso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Ridge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135.81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 Regressor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22.40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Radius </a:t>
                      </a:r>
                      <a:r>
                        <a:rPr lang="en" sz="900"/>
                        <a:t>Neighbors</a:t>
                      </a:r>
                      <a:r>
                        <a:rPr lang="en" sz="900"/>
                        <a:t> Regressor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22.40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 </a:t>
                      </a:r>
                      <a:r>
                        <a:rPr lang="en" sz="900"/>
                        <a:t>Neighbors</a:t>
                      </a:r>
                      <a:r>
                        <a:rPr lang="en" sz="900"/>
                        <a:t> Regressor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22.40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Ensemble (Random Forest Regressor)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15.38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MLP Regressor (Neural Networks)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138.97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Ensemble</a:t>
                      </a:r>
                      <a:r>
                        <a:rPr lang="en" sz="900"/>
                        <a:t> (XGBRegressor)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10.15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idx="4294967295" type="title"/>
          </p:nvPr>
        </p:nvSpPr>
        <p:spPr>
          <a:xfrm>
            <a:off x="727650" y="228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258" name="Google Shape;258;p43"/>
          <p:cNvPicPr preferRelativeResize="0"/>
          <p:nvPr/>
        </p:nvPicPr>
        <p:blipFill rotWithShape="1">
          <a:blip r:embed="rId3">
            <a:alphaModFix/>
          </a:blip>
          <a:srcRect b="8157" l="0" r="0" t="11791"/>
          <a:stretch/>
        </p:blipFill>
        <p:spPr>
          <a:xfrm>
            <a:off x="1196913" y="968325"/>
            <a:ext cx="6750177" cy="3493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3"/>
          <p:cNvSpPr txBox="1"/>
          <p:nvPr/>
        </p:nvSpPr>
        <p:spPr>
          <a:xfrm>
            <a:off x="2888025" y="4588825"/>
            <a:ext cx="4108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Figure. Snapshot of the User Interface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27650" y="63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Outline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189150" y="1634775"/>
            <a:ext cx="20805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Slide 3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189150" y="2394800"/>
            <a:ext cx="20805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Background Work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Slide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2647450" y="1623700"/>
            <a:ext cx="2080500" cy="535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System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Slide 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647450" y="2394800"/>
            <a:ext cx="2080500" cy="535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System Design &amp; Implementation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Slide 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2647450" y="3165900"/>
            <a:ext cx="2080500" cy="535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Pseudo Code for Linear Regression Algorithm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Slide 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947300" y="1967288"/>
            <a:ext cx="2080500" cy="53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Best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Slide 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4947300" y="2780113"/>
            <a:ext cx="2080500" cy="53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Pseudo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Slide 12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7267400" y="1967300"/>
            <a:ext cx="16794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Dive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Slide 13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7267400" y="2780125"/>
            <a:ext cx="17199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Slide 18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89150" y="3154825"/>
            <a:ext cx="20805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Slide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727650" y="62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 rotWithShape="1">
          <a:blip r:embed="rId3">
            <a:alphaModFix/>
          </a:blip>
          <a:srcRect b="0" l="0" r="8692" t="0"/>
          <a:stretch/>
        </p:blipFill>
        <p:spPr>
          <a:xfrm>
            <a:off x="152400" y="1993400"/>
            <a:ext cx="8680873" cy="12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4"/>
          <p:cNvSpPr txBox="1"/>
          <p:nvPr/>
        </p:nvSpPr>
        <p:spPr>
          <a:xfrm>
            <a:off x="2570900" y="3329525"/>
            <a:ext cx="5158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Figure 4. Timeline for Implementation and System Development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727650" y="59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729450" y="1540025"/>
            <a:ext cx="7688700" cy="27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Using Maps API to select coordinates directly.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Visualization</a:t>
            </a:r>
            <a:r>
              <a:rPr lang="en" sz="1600">
                <a:solidFill>
                  <a:schemeClr val="dk2"/>
                </a:solidFill>
              </a:rPr>
              <a:t> of Emission on maps directly as heatmap.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Integrating API with real time sensor.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727650" y="53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729450" y="1399250"/>
            <a:ext cx="7688700" cy="3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 I. C. Ward, "Will global warming reduce the carbon emissions of the Yorkshire Humber Region’s domestic building stock—A scoping study," Energy and Buildings, vol. 40, no. 6, pp. 998–1003, 2008. [Online]. Available: https://doi.org/10.1016/j.enbuild.2007.08.007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 U. Olausson, "Global warming—global responsibility? Media frames of collective action and scientific certainty," Public Understanding of Science (Bristol, England), vol. 18, no. 4, pp. 421–436, 2009. [Online]. Available: https://doi.org/10.1177/0963662507081242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 L. Zhou, Y. He, Q. Zhang, and L. Zhang, "Carbon Dioxide Sensor Module Based on NDIR Technology," Micromachines, vol. 12, no. 7, Art. no. 845, 2021. [Online]. Available: https://doi.org/10.3390/mi12070845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[4] X. Qin et al., "China’s carbon dioxide emission forecast based on improved marine predator algorithm and multi-kernel support vector regression," Environmental Science and Pollution Research International, vol. 30, no. 3, pp. 5730–5748, 2023. [Online]. Available: https://doi.org/10.1007/s11356-022-22302-7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[5] Y. Meng and H. Noman, "Predicting CO2 Emission Footprint Using AI through Machine Learning," Atmosphere, vol. 13, no. 11, Art. no. 1871, 2022. [Online]. Available: https://doi.org/10.3390/atmos13111871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[6] C. Park et al., "Machine Learning Based Estimation of Urban On-road CO2 Concentration in Seoul," Environmental Research, vol. 231, p. 116256, 2023. [Online]. Available: https://doi.org/10.1016/j.envres.2023.116256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[7] D. Moruri, A. Bray, W. Reade, and A. Chow, "Predict CO2 Emissions in Rwanda," Kaggle, 2023. [Online]. Available: https://kaggle.com/competitions/playground-series-s3e20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1632600" y="2203200"/>
            <a:ext cx="58788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40"/>
              <a:t>Questions &amp; Answers</a:t>
            </a:r>
            <a:endParaRPr sz="434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3047400" y="2157450"/>
            <a:ext cx="30492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40"/>
              <a:t>Thank You</a:t>
            </a:r>
            <a:endParaRPr sz="43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727650" y="57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729450" y="1439800"/>
            <a:ext cx="76887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Primary Driver of Climate Change: Carbon Dioxide (CO2)</a:t>
            </a:r>
            <a:endParaRPr b="1"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i="1"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Challenge:</a:t>
            </a:r>
            <a:r>
              <a:rPr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CO2 measurement is labor-intensive, especially in hard-to-reach regions like Rwanda, Everest, Mariana Trench and etc.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i="1"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r>
              <a:rPr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Implement a Machine Learning Algorithm to predict CO2 emissions, minimizing manual work and the need for on-site data collection.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i="1"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Source:</a:t>
            </a:r>
            <a:r>
              <a:rPr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Sentinel-5P satellite provides direct measurements of key factors (Available on </a:t>
            </a:r>
            <a:r>
              <a:rPr b="1"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Roboto"/>
              <a:buChar char="●"/>
            </a:pPr>
            <a:r>
              <a:rPr b="1"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SO₂:</a:t>
            </a:r>
            <a:r>
              <a:rPr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Sulfur Dioxide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Roboto"/>
              <a:buChar char="●"/>
            </a:pPr>
            <a:r>
              <a:rPr b="1"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CO:</a:t>
            </a:r>
            <a:r>
              <a:rPr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Carbon Monoxide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Roboto"/>
              <a:buChar char="●"/>
            </a:pPr>
            <a:r>
              <a:rPr b="1"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NO₂:</a:t>
            </a:r>
            <a:r>
              <a:rPr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Nitrogen Dioxide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Roboto"/>
              <a:buChar char="●"/>
            </a:pPr>
            <a:r>
              <a:rPr b="1"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HCHO:</a:t>
            </a:r>
            <a:r>
              <a:rPr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Formaldehyde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Roboto"/>
              <a:buChar char="●"/>
            </a:pPr>
            <a:r>
              <a:rPr b="1"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Aerosol Index:</a:t>
            </a:r>
            <a:r>
              <a:rPr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UV Aerosol Index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SzPts val="935"/>
              <a:buNone/>
            </a:pPr>
            <a:r>
              <a:rPr lang="en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indicators serve as the algorithm's predictive variables for CO2 emission levels.</a:t>
            </a:r>
            <a:endParaRPr sz="120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727650" y="622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729450" y="1729150"/>
            <a:ext cx="76887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 Warming Driver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Increasing Carbon Dioxide (CO2) emissions [1].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Urgency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Critical need for countermeasures against global warming [2].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Measurement Method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Ground-level CO2 measurement with sensors [3].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NDIR Sensors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High accuracy in CO2 detection using infrared technology [3].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Predictive Solutions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Algorithm-based prediction without on-site measurement [4].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729450" y="51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729450" y="1364025"/>
            <a:ext cx="7688700" cy="29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Advancements in Predictive Modeling for CO2 Emissions</a:t>
            </a:r>
            <a:endParaRPr b="1" i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SVM Approach: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Research by Qin et al. utilized Support Vector Machines for predicting CO2 levels, showcasing the potential of machine learning in environmental monitoring [2].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Comparative Study: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Yang Meng and Hossain analyzed four distinct models to forecast CO2 levels, providing insights into the most effective methods [3].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Traffic-Related Emissions: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study in Seoul applied Machine Learning to estimate CO2 emissions from traffic, considering factors such as traffic volume and wind speed [4].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Collection:</a:t>
            </a:r>
            <a:endParaRPr b="1" i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Collaborative Data Collection: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Darius Moruri’s team, in partnership with Zindi and Kaggle, gathered extensive data on key indicators like traffic patterns and atmospheric conditions to advance research in this field [5].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7650" y="5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 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729450" y="1531400"/>
            <a:ext cx="7688700" cy="28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Components of the System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Predictive Model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functionality to estimate CO2 emission levels.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Utilizes advanced algorithms like regression, or neural networks informed by remote sensing data.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Interface (UI)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portal for user engagement with the model.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Facilitates input of parameters and displays predictive outcomes.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727650" y="61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</a:t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2288975" y="4674300"/>
            <a:ext cx="5767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Figure 1.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Schematic of the Predictive CO2 Measurement System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6145" l="1544" r="3099" t="5429"/>
          <a:stretch/>
        </p:blipFill>
        <p:spPr>
          <a:xfrm>
            <a:off x="1044501" y="1314975"/>
            <a:ext cx="7055012" cy="34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687850" y="61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729450" y="1448175"/>
            <a:ext cx="76887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 - Predictive Model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Role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Estimation of CO2 Emission Levels.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Analyzes and interprets input data for forecasting.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Technological Stack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Built with advanced analytics and machine learning libraries.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 - User Interaction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Engagement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Interface for inputting prediction parameters.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Display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Showcases CO2 Emission predictions and insights.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Framework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Developed using Next.js for a responsive, user-friendly experience.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729450" y="58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Description: Predictive Model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729450" y="1423200"/>
            <a:ext cx="76887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Predictive Model Development Phases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Collection &amp; Preprocessing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Acquire relevant datasets.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Cleanse and normalize data.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 &amp; Dimensionality Reduction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predictive attributes.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Simplify data without losing critical information.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visual representations of datasets.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patterns and outliers.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Training &amp; Hyperparameter Tuning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 models with the dataset.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Optimize settings for best performance.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Selection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and choose the best-performing model.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