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7494" autoAdjust="0"/>
  </p:normalViewPr>
  <p:slideViewPr>
    <p:cSldViewPr snapToGrid="0" snapToObjects="1">
      <p:cViewPr>
        <p:scale>
          <a:sx n="34" d="100"/>
          <a:sy n="34" d="100"/>
        </p:scale>
        <p:origin x="96" y="19"/>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4T13:46:25.858" idx="1">
    <p:pos x="17088" y="411"/>
    <p:text>Use multiple lines for title if necessary</p:text>
    <p:extLst>
      <p:ext uri="{C676402C-5697-4E1C-873F-D02D1690AC5C}">
        <p15:threadingInfo xmlns:p15="http://schemas.microsoft.com/office/powerpoint/2012/main" timeZoneBias="420"/>
      </p:ext>
    </p:extLst>
  </p:cm>
  <p:cm authorId="1" dt="2018-04-04T13:47:06.935" idx="2">
    <p:pos x="26962" y="411"/>
    <p:text>Break degree into a second line if name is too long. Still too long? Reduce font size for all names.</p:text>
    <p:extLst>
      <p:ext uri="{C676402C-5697-4E1C-873F-D02D1690AC5C}">
        <p15:threadingInfo xmlns:p15="http://schemas.microsoft.com/office/powerpoint/2012/main" timeZoneBias="420"/>
      </p:ext>
    </p:extLst>
  </p:cm>
  <p:cm authorId="1" dt="2018-04-04T14:12:02.891" idx="3">
    <p:pos x="6720" y="3563"/>
    <p:text>Content should flow across the four columns.  Gutters at 12" from the left and right edges must be maintained for the poster folds.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0" name="Rectangle 34"/>
          <p:cNvSpPr>
            <a:spLocks noChangeArrowheads="1"/>
          </p:cNvSpPr>
          <p:nvPr/>
        </p:nvSpPr>
        <p:spPr bwMode="auto">
          <a:xfrm>
            <a:off x="222732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comments" Target="../comments/comment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568640" y="17294015"/>
            <a:ext cx="8873067" cy="9554571"/>
          </a:xfrm>
          <a:prstGeom prst="rect">
            <a:avLst/>
          </a:prstGeom>
          <a:noFill/>
          <a:ln w="9525">
            <a:noFill/>
            <a:miter lim="800000"/>
            <a:headEnd/>
            <a:tailEnd/>
          </a:ln>
        </p:spPr>
        <p:txBody>
          <a:bodyPr lIns="406384" tIns="406384" rIns="406384" bIns="406384">
            <a:spAutoFit/>
          </a:bodyPr>
          <a:lstStyle/>
          <a:p>
            <a:pPr defTabSz="3901342"/>
            <a:endParaRPr lang="en-US" sz="2987" dirty="0"/>
          </a:p>
          <a:p>
            <a:pPr>
              <a:defRPr/>
            </a:pPr>
            <a:r>
              <a:rPr lang="en-US" sz="2987" dirty="0"/>
              <a:t>[1]  Lorem ipsum dolor sit amet, consectetur adipiscing elit, sed do eiusmod tempor incididunt ut labore et dolore </a:t>
            </a:r>
          </a:p>
          <a:p>
            <a:pPr>
              <a:defRPr/>
            </a:pPr>
            <a:endParaRPr lang="en-US" sz="2987" dirty="0"/>
          </a:p>
          <a:p>
            <a:pPr>
              <a:defRPr/>
            </a:pPr>
            <a:r>
              <a:rPr lang="en-US" sz="2987" dirty="0"/>
              <a:t>[2] Lorem ipsum dolor sit amet, consectetur adipiscing elit, sed do eiusmod tempor incididunt ut labore et dolore </a:t>
            </a:r>
          </a:p>
          <a:p>
            <a:pPr>
              <a:defRPr/>
            </a:pPr>
            <a:endParaRPr lang="en-US" sz="2987" dirty="0"/>
          </a:p>
          <a:p>
            <a:pPr>
              <a:defRPr/>
            </a:pPr>
            <a:r>
              <a:rPr lang="en-US" sz="2987" dirty="0"/>
              <a:t>[3] Lorem ipsum dolor sit amet, consectetur adipiscing elit, sed do eiusmod tempor incididunt ut labore et dolore </a:t>
            </a:r>
          </a:p>
          <a:p>
            <a:pPr>
              <a:defRPr/>
            </a:pPr>
            <a:endParaRPr lang="en-US" sz="2987" dirty="0"/>
          </a:p>
          <a:p>
            <a:pPr>
              <a:defRPr/>
            </a:pPr>
            <a:r>
              <a:rPr lang="en-US" sz="2987" dirty="0"/>
              <a:t>[4] Lorem ipsum dolor sit amet, consectetur adipiscing elit, sed do eiusmod tempor incididunt ut labore et dolore</a:t>
            </a:r>
          </a:p>
          <a:p>
            <a:pPr>
              <a:defRPr/>
            </a:pPr>
            <a:endParaRPr lang="en-US" sz="2987" dirty="0"/>
          </a:p>
          <a:p>
            <a:pPr>
              <a:defRPr/>
            </a:pPr>
            <a:r>
              <a:rPr lang="en-US" sz="2987" dirty="0"/>
              <a:t>[5] Lorem ipsum dolor sit amet, consectetur adipiscing elit, sed do eiusmod tempor incididunt ut labore et dolore</a:t>
            </a:r>
          </a:p>
          <a:p>
            <a:pPr>
              <a:defRPr/>
            </a:pPr>
            <a:endParaRPr lang="en-US" sz="2987" dirty="0"/>
          </a:p>
          <a:p>
            <a:pPr>
              <a:defRPr/>
            </a:pPr>
            <a:r>
              <a:rPr lang="en-US" sz="2987" dirty="0"/>
              <a:t>[6] Lorem ipsum dolor sit amet, consectetur adipiscing elit, sed do eiusmod tempor incididunt ut labore et dolore</a:t>
            </a:r>
          </a:p>
          <a:p>
            <a:pPr>
              <a:defRPr/>
            </a:pPr>
            <a:endParaRPr lang="en-US" sz="2987" dirty="0"/>
          </a:p>
        </p:txBody>
      </p:sp>
      <p:sp>
        <p:nvSpPr>
          <p:cNvPr id="4155" name="Text Box 406"/>
          <p:cNvSpPr txBox="1">
            <a:spLocks noChangeArrowheads="1"/>
          </p:cNvSpPr>
          <p:nvPr/>
        </p:nvSpPr>
        <p:spPr bwMode="auto">
          <a:xfrm>
            <a:off x="33458655" y="5725399"/>
            <a:ext cx="8839200" cy="6336831"/>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a:p>
            <a:pPr>
              <a:defRPr/>
            </a:pPr>
            <a:endParaRPr lang="en-US" sz="2987" dirty="0"/>
          </a:p>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a:p>
            <a:pPr>
              <a:defRPr/>
            </a:pPr>
            <a:endParaRPr lang="en-US" sz="2987" dirty="0"/>
          </a:p>
        </p:txBody>
      </p:sp>
      <p:sp>
        <p:nvSpPr>
          <p:cNvPr id="77" name="Text Box 406"/>
          <p:cNvSpPr txBox="1">
            <a:spLocks noChangeArrowheads="1"/>
          </p:cNvSpPr>
          <p:nvPr/>
        </p:nvSpPr>
        <p:spPr bwMode="auto">
          <a:xfrm>
            <a:off x="22816789" y="5763080"/>
            <a:ext cx="8873067" cy="3119091"/>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sp>
        <p:nvSpPr>
          <p:cNvPr id="1032" name="Rectangle 5"/>
          <p:cNvSpPr>
            <a:spLocks noChangeArrowheads="1"/>
          </p:cNvSpPr>
          <p:nvPr/>
        </p:nvSpPr>
        <p:spPr bwMode="auto">
          <a:xfrm>
            <a:off x="11510433" y="674666"/>
            <a:ext cx="20747567" cy="2002406"/>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7680" b="1" dirty="0">
                <a:solidFill>
                  <a:srgbClr val="FFFFFF"/>
                </a:solidFill>
                <a:latin typeface="Arial" charset="0"/>
                <a:cs typeface="+mn-cs"/>
              </a:rPr>
              <a:t>Project Title</a:t>
            </a:r>
          </a:p>
          <a:p>
            <a:pPr algn="ctr" eaLnBrk="0" hangingPunct="0">
              <a:defRPr/>
            </a:pPr>
            <a:r>
              <a:rPr lang="en-US" sz="4800" b="1" dirty="0">
                <a:solidFill>
                  <a:srgbClr val="FFFFFF"/>
                </a:solidFill>
                <a:latin typeface="Arial" charset="0"/>
              </a:rPr>
              <a:t>Project Advisor: </a:t>
            </a:r>
            <a:r>
              <a:rPr lang="en-US" sz="4800" b="1" dirty="0" err="1">
                <a:solidFill>
                  <a:srgbClr val="FFFFFF"/>
                </a:solidFill>
                <a:latin typeface="Arial" charset="0"/>
              </a:rPr>
              <a:t>FirstN</a:t>
            </a:r>
            <a:r>
              <a:rPr lang="en-US" sz="4800" b="1" dirty="0">
                <a:solidFill>
                  <a:srgbClr val="FFFFFF"/>
                </a:solidFill>
                <a:latin typeface="Arial" charset="0"/>
              </a:rPr>
              <a:t> </a:t>
            </a:r>
            <a:r>
              <a:rPr lang="en-US" sz="4800" b="1" dirty="0" err="1">
                <a:solidFill>
                  <a:srgbClr val="FFFFFF"/>
                </a:solidFill>
                <a:latin typeface="Arial" charset="0"/>
              </a:rPr>
              <a:t>LastN</a:t>
            </a:r>
            <a:endParaRPr lang="en-US" sz="4800" b="1" dirty="0">
              <a:solidFill>
                <a:srgbClr val="FFFFFF"/>
              </a:solidFill>
              <a:latin typeface="Arial" charset="0"/>
            </a:endParaRPr>
          </a:p>
        </p:txBody>
      </p:sp>
      <p:sp>
        <p:nvSpPr>
          <p:cNvPr id="4099" name="Text Box 7"/>
          <p:cNvSpPr txBox="1">
            <a:spLocks noChangeArrowheads="1"/>
          </p:cNvSpPr>
          <p:nvPr/>
        </p:nvSpPr>
        <p:spPr bwMode="auto">
          <a:xfrm>
            <a:off x="698501" y="5656121"/>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sp>
        <p:nvSpPr>
          <p:cNvPr id="4100" name="Text Box 14"/>
          <p:cNvSpPr txBox="1">
            <a:spLocks noChangeArrowheads="1"/>
          </p:cNvSpPr>
          <p:nvPr/>
        </p:nvSpPr>
        <p:spPr bwMode="auto">
          <a:xfrm>
            <a:off x="1378373" y="6485934"/>
            <a:ext cx="8873067" cy="6993485"/>
          </a:xfrm>
          <a:prstGeom prst="rect">
            <a:avLst/>
          </a:prstGeom>
          <a:noFill/>
          <a:ln w="9525">
            <a:noFill/>
            <a:miter lim="800000"/>
            <a:headEnd/>
            <a:tailEnd/>
          </a:ln>
        </p:spPr>
        <p:txBody>
          <a:bodyPr wrap="square" lIns="406384" tIns="406384" rIns="406384" bIns="406384">
            <a:spAutoFit/>
          </a:bodyPr>
          <a:lstStyle/>
          <a:p>
            <a:pPr defTabSz="3901342"/>
            <a:r>
              <a:rPr lang="en-US" sz="2987"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defTabSz="3901342"/>
            <a:endParaRPr lang="en-US" sz="1280" dirty="0"/>
          </a:p>
          <a:p>
            <a:pPr defTabSz="3901342"/>
            <a:r>
              <a:rPr lang="en-US" sz="2987" dirty="0"/>
              <a:t>Lorem ipsum dolor sit amet, consectetur adipiscing elit, sed do eiusmod tempor incididunt ut labore et dolore magna aliqua. Ut enim ad minim veniam, quis nostrud exercitation ullamco laboris nisi ut aliquip ex ea commodo consequat. </a:t>
            </a:r>
            <a:endParaRPr lang="en-US" sz="2667" b="1" dirty="0"/>
          </a:p>
        </p:txBody>
      </p:sp>
      <p:sp>
        <p:nvSpPr>
          <p:cNvPr id="4101" name="Text Box 388"/>
          <p:cNvSpPr txBox="1">
            <a:spLocks noChangeArrowheads="1"/>
          </p:cNvSpPr>
          <p:nvPr/>
        </p:nvSpPr>
        <p:spPr bwMode="auto">
          <a:xfrm>
            <a:off x="698501" y="20599739"/>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4102" name="Text Box 405"/>
          <p:cNvSpPr txBox="1">
            <a:spLocks noChangeArrowheads="1"/>
          </p:cNvSpPr>
          <p:nvPr/>
        </p:nvSpPr>
        <p:spPr bwMode="auto">
          <a:xfrm>
            <a:off x="22275800" y="8808720"/>
            <a:ext cx="99822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Analysis and Results</a:t>
            </a:r>
          </a:p>
        </p:txBody>
      </p:sp>
      <p:sp>
        <p:nvSpPr>
          <p:cNvPr id="4103" name="Text Box 478"/>
          <p:cNvSpPr txBox="1">
            <a:spLocks noChangeArrowheads="1"/>
          </p:cNvSpPr>
          <p:nvPr/>
        </p:nvSpPr>
        <p:spPr bwMode="auto">
          <a:xfrm>
            <a:off x="33077152" y="11904133"/>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7152" y="1752092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77152" y="26600575"/>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568640" y="12261429"/>
            <a:ext cx="8873067" cy="5417476"/>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a:p>
            <a:pPr>
              <a:defRPr/>
            </a:pPr>
            <a:endParaRPr lang="en-US" sz="2987" dirty="0"/>
          </a:p>
          <a:p>
            <a:pPr>
              <a:defRPr/>
            </a:pPr>
            <a:r>
              <a:rPr lang="en-US" sz="2987" dirty="0"/>
              <a:t>Lorem ipsum dolor sit amet, consectetur adipiscing elit, sed do eiusmod tempor incididunt ut labore et dolore magna aliqua. Ut enim ad minim veniam, quis nostrud.  </a:t>
            </a:r>
          </a:p>
          <a:p>
            <a:pPr>
              <a:defRPr/>
            </a:pPr>
            <a:endParaRPr lang="en-US" sz="2987" dirty="0"/>
          </a:p>
        </p:txBody>
      </p:sp>
      <p:graphicFrame>
        <p:nvGraphicFramePr>
          <p:cNvPr id="2561" name="Group 513"/>
          <p:cNvGraphicFramePr>
            <a:graphicFrameLocks noGrp="1"/>
          </p:cNvGraphicFramePr>
          <p:nvPr>
            <p:extLst>
              <p:ext uri="{D42A27DB-BD31-4B8C-83A1-F6EECF244321}">
                <p14:modId xmlns:p14="http://schemas.microsoft.com/office/powerpoint/2010/main" val="3132883724"/>
              </p:ext>
            </p:extLst>
          </p:nvPr>
        </p:nvGraphicFramePr>
        <p:xfrm>
          <a:off x="33561867" y="26959562"/>
          <a:ext cx="8873066" cy="5013143"/>
        </p:xfrm>
        <a:graphic>
          <a:graphicData uri="http://schemas.openxmlformats.org/drawingml/2006/table">
            <a:tbl>
              <a:tblPr/>
              <a:tblGrid>
                <a:gridCol w="4480277">
                  <a:extLst>
                    <a:ext uri="{9D8B030D-6E8A-4147-A177-3AD203B41FA5}">
                      <a16:colId xmlns:a16="http://schemas.microsoft.com/office/drawing/2014/main" val="20000"/>
                    </a:ext>
                  </a:extLst>
                </a:gridCol>
                <a:gridCol w="4392789">
                  <a:extLst>
                    <a:ext uri="{9D8B030D-6E8A-4147-A177-3AD203B41FA5}">
                      <a16:colId xmlns:a16="http://schemas.microsoft.com/office/drawing/2014/main" val="20001"/>
                    </a:ext>
                  </a:extLst>
                </a:gridCol>
              </a:tblGrid>
              <a:tr h="3616960">
                <a:tc gridSpan="2">
                  <a:txBody>
                    <a:bodyPr/>
                    <a:lstStyle/>
                    <a:p>
                      <a:pPr>
                        <a:defRPr/>
                      </a:pPr>
                      <a:endParaRPr lang="en-US" sz="2800" dirty="0"/>
                    </a:p>
                    <a:p>
                      <a:pPr>
                        <a:defRPr/>
                      </a:pPr>
                      <a:r>
                        <a:rPr lang="en-US" sz="2800" dirty="0"/>
                        <a:t>Lorem ipsum dolor sit amet, consectetur adipiscing elit, sed do eiusmod tempor incididunt ut labore et dolore.</a:t>
                      </a:r>
                    </a:p>
                    <a:p>
                      <a:pPr>
                        <a:defRPr/>
                      </a:pPr>
                      <a:endParaRPr lang="en-US" sz="2800" dirty="0"/>
                    </a:p>
                    <a:p>
                      <a:pPr>
                        <a:defRPr/>
                      </a:pPr>
                      <a:r>
                        <a:rPr lang="en-US" sz="2800" dirty="0"/>
                        <a:t>Lorem ipsum dolor sit amet, consectetur adipiscing elit, sed do eiusmod tempor incididunt ut labore et dolore</a:t>
                      </a: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1170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12" name="Text Box 389"/>
          <p:cNvSpPr txBox="1">
            <a:spLocks noChangeArrowheads="1"/>
          </p:cNvSpPr>
          <p:nvPr/>
        </p:nvSpPr>
        <p:spPr bwMode="auto">
          <a:xfrm>
            <a:off x="1371599" y="15920394"/>
            <a:ext cx="8873067" cy="4501713"/>
          </a:xfrm>
          <a:prstGeom prst="rect">
            <a:avLst/>
          </a:prstGeom>
          <a:noFill/>
          <a:ln w="9525">
            <a:noFill/>
            <a:miter lim="800000"/>
            <a:headEnd/>
            <a:tailEnd/>
          </a:ln>
        </p:spPr>
        <p:txBody>
          <a:bodyPr wrap="square" lIns="406384" tIns="406384" rIns="406384" bIns="406384">
            <a:spAutoFit/>
          </a:bodyPr>
          <a:lstStyle/>
          <a:p>
            <a:pPr defTabSz="3901342"/>
            <a:r>
              <a:rPr lang="en-US" sz="2990" dirty="0">
                <a:solidFill>
                  <a:srgbClr val="333333"/>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4113" name="Text Box 14"/>
          <p:cNvSpPr txBox="1">
            <a:spLocks noChangeArrowheads="1"/>
          </p:cNvSpPr>
          <p:nvPr/>
        </p:nvSpPr>
        <p:spPr bwMode="auto">
          <a:xfrm>
            <a:off x="1371600" y="20955002"/>
            <a:ext cx="8873067" cy="8125525"/>
          </a:xfrm>
          <a:prstGeom prst="rect">
            <a:avLst/>
          </a:prstGeom>
          <a:noFill/>
          <a:ln w="9525">
            <a:noFill/>
            <a:miter lim="800000"/>
            <a:headEnd/>
            <a:tailEnd/>
          </a:ln>
        </p:spPr>
        <p:txBody>
          <a:bodyPr wrap="square" lIns="406384" tIns="406384" rIns="406384" bIns="406384">
            <a:spAutoFit/>
          </a:bodyPr>
          <a:lstStyle/>
          <a:p>
            <a:pPr marL="548626" indent="-548626" algn="just"/>
            <a:r>
              <a:rPr lang="en-US" sz="2987" b="1" dirty="0"/>
              <a:t>Title 1</a:t>
            </a:r>
          </a:p>
          <a:p>
            <a:pPr marL="548626" indent="-548626" algn="just"/>
            <a:endParaRPr lang="en-US" sz="2987" dirty="0"/>
          </a:p>
          <a:p>
            <a:pPr defTabSz="3901342"/>
            <a:r>
              <a:rPr lang="en-US" sz="2987" dirty="0"/>
              <a:t>Lorem ipsum dolor sit amet, consectetur adipiscing elit, sed do eiusmod tempor incididunt ut labore et dolore magna aliqua. Ut enim ad minim veniam, quis nostrud exercitation ullamco laboris nisi ut aliquip ex ea commodo consequat. </a:t>
            </a:r>
          </a:p>
          <a:p>
            <a:pPr marL="548626" indent="-548626" algn="just"/>
            <a:endParaRPr lang="en-US" sz="2987"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endParaRPr lang="en-US" sz="2133" dirty="0"/>
          </a:p>
          <a:p>
            <a:pPr marL="548626" indent="-548626" algn="just"/>
            <a:endParaRPr lang="en-US" sz="2987" dirty="0"/>
          </a:p>
          <a:p>
            <a:pPr marL="548626" indent="-548626" algn="just"/>
            <a:endParaRPr lang="en-US" sz="2987" dirty="0"/>
          </a:p>
          <a:p>
            <a:pPr marL="548626" indent="-548626"/>
            <a:endParaRPr lang="en-US" sz="2667" b="1" dirty="0"/>
          </a:p>
        </p:txBody>
      </p:sp>
      <p:sp>
        <p:nvSpPr>
          <p:cNvPr id="58" name="Text Box 406"/>
          <p:cNvSpPr txBox="1">
            <a:spLocks noChangeArrowheads="1"/>
          </p:cNvSpPr>
          <p:nvPr/>
        </p:nvSpPr>
        <p:spPr bwMode="auto">
          <a:xfrm>
            <a:off x="12020239" y="6582680"/>
            <a:ext cx="8873067" cy="7256185"/>
          </a:xfrm>
          <a:prstGeom prst="rect">
            <a:avLst/>
          </a:prstGeom>
          <a:noFill/>
          <a:ln w="9525">
            <a:noFill/>
            <a:miter lim="800000"/>
            <a:headEnd/>
            <a:tailEnd/>
          </a:ln>
        </p:spPr>
        <p:txBody>
          <a:bodyPr lIns="406384" tIns="406384" rIns="406384" bIns="406384">
            <a:spAutoFit/>
          </a:bodyPr>
          <a:lstStyle/>
          <a:p>
            <a:pPr indent="-548626">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a:p>
            <a:pPr indent="-548626">
              <a:defRPr/>
            </a:pPr>
            <a:endParaRPr lang="en-US" sz="2987" dirty="0"/>
          </a:p>
          <a:p>
            <a:pPr indent="-548626">
              <a:defRPr/>
            </a:pPr>
            <a:r>
              <a:rPr lang="en-US" sz="2987"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4141" name="Picture 61" descr="eds_hf.png"/>
          <p:cNvPicPr>
            <a:picLocks noChangeAspect="1"/>
          </p:cNvPicPr>
          <p:nvPr/>
        </p:nvPicPr>
        <p:blipFill>
          <a:blip r:embed="rId3" cstate="print"/>
          <a:srcRect/>
          <a:stretch>
            <a:fillRect/>
          </a:stretch>
        </p:blipFill>
        <p:spPr bwMode="auto">
          <a:xfrm>
            <a:off x="24179108" y="12468015"/>
            <a:ext cx="3422227" cy="1906693"/>
          </a:xfrm>
          <a:prstGeom prst="rect">
            <a:avLst/>
          </a:prstGeom>
          <a:noFill/>
          <a:ln w="9525">
            <a:noFill/>
            <a:miter lim="800000"/>
            <a:headEnd/>
            <a:tailEnd/>
          </a:ln>
        </p:spPr>
      </p:pic>
      <p:pic>
        <p:nvPicPr>
          <p:cNvPr id="4142" name="Picture 62" descr="eds_quant.png"/>
          <p:cNvPicPr>
            <a:picLocks noChangeAspect="1"/>
          </p:cNvPicPr>
          <p:nvPr/>
        </p:nvPicPr>
        <p:blipFill>
          <a:blip r:embed="rId4" cstate="print"/>
          <a:srcRect/>
          <a:stretch>
            <a:fillRect/>
          </a:stretch>
        </p:blipFill>
        <p:spPr bwMode="auto">
          <a:xfrm>
            <a:off x="28373494" y="12662747"/>
            <a:ext cx="2272453" cy="1358053"/>
          </a:xfrm>
          <a:prstGeom prst="rect">
            <a:avLst/>
          </a:prstGeom>
          <a:noFill/>
          <a:ln w="9525">
            <a:noFill/>
            <a:miter lim="800000"/>
            <a:headEnd/>
            <a:tailEnd/>
          </a:ln>
        </p:spPr>
      </p:pic>
      <p:sp>
        <p:nvSpPr>
          <p:cNvPr id="4143" name="Text Box 406"/>
          <p:cNvSpPr txBox="1">
            <a:spLocks noChangeArrowheads="1"/>
          </p:cNvSpPr>
          <p:nvPr/>
        </p:nvSpPr>
        <p:spPr bwMode="auto">
          <a:xfrm>
            <a:off x="22744853" y="13995402"/>
            <a:ext cx="8873067" cy="3119091"/>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sp>
        <p:nvSpPr>
          <p:cNvPr id="4144" name="Text Box 406"/>
          <p:cNvSpPr txBox="1">
            <a:spLocks noChangeArrowheads="1"/>
          </p:cNvSpPr>
          <p:nvPr/>
        </p:nvSpPr>
        <p:spPr bwMode="auto">
          <a:xfrm>
            <a:off x="22744853" y="9238828"/>
            <a:ext cx="8873067" cy="3119091"/>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pic>
        <p:nvPicPr>
          <p:cNvPr id="4145" name="Picture 70" descr="HfO_cv.png"/>
          <p:cNvPicPr>
            <a:picLocks noChangeAspect="1"/>
          </p:cNvPicPr>
          <p:nvPr/>
        </p:nvPicPr>
        <p:blipFill>
          <a:blip r:embed="rId5" cstate="print"/>
          <a:srcRect/>
          <a:stretch>
            <a:fillRect/>
          </a:stretch>
        </p:blipFill>
        <p:spPr bwMode="auto">
          <a:xfrm>
            <a:off x="24881840" y="16778277"/>
            <a:ext cx="4248573" cy="2081107"/>
          </a:xfrm>
          <a:prstGeom prst="rect">
            <a:avLst/>
          </a:prstGeom>
          <a:noFill/>
          <a:ln w="9525">
            <a:noFill/>
            <a:miter lim="800000"/>
            <a:headEnd/>
            <a:tailEnd/>
          </a:ln>
        </p:spPr>
      </p:pic>
      <p:sp>
        <p:nvSpPr>
          <p:cNvPr id="4146" name="Text Box 406"/>
          <p:cNvSpPr txBox="1">
            <a:spLocks noChangeArrowheads="1"/>
          </p:cNvSpPr>
          <p:nvPr/>
        </p:nvSpPr>
        <p:spPr bwMode="auto">
          <a:xfrm>
            <a:off x="1131147" y="28749948"/>
            <a:ext cx="8873067" cy="3119091"/>
          </a:xfrm>
          <a:prstGeom prst="rect">
            <a:avLst/>
          </a:prstGeom>
          <a:noFill/>
          <a:ln w="9525">
            <a:noFill/>
            <a:miter lim="800000"/>
            <a:headEnd/>
            <a:tailEnd/>
          </a:ln>
        </p:spPr>
        <p:txBody>
          <a:bodyPr wrap="square" lIns="406384" tIns="406384" rIns="406384" bIns="406384">
            <a:spAutoFit/>
          </a:bodyPr>
          <a:lstStyle/>
          <a:p>
            <a:pPr defTabSz="3901342"/>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sp>
        <p:nvSpPr>
          <p:cNvPr id="4149" name="Text Box 388"/>
          <p:cNvSpPr txBox="1">
            <a:spLocks noChangeArrowheads="1"/>
          </p:cNvSpPr>
          <p:nvPr/>
        </p:nvSpPr>
        <p:spPr bwMode="auto">
          <a:xfrm>
            <a:off x="11510433" y="5651887"/>
            <a:ext cx="9965267"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Methodology</a:t>
            </a:r>
          </a:p>
        </p:txBody>
      </p:sp>
      <p:pic>
        <p:nvPicPr>
          <p:cNvPr id="4150" name="Picture 78" descr="caps.png"/>
          <p:cNvPicPr>
            <a:picLocks noChangeAspect="1"/>
          </p:cNvPicPr>
          <p:nvPr/>
        </p:nvPicPr>
        <p:blipFill>
          <a:blip r:embed="rId6" cstate="print"/>
          <a:srcRect/>
          <a:stretch>
            <a:fillRect/>
          </a:stretch>
        </p:blipFill>
        <p:spPr bwMode="auto">
          <a:xfrm>
            <a:off x="27523442" y="23648853"/>
            <a:ext cx="2755053" cy="2221653"/>
          </a:xfrm>
          <a:prstGeom prst="rect">
            <a:avLst/>
          </a:prstGeom>
          <a:noFill/>
          <a:ln w="9525">
            <a:noFill/>
            <a:miter lim="800000"/>
            <a:headEnd/>
            <a:tailEnd/>
          </a:ln>
        </p:spPr>
      </p:pic>
      <p:pic>
        <p:nvPicPr>
          <p:cNvPr id="4151" name="Picture 79" descr="interfacial.png"/>
          <p:cNvPicPr>
            <a:picLocks noChangeAspect="1"/>
          </p:cNvPicPr>
          <p:nvPr/>
        </p:nvPicPr>
        <p:blipFill>
          <a:blip r:embed="rId7" cstate="print"/>
          <a:srcRect/>
          <a:stretch>
            <a:fillRect/>
          </a:stretch>
        </p:blipFill>
        <p:spPr bwMode="auto">
          <a:xfrm>
            <a:off x="23581360" y="24190720"/>
            <a:ext cx="2756747" cy="1551093"/>
          </a:xfrm>
          <a:prstGeom prst="rect">
            <a:avLst/>
          </a:prstGeom>
          <a:noFill/>
          <a:ln w="9525">
            <a:noFill/>
            <a:miter lim="800000"/>
            <a:headEnd/>
            <a:tailEnd/>
          </a:ln>
        </p:spPr>
      </p:pic>
      <p:sp>
        <p:nvSpPr>
          <p:cNvPr id="4152" name="TextBox 80"/>
          <p:cNvSpPr txBox="1">
            <a:spLocks noChangeArrowheads="1"/>
          </p:cNvSpPr>
          <p:nvPr/>
        </p:nvSpPr>
        <p:spPr bwMode="auto">
          <a:xfrm>
            <a:off x="11813473" y="16309689"/>
            <a:ext cx="8873067" cy="12381723"/>
          </a:xfrm>
          <a:prstGeom prst="rect">
            <a:avLst/>
          </a:prstGeom>
          <a:noFill/>
          <a:ln w="9525">
            <a:noFill/>
            <a:miter lim="800000"/>
            <a:headEnd/>
            <a:tailEnd/>
          </a:ln>
        </p:spPr>
        <p:txBody>
          <a:bodyPr>
            <a:spAutoFit/>
          </a:bodyPr>
          <a:lstStyle/>
          <a:p>
            <a:pPr marL="406390" lvl="2" indent="0"/>
            <a:r>
              <a:rPr lang="en-US" sz="2987" dirty="0"/>
              <a:t>Lorem ipsum dolor sit amet, consectetur adipiscing elit, sed do eiusmod tempor incididunt ut labore et dolore magna aliqua. Ut enim ad minim veniam, quis nostrud exercitation ullamco laboris nisi ut aliquip ex ea commodo consequat. Duis aute irure dolor in repre Lorem ipsum dolor sit amet, consectetur adipiscing elit, sed do eiusmod tempor incididunt ut labore et dolore magna aliqua. Ut enim ad minim veniam, quis nostrud exercitation ullamco laboris nisi ut aliquip ex ea commodo consequat.</a:t>
            </a:r>
          </a:p>
          <a:p>
            <a:pPr marL="406390" lvl="2" indent="0"/>
            <a:endParaRPr lang="en-US" sz="2987" dirty="0"/>
          </a:p>
          <a:p>
            <a:pPr marL="406390" lvl="2" indent="0"/>
            <a:r>
              <a:rPr lang="en-US" sz="2987" b="1" dirty="0"/>
              <a:t>Title 2</a:t>
            </a:r>
          </a:p>
          <a:p>
            <a:pPr marL="406390" lvl="2" indent="0"/>
            <a:endParaRPr lang="en-US" sz="2987" dirty="0"/>
          </a:p>
          <a:p>
            <a:pPr marL="406390" lvl="2" indent="0"/>
            <a:r>
              <a:rPr lang="en-US" sz="2987" dirty="0"/>
              <a:t> Duis aute irure dolor in reprehenderit in voluptate velit esse cillum dolore eu fugiat nulla pariatur. Excepteur sint occaecat cupidatat non proident, sunt in culpa qui officia deserunt mollit anim id est laborum. henderit in voluptate velit esse cillum dolore eu fugiat nulla pariatur. Excepteur sint occaecat cupidatat non proident, sunt in culpa qui officia deserunt mollit anim id est laborum.</a:t>
            </a:r>
          </a:p>
          <a:p>
            <a:pPr marL="406390" lvl="2" indent="0"/>
            <a:endParaRPr lang="en-US" sz="2987" dirty="0"/>
          </a:p>
          <a:p>
            <a:pPr marL="406390" lvl="2" indent="0"/>
            <a:r>
              <a:rPr lang="en-US" sz="2987" dirty="0"/>
              <a:t>do eiusmod tempor incididunt ut labore et dolore magna aliqua. Ut enim ad minim veniam, quis nostrud exercitation ullamco laboris nisi ut aliquip ex ea commodo consequat. Duis aute irure dolor in repre Lorem ipsum dolor sit amet, consectetur adipiscing elit, sed do eiusmod tempor incididunt ut labore et dolore magna aliqua.</a:t>
            </a:r>
          </a:p>
          <a:p>
            <a:endParaRPr lang="en-US" sz="2195" dirty="0"/>
          </a:p>
        </p:txBody>
      </p:sp>
      <p:sp>
        <p:nvSpPr>
          <p:cNvPr id="4153" name="Text Box 406"/>
          <p:cNvSpPr txBox="1">
            <a:spLocks noChangeArrowheads="1"/>
          </p:cNvSpPr>
          <p:nvPr/>
        </p:nvSpPr>
        <p:spPr bwMode="auto">
          <a:xfrm>
            <a:off x="22744853" y="18976950"/>
            <a:ext cx="8873067" cy="4957800"/>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a:t>
            </a:r>
          </a:p>
          <a:p>
            <a:pPr>
              <a:defRPr/>
            </a:pPr>
            <a:endParaRPr lang="en-US" sz="2987" dirty="0"/>
          </a:p>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sp>
        <p:nvSpPr>
          <p:cNvPr id="4154" name="Text Box 406"/>
          <p:cNvSpPr txBox="1">
            <a:spLocks noChangeArrowheads="1"/>
          </p:cNvSpPr>
          <p:nvPr/>
        </p:nvSpPr>
        <p:spPr bwMode="auto">
          <a:xfrm>
            <a:off x="22744853" y="25829383"/>
            <a:ext cx="8873067" cy="3119091"/>
          </a:xfrm>
          <a:prstGeom prst="rect">
            <a:avLst/>
          </a:prstGeom>
          <a:noFill/>
          <a:ln w="9525">
            <a:noFill/>
            <a:miter lim="800000"/>
            <a:headEnd/>
            <a:tailEnd/>
          </a:ln>
        </p:spPr>
        <p:txBody>
          <a:bodyPr lIns="406384" tIns="406384" rIns="406384" bIns="406384">
            <a:spAutoFit/>
          </a:bodyPr>
          <a:lstStyle/>
          <a:p>
            <a:pPr>
              <a:defRPr/>
            </a:pPr>
            <a:r>
              <a:rPr lang="en-US" sz="2987" dirty="0"/>
              <a:t>Lorem ipsum dolor sit amet, consectetur adipiscing elit, sed do eiusmod tempor incididunt ut labore et dolore magna aliqua. Ut enim ad minim veniam, quis nostrud exercitation ullamco laboris nisi ut aliquip ex ea commodo consequat.  </a:t>
            </a:r>
          </a:p>
        </p:txBody>
      </p:sp>
      <p:pic>
        <p:nvPicPr>
          <p:cNvPr id="4157" name="Picture 50" descr="cv-ct-testing.png"/>
          <p:cNvPicPr>
            <a:picLocks noChangeAspect="1"/>
          </p:cNvPicPr>
          <p:nvPr/>
        </p:nvPicPr>
        <p:blipFill>
          <a:blip r:embed="rId8" cstate="print"/>
          <a:srcRect/>
          <a:stretch>
            <a:fillRect/>
          </a:stretch>
        </p:blipFill>
        <p:spPr bwMode="auto">
          <a:xfrm>
            <a:off x="22971760" y="28772157"/>
            <a:ext cx="4270587" cy="2907453"/>
          </a:xfrm>
          <a:prstGeom prst="rect">
            <a:avLst/>
          </a:prstGeom>
          <a:noFill/>
          <a:ln w="9525">
            <a:noFill/>
            <a:miter lim="800000"/>
            <a:headEnd/>
            <a:tailEnd/>
          </a:ln>
        </p:spPr>
      </p:pic>
      <p:pic>
        <p:nvPicPr>
          <p:cNvPr id="4158" name="Picture 51" descr="CT-testing.png"/>
          <p:cNvPicPr>
            <a:picLocks noChangeAspect="1"/>
          </p:cNvPicPr>
          <p:nvPr/>
        </p:nvPicPr>
        <p:blipFill>
          <a:blip r:embed="rId9" cstate="print"/>
          <a:srcRect/>
          <a:stretch>
            <a:fillRect/>
          </a:stretch>
        </p:blipFill>
        <p:spPr bwMode="auto">
          <a:xfrm>
            <a:off x="27337173" y="28831423"/>
            <a:ext cx="3972560" cy="2843107"/>
          </a:xfrm>
          <a:prstGeom prst="rect">
            <a:avLst/>
          </a:prstGeom>
          <a:noFill/>
          <a:ln w="9525">
            <a:noFill/>
            <a:miter lim="800000"/>
            <a:headEnd/>
            <a:tailEnd/>
          </a:ln>
        </p:spPr>
      </p:pic>
      <p:pic>
        <p:nvPicPr>
          <p:cNvPr id="4159" name="Picture 52" descr="conductance.png"/>
          <p:cNvPicPr>
            <a:picLocks noChangeAspect="1"/>
          </p:cNvPicPr>
          <p:nvPr/>
        </p:nvPicPr>
        <p:blipFill>
          <a:blip r:embed="rId10" cstate="print"/>
          <a:srcRect/>
          <a:stretch>
            <a:fillRect/>
          </a:stretch>
        </p:blipFill>
        <p:spPr bwMode="auto">
          <a:xfrm>
            <a:off x="37998400" y="8445180"/>
            <a:ext cx="4412827" cy="2636520"/>
          </a:xfrm>
          <a:prstGeom prst="rect">
            <a:avLst/>
          </a:prstGeom>
          <a:noFill/>
          <a:ln w="9525">
            <a:noFill/>
            <a:miter lim="800000"/>
            <a:headEnd/>
            <a:tailEnd/>
          </a:ln>
        </p:spPr>
      </p:pic>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77151" y="674666"/>
            <a:ext cx="9975849" cy="3405867"/>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a:solidFill>
                  <a:srgbClr val="FFFFFF"/>
                </a:solidFill>
                <a:latin typeface="Arial" charset="0"/>
              </a:rPr>
              <a:t>LastN1, FirstN1 (MS Software Engineering) LastN2, FirstN2 (MS Computer Engineering)</a:t>
            </a:r>
          </a:p>
          <a:p>
            <a:pPr eaLnBrk="0" hangingPunct="0">
              <a:defRPr/>
            </a:pPr>
            <a:r>
              <a:rPr lang="en-US" sz="3600" b="1" dirty="0">
                <a:solidFill>
                  <a:srgbClr val="FFFFFF"/>
                </a:solidFill>
                <a:latin typeface="Arial" charset="0"/>
              </a:rPr>
              <a:t>LastN3, FirstN3 (MS Software Engineering)</a:t>
            </a:r>
          </a:p>
          <a:p>
            <a:pPr eaLnBrk="0" hangingPunct="0">
              <a:defRPr/>
            </a:pPr>
            <a:r>
              <a:rPr lang="en-US" sz="3600" b="1" dirty="0">
                <a:solidFill>
                  <a:srgbClr val="FFFFFF"/>
                </a:solidFill>
                <a:latin typeface="Arial" charset="0"/>
              </a:rPr>
              <a:t>LongLongLongLastN4, LongFirstN4 </a:t>
            </a:r>
            <a:br>
              <a:rPr lang="en-US" sz="3600" b="1" dirty="0">
                <a:solidFill>
                  <a:srgbClr val="FFFFFF"/>
                </a:solidFill>
                <a:latin typeface="Arial" charset="0"/>
              </a:rPr>
            </a:br>
            <a:r>
              <a:rPr lang="en-US" sz="3600" b="1" dirty="0">
                <a:solidFill>
                  <a:srgbClr val="FFFFFF"/>
                </a:solidFill>
                <a:latin typeface="Arial" charset="0"/>
              </a:rPr>
              <a:t>	(MS Software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pic>
        <p:nvPicPr>
          <p:cNvPr id="1026" name="Picture 2" descr="Related image">
            <a:extLst>
              <a:ext uri="{FF2B5EF4-FFF2-40B4-BE49-F238E27FC236}">
                <a16:creationId xmlns:a16="http://schemas.microsoft.com/office/drawing/2014/main" id="{08E5F581-B0DB-4E7C-9AAC-F167A99BA95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661" y="12662747"/>
            <a:ext cx="3646942" cy="364694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Related image">
            <a:extLst>
              <a:ext uri="{FF2B5EF4-FFF2-40B4-BE49-F238E27FC236}">
                <a16:creationId xmlns:a16="http://schemas.microsoft.com/office/drawing/2014/main" id="{CB4D318E-A4AB-4DC7-AB00-367823C70A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37061" y="12815147"/>
            <a:ext cx="3646942" cy="36469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FC02A9D-BB49-41D7-8797-A7D99B6009F3}"/>
              </a:ext>
            </a:extLst>
          </p:cNvPr>
          <p:cNvPicPr>
            <a:picLocks noChangeAspect="1"/>
          </p:cNvPicPr>
          <p:nvPr/>
        </p:nvPicPr>
        <p:blipFill>
          <a:blip r:embed="rId13"/>
          <a:stretch>
            <a:fillRect/>
          </a:stretch>
        </p:blipFill>
        <p:spPr>
          <a:xfrm>
            <a:off x="3404143" y="24838566"/>
            <a:ext cx="4153934" cy="4153934"/>
          </a:xfrm>
          <a:prstGeom prst="rect">
            <a:avLst/>
          </a:prstGeom>
        </p:spPr>
      </p:pic>
      <p:pic>
        <p:nvPicPr>
          <p:cNvPr id="1028" name="Picture 4" descr="Related image">
            <a:extLst>
              <a:ext uri="{FF2B5EF4-FFF2-40B4-BE49-F238E27FC236}">
                <a16:creationId xmlns:a16="http://schemas.microsoft.com/office/drawing/2014/main" id="{CADD5D11-DDC7-40DA-8296-BC07629621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73622" y="13951721"/>
            <a:ext cx="8420511" cy="197882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2F0ED118-3038-485C-9626-91629B83080C}"/>
              </a:ext>
            </a:extLst>
          </p:cNvPr>
          <p:cNvPicPr>
            <a:picLocks noChangeAspect="1"/>
          </p:cNvPicPr>
          <p:nvPr/>
        </p:nvPicPr>
        <p:blipFill>
          <a:blip r:embed="rId13"/>
          <a:stretch>
            <a:fillRect/>
          </a:stretch>
        </p:blipFill>
        <p:spPr>
          <a:xfrm>
            <a:off x="14173039" y="28237606"/>
            <a:ext cx="4153934" cy="3442004"/>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1215</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Dan Harkey</cp:lastModifiedBy>
  <cp:revision>240</cp:revision>
  <dcterms:created xsi:type="dcterms:W3CDTF">2005-05-18T01:24:28Z</dcterms:created>
  <dcterms:modified xsi:type="dcterms:W3CDTF">2019-03-28T16:56:19Z</dcterms:modified>
  <cp:category>Powerpoint poster templates</cp:category>
</cp:coreProperties>
</file>