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880" kern="1200">
        <a:solidFill>
          <a:schemeClr val="tx1"/>
        </a:solidFill>
        <a:latin typeface="Arial Narrow" pitchFamily="34" charset="0"/>
        <a:ea typeface="+mn-ea"/>
        <a:cs typeface="Arial" charset="0"/>
      </a:defRPr>
    </a:lvl1pPr>
    <a:lvl2pPr marL="455273" indent="93341" algn="l" rtl="0" fontAlgn="base">
      <a:spcBef>
        <a:spcPct val="0"/>
      </a:spcBef>
      <a:spcAft>
        <a:spcPct val="0"/>
      </a:spcAft>
      <a:defRPr sz="2880" kern="1200">
        <a:solidFill>
          <a:schemeClr val="tx1"/>
        </a:solidFill>
        <a:latin typeface="Arial Narrow" pitchFamily="34" charset="0"/>
        <a:ea typeface="+mn-ea"/>
        <a:cs typeface="Arial" charset="0"/>
      </a:defRPr>
    </a:lvl2pPr>
    <a:lvl3pPr marL="912450" indent="184776" algn="l" rtl="0" fontAlgn="base">
      <a:spcBef>
        <a:spcPct val="0"/>
      </a:spcBef>
      <a:spcAft>
        <a:spcPct val="0"/>
      </a:spcAft>
      <a:defRPr sz="2880" kern="1200">
        <a:solidFill>
          <a:schemeClr val="tx1"/>
        </a:solidFill>
        <a:latin typeface="Arial Narrow" pitchFamily="34" charset="0"/>
        <a:ea typeface="+mn-ea"/>
        <a:cs typeface="Arial" charset="0"/>
      </a:defRPr>
    </a:lvl3pPr>
    <a:lvl4pPr marL="1369627" indent="276212" algn="l" rtl="0" fontAlgn="base">
      <a:spcBef>
        <a:spcPct val="0"/>
      </a:spcBef>
      <a:spcAft>
        <a:spcPct val="0"/>
      </a:spcAft>
      <a:defRPr sz="2880" kern="1200">
        <a:solidFill>
          <a:schemeClr val="tx1"/>
        </a:solidFill>
        <a:latin typeface="Arial Narrow" pitchFamily="34" charset="0"/>
        <a:ea typeface="+mn-ea"/>
        <a:cs typeface="Arial" charset="0"/>
      </a:defRPr>
    </a:lvl4pPr>
    <a:lvl5pPr marL="1826804" indent="367647" algn="l" rtl="0" fontAlgn="base">
      <a:spcBef>
        <a:spcPct val="0"/>
      </a:spcBef>
      <a:spcAft>
        <a:spcPct val="0"/>
      </a:spcAft>
      <a:defRPr sz="2880" kern="1200">
        <a:solidFill>
          <a:schemeClr val="tx1"/>
        </a:solidFill>
        <a:latin typeface="Arial Narrow" pitchFamily="34" charset="0"/>
        <a:ea typeface="+mn-ea"/>
        <a:cs typeface="Arial" charset="0"/>
      </a:defRPr>
    </a:lvl5pPr>
    <a:lvl6pPr marL="2743063" algn="l" defTabSz="1097225" rtl="0" eaLnBrk="1" latinLnBrk="0" hangingPunct="1">
      <a:defRPr sz="2880" kern="1200">
        <a:solidFill>
          <a:schemeClr val="tx1"/>
        </a:solidFill>
        <a:latin typeface="Arial Narrow" pitchFamily="34" charset="0"/>
        <a:ea typeface="+mn-ea"/>
        <a:cs typeface="Arial" charset="0"/>
      </a:defRPr>
    </a:lvl6pPr>
    <a:lvl7pPr marL="3291676" algn="l" defTabSz="1097225" rtl="0" eaLnBrk="1" latinLnBrk="0" hangingPunct="1">
      <a:defRPr sz="2880" kern="1200">
        <a:solidFill>
          <a:schemeClr val="tx1"/>
        </a:solidFill>
        <a:latin typeface="Arial Narrow" pitchFamily="34" charset="0"/>
        <a:ea typeface="+mn-ea"/>
        <a:cs typeface="Arial" charset="0"/>
      </a:defRPr>
    </a:lvl7pPr>
    <a:lvl8pPr marL="3840288" algn="l" defTabSz="1097225" rtl="0" eaLnBrk="1" latinLnBrk="0" hangingPunct="1">
      <a:defRPr sz="2880" kern="1200">
        <a:solidFill>
          <a:schemeClr val="tx1"/>
        </a:solidFill>
        <a:latin typeface="Arial Narrow" pitchFamily="34" charset="0"/>
        <a:ea typeface="+mn-ea"/>
        <a:cs typeface="Arial" charset="0"/>
      </a:defRPr>
    </a:lvl8pPr>
    <a:lvl9pPr marL="4388901" algn="l" defTabSz="1097225" rtl="0" eaLnBrk="1" latinLnBrk="0" hangingPunct="1">
      <a:defRPr sz="288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3552" userDrawn="1">
          <p15:clr>
            <a:srgbClr val="A4A3A4"/>
          </p15:clr>
        </p15:guide>
        <p15:guide id="2" orient="horz" pos="20285" userDrawn="1">
          <p15:clr>
            <a:srgbClr val="A4A3A4"/>
          </p15:clr>
        </p15:guide>
        <p15:guide id="3" pos="437" userDrawn="1">
          <p15:clr>
            <a:srgbClr val="A4A3A4"/>
          </p15:clr>
        </p15:guide>
        <p15:guide id="4" pos="6725" userDrawn="1">
          <p15:clr>
            <a:srgbClr val="A4A3A4"/>
          </p15:clr>
        </p15:guide>
        <p15:guide id="5" pos="7239" userDrawn="1">
          <p15:clr>
            <a:srgbClr val="A4A3A4"/>
          </p15:clr>
        </p15:guide>
        <p15:guide id="6" pos="13527" userDrawn="1">
          <p15:clr>
            <a:srgbClr val="A4A3A4"/>
          </p15:clr>
        </p15:guide>
        <p15:guide id="7" pos="14031" userDrawn="1">
          <p15:clr>
            <a:srgbClr val="A4A3A4"/>
          </p15:clr>
        </p15:guide>
        <p15:guide id="8" pos="20319" userDrawn="1">
          <p15:clr>
            <a:srgbClr val="A4A3A4"/>
          </p15:clr>
        </p15:guide>
        <p15:guide id="9" pos="20837" userDrawn="1">
          <p15:clr>
            <a:srgbClr val="A4A3A4"/>
          </p15:clr>
        </p15:guide>
        <p15:guide id="10" pos="271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arkey" initials="DH" lastIdx="3" clrIdx="0">
    <p:extLst>
      <p:ext uri="{19B8F6BF-5375-455C-9EA6-DF929625EA0E}">
        <p15:presenceInfo xmlns:p15="http://schemas.microsoft.com/office/powerpoint/2012/main" userId="Dan Hark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68" autoAdjust="0"/>
    <p:restoredTop sz="96308" autoAdjust="0"/>
  </p:normalViewPr>
  <p:slideViewPr>
    <p:cSldViewPr snapToGrid="0" snapToObjects="1">
      <p:cViewPr>
        <p:scale>
          <a:sx n="21" d="100"/>
          <a:sy n="21" d="100"/>
        </p:scale>
        <p:origin x="2448" y="1016"/>
      </p:cViewPr>
      <p:guideLst>
        <p:guide orient="horz" pos="3552"/>
        <p:guide orient="horz" pos="20285"/>
        <p:guide pos="437"/>
        <p:guide pos="6725"/>
        <p:guide pos="7239"/>
        <p:guide pos="13527"/>
        <p:guide pos="14031"/>
        <p:guide pos="20319"/>
        <p:guide pos="20837"/>
        <p:guide pos="27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3:46:25.858" idx="1">
    <p:pos x="17088" y="411"/>
    <p:text>Use multiple lines for title if necessary</p:text>
    <p:extLst>
      <p:ext uri="{C676402C-5697-4E1C-873F-D02D1690AC5C}">
        <p15:threadingInfo xmlns:p15="http://schemas.microsoft.com/office/powerpoint/2012/main" timeZoneBias="420"/>
      </p:ext>
    </p:extLst>
  </p:cm>
  <p:cm authorId="1" dt="2018-04-04T13:47:06.935" idx="2">
    <p:pos x="26962" y="411"/>
    <p:text>Break degree into a second line if name is too long. Still too long? Reduce font size for all names.</p:text>
    <p:extLst>
      <p:ext uri="{C676402C-5697-4E1C-873F-D02D1690AC5C}">
        <p15:threadingInfo xmlns:p15="http://schemas.microsoft.com/office/powerpoint/2012/main" timeZoneBias="420"/>
      </p:ext>
    </p:extLst>
  </p:cm>
  <p:cm authorId="1" dt="2018-04-04T14:12:02.891" idx="3">
    <p:pos x="6720" y="3563"/>
    <p:text>Content should flow across the four columns.  Gutters at 12" from the left and right edges must be maintained for the poster folds.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872BC18A-C5D3-45AC-94DD-D3D25D5ADCCF}" type="slidenum">
              <a:rPr lang="en-US"/>
              <a:pPr>
                <a:defRPr/>
              </a:pPr>
              <a:t>‹#›</a:t>
            </a:fld>
            <a:endParaRPr lang="en-US"/>
          </a:p>
        </p:txBody>
      </p:sp>
    </p:spTree>
    <p:extLst>
      <p:ext uri="{BB962C8B-B14F-4D97-AF65-F5344CB8AC3E}">
        <p14:creationId xmlns:p14="http://schemas.microsoft.com/office/powerpoint/2010/main" val="4103628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273" algn="l" rtl="0" eaLnBrk="0" fontAlgn="base" hangingPunct="0">
      <a:spcBef>
        <a:spcPct val="30000"/>
      </a:spcBef>
      <a:spcAft>
        <a:spcPct val="0"/>
      </a:spcAft>
      <a:defRPr sz="1200" kern="1200">
        <a:solidFill>
          <a:schemeClr val="tx1"/>
        </a:solidFill>
        <a:latin typeface="Arial" charset="0"/>
        <a:ea typeface="+mn-ea"/>
        <a:cs typeface="+mn-cs"/>
      </a:defRPr>
    </a:lvl2pPr>
    <a:lvl3pPr marL="912450" algn="l" rtl="0" eaLnBrk="0" fontAlgn="base" hangingPunct="0">
      <a:spcBef>
        <a:spcPct val="30000"/>
      </a:spcBef>
      <a:spcAft>
        <a:spcPct val="0"/>
      </a:spcAft>
      <a:defRPr sz="1200" kern="1200">
        <a:solidFill>
          <a:schemeClr val="tx1"/>
        </a:solidFill>
        <a:latin typeface="Arial" charset="0"/>
        <a:ea typeface="+mn-ea"/>
        <a:cs typeface="+mn-cs"/>
      </a:defRPr>
    </a:lvl3pPr>
    <a:lvl4pPr marL="1369627" algn="l" rtl="0" eaLnBrk="0" fontAlgn="base" hangingPunct="0">
      <a:spcBef>
        <a:spcPct val="30000"/>
      </a:spcBef>
      <a:spcAft>
        <a:spcPct val="0"/>
      </a:spcAft>
      <a:defRPr sz="1200" kern="1200">
        <a:solidFill>
          <a:schemeClr val="tx1"/>
        </a:solidFill>
        <a:latin typeface="Arial" charset="0"/>
        <a:ea typeface="+mn-ea"/>
        <a:cs typeface="+mn-cs"/>
      </a:defRPr>
    </a:lvl4pPr>
    <a:lvl5pPr marL="1826804" algn="l" rtl="0" eaLnBrk="0" fontAlgn="base" hangingPunct="0">
      <a:spcBef>
        <a:spcPct val="30000"/>
      </a:spcBef>
      <a:spcAft>
        <a:spcPct val="0"/>
      </a:spcAft>
      <a:defRPr sz="1200" kern="1200">
        <a:solidFill>
          <a:schemeClr val="tx1"/>
        </a:solidFill>
        <a:latin typeface="Arial" charset="0"/>
        <a:ea typeface="+mn-ea"/>
        <a:cs typeface="+mn-cs"/>
      </a:defRPr>
    </a:lvl5pPr>
    <a:lvl6pPr marL="2285794" algn="l" defTabSz="914318" rtl="0" eaLnBrk="1" latinLnBrk="0" hangingPunct="1">
      <a:defRPr sz="1200" kern="1200">
        <a:solidFill>
          <a:schemeClr val="tx1"/>
        </a:solidFill>
        <a:latin typeface="+mn-lt"/>
        <a:ea typeface="+mn-ea"/>
        <a:cs typeface="+mn-cs"/>
      </a:defRPr>
    </a:lvl6pPr>
    <a:lvl7pPr marL="2742954" algn="l" defTabSz="914318" rtl="0" eaLnBrk="1" latinLnBrk="0" hangingPunct="1">
      <a:defRPr sz="1200" kern="1200">
        <a:solidFill>
          <a:schemeClr val="tx1"/>
        </a:solidFill>
        <a:latin typeface="+mn-lt"/>
        <a:ea typeface="+mn-ea"/>
        <a:cs typeface="+mn-cs"/>
      </a:defRPr>
    </a:lvl7pPr>
    <a:lvl8pPr marL="3200112" algn="l" defTabSz="914318" rtl="0" eaLnBrk="1" latinLnBrk="0" hangingPunct="1">
      <a:defRPr sz="1200" kern="1200">
        <a:solidFill>
          <a:schemeClr val="tx1"/>
        </a:solidFill>
        <a:latin typeface="+mn-lt"/>
        <a:ea typeface="+mn-ea"/>
        <a:cs typeface="+mn-cs"/>
      </a:defRPr>
    </a:lvl8pPr>
    <a:lvl9pPr marL="3657270" algn="l" defTabSz="9143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p:txBody>
          <a:bodyPr/>
          <a:lstStyle/>
          <a:p>
            <a:pPr>
              <a:defRPr/>
            </a:pPr>
            <a:fld id="{836A3E11-B4C1-4EA7-8D14-2B02FE8FF53A}" type="slidenum">
              <a:rPr lang="en-US" smtClean="0"/>
              <a:pPr>
                <a:defRPr/>
              </a:pPr>
              <a:t>1</a:t>
            </a:fld>
            <a:endParaRPr lang="en-US"/>
          </a:p>
        </p:txBody>
      </p:sp>
      <p:sp>
        <p:nvSpPr>
          <p:cNvPr id="6147" name="Rectangle 2"/>
          <p:cNvSpPr>
            <a:spLocks noGrp="1" noRot="1" noChangeAspect="1" noChangeArrowheads="1" noTextEdit="1"/>
          </p:cNvSpPr>
          <p:nvPr>
            <p:ph type="sldImg"/>
          </p:nvPr>
        </p:nvSpPr>
        <p:spPr>
          <a:xfrm>
            <a:off x="1143000" y="685800"/>
            <a:ext cx="4572000" cy="3429000"/>
          </a:xfrm>
          <a:ln/>
        </p:spPr>
      </p:sp>
      <p:sp>
        <p:nvSpPr>
          <p:cNvPr id="6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59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6"/>
            <a:ext cx="37306252" cy="7054851"/>
          </a:xfrm>
        </p:spPr>
        <p:txBody>
          <a:bodyPr/>
          <a:lstStyle/>
          <a:p>
            <a:r>
              <a:rPr lang="en-US"/>
              <a:t>Click to edit Master title style</a:t>
            </a:r>
          </a:p>
        </p:txBody>
      </p:sp>
      <p:sp>
        <p:nvSpPr>
          <p:cNvPr id="3" name="Subtitle 2"/>
          <p:cNvSpPr>
            <a:spLocks noGrp="1"/>
          </p:cNvSpPr>
          <p:nvPr>
            <p:ph type="subTitle" idx="1"/>
          </p:nvPr>
        </p:nvSpPr>
        <p:spPr>
          <a:xfrm>
            <a:off x="6583365" y="18653127"/>
            <a:ext cx="30724475" cy="8413749"/>
          </a:xfrm>
        </p:spPr>
        <p:txBody>
          <a:bodyPr/>
          <a:lstStyle>
            <a:lvl1pPr marL="0" indent="0" algn="ctr">
              <a:buNone/>
              <a:defRPr/>
            </a:lvl1pPr>
            <a:lvl2pPr marL="406374" indent="0" algn="ctr">
              <a:buNone/>
              <a:defRPr/>
            </a:lvl2pPr>
            <a:lvl3pPr marL="812748" indent="0" algn="ctr">
              <a:buNone/>
              <a:defRPr/>
            </a:lvl3pPr>
            <a:lvl4pPr marL="1219120" indent="0" algn="ctr">
              <a:buNone/>
              <a:defRPr/>
            </a:lvl4pPr>
            <a:lvl5pPr marL="1625494" indent="0" algn="ctr">
              <a:buNone/>
              <a:defRPr/>
            </a:lvl5pPr>
            <a:lvl6pPr marL="2031868" indent="0" algn="ctr">
              <a:buNone/>
              <a:defRPr/>
            </a:lvl6pPr>
            <a:lvl7pPr marL="2438242" indent="0" algn="ctr">
              <a:buNone/>
              <a:defRPr/>
            </a:lvl7pPr>
            <a:lvl8pPr marL="2844614" indent="0" algn="ctr">
              <a:buNone/>
              <a:defRPr/>
            </a:lvl8pPr>
            <a:lvl9pPr marL="325098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42" y="5638802"/>
            <a:ext cx="21018500"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41" y="5638802"/>
            <a:ext cx="2102008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440"/>
            <a:ext cx="37307839" cy="6537326"/>
          </a:xfrm>
        </p:spPr>
        <p:txBody>
          <a:bodyPr anchor="t"/>
          <a:lstStyle>
            <a:lvl1pPr algn="l">
              <a:defRPr sz="3520" b="1" cap="all"/>
            </a:lvl1pPr>
          </a:lstStyle>
          <a:p>
            <a:r>
              <a:rPr lang="en-US"/>
              <a:t>Click to edit Master title style</a:t>
            </a:r>
          </a:p>
        </p:txBody>
      </p:sp>
      <p:sp>
        <p:nvSpPr>
          <p:cNvPr id="3" name="Text Placeholder 2"/>
          <p:cNvSpPr>
            <a:spLocks noGrp="1"/>
          </p:cNvSpPr>
          <p:nvPr>
            <p:ph type="body" idx="1"/>
          </p:nvPr>
        </p:nvSpPr>
        <p:spPr>
          <a:xfrm>
            <a:off x="3467103" y="13952538"/>
            <a:ext cx="37307839" cy="7200900"/>
          </a:xfrm>
        </p:spPr>
        <p:txBody>
          <a:bodyPr anchor="b"/>
          <a:lstStyle>
            <a:lvl1pPr marL="0" indent="0">
              <a:buNone/>
              <a:defRPr sz="1813"/>
            </a:lvl1pPr>
            <a:lvl2pPr marL="406374" indent="0">
              <a:buNone/>
              <a:defRPr sz="1600"/>
            </a:lvl2pPr>
            <a:lvl3pPr marL="812748" indent="0">
              <a:buNone/>
              <a:defRPr sz="1387"/>
            </a:lvl3pPr>
            <a:lvl4pPr marL="1219120" indent="0">
              <a:buNone/>
              <a:defRPr sz="1280"/>
            </a:lvl4pPr>
            <a:lvl5pPr marL="1625494" indent="0">
              <a:buNone/>
              <a:defRPr sz="1280"/>
            </a:lvl5pPr>
            <a:lvl6pPr marL="2031868" indent="0">
              <a:buNone/>
              <a:defRPr sz="1280"/>
            </a:lvl6pPr>
            <a:lvl7pPr marL="2438242" indent="0">
              <a:buNone/>
              <a:defRPr sz="1280"/>
            </a:lvl7pPr>
            <a:lvl8pPr marL="2844614" indent="0">
              <a:buNone/>
              <a:defRPr sz="1280"/>
            </a:lvl8pPr>
            <a:lvl9pPr marL="3250988" indent="0">
              <a:buNone/>
              <a:defRPr sz="128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7" y="1273177"/>
            <a:ext cx="10547351" cy="309292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9" y="1273177"/>
            <a:ext cx="31491239" cy="309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9" y="5638802"/>
            <a:ext cx="4910137"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2"/>
            <a:ext cx="4911725" cy="26563638"/>
          </a:xfrm>
        </p:spPr>
        <p:txBody>
          <a:bodyPr/>
          <a:lstStyle>
            <a:lvl1pPr>
              <a:defRPr sz="2453"/>
            </a:lvl1pPr>
            <a:lvl2pPr>
              <a:defRPr sz="2133"/>
            </a:lvl2pPr>
            <a:lvl3pPr>
              <a:defRPr sz="1813"/>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6"/>
            <a:ext cx="3950335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6" y="7369178"/>
            <a:ext cx="19392901"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4" name="Content Placeholder 3"/>
          <p:cNvSpPr>
            <a:spLocks noGrp="1"/>
          </p:cNvSpPr>
          <p:nvPr>
            <p:ph sz="half" idx="2"/>
          </p:nvPr>
        </p:nvSpPr>
        <p:spPr>
          <a:xfrm>
            <a:off x="2193926" y="10439402"/>
            <a:ext cx="19392901"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7369178"/>
            <a:ext cx="19400837" cy="3070226"/>
          </a:xfrm>
        </p:spPr>
        <p:txBody>
          <a:bodyPr anchor="b"/>
          <a:lstStyle>
            <a:lvl1pPr marL="0" indent="0">
              <a:buNone/>
              <a:defRPr sz="2133" b="1"/>
            </a:lvl1pPr>
            <a:lvl2pPr marL="406374" indent="0">
              <a:buNone/>
              <a:defRPr sz="1813" b="1"/>
            </a:lvl2pPr>
            <a:lvl3pPr marL="812748" indent="0">
              <a:buNone/>
              <a:defRPr sz="1600" b="1"/>
            </a:lvl3pPr>
            <a:lvl4pPr marL="1219120" indent="0">
              <a:buNone/>
              <a:defRPr sz="1387" b="1"/>
            </a:lvl4pPr>
            <a:lvl5pPr marL="1625494" indent="0">
              <a:buNone/>
              <a:defRPr sz="1387" b="1"/>
            </a:lvl5pPr>
            <a:lvl6pPr marL="2031868" indent="0">
              <a:buNone/>
              <a:defRPr sz="1387" b="1"/>
            </a:lvl6pPr>
            <a:lvl7pPr marL="2438242" indent="0">
              <a:buNone/>
              <a:defRPr sz="1387" b="1"/>
            </a:lvl7pPr>
            <a:lvl8pPr marL="2844614" indent="0">
              <a:buNone/>
              <a:defRPr sz="1387" b="1"/>
            </a:lvl8pPr>
            <a:lvl9pPr marL="3250988" indent="0">
              <a:buNone/>
              <a:defRPr sz="1387" b="1"/>
            </a:lvl9pPr>
          </a:lstStyle>
          <a:p>
            <a:pPr lvl="0"/>
            <a:r>
              <a:rPr lang="en-US"/>
              <a:t>Click to edit Master text styles</a:t>
            </a:r>
          </a:p>
        </p:txBody>
      </p:sp>
      <p:sp>
        <p:nvSpPr>
          <p:cNvPr id="6" name="Content Placeholder 5"/>
          <p:cNvSpPr>
            <a:spLocks noGrp="1"/>
          </p:cNvSpPr>
          <p:nvPr>
            <p:ph sz="quarter" idx="4"/>
          </p:nvPr>
        </p:nvSpPr>
        <p:spPr>
          <a:xfrm>
            <a:off x="22296440" y="10439402"/>
            <a:ext cx="19400837" cy="18965864"/>
          </a:xfrm>
        </p:spPr>
        <p:txBody>
          <a:bodyPr/>
          <a:lstStyle>
            <a:lvl1pPr>
              <a:defRPr sz="2133"/>
            </a:lvl1pPr>
            <a:lvl2pPr>
              <a:defRPr sz="1813"/>
            </a:lvl2pPr>
            <a:lvl3pPr>
              <a:defRPr sz="1600"/>
            </a:lvl3pPr>
            <a:lvl4pPr>
              <a:defRPr sz="1387"/>
            </a:lvl4pPr>
            <a:lvl5pPr>
              <a:defRPr sz="1387"/>
            </a:lvl5pPr>
            <a:lvl6pPr>
              <a:defRPr sz="1387"/>
            </a:lvl6pPr>
            <a:lvl7pPr>
              <a:defRPr sz="1387"/>
            </a:lvl7pPr>
            <a:lvl8pPr>
              <a:defRPr sz="1387"/>
            </a:lvl8pPr>
            <a:lvl9pPr>
              <a:defRPr sz="13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1" cy="5576889"/>
          </a:xfrm>
        </p:spPr>
        <p:txBody>
          <a:bodyPr anchor="b"/>
          <a:lstStyle>
            <a:lvl1pPr algn="l">
              <a:defRPr sz="1813" b="1"/>
            </a:lvl1pPr>
          </a:lstStyle>
          <a:p>
            <a:r>
              <a:rPr lang="en-US"/>
              <a:t>Click to edit Master title style</a:t>
            </a:r>
          </a:p>
        </p:txBody>
      </p:sp>
      <p:sp>
        <p:nvSpPr>
          <p:cNvPr id="3" name="Content Placeholder 2"/>
          <p:cNvSpPr>
            <a:spLocks noGrp="1"/>
          </p:cNvSpPr>
          <p:nvPr>
            <p:ph idx="1"/>
          </p:nvPr>
        </p:nvSpPr>
        <p:spPr>
          <a:xfrm>
            <a:off x="17160875" y="1311276"/>
            <a:ext cx="24536400" cy="28093989"/>
          </a:xfrm>
        </p:spPr>
        <p:txBody>
          <a:bodyPr/>
          <a:lstStyle>
            <a:lvl1pPr>
              <a:defRPr sz="2880"/>
            </a:lvl1pPr>
            <a:lvl2pPr>
              <a:defRPr sz="2453"/>
            </a:lvl2pPr>
            <a:lvl3pPr>
              <a:defRPr sz="2133"/>
            </a:lvl3pPr>
            <a:lvl4pPr>
              <a:defRPr sz="1813"/>
            </a:lvl4pPr>
            <a:lvl5pPr>
              <a:defRPr sz="1813"/>
            </a:lvl5pPr>
            <a:lvl6pPr>
              <a:defRPr sz="1813"/>
            </a:lvl6pPr>
            <a:lvl7pPr>
              <a:defRPr sz="1813"/>
            </a:lvl7pPr>
            <a:lvl8pPr>
              <a:defRPr sz="1813"/>
            </a:lvl8pPr>
            <a:lvl9pPr>
              <a:defRPr sz="18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6" y="6888164"/>
            <a:ext cx="14439901" cy="22517100"/>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6"/>
            <a:ext cx="26335037" cy="2720975"/>
          </a:xfrm>
        </p:spPr>
        <p:txBody>
          <a:bodyPr anchor="b"/>
          <a:lstStyle>
            <a:lvl1pPr algn="l">
              <a:defRPr sz="1813" b="1"/>
            </a:lvl1pPr>
          </a:lstStyle>
          <a:p>
            <a:r>
              <a:rPr lang="en-US"/>
              <a:t>Click to edit Master title style</a:t>
            </a:r>
          </a:p>
        </p:txBody>
      </p:sp>
      <p:sp>
        <p:nvSpPr>
          <p:cNvPr id="3" name="Picture Placeholder 2"/>
          <p:cNvSpPr>
            <a:spLocks noGrp="1"/>
          </p:cNvSpPr>
          <p:nvPr>
            <p:ph type="pic" idx="1"/>
          </p:nvPr>
        </p:nvSpPr>
        <p:spPr>
          <a:xfrm>
            <a:off x="8602664" y="2941640"/>
            <a:ext cx="26335037" cy="19750088"/>
          </a:xfrm>
        </p:spPr>
        <p:txBody>
          <a:bodyPr/>
          <a:lstStyle>
            <a:lvl1pPr marL="0" indent="0">
              <a:buNone/>
              <a:defRPr sz="2880"/>
            </a:lvl1pPr>
            <a:lvl2pPr marL="406374" indent="0">
              <a:buNone/>
              <a:defRPr sz="2453"/>
            </a:lvl2pPr>
            <a:lvl3pPr marL="812748" indent="0">
              <a:buNone/>
              <a:defRPr sz="2133"/>
            </a:lvl3pPr>
            <a:lvl4pPr marL="1219120" indent="0">
              <a:buNone/>
              <a:defRPr sz="1813"/>
            </a:lvl4pPr>
            <a:lvl5pPr marL="1625494" indent="0">
              <a:buNone/>
              <a:defRPr sz="1813"/>
            </a:lvl5pPr>
            <a:lvl6pPr marL="2031868" indent="0">
              <a:buNone/>
              <a:defRPr sz="1813"/>
            </a:lvl6pPr>
            <a:lvl7pPr marL="2438242" indent="0">
              <a:buNone/>
              <a:defRPr sz="1813"/>
            </a:lvl7pPr>
            <a:lvl8pPr marL="2844614" indent="0">
              <a:buNone/>
              <a:defRPr sz="1813"/>
            </a:lvl8pPr>
            <a:lvl9pPr marL="3250988" indent="0">
              <a:buNone/>
              <a:defRPr sz="1813"/>
            </a:lvl9pPr>
          </a:lstStyle>
          <a:p>
            <a:pPr lvl="0"/>
            <a:endParaRPr lang="en-US" noProof="0"/>
          </a:p>
        </p:txBody>
      </p:sp>
      <p:sp>
        <p:nvSpPr>
          <p:cNvPr id="4" name="Text Placeholder 3"/>
          <p:cNvSpPr>
            <a:spLocks noGrp="1"/>
          </p:cNvSpPr>
          <p:nvPr>
            <p:ph type="body" sz="half" idx="2"/>
          </p:nvPr>
        </p:nvSpPr>
        <p:spPr>
          <a:xfrm>
            <a:off x="8602664" y="25763540"/>
            <a:ext cx="26335037" cy="3862388"/>
          </a:xfrm>
        </p:spPr>
        <p:txBody>
          <a:bodyPr/>
          <a:lstStyle>
            <a:lvl1pPr marL="0" indent="0">
              <a:buNone/>
              <a:defRPr sz="1280"/>
            </a:lvl1pPr>
            <a:lvl2pPr marL="406374" indent="0">
              <a:buNone/>
              <a:defRPr sz="1067"/>
            </a:lvl2pPr>
            <a:lvl3pPr marL="812748" indent="0">
              <a:buNone/>
              <a:defRPr sz="853"/>
            </a:lvl3pPr>
            <a:lvl4pPr marL="1219120" indent="0">
              <a:buNone/>
              <a:defRPr sz="747"/>
            </a:lvl4pPr>
            <a:lvl5pPr marL="1625494" indent="0">
              <a:buNone/>
              <a:defRPr sz="747"/>
            </a:lvl5pPr>
            <a:lvl6pPr marL="2031868" indent="0">
              <a:buNone/>
              <a:defRPr sz="747"/>
            </a:lvl6pPr>
            <a:lvl7pPr marL="2438242" indent="0">
              <a:buNone/>
              <a:defRPr sz="747"/>
            </a:lvl7pPr>
            <a:lvl8pPr marL="2844614" indent="0">
              <a:buNone/>
              <a:defRPr sz="747"/>
            </a:lvl8pPr>
            <a:lvl9pPr marL="3250988" indent="0">
              <a:buNone/>
              <a:defRPr sz="747"/>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p:nvSpPr>
        <p:spPr bwMode="auto">
          <a:xfrm>
            <a:off x="0" y="0"/>
            <a:ext cx="43891200" cy="4800600"/>
          </a:xfrm>
          <a:prstGeom prst="rect">
            <a:avLst/>
          </a:prstGeom>
          <a:solidFill>
            <a:schemeClr val="accent2"/>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49" name="Rectangle 33"/>
          <p:cNvSpPr>
            <a:spLocks noChangeArrowheads="1"/>
          </p:cNvSpPr>
          <p:nvPr/>
        </p:nvSpPr>
        <p:spPr bwMode="auto">
          <a:xfrm>
            <a:off x="693421" y="5638800"/>
            <a:ext cx="997458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25" name="Rectangle 9"/>
          <p:cNvSpPr>
            <a:spLocks noChangeArrowheads="1"/>
          </p:cNvSpPr>
          <p:nvPr/>
        </p:nvSpPr>
        <p:spPr bwMode="auto">
          <a:xfrm>
            <a:off x="70726" y="4800600"/>
            <a:ext cx="43752273" cy="129540"/>
          </a:xfrm>
          <a:prstGeom prst="rect">
            <a:avLst/>
          </a:prstGeom>
          <a:solidFill>
            <a:srgbClr val="660000"/>
          </a:solidFill>
          <a:ln w="152400">
            <a:solidFill>
              <a:srgbClr val="FF9900"/>
            </a:solidFill>
            <a:miter lim="800000"/>
            <a:headEnd/>
            <a:tailEnd/>
          </a:ln>
          <a:effectLst/>
        </p:spPr>
        <p:txBody>
          <a:bodyPr wrap="none" lIns="81277" tIns="40637" rIns="81277" bIns="40637" anchor="ctr"/>
          <a:lstStyle/>
          <a:p>
            <a:pPr>
              <a:defRPr/>
            </a:pPr>
            <a:endParaRPr lang="en-US" sz="2195">
              <a:cs typeface="+mn-cs"/>
            </a:endParaRPr>
          </a:p>
        </p:txBody>
      </p:sp>
      <p:sp>
        <p:nvSpPr>
          <p:cNvPr id="86030" name="Text Box 14"/>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TEMPLATE DESIGN © 2008</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1030" name="Rectangle 15"/>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1031" name="Rectangle 16"/>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86048" name="Rectangle 32"/>
          <p:cNvSpPr>
            <a:spLocks noChangeArrowheads="1"/>
          </p:cNvSpPr>
          <p:nvPr/>
        </p:nvSpPr>
        <p:spPr bwMode="auto">
          <a:xfrm>
            <a:off x="114909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0" name="Rectangle 34"/>
          <p:cNvSpPr>
            <a:spLocks noChangeArrowheads="1"/>
          </p:cNvSpPr>
          <p:nvPr/>
        </p:nvSpPr>
        <p:spPr bwMode="auto">
          <a:xfrm>
            <a:off x="2227326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86051" name="Rectangle 35"/>
          <p:cNvSpPr>
            <a:spLocks noChangeArrowheads="1"/>
          </p:cNvSpPr>
          <p:nvPr/>
        </p:nvSpPr>
        <p:spPr bwMode="auto">
          <a:xfrm>
            <a:off x="33078420" y="5638800"/>
            <a:ext cx="9982200" cy="26563320"/>
          </a:xfrm>
          <a:prstGeom prst="rect">
            <a:avLst/>
          </a:prstGeom>
          <a:solidFill>
            <a:srgbClr val="FFFFFF"/>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2" name="Rectangle 1">
            <a:extLst>
              <a:ext uri="{FF2B5EF4-FFF2-40B4-BE49-F238E27FC236}">
                <a16:creationId xmlns:a16="http://schemas.microsoft.com/office/drawing/2014/main" id="{BD2418B9-ADFB-40CA-9C11-58B513E9E879}"/>
              </a:ext>
            </a:extLst>
          </p:cNvPr>
          <p:cNvSpPr/>
          <p:nvPr userDrawn="1"/>
        </p:nvSpPr>
        <p:spPr bwMode="auto">
          <a:xfrm>
            <a:off x="579664" y="32395886"/>
            <a:ext cx="1773691" cy="365352"/>
          </a:xfrm>
          <a:prstGeom prst="rect">
            <a:avLst/>
          </a:prstGeom>
          <a:solidFill>
            <a:schemeClr val="bg1"/>
          </a:solid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680">
          <a:solidFill>
            <a:srgbClr val="FFFFFF"/>
          </a:solidFill>
          <a:latin typeface="+mj-lt"/>
          <a:ea typeface="+mj-ea"/>
          <a:cs typeface="+mj-cs"/>
        </a:defRPr>
      </a:lvl1pPr>
      <a:lvl2pPr algn="ctr" rtl="0" eaLnBrk="0" fontAlgn="base" hangingPunct="0">
        <a:spcBef>
          <a:spcPct val="0"/>
        </a:spcBef>
        <a:spcAft>
          <a:spcPct val="0"/>
        </a:spcAft>
        <a:defRPr sz="7680">
          <a:solidFill>
            <a:srgbClr val="FFFFFF"/>
          </a:solidFill>
          <a:latin typeface="Arial Black" pitchFamily="34" charset="0"/>
        </a:defRPr>
      </a:lvl2pPr>
      <a:lvl3pPr algn="ctr" rtl="0" eaLnBrk="0" fontAlgn="base" hangingPunct="0">
        <a:spcBef>
          <a:spcPct val="0"/>
        </a:spcBef>
        <a:spcAft>
          <a:spcPct val="0"/>
        </a:spcAft>
        <a:defRPr sz="7680">
          <a:solidFill>
            <a:srgbClr val="FFFFFF"/>
          </a:solidFill>
          <a:latin typeface="Arial Black" pitchFamily="34" charset="0"/>
        </a:defRPr>
      </a:lvl3pPr>
      <a:lvl4pPr algn="ctr" rtl="0" eaLnBrk="0" fontAlgn="base" hangingPunct="0">
        <a:spcBef>
          <a:spcPct val="0"/>
        </a:spcBef>
        <a:spcAft>
          <a:spcPct val="0"/>
        </a:spcAft>
        <a:defRPr sz="7680">
          <a:solidFill>
            <a:srgbClr val="FFFFFF"/>
          </a:solidFill>
          <a:latin typeface="Arial Black" pitchFamily="34" charset="0"/>
        </a:defRPr>
      </a:lvl4pPr>
      <a:lvl5pPr algn="ctr" rtl="0" eaLnBrk="0" fontAlgn="base" hangingPunct="0">
        <a:spcBef>
          <a:spcPct val="0"/>
        </a:spcBef>
        <a:spcAft>
          <a:spcPct val="0"/>
        </a:spcAft>
        <a:defRPr sz="7680">
          <a:solidFill>
            <a:srgbClr val="FFFFFF"/>
          </a:solidFill>
          <a:latin typeface="Arial Black" pitchFamily="34" charset="0"/>
        </a:defRPr>
      </a:lvl5pPr>
      <a:lvl6pPr marL="406374" algn="ctr" rtl="0" fontAlgn="base">
        <a:spcBef>
          <a:spcPct val="0"/>
        </a:spcBef>
        <a:spcAft>
          <a:spcPct val="0"/>
        </a:spcAft>
        <a:defRPr sz="7680">
          <a:solidFill>
            <a:srgbClr val="FFFFFF"/>
          </a:solidFill>
          <a:latin typeface="Arial Black" pitchFamily="34" charset="0"/>
        </a:defRPr>
      </a:lvl6pPr>
      <a:lvl7pPr marL="812748" algn="ctr" rtl="0" fontAlgn="base">
        <a:spcBef>
          <a:spcPct val="0"/>
        </a:spcBef>
        <a:spcAft>
          <a:spcPct val="0"/>
        </a:spcAft>
        <a:defRPr sz="7680">
          <a:solidFill>
            <a:srgbClr val="FFFFFF"/>
          </a:solidFill>
          <a:latin typeface="Arial Black" pitchFamily="34" charset="0"/>
        </a:defRPr>
      </a:lvl7pPr>
      <a:lvl8pPr marL="1219120" algn="ctr" rtl="0" fontAlgn="base">
        <a:spcBef>
          <a:spcPct val="0"/>
        </a:spcBef>
        <a:spcAft>
          <a:spcPct val="0"/>
        </a:spcAft>
        <a:defRPr sz="7680">
          <a:solidFill>
            <a:srgbClr val="FFFFFF"/>
          </a:solidFill>
          <a:latin typeface="Arial Black" pitchFamily="34" charset="0"/>
        </a:defRPr>
      </a:lvl8pPr>
      <a:lvl9pPr marL="1625494" algn="ctr" rtl="0" fontAlgn="base">
        <a:spcBef>
          <a:spcPct val="0"/>
        </a:spcBef>
        <a:spcAft>
          <a:spcPct val="0"/>
        </a:spcAft>
        <a:defRPr sz="7680">
          <a:solidFill>
            <a:srgbClr val="FFFFFF"/>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7" name="Rectangle 3"/>
          <p:cNvSpPr>
            <a:spLocks noChangeArrowheads="1"/>
          </p:cNvSpPr>
          <p:nvPr/>
        </p:nvSpPr>
        <p:spPr bwMode="auto">
          <a:xfrm>
            <a:off x="693421" y="5638800"/>
            <a:ext cx="997458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28"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0229"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2054"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body" idx="1"/>
          </p:nvPr>
        </p:nvSpPr>
        <p:spPr bwMode="auto">
          <a:xfrm>
            <a:off x="693421" y="5638800"/>
            <a:ext cx="997458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
        <p:nvSpPr>
          <p:cNvPr id="180233" name="Rectangle 9"/>
          <p:cNvSpPr>
            <a:spLocks noChangeArrowheads="1"/>
          </p:cNvSpPr>
          <p:nvPr/>
        </p:nvSpPr>
        <p:spPr bwMode="auto">
          <a:xfrm>
            <a:off x="11490961" y="5638800"/>
            <a:ext cx="207645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0235" name="Rectangle 11"/>
          <p:cNvSpPr>
            <a:spLocks noChangeArrowheads="1"/>
          </p:cNvSpPr>
          <p:nvPr/>
        </p:nvSpPr>
        <p:spPr bwMode="auto">
          <a:xfrm>
            <a:off x="33078420" y="5638800"/>
            <a:ext cx="9982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1" name="Rectangle 3"/>
          <p:cNvSpPr>
            <a:spLocks noChangeArrowheads="1"/>
          </p:cNvSpPr>
          <p:nvPr/>
        </p:nvSpPr>
        <p:spPr bwMode="auto">
          <a:xfrm>
            <a:off x="693420" y="5638800"/>
            <a:ext cx="42367200" cy="26563320"/>
          </a:xfrm>
          <a:prstGeom prst="rect">
            <a:avLst/>
          </a:prstGeom>
          <a:solidFill>
            <a:schemeClr val="accent1"/>
          </a:solidFill>
          <a:ln w="9525">
            <a:solidFill>
              <a:schemeClr val="tx1"/>
            </a:solidFill>
            <a:miter lim="800000"/>
            <a:headEnd/>
            <a:tailEnd/>
          </a:ln>
          <a:effectLst/>
        </p:spPr>
        <p:txBody>
          <a:bodyPr wrap="none" lIns="81277" tIns="40637" rIns="81277" bIns="40637" anchor="ctr"/>
          <a:lstStyle/>
          <a:p>
            <a:pPr>
              <a:defRPr/>
            </a:pPr>
            <a:endParaRPr lang="en-US" sz="2195">
              <a:cs typeface="+mn-cs"/>
            </a:endParaRPr>
          </a:p>
        </p:txBody>
      </p:sp>
      <p:sp>
        <p:nvSpPr>
          <p:cNvPr id="181252" name="Rectangle 4"/>
          <p:cNvSpPr>
            <a:spLocks noChangeArrowheads="1"/>
          </p:cNvSpPr>
          <p:nvPr/>
        </p:nvSpPr>
        <p:spPr bwMode="auto">
          <a:xfrm>
            <a:off x="0" y="4800600"/>
            <a:ext cx="43891200" cy="129540"/>
          </a:xfrm>
          <a:prstGeom prst="rect">
            <a:avLst/>
          </a:prstGeom>
          <a:solidFill>
            <a:srgbClr val="660000"/>
          </a:solidFill>
          <a:ln w="9525">
            <a:noFill/>
            <a:miter lim="800000"/>
            <a:headEnd/>
            <a:tailEnd/>
          </a:ln>
          <a:effectLst/>
        </p:spPr>
        <p:txBody>
          <a:bodyPr wrap="none" lIns="81277" tIns="40637" rIns="81277" bIns="40637" anchor="ctr"/>
          <a:lstStyle/>
          <a:p>
            <a:pPr>
              <a:defRPr/>
            </a:pPr>
            <a:endParaRPr lang="en-US" sz="2195">
              <a:cs typeface="+mn-cs"/>
            </a:endParaRPr>
          </a:p>
        </p:txBody>
      </p:sp>
      <p:sp>
        <p:nvSpPr>
          <p:cNvPr id="181253" name="Text Box 5"/>
          <p:cNvSpPr txBox="1">
            <a:spLocks noChangeArrowheads="1"/>
          </p:cNvSpPr>
          <p:nvPr/>
        </p:nvSpPr>
        <p:spPr bwMode="auto">
          <a:xfrm>
            <a:off x="609600" y="32445961"/>
            <a:ext cx="2514600" cy="275603"/>
          </a:xfrm>
          <a:prstGeom prst="rect">
            <a:avLst/>
          </a:prstGeom>
          <a:noFill/>
          <a:ln w="9525">
            <a:noFill/>
            <a:miter lim="800000"/>
            <a:headEnd/>
            <a:tailEnd/>
          </a:ln>
          <a:effectLst/>
        </p:spPr>
        <p:txBody>
          <a:bodyPr lIns="81123" tIns="40552" rIns="81123" bIns="40552">
            <a:spAutoFit/>
          </a:bodyPr>
          <a:lstStyle/>
          <a:p>
            <a:pPr eaLnBrk="0" hangingPunct="0">
              <a:lnSpc>
                <a:spcPct val="65000"/>
              </a:lnSpc>
              <a:spcBef>
                <a:spcPct val="50000"/>
              </a:spcBef>
              <a:defRPr/>
            </a:pPr>
            <a:r>
              <a:rPr lang="en-US" sz="427" b="1" dirty="0">
                <a:solidFill>
                  <a:schemeClr val="bg2"/>
                </a:solidFill>
                <a:latin typeface="Arial" charset="0"/>
                <a:cs typeface="+mn-cs"/>
              </a:rPr>
              <a:t>POSTER TEMPLATE BY:</a:t>
            </a:r>
          </a:p>
          <a:p>
            <a:pPr eaLnBrk="0" hangingPunct="0">
              <a:lnSpc>
                <a:spcPct val="65000"/>
              </a:lnSpc>
              <a:spcBef>
                <a:spcPct val="50000"/>
              </a:spcBef>
              <a:defRPr/>
            </a:pPr>
            <a:r>
              <a:rPr lang="en-US" sz="853" b="1" dirty="0">
                <a:solidFill>
                  <a:schemeClr val="bg2"/>
                </a:solidFill>
                <a:latin typeface="Arial" charset="0"/>
                <a:cs typeface="+mn-cs"/>
              </a:rPr>
              <a:t>www.PosterPresentations.com</a:t>
            </a:r>
          </a:p>
        </p:txBody>
      </p:sp>
      <p:sp>
        <p:nvSpPr>
          <p:cNvPr id="3078" name="Rectangle 6"/>
          <p:cNvSpPr>
            <a:spLocks noGrp="1" noChangeArrowheads="1"/>
          </p:cNvSpPr>
          <p:nvPr>
            <p:ph type="title"/>
          </p:nvPr>
        </p:nvSpPr>
        <p:spPr bwMode="auto">
          <a:xfrm>
            <a:off x="960120" y="1272540"/>
            <a:ext cx="41925240" cy="2202180"/>
          </a:xfrm>
          <a:prstGeom prst="rect">
            <a:avLst/>
          </a:prstGeom>
          <a:noFill/>
          <a:ln w="9525">
            <a:noFill/>
            <a:miter lim="800000"/>
            <a:headEnd/>
            <a:tailEnd/>
          </a:ln>
        </p:spPr>
        <p:txBody>
          <a:bodyPr vert="horz" wrap="square" lIns="76053" tIns="38018" rIns="76053" bIns="38018"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421" y="5638800"/>
            <a:ext cx="42191940" cy="26563320"/>
          </a:xfrm>
          <a:prstGeom prst="rect">
            <a:avLst/>
          </a:prstGeom>
          <a:noFill/>
          <a:ln w="9525">
            <a:noFill/>
            <a:miter lim="800000"/>
            <a:headEnd/>
            <a:tailEnd/>
          </a:ln>
        </p:spPr>
        <p:txBody>
          <a:bodyPr vert="horz" wrap="square" lIns="380325" tIns="380325" rIns="380325" bIns="38032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p:nvSpPr>
        <p:spPr bwMode="auto">
          <a:xfrm>
            <a:off x="0" y="0"/>
            <a:ext cx="43891200" cy="32918400"/>
          </a:xfrm>
          <a:prstGeom prst="rect">
            <a:avLst/>
          </a:prstGeom>
          <a:noFill/>
          <a:ln w="3175">
            <a:solidFill>
              <a:schemeClr val="tx2"/>
            </a:solidFill>
            <a:miter lim="800000"/>
            <a:headEnd/>
            <a:tailEnd/>
          </a:ln>
          <a:effectLst/>
        </p:spPr>
        <p:txBody>
          <a:bodyPr wrap="none" lIns="81277" tIns="40637" rIns="81277" bIns="40637" anchor="ctr"/>
          <a:lstStyle/>
          <a:p>
            <a:pPr>
              <a:defRPr/>
            </a:pPr>
            <a:endParaRPr lang="en-US" sz="2195">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680">
          <a:solidFill>
            <a:schemeClr val="tx2"/>
          </a:solidFill>
          <a:latin typeface="+mj-lt"/>
          <a:ea typeface="+mj-ea"/>
          <a:cs typeface="+mj-cs"/>
        </a:defRPr>
      </a:lvl1pPr>
      <a:lvl2pPr algn="ctr" rtl="0" eaLnBrk="0" fontAlgn="base" hangingPunct="0">
        <a:spcBef>
          <a:spcPct val="0"/>
        </a:spcBef>
        <a:spcAft>
          <a:spcPct val="0"/>
        </a:spcAft>
        <a:defRPr sz="7680">
          <a:solidFill>
            <a:schemeClr val="tx2"/>
          </a:solidFill>
          <a:latin typeface="Arial Black" pitchFamily="34" charset="0"/>
        </a:defRPr>
      </a:lvl2pPr>
      <a:lvl3pPr algn="ctr" rtl="0" eaLnBrk="0" fontAlgn="base" hangingPunct="0">
        <a:spcBef>
          <a:spcPct val="0"/>
        </a:spcBef>
        <a:spcAft>
          <a:spcPct val="0"/>
        </a:spcAft>
        <a:defRPr sz="7680">
          <a:solidFill>
            <a:schemeClr val="tx2"/>
          </a:solidFill>
          <a:latin typeface="Arial Black" pitchFamily="34" charset="0"/>
        </a:defRPr>
      </a:lvl3pPr>
      <a:lvl4pPr algn="ctr" rtl="0" eaLnBrk="0" fontAlgn="base" hangingPunct="0">
        <a:spcBef>
          <a:spcPct val="0"/>
        </a:spcBef>
        <a:spcAft>
          <a:spcPct val="0"/>
        </a:spcAft>
        <a:defRPr sz="7680">
          <a:solidFill>
            <a:schemeClr val="tx2"/>
          </a:solidFill>
          <a:latin typeface="Arial Black" pitchFamily="34" charset="0"/>
        </a:defRPr>
      </a:lvl4pPr>
      <a:lvl5pPr algn="ctr" rtl="0" eaLnBrk="0" fontAlgn="base" hangingPunct="0">
        <a:spcBef>
          <a:spcPct val="0"/>
        </a:spcBef>
        <a:spcAft>
          <a:spcPct val="0"/>
        </a:spcAft>
        <a:defRPr sz="7680">
          <a:solidFill>
            <a:schemeClr val="tx2"/>
          </a:solidFill>
          <a:latin typeface="Arial Black" pitchFamily="34" charset="0"/>
        </a:defRPr>
      </a:lvl5pPr>
      <a:lvl6pPr marL="406374" algn="ctr" rtl="0" fontAlgn="base">
        <a:spcBef>
          <a:spcPct val="0"/>
        </a:spcBef>
        <a:spcAft>
          <a:spcPct val="0"/>
        </a:spcAft>
        <a:defRPr sz="7680">
          <a:solidFill>
            <a:schemeClr val="tx2"/>
          </a:solidFill>
          <a:latin typeface="Arial Black" pitchFamily="34" charset="0"/>
        </a:defRPr>
      </a:lvl6pPr>
      <a:lvl7pPr marL="812748" algn="ctr" rtl="0" fontAlgn="base">
        <a:spcBef>
          <a:spcPct val="0"/>
        </a:spcBef>
        <a:spcAft>
          <a:spcPct val="0"/>
        </a:spcAft>
        <a:defRPr sz="7680">
          <a:solidFill>
            <a:schemeClr val="tx2"/>
          </a:solidFill>
          <a:latin typeface="Arial Black" pitchFamily="34" charset="0"/>
        </a:defRPr>
      </a:lvl7pPr>
      <a:lvl8pPr marL="1219120" algn="ctr" rtl="0" fontAlgn="base">
        <a:spcBef>
          <a:spcPct val="0"/>
        </a:spcBef>
        <a:spcAft>
          <a:spcPct val="0"/>
        </a:spcAft>
        <a:defRPr sz="7680">
          <a:solidFill>
            <a:schemeClr val="tx2"/>
          </a:solidFill>
          <a:latin typeface="Arial Black" pitchFamily="34" charset="0"/>
        </a:defRPr>
      </a:lvl8pPr>
      <a:lvl9pPr marL="1625494" algn="ctr" rtl="0" fontAlgn="base">
        <a:spcBef>
          <a:spcPct val="0"/>
        </a:spcBef>
        <a:spcAft>
          <a:spcPct val="0"/>
        </a:spcAft>
        <a:defRPr sz="7680">
          <a:solidFill>
            <a:schemeClr val="tx2"/>
          </a:solidFill>
          <a:latin typeface="Arial Black" pitchFamily="34" charset="0"/>
        </a:defRPr>
      </a:lvl9pPr>
    </p:titleStyle>
    <p:bodyStyle>
      <a:lvl1pPr marL="303099" indent="-303099" algn="l" rtl="0" eaLnBrk="0" fontAlgn="base" hangingPunct="0">
        <a:spcBef>
          <a:spcPct val="20000"/>
        </a:spcBef>
        <a:spcAft>
          <a:spcPct val="0"/>
        </a:spcAft>
        <a:buChar char="•"/>
        <a:defRPr sz="2560">
          <a:solidFill>
            <a:schemeClr val="tx1"/>
          </a:solidFill>
          <a:latin typeface="+mn-lt"/>
          <a:ea typeface="+mn-ea"/>
          <a:cs typeface="+mn-cs"/>
        </a:defRPr>
      </a:lvl1pPr>
      <a:lvl2pPr marL="656997" indent="-250607" algn="l" rtl="0" eaLnBrk="0" fontAlgn="base" hangingPunct="0">
        <a:spcBef>
          <a:spcPct val="20000"/>
        </a:spcBef>
        <a:spcAft>
          <a:spcPct val="0"/>
        </a:spcAft>
        <a:buChar char="–"/>
        <a:defRPr sz="2560">
          <a:solidFill>
            <a:schemeClr val="tx1"/>
          </a:solidFill>
          <a:latin typeface="+mn-lt"/>
        </a:defRPr>
      </a:lvl2pPr>
      <a:lvl3pPr marL="1014281" indent="-201502" algn="l" rtl="0" eaLnBrk="0" fontAlgn="base" hangingPunct="0">
        <a:spcBef>
          <a:spcPct val="20000"/>
        </a:spcBef>
        <a:spcAft>
          <a:spcPct val="0"/>
        </a:spcAft>
        <a:buChar char="•"/>
        <a:defRPr sz="2133">
          <a:solidFill>
            <a:schemeClr val="tx1"/>
          </a:solidFill>
          <a:latin typeface="+mn-lt"/>
        </a:defRPr>
      </a:lvl3pPr>
      <a:lvl4pPr marL="1420671" indent="-201502" algn="l" rtl="0" eaLnBrk="0" fontAlgn="base" hangingPunct="0">
        <a:spcBef>
          <a:spcPct val="20000"/>
        </a:spcBef>
        <a:spcAft>
          <a:spcPct val="0"/>
        </a:spcAft>
        <a:buChar char="–"/>
        <a:defRPr sz="1707">
          <a:solidFill>
            <a:schemeClr val="tx1"/>
          </a:solidFill>
          <a:latin typeface="+mn-lt"/>
        </a:defRPr>
      </a:lvl4pPr>
      <a:lvl5pPr marL="1827061" indent="-201502" algn="l" rtl="0" eaLnBrk="0" fontAlgn="base" hangingPunct="0">
        <a:spcBef>
          <a:spcPct val="20000"/>
        </a:spcBef>
        <a:spcAft>
          <a:spcPct val="0"/>
        </a:spcAft>
        <a:buChar char="»"/>
        <a:defRPr sz="1707">
          <a:solidFill>
            <a:schemeClr val="tx1"/>
          </a:solidFill>
          <a:latin typeface="+mn-lt"/>
        </a:defRPr>
      </a:lvl5pPr>
      <a:lvl6pPr marL="2235055" indent="-203187" algn="l" rtl="0" fontAlgn="base">
        <a:spcBef>
          <a:spcPct val="20000"/>
        </a:spcBef>
        <a:spcAft>
          <a:spcPct val="0"/>
        </a:spcAft>
        <a:buChar char="»"/>
        <a:defRPr sz="1707">
          <a:solidFill>
            <a:schemeClr val="tx1"/>
          </a:solidFill>
          <a:latin typeface="+mn-lt"/>
        </a:defRPr>
      </a:lvl6pPr>
      <a:lvl7pPr marL="2641429" indent="-203187" algn="l" rtl="0" fontAlgn="base">
        <a:spcBef>
          <a:spcPct val="20000"/>
        </a:spcBef>
        <a:spcAft>
          <a:spcPct val="0"/>
        </a:spcAft>
        <a:buChar char="»"/>
        <a:defRPr sz="1707">
          <a:solidFill>
            <a:schemeClr val="tx1"/>
          </a:solidFill>
          <a:latin typeface="+mn-lt"/>
        </a:defRPr>
      </a:lvl7pPr>
      <a:lvl8pPr marL="3047802" indent="-203187" algn="l" rtl="0" fontAlgn="base">
        <a:spcBef>
          <a:spcPct val="20000"/>
        </a:spcBef>
        <a:spcAft>
          <a:spcPct val="0"/>
        </a:spcAft>
        <a:buChar char="»"/>
        <a:defRPr sz="1707">
          <a:solidFill>
            <a:schemeClr val="tx1"/>
          </a:solidFill>
          <a:latin typeface="+mn-lt"/>
        </a:defRPr>
      </a:lvl8pPr>
      <a:lvl9pPr marL="3454175" indent="-203187" algn="l" rtl="0" fontAlgn="base">
        <a:spcBef>
          <a:spcPct val="20000"/>
        </a:spcBef>
        <a:spcAft>
          <a:spcPct val="0"/>
        </a:spcAft>
        <a:buChar char="»"/>
        <a:defRPr sz="1707">
          <a:solidFill>
            <a:schemeClr val="tx1"/>
          </a:solidFill>
          <a:latin typeface="+mn-lt"/>
        </a:defRPr>
      </a:lvl9pPr>
    </p:bodyStyle>
    <p:otherStyle>
      <a:defPPr>
        <a:defRPr lang="en-US"/>
      </a:defPPr>
      <a:lvl1pPr marL="0" algn="l" defTabSz="812748" rtl="0" eaLnBrk="1" latinLnBrk="0" hangingPunct="1">
        <a:defRPr sz="1600" kern="1200">
          <a:solidFill>
            <a:schemeClr val="tx1"/>
          </a:solidFill>
          <a:latin typeface="+mn-lt"/>
          <a:ea typeface="+mn-ea"/>
          <a:cs typeface="+mn-cs"/>
        </a:defRPr>
      </a:lvl1pPr>
      <a:lvl2pPr marL="406374" algn="l" defTabSz="812748" rtl="0" eaLnBrk="1" latinLnBrk="0" hangingPunct="1">
        <a:defRPr sz="1600" kern="1200">
          <a:solidFill>
            <a:schemeClr val="tx1"/>
          </a:solidFill>
          <a:latin typeface="+mn-lt"/>
          <a:ea typeface="+mn-ea"/>
          <a:cs typeface="+mn-cs"/>
        </a:defRPr>
      </a:lvl2pPr>
      <a:lvl3pPr marL="812748" algn="l" defTabSz="812748" rtl="0" eaLnBrk="1" latinLnBrk="0" hangingPunct="1">
        <a:defRPr sz="1600" kern="1200">
          <a:solidFill>
            <a:schemeClr val="tx1"/>
          </a:solidFill>
          <a:latin typeface="+mn-lt"/>
          <a:ea typeface="+mn-ea"/>
          <a:cs typeface="+mn-cs"/>
        </a:defRPr>
      </a:lvl3pPr>
      <a:lvl4pPr marL="1219120" algn="l" defTabSz="812748" rtl="0" eaLnBrk="1" latinLnBrk="0" hangingPunct="1">
        <a:defRPr sz="1600" kern="1200">
          <a:solidFill>
            <a:schemeClr val="tx1"/>
          </a:solidFill>
          <a:latin typeface="+mn-lt"/>
          <a:ea typeface="+mn-ea"/>
          <a:cs typeface="+mn-cs"/>
        </a:defRPr>
      </a:lvl4pPr>
      <a:lvl5pPr marL="1625494" algn="l" defTabSz="812748" rtl="0" eaLnBrk="1" latinLnBrk="0" hangingPunct="1">
        <a:defRPr sz="1600" kern="1200">
          <a:solidFill>
            <a:schemeClr val="tx1"/>
          </a:solidFill>
          <a:latin typeface="+mn-lt"/>
          <a:ea typeface="+mn-ea"/>
          <a:cs typeface="+mn-cs"/>
        </a:defRPr>
      </a:lvl5pPr>
      <a:lvl6pPr marL="2031868" algn="l" defTabSz="812748" rtl="0" eaLnBrk="1" latinLnBrk="0" hangingPunct="1">
        <a:defRPr sz="1600" kern="1200">
          <a:solidFill>
            <a:schemeClr val="tx1"/>
          </a:solidFill>
          <a:latin typeface="+mn-lt"/>
          <a:ea typeface="+mn-ea"/>
          <a:cs typeface="+mn-cs"/>
        </a:defRPr>
      </a:lvl6pPr>
      <a:lvl7pPr marL="2438242" algn="l" defTabSz="812748" rtl="0" eaLnBrk="1" latinLnBrk="0" hangingPunct="1">
        <a:defRPr sz="1600" kern="1200">
          <a:solidFill>
            <a:schemeClr val="tx1"/>
          </a:solidFill>
          <a:latin typeface="+mn-lt"/>
          <a:ea typeface="+mn-ea"/>
          <a:cs typeface="+mn-cs"/>
        </a:defRPr>
      </a:lvl7pPr>
      <a:lvl8pPr marL="2844614" algn="l" defTabSz="812748" rtl="0" eaLnBrk="1" latinLnBrk="0" hangingPunct="1">
        <a:defRPr sz="1600" kern="1200">
          <a:solidFill>
            <a:schemeClr val="tx1"/>
          </a:solidFill>
          <a:latin typeface="+mn-lt"/>
          <a:ea typeface="+mn-ea"/>
          <a:cs typeface="+mn-cs"/>
        </a:defRPr>
      </a:lvl8pPr>
      <a:lvl9pPr marL="3250988" algn="l" defTabSz="81274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Text Box 482"/>
          <p:cNvSpPr txBox="1">
            <a:spLocks noChangeArrowheads="1"/>
          </p:cNvSpPr>
          <p:nvPr/>
        </p:nvSpPr>
        <p:spPr bwMode="auto">
          <a:xfrm>
            <a:off x="33636227" y="17580038"/>
            <a:ext cx="8873066" cy="10669555"/>
          </a:xfrm>
          <a:prstGeom prst="rect">
            <a:avLst/>
          </a:prstGeom>
          <a:noFill/>
          <a:ln w="9525">
            <a:noFill/>
            <a:miter lim="800000"/>
            <a:headEnd/>
            <a:tailEnd/>
          </a:ln>
        </p:spPr>
        <p:txBody>
          <a:bodyPr wrap="square" lIns="406384" tIns="406384" rIns="406384" bIns="406384">
            <a:spAutoFit/>
          </a:bodyPr>
          <a:lstStyle/>
          <a:p>
            <a:pPr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 </a:t>
            </a:r>
          </a:p>
          <a:p>
            <a:pPr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[1]. M. </a:t>
            </a:r>
            <a:r>
              <a:rPr lang="en-US" sz="2800" u="none" strike="noStrike" dirty="0" err="1">
                <a:solidFill>
                  <a:srgbClr val="000000"/>
                </a:solidFill>
                <a:effectLst/>
                <a:latin typeface="Calibri Light" panose="020F0302020204030204" pitchFamily="34" charset="0"/>
                <a:cs typeface="Calibri Light" panose="020F0302020204030204" pitchFamily="34" charset="0"/>
              </a:rPr>
              <a:t>Lebrec</a:t>
            </a:r>
            <a:r>
              <a:rPr lang="en-US" sz="2800" u="none" strike="noStrike" dirty="0">
                <a:solidFill>
                  <a:srgbClr val="000000"/>
                </a:solidFill>
                <a:effectLst/>
                <a:latin typeface="Calibri Light" panose="020F0302020204030204" pitchFamily="34" charset="0"/>
                <a:cs typeface="Calibri Light" panose="020F0302020204030204" pitchFamily="34" charset="0"/>
              </a:rPr>
              <a:t> et al., "Developing Autonomous, Open-Source Macronutrient Monitoring Instrumentation: The Programmable Flow Injection Ocean Nutrient Analyzer (pFIONA)," in AGU Fall Meeting Abstracts, vol. 2022, 2022.</a:t>
            </a:r>
          </a:p>
          <a:p>
            <a:pPr rtl="0">
              <a:spcBef>
                <a:spcPts val="0"/>
              </a:spcBef>
              <a:spcAft>
                <a:spcPts val="0"/>
              </a:spcAft>
            </a:pPr>
            <a:endParaRPr lang="en-US" sz="2800" u="none" strike="noStrike" dirty="0">
              <a:solidFill>
                <a:srgbClr val="000000"/>
              </a:solidFill>
              <a:effectLst/>
              <a:latin typeface="Calibri Light" panose="020F0302020204030204" pitchFamily="34" charset="0"/>
              <a:cs typeface="Calibri Light" panose="020F0302020204030204" pitchFamily="34" charset="0"/>
            </a:endParaRPr>
          </a:p>
          <a:p>
            <a:pPr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[2]. M. Hatta, et al., "An advanced method for the determination of iron (III) and iron (II) in seawater by catalytic spectrophotometric flow injection analysis," </a:t>
            </a:r>
            <a:r>
              <a:rPr lang="en-US" sz="2800" u="none" strike="noStrike" dirty="0" err="1">
                <a:solidFill>
                  <a:srgbClr val="000000"/>
                </a:solidFill>
                <a:effectLst/>
                <a:latin typeface="Calibri Light" panose="020F0302020204030204" pitchFamily="34" charset="0"/>
                <a:cs typeface="Calibri Light" panose="020F0302020204030204" pitchFamily="34" charset="0"/>
              </a:rPr>
              <a:t>Limnol</a:t>
            </a:r>
            <a:r>
              <a:rPr lang="en-US" sz="2800" u="none" strike="noStrike" dirty="0">
                <a:solidFill>
                  <a:srgbClr val="000000"/>
                </a:solidFill>
                <a:effectLst/>
                <a:latin typeface="Calibri Light" panose="020F0302020204030204" pitchFamily="34" charset="0"/>
                <a:cs typeface="Calibri Light" panose="020F0302020204030204" pitchFamily="34" charset="0"/>
              </a:rPr>
              <a:t>. </a:t>
            </a:r>
            <a:r>
              <a:rPr lang="en-US" sz="2800" u="none" strike="noStrike" dirty="0" err="1">
                <a:solidFill>
                  <a:srgbClr val="000000"/>
                </a:solidFill>
                <a:effectLst/>
                <a:latin typeface="Calibri Light" panose="020F0302020204030204" pitchFamily="34" charset="0"/>
                <a:cs typeface="Calibri Light" panose="020F0302020204030204" pitchFamily="34" charset="0"/>
              </a:rPr>
              <a:t>Oceanogr</a:t>
            </a:r>
            <a:r>
              <a:rPr lang="en-US" sz="2800" u="none" strike="noStrike" dirty="0">
                <a:solidFill>
                  <a:srgbClr val="000000"/>
                </a:solidFill>
                <a:effectLst/>
                <a:latin typeface="Calibri Light" panose="020F0302020204030204" pitchFamily="34" charset="0"/>
                <a:cs typeface="Calibri Light" panose="020F0302020204030204" pitchFamily="34" charset="0"/>
              </a:rPr>
              <a:t>.: Methods, vol. 19, no. 2, pp. 74-88, 2021.</a:t>
            </a:r>
          </a:p>
          <a:p>
            <a:pPr rtl="0">
              <a:spcBef>
                <a:spcPts val="0"/>
              </a:spcBef>
              <a:spcAft>
                <a:spcPts val="0"/>
              </a:spcAft>
            </a:pPr>
            <a:endParaRPr lang="en-US" sz="2400" dirty="0">
              <a:solidFill>
                <a:srgbClr val="000000"/>
              </a:solidFill>
              <a:effectLst/>
              <a:latin typeface="Calibri Light" panose="020F0302020204030204" pitchFamily="34" charset="0"/>
              <a:cs typeface="Calibri Light" panose="020F0302020204030204" pitchFamily="34" charset="0"/>
            </a:endParaRPr>
          </a:p>
          <a:p>
            <a:r>
              <a:rPr lang="en-US" sz="2800" dirty="0">
                <a:solidFill>
                  <a:srgbClr val="000000"/>
                </a:solidFill>
                <a:effectLst/>
                <a:latin typeface="Calibri Light" panose="020F0302020204030204" pitchFamily="34" charset="0"/>
                <a:cs typeface="Calibri Light" panose="020F0302020204030204" pitchFamily="34" charset="0"/>
              </a:rPr>
              <a:t>[3]. V. </a:t>
            </a:r>
            <a:r>
              <a:rPr lang="en-US" sz="2800" dirty="0" err="1">
                <a:solidFill>
                  <a:srgbClr val="000000"/>
                </a:solidFill>
                <a:effectLst/>
                <a:latin typeface="Calibri Light" panose="020F0302020204030204" pitchFamily="34" charset="0"/>
                <a:cs typeface="Calibri Light" panose="020F0302020204030204" pitchFamily="34" charset="0"/>
              </a:rPr>
              <a:t>Hanumaiah</a:t>
            </a:r>
            <a:r>
              <a:rPr lang="en-US" sz="2800" dirty="0">
                <a:solidFill>
                  <a:srgbClr val="000000"/>
                </a:solidFill>
                <a:effectLst/>
                <a:latin typeface="Calibri Light" panose="020F0302020204030204" pitchFamily="34" charset="0"/>
                <a:cs typeface="Calibri Light" panose="020F0302020204030204" pitchFamily="34" charset="0"/>
              </a:rPr>
              <a:t> and S. </a:t>
            </a:r>
            <a:r>
              <a:rPr lang="en-US" sz="2800" dirty="0" err="1">
                <a:solidFill>
                  <a:srgbClr val="000000"/>
                </a:solidFill>
                <a:effectLst/>
                <a:latin typeface="Calibri Light" panose="020F0302020204030204" pitchFamily="34" charset="0"/>
                <a:cs typeface="Calibri Light" panose="020F0302020204030204" pitchFamily="34" charset="0"/>
              </a:rPr>
              <a:t>Vrudhula</a:t>
            </a:r>
            <a:r>
              <a:rPr lang="en-US" sz="2800" dirty="0">
                <a:solidFill>
                  <a:srgbClr val="000000"/>
                </a:solidFill>
                <a:effectLst/>
                <a:latin typeface="Calibri Light" panose="020F0302020204030204" pitchFamily="34" charset="0"/>
                <a:cs typeface="Calibri Light" panose="020F0302020204030204" pitchFamily="34" charset="0"/>
              </a:rPr>
              <a:t>, "Energy efficient operation of multicore processors by DVFS, task migration, and active cooling," in IEEE Transactions on Computers, vol. 63, no. 3, pp. 349-360, March 2014.</a:t>
            </a:r>
          </a:p>
          <a:p>
            <a:endParaRPr lang="en-US" sz="2800" dirty="0">
              <a:solidFill>
                <a:srgbClr val="000000"/>
              </a:solidFill>
              <a:effectLst/>
              <a:latin typeface="Calibri Light" panose="020F0302020204030204" pitchFamily="34" charset="0"/>
              <a:cs typeface="Calibri Light" panose="020F0302020204030204" pitchFamily="34" charset="0"/>
            </a:endParaRPr>
          </a:p>
          <a:p>
            <a:r>
              <a:rPr lang="en-US" sz="2800" dirty="0">
                <a:solidFill>
                  <a:srgbClr val="000000"/>
                </a:solidFill>
                <a:effectLst/>
                <a:latin typeface="Calibri Light" panose="020F0302020204030204" pitchFamily="34" charset="0"/>
                <a:cs typeface="Calibri Light" panose="020F0302020204030204" pitchFamily="34" charset="0"/>
              </a:rPr>
              <a:t>[4]. J. Kwak, et al., "</a:t>
            </a:r>
            <a:r>
              <a:rPr lang="en-US" sz="2800" dirty="0" err="1">
                <a:solidFill>
                  <a:srgbClr val="000000"/>
                </a:solidFill>
                <a:effectLst/>
                <a:latin typeface="Calibri Light" panose="020F0302020204030204" pitchFamily="34" charset="0"/>
                <a:cs typeface="Calibri Light" panose="020F0302020204030204" pitchFamily="34" charset="0"/>
              </a:rPr>
              <a:t>ICEr</a:t>
            </a:r>
            <a:r>
              <a:rPr lang="en-US" sz="2800" dirty="0">
                <a:solidFill>
                  <a:srgbClr val="000000"/>
                </a:solidFill>
                <a:effectLst/>
                <a:latin typeface="Calibri Light" panose="020F0302020204030204" pitchFamily="34" charset="0"/>
                <a:cs typeface="Calibri Light" panose="020F0302020204030204" pitchFamily="34" charset="0"/>
              </a:rPr>
              <a:t>: An Intermittent Computing Environment Based on a Runtime Module for Energy-Harvesting IoT Devices with NVRAM," Electronics, vol. 10, no. 8, p. 879, 2021.</a:t>
            </a:r>
          </a:p>
          <a:p>
            <a:endParaRPr lang="en-US" sz="2800" dirty="0">
              <a:solidFill>
                <a:srgbClr val="000000"/>
              </a:solidFill>
              <a:effectLst/>
              <a:latin typeface="Calibri Light" panose="020F0302020204030204" pitchFamily="34" charset="0"/>
              <a:cs typeface="Calibri Light" panose="020F0302020204030204" pitchFamily="34" charset="0"/>
            </a:endParaRPr>
          </a:p>
        </p:txBody>
      </p:sp>
      <p:sp>
        <p:nvSpPr>
          <p:cNvPr id="1032" name="Rectangle 5"/>
          <p:cNvSpPr>
            <a:spLocks noChangeArrowheads="1"/>
          </p:cNvSpPr>
          <p:nvPr/>
        </p:nvSpPr>
        <p:spPr bwMode="auto">
          <a:xfrm>
            <a:off x="11510433" y="674666"/>
            <a:ext cx="20676447" cy="3436644"/>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6600" b="1" dirty="0">
                <a:solidFill>
                  <a:srgbClr val="FFFFFF"/>
                </a:solidFill>
                <a:latin typeface="Arial" charset="0"/>
                <a:cs typeface="+mn-cs"/>
              </a:rPr>
              <a:t>Implementing an Intermittent Computing System for an Autonomous Ocean Analyzer Prototype</a:t>
            </a:r>
          </a:p>
          <a:p>
            <a:pPr algn="ctr" eaLnBrk="0" hangingPunct="0">
              <a:defRPr/>
            </a:pPr>
            <a:endParaRPr lang="en-US" sz="2800" b="1" dirty="0">
              <a:solidFill>
                <a:srgbClr val="FFFFFF"/>
              </a:solidFill>
              <a:latin typeface="Arial" charset="0"/>
              <a:cs typeface="+mn-cs"/>
            </a:endParaRPr>
          </a:p>
          <a:p>
            <a:pPr algn="ctr" eaLnBrk="0" hangingPunct="0">
              <a:defRPr/>
            </a:pPr>
            <a:r>
              <a:rPr lang="en-US" sz="5400" b="1" dirty="0">
                <a:solidFill>
                  <a:srgbClr val="FFFFFF"/>
                </a:solidFill>
                <a:latin typeface="Arial" charset="0"/>
              </a:rPr>
              <a:t>Project Advisor: Dr. </a:t>
            </a:r>
            <a:r>
              <a:rPr lang="en-US" sz="5400" b="1" dirty="0" err="1">
                <a:solidFill>
                  <a:srgbClr val="FFFFFF"/>
                </a:solidFill>
                <a:latin typeface="Arial" charset="0"/>
              </a:rPr>
              <a:t>Haonan</a:t>
            </a:r>
            <a:r>
              <a:rPr lang="en-US" sz="5400" b="1" dirty="0">
                <a:solidFill>
                  <a:srgbClr val="FFFFFF"/>
                </a:solidFill>
                <a:latin typeface="Arial" charset="0"/>
              </a:rPr>
              <a:t> Wang</a:t>
            </a:r>
          </a:p>
        </p:txBody>
      </p:sp>
      <p:sp>
        <p:nvSpPr>
          <p:cNvPr id="4099" name="Text Box 7"/>
          <p:cNvSpPr txBox="1">
            <a:spLocks noChangeArrowheads="1"/>
          </p:cNvSpPr>
          <p:nvPr/>
        </p:nvSpPr>
        <p:spPr bwMode="auto">
          <a:xfrm>
            <a:off x="698501" y="5640725"/>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Introduction</a:t>
            </a:r>
          </a:p>
        </p:txBody>
      </p:sp>
      <p:sp>
        <p:nvSpPr>
          <p:cNvPr id="4100" name="Text Box 14"/>
          <p:cNvSpPr txBox="1">
            <a:spLocks noChangeArrowheads="1"/>
          </p:cNvSpPr>
          <p:nvPr/>
        </p:nvSpPr>
        <p:spPr bwMode="auto">
          <a:xfrm>
            <a:off x="1066800" y="6105488"/>
            <a:ext cx="9351484" cy="16509615"/>
          </a:xfrm>
          <a:prstGeom prst="rect">
            <a:avLst/>
          </a:prstGeom>
          <a:noFill/>
          <a:ln w="9525">
            <a:noFill/>
            <a:miter lim="800000"/>
            <a:headEnd/>
            <a:tailEnd/>
          </a:ln>
        </p:spPr>
        <p:txBody>
          <a:bodyPr wrap="square" lIns="406384" tIns="406384" rIns="406384" bIns="406384">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Real-time monitoring of  the complex dynamics of nutrients in the ocean can greatly improve our understanding of the marine ecosystems. This can be achieved through a system that can be deployed directly in the ocean with high reliability, sustainability, and accuracy in analysis.   In this work, we design and develop a integrated system for the Programmable Flow Injection Ocean Nutrient Analyzer (pFIONA), the state-of-the-art seawater analyzer, making it reliable, self-sustainable, and easy-to-use when deployed in the sea. Our main contributions are as follows.</a:t>
            </a:r>
          </a:p>
          <a:p>
            <a:pPr algn="just" rtl="0">
              <a:spcBef>
                <a:spcPts val="0"/>
              </a:spcBef>
              <a:spcAft>
                <a:spcPts val="0"/>
              </a:spcAft>
            </a:pPr>
            <a:endParaRPr lang="en-US" sz="28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Solar-Powered Buoy Design</a:t>
            </a:r>
            <a:r>
              <a:rPr lang="en-US" sz="2800" u="none" strike="noStrike" dirty="0">
                <a:solidFill>
                  <a:srgbClr val="000000"/>
                </a:solidFill>
                <a:effectLst/>
                <a:latin typeface="Calibri Light" panose="020F0302020204030204" pitchFamily="34" charset="0"/>
                <a:cs typeface="Calibri Light" panose="020F0302020204030204" pitchFamily="34" charset="0"/>
              </a:rPr>
              <a:t>: We design an encapsulation that carries solar panels on its exterior. Its interior contains modules for power management, seawater collection and disposal, and the analyzer. This design aims to protect the system from the harsh environment in the sea.</a:t>
            </a:r>
          </a:p>
          <a:p>
            <a:pPr algn="just" rtl="0" fontAlgn="base">
              <a:spcBef>
                <a:spcPts val="0"/>
              </a:spcBef>
              <a:spcAft>
                <a:spcPts val="0"/>
              </a:spcAft>
            </a:pPr>
            <a:endParaRPr lang="en-US" sz="105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Power Management System</a:t>
            </a:r>
            <a:r>
              <a:rPr lang="en-US" sz="2800" u="none" strike="noStrike" dirty="0">
                <a:solidFill>
                  <a:srgbClr val="000000"/>
                </a:solidFill>
                <a:effectLst/>
                <a:latin typeface="Calibri Light" panose="020F0302020204030204" pitchFamily="34" charset="0"/>
                <a:cs typeface="Calibri Light" panose="020F0302020204030204" pitchFamily="34" charset="0"/>
              </a:rPr>
              <a:t>: We design a system to maximize the sustainability of the analyzer by a) </a:t>
            </a:r>
            <a:r>
              <a:rPr lang="en-US" sz="2800" dirty="0">
                <a:solidFill>
                  <a:srgbClr val="000000"/>
                </a:solidFill>
                <a:latin typeface="Calibri Light" panose="020F0302020204030204" pitchFamily="34" charset="0"/>
                <a:cs typeface="Calibri Light" panose="020F0302020204030204" pitchFamily="34" charset="0"/>
              </a:rPr>
              <a:t>O</a:t>
            </a:r>
            <a:r>
              <a:rPr lang="en-US" sz="2800" u="none" strike="noStrike" dirty="0">
                <a:solidFill>
                  <a:srgbClr val="000000"/>
                </a:solidFill>
                <a:effectLst/>
                <a:latin typeface="Calibri Light" panose="020F0302020204030204" pitchFamily="34" charset="0"/>
                <a:cs typeface="Calibri Light" panose="020F0302020204030204" pitchFamily="34" charset="0"/>
              </a:rPr>
              <a:t>ptimizing the energy harvesting efficiency from solar panels, b) Dynamically scheduling the execution cycles of the analyzer, and c) Incorporate Dynamic Voltage and Frequency Scaling (DVFS) to reduce power usage of the controller board.</a:t>
            </a:r>
          </a:p>
          <a:p>
            <a:pPr algn="just" rtl="0" fontAlgn="base">
              <a:spcBef>
                <a:spcPts val="0"/>
              </a:spcBef>
              <a:spcAft>
                <a:spcPts val="0"/>
              </a:spcAft>
            </a:pPr>
            <a:endParaRPr lang="en-US" sz="9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Intermittent Computing Framework</a:t>
            </a:r>
            <a:r>
              <a:rPr lang="en-US" sz="2800" u="none" strike="noStrike" dirty="0">
                <a:solidFill>
                  <a:srgbClr val="000000"/>
                </a:solidFill>
                <a:effectLst/>
                <a:latin typeface="Calibri Light" panose="020F0302020204030204" pitchFamily="34" charset="0"/>
                <a:cs typeface="Calibri Light" panose="020F0302020204030204" pitchFamily="34" charset="0"/>
              </a:rPr>
              <a:t>: Due to the Intermittent nature of energy harvesting, we provide high reliability to the system by employing a state machine structured framework and a coarse-grained checkpointing approach in our implementation.</a:t>
            </a:r>
          </a:p>
          <a:p>
            <a:pPr algn="just" rtl="0" fontAlgn="base">
              <a:spcBef>
                <a:spcPts val="0"/>
              </a:spcBef>
              <a:spcAft>
                <a:spcPts val="0"/>
              </a:spcAft>
            </a:pPr>
            <a:endParaRPr lang="en-US" sz="105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Upgraded User Interface</a:t>
            </a:r>
            <a:r>
              <a:rPr lang="en-US" sz="2800" u="none" strike="noStrike" dirty="0">
                <a:solidFill>
                  <a:srgbClr val="000000"/>
                </a:solidFill>
                <a:effectLst/>
                <a:latin typeface="Calibri Light" panose="020F0302020204030204" pitchFamily="34" charset="0"/>
                <a:cs typeface="Calibri Light" panose="020F0302020204030204" pitchFamily="34" charset="0"/>
              </a:rPr>
              <a:t>: Based on the original  UI for pFIONA, we developed a web-based UI using Django framework.  This new UI design provides additional controls for power management, more options and tools, better visual and layout design, and better accessibility. </a:t>
            </a:r>
          </a:p>
        </p:txBody>
      </p:sp>
      <p:sp>
        <p:nvSpPr>
          <p:cNvPr id="4101" name="Text Box 388"/>
          <p:cNvSpPr txBox="1">
            <a:spLocks noChangeArrowheads="1"/>
          </p:cNvSpPr>
          <p:nvPr/>
        </p:nvSpPr>
        <p:spPr bwMode="auto">
          <a:xfrm>
            <a:off x="698501" y="22400682"/>
            <a:ext cx="99695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Background</a:t>
            </a:r>
          </a:p>
        </p:txBody>
      </p:sp>
      <p:sp>
        <p:nvSpPr>
          <p:cNvPr id="4106" name="Text Box 481"/>
          <p:cNvSpPr txBox="1">
            <a:spLocks noChangeArrowheads="1"/>
          </p:cNvSpPr>
          <p:nvPr/>
        </p:nvSpPr>
        <p:spPr bwMode="auto">
          <a:xfrm>
            <a:off x="33380430" y="11961494"/>
            <a:ext cx="9443970" cy="5129577"/>
          </a:xfrm>
          <a:prstGeom prst="rect">
            <a:avLst/>
          </a:prstGeom>
          <a:noFill/>
          <a:ln w="9525">
            <a:noFill/>
            <a:miter lim="800000"/>
            <a:headEnd/>
            <a:tailEnd/>
          </a:ln>
        </p:spPr>
        <p:txBody>
          <a:bodyPr wrap="square" lIns="406384" tIns="406384" rIns="406384" bIns="406384">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This work implements an intermittent computing system for the ocean analyzer pFIONA. We deliver a complete analyzer package through our carefully designed buoy, power management system, intermittent computing framework, and user interface. Our system can provide high reliability and sustainability in complex marine environments. Our upgraded web-based UI also improves accessibility and ease-of-use. These advancements collectively make pFIONA a more practical and effective tool for real-time ocean nutrient monitoring.</a:t>
            </a:r>
            <a:endParaRPr lang="en-US" sz="2400" u="none" strike="noStrike" dirty="0">
              <a:solidFill>
                <a:srgbClr val="000000"/>
              </a:solidFill>
              <a:effectLst/>
              <a:latin typeface="Calibri Light" panose="020F0302020204030204" pitchFamily="34" charset="0"/>
              <a:cs typeface="Calibri Light" panose="020F0302020204030204" pitchFamily="34" charset="0"/>
            </a:endParaRPr>
          </a:p>
        </p:txBody>
      </p:sp>
      <p:graphicFrame>
        <p:nvGraphicFramePr>
          <p:cNvPr id="2561" name="Group 513"/>
          <p:cNvGraphicFramePr>
            <a:graphicFrameLocks noGrp="1"/>
          </p:cNvGraphicFramePr>
          <p:nvPr>
            <p:extLst>
              <p:ext uri="{D42A27DB-BD31-4B8C-83A1-F6EECF244321}">
                <p14:modId xmlns:p14="http://schemas.microsoft.com/office/powerpoint/2010/main" val="3596510059"/>
              </p:ext>
            </p:extLst>
          </p:nvPr>
        </p:nvGraphicFramePr>
        <p:xfrm>
          <a:off x="33514455" y="28321159"/>
          <a:ext cx="8873066" cy="3596845"/>
        </p:xfrm>
        <a:graphic>
          <a:graphicData uri="http://schemas.openxmlformats.org/drawingml/2006/table">
            <a:tbl>
              <a:tblPr/>
              <a:tblGrid>
                <a:gridCol w="4480277">
                  <a:extLst>
                    <a:ext uri="{9D8B030D-6E8A-4147-A177-3AD203B41FA5}">
                      <a16:colId xmlns:a16="http://schemas.microsoft.com/office/drawing/2014/main" val="20000"/>
                    </a:ext>
                  </a:extLst>
                </a:gridCol>
                <a:gridCol w="4392789">
                  <a:extLst>
                    <a:ext uri="{9D8B030D-6E8A-4147-A177-3AD203B41FA5}">
                      <a16:colId xmlns:a16="http://schemas.microsoft.com/office/drawing/2014/main" val="20001"/>
                    </a:ext>
                  </a:extLst>
                </a:gridCol>
              </a:tblGrid>
              <a:tr h="2667205">
                <a:tc gridSpan="2">
                  <a:txBody>
                    <a:bodyPr/>
                    <a:lstStyle/>
                    <a:p>
                      <a:pPr algn="just">
                        <a:defRPr/>
                      </a:pPr>
                      <a:endParaRPr lang="en-US" sz="2800" b="0" i="0" dirty="0">
                        <a:latin typeface="Calibri Light" panose="020F0302020204030204" pitchFamily="34" charset="0"/>
                        <a:cs typeface="Calibri Light" panose="020F0302020204030204" pitchFamily="34" charset="0"/>
                      </a:endParaRPr>
                    </a:p>
                    <a:p>
                      <a:pPr algn="just">
                        <a:defRPr/>
                      </a:pPr>
                      <a:r>
                        <a:rPr lang="en-US" sz="2800" b="0" i="0" dirty="0">
                          <a:latin typeface="Calibri Light" panose="020F0302020204030204" pitchFamily="34" charset="0"/>
                          <a:cs typeface="Calibri Light" panose="020F0302020204030204" pitchFamily="34" charset="0"/>
                        </a:rPr>
                        <a:t>We are profoundly thankful for the invaluable support and guidance provided by Dr. </a:t>
                      </a:r>
                      <a:r>
                        <a:rPr lang="en-US" sz="2800" b="0" i="0" dirty="0" err="1">
                          <a:latin typeface="Calibri Light" panose="020F0302020204030204" pitchFamily="34" charset="0"/>
                          <a:cs typeface="Calibri Light" panose="020F0302020204030204" pitchFamily="34" charset="0"/>
                        </a:rPr>
                        <a:t>Haonan</a:t>
                      </a:r>
                      <a:r>
                        <a:rPr lang="en-US" sz="2800" b="0" i="0" dirty="0">
                          <a:latin typeface="Calibri Light" panose="020F0302020204030204" pitchFamily="34" charset="0"/>
                          <a:cs typeface="Calibri Light" panose="020F0302020204030204" pitchFamily="34" charset="0"/>
                        </a:rPr>
                        <a:t> Wang, Dr. Maxime, and the entire team at MLML. Their contributions have been essential to the advancement of our work.</a:t>
                      </a:r>
                      <a:endParaRPr lang="en-US" sz="2900" b="0" i="0" kern="1200" dirty="0">
                        <a:solidFill>
                          <a:schemeClr val="tx1"/>
                        </a:solidFill>
                        <a:latin typeface="Calibri Light" panose="020F0302020204030204" pitchFamily="34" charset="0"/>
                        <a:ea typeface="+mn-ea"/>
                        <a:cs typeface="Calibri Light" panose="020F0302020204030204" pitchFamily="34" charset="0"/>
                      </a:endParaRPr>
                    </a:p>
                  </a:txBody>
                  <a:tcPr marL="406400" marR="243840" marT="243840" marB="24384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813497">
                <a:tc>
                  <a:txBody>
                    <a:bodyPr/>
                    <a:lstStyle/>
                    <a:p>
                      <a:pPr marL="0" marR="0" lvl="0" indent="0" algn="just" defTabSz="652463" rtl="0" eaLnBrk="1" fontAlgn="base" latinLnBrk="0" hangingPunct="1">
                        <a:lnSpc>
                          <a:spcPct val="100000"/>
                        </a:lnSpc>
                        <a:spcBef>
                          <a:spcPct val="20000"/>
                        </a:spcBef>
                        <a:spcAft>
                          <a:spcPct val="0"/>
                        </a:spcAft>
                        <a:buClrTx/>
                        <a:buSzTx/>
                        <a:buFontTx/>
                        <a:buNone/>
                        <a:tabLst/>
                      </a:pPr>
                      <a:endParaRPr lang="en-US" sz="2900" b="0" i="0" kern="1200" dirty="0">
                        <a:solidFill>
                          <a:schemeClr val="tx1"/>
                        </a:solidFill>
                        <a:latin typeface="Calibri Light" panose="020F0302020204030204" pitchFamily="34" charset="0"/>
                        <a:ea typeface="+mn-ea"/>
                        <a:cs typeface="Calibri Light" panose="020F0302020204030204" pitchFamily="34" charset="0"/>
                      </a:endParaRPr>
                    </a:p>
                  </a:txBody>
                  <a:tcPr marL="406400" marR="243840" marT="243840" marB="243840" horzOverflow="overflow">
                    <a:lnL cap="flat">
                      <a:noFill/>
                    </a:lnL>
                    <a:lnR>
                      <a:noFill/>
                    </a:lnR>
                    <a:lnT>
                      <a:noFill/>
                    </a:lnT>
                    <a:lnB cap="flat">
                      <a:noFill/>
                    </a:lnB>
                    <a:lnTlToBr>
                      <a:noFill/>
                    </a:lnTlToBr>
                    <a:lnBlToTr>
                      <a:noFill/>
                    </a:lnBlToTr>
                    <a:noFill/>
                  </a:tcPr>
                </a:tc>
                <a:tc>
                  <a:txBody>
                    <a:bodyPr/>
                    <a:lstStyle/>
                    <a:p>
                      <a:pPr marL="0" marR="0" lvl="0" indent="0" algn="just" defTabSz="652463" rtl="0" eaLnBrk="1" fontAlgn="base" latinLnBrk="0" hangingPunct="1">
                        <a:lnSpc>
                          <a:spcPct val="100000"/>
                        </a:lnSpc>
                        <a:spcBef>
                          <a:spcPct val="20000"/>
                        </a:spcBef>
                        <a:spcAft>
                          <a:spcPct val="0"/>
                        </a:spcAft>
                        <a:buClrTx/>
                        <a:buSzTx/>
                        <a:buFontTx/>
                        <a:buNone/>
                        <a:tabLst/>
                      </a:pPr>
                      <a:endParaRPr lang="en-US" sz="2900" b="0" i="0" kern="1200" dirty="0">
                        <a:solidFill>
                          <a:schemeClr val="tx1"/>
                        </a:solidFill>
                        <a:latin typeface="Calibri Light" panose="020F0302020204030204" pitchFamily="34" charset="0"/>
                        <a:ea typeface="+mn-ea"/>
                        <a:cs typeface="Calibri Light" panose="020F0302020204030204" pitchFamily="34" charset="0"/>
                      </a:endParaRPr>
                    </a:p>
                  </a:txBody>
                  <a:tcPr marL="406400" marR="243840" marT="243840" marB="24384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 name="Text Box 406"/>
          <p:cNvSpPr txBox="1">
            <a:spLocks noChangeArrowheads="1"/>
          </p:cNvSpPr>
          <p:nvPr/>
        </p:nvSpPr>
        <p:spPr bwMode="auto">
          <a:xfrm>
            <a:off x="12007723" y="6072849"/>
            <a:ext cx="8873067" cy="3406028"/>
          </a:xfrm>
          <a:prstGeom prst="rect">
            <a:avLst/>
          </a:prstGeom>
          <a:noFill/>
          <a:ln w="9525">
            <a:noFill/>
            <a:miter lim="800000"/>
            <a:headEnd/>
            <a:tailEnd/>
          </a:ln>
        </p:spPr>
        <p:txBody>
          <a:bodyPr lIns="406384" tIns="406384" rIns="406384" bIns="406384">
            <a:spAutoFit/>
          </a:bodyPr>
          <a:lstStyle/>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Solar charge controllers</a:t>
            </a:r>
            <a:r>
              <a:rPr lang="en-US" sz="2800" u="none" strike="noStrike" dirty="0">
                <a:solidFill>
                  <a:srgbClr val="000000"/>
                </a:solidFill>
                <a:effectLst/>
                <a:latin typeface="Calibri Light" panose="020F0302020204030204" pitchFamily="34" charset="0"/>
                <a:cs typeface="Calibri Light" panose="020F0302020204030204" pitchFamily="34" charset="0"/>
              </a:rPr>
              <a:t>: Used to manage battery charging for solar panels. Maximum Power Point Tracking (</a:t>
            </a:r>
            <a:r>
              <a:rPr lang="en-US" sz="2800" i="1" u="none" strike="noStrike" dirty="0">
                <a:solidFill>
                  <a:srgbClr val="000000"/>
                </a:solidFill>
                <a:effectLst/>
                <a:latin typeface="Calibri Light" panose="020F0302020204030204" pitchFamily="34" charset="0"/>
                <a:cs typeface="Calibri Light" panose="020F0302020204030204" pitchFamily="34" charset="0"/>
              </a:rPr>
              <a:t>MPPT</a:t>
            </a:r>
            <a:r>
              <a:rPr lang="en-US" sz="2800" u="none" strike="noStrike" dirty="0">
                <a:solidFill>
                  <a:srgbClr val="000000"/>
                </a:solidFill>
                <a:effectLst/>
                <a:latin typeface="Calibri Light" panose="020F0302020204030204" pitchFamily="34" charset="0"/>
                <a:cs typeface="Calibri Light" panose="020F0302020204030204" pitchFamily="34" charset="0"/>
              </a:rPr>
              <a:t>) type controllers can provide high charging efficiency with high power systems and Pulse Width Modulation (</a:t>
            </a:r>
            <a:r>
              <a:rPr lang="en-US" sz="2800" i="1" u="none" strike="noStrike" dirty="0">
                <a:solidFill>
                  <a:srgbClr val="000000"/>
                </a:solidFill>
                <a:effectLst/>
                <a:latin typeface="Calibri Light" panose="020F0302020204030204" pitchFamily="34" charset="0"/>
                <a:cs typeface="Calibri Light" panose="020F0302020204030204" pitchFamily="34" charset="0"/>
              </a:rPr>
              <a:t>PWM</a:t>
            </a:r>
            <a:r>
              <a:rPr lang="en-US" sz="2800" u="none" strike="noStrike" dirty="0">
                <a:solidFill>
                  <a:srgbClr val="000000"/>
                </a:solidFill>
                <a:effectLst/>
                <a:latin typeface="Calibri Light" panose="020F0302020204030204" pitchFamily="34" charset="0"/>
                <a:cs typeface="Calibri Light" panose="020F0302020204030204" pitchFamily="34" charset="0"/>
              </a:rPr>
              <a:t>) type controllers are more suitable for low power systems.</a:t>
            </a:r>
          </a:p>
        </p:txBody>
      </p:sp>
      <p:sp>
        <p:nvSpPr>
          <p:cNvPr id="41" name="Rectangle 5">
            <a:extLst>
              <a:ext uri="{FF2B5EF4-FFF2-40B4-BE49-F238E27FC236}">
                <a16:creationId xmlns:a16="http://schemas.microsoft.com/office/drawing/2014/main" id="{F56A1035-C9F5-46F0-9CC8-0D25F3E4F994}"/>
              </a:ext>
            </a:extLst>
          </p:cNvPr>
          <p:cNvSpPr>
            <a:spLocks noChangeArrowheads="1"/>
          </p:cNvSpPr>
          <p:nvPr/>
        </p:nvSpPr>
        <p:spPr bwMode="auto">
          <a:xfrm>
            <a:off x="294218" y="674666"/>
            <a:ext cx="10373784" cy="1854673"/>
          </a:xfrm>
          <a:prstGeom prst="rect">
            <a:avLst/>
          </a:prstGeom>
          <a:noFill/>
          <a:ln w="9525">
            <a:noFill/>
            <a:miter lim="800000"/>
            <a:headEnd/>
            <a:tailEnd/>
          </a:ln>
        </p:spPr>
        <p:txBody>
          <a:bodyPr wrap="square" lIns="81101" tIns="40544" rIns="81101" bIns="40544">
            <a:spAutoFit/>
          </a:bodyPr>
          <a:lstStyle/>
          <a:p>
            <a:pPr algn="ctr" eaLnBrk="0" hangingPunct="0">
              <a:defRPr/>
            </a:pPr>
            <a:r>
              <a:rPr lang="en-US" sz="5760" b="1" dirty="0">
                <a:solidFill>
                  <a:srgbClr val="FFFFFF"/>
                </a:solidFill>
                <a:latin typeface="Arial" charset="0"/>
              </a:rPr>
              <a:t>Computer Engineering Department</a:t>
            </a:r>
          </a:p>
        </p:txBody>
      </p:sp>
      <p:sp>
        <p:nvSpPr>
          <p:cNvPr id="42" name="Rectangle 5">
            <a:extLst>
              <a:ext uri="{FF2B5EF4-FFF2-40B4-BE49-F238E27FC236}">
                <a16:creationId xmlns:a16="http://schemas.microsoft.com/office/drawing/2014/main" id="{9C5BEEB0-D285-4D5A-A4AA-D79BCD39FAD9}"/>
              </a:ext>
            </a:extLst>
          </p:cNvPr>
          <p:cNvSpPr>
            <a:spLocks noChangeArrowheads="1"/>
          </p:cNvSpPr>
          <p:nvPr/>
        </p:nvSpPr>
        <p:spPr bwMode="auto">
          <a:xfrm>
            <a:off x="33077150" y="1380403"/>
            <a:ext cx="9975849" cy="2297871"/>
          </a:xfrm>
          <a:prstGeom prst="rect">
            <a:avLst/>
          </a:prstGeom>
          <a:noFill/>
          <a:ln w="9525">
            <a:noFill/>
            <a:miter lim="800000"/>
            <a:headEnd/>
            <a:tailEnd/>
          </a:ln>
        </p:spPr>
        <p:txBody>
          <a:bodyPr wrap="square" lIns="81101" tIns="40544" rIns="81101" bIns="40544">
            <a:spAutoFit/>
          </a:bodyPr>
          <a:lstStyle/>
          <a:p>
            <a:pPr eaLnBrk="0" hangingPunct="0">
              <a:defRPr/>
            </a:pPr>
            <a:r>
              <a:rPr lang="en-US" sz="3600" b="1" dirty="0" err="1">
                <a:solidFill>
                  <a:srgbClr val="FFFFFF"/>
                </a:solidFill>
                <a:latin typeface="Arial" charset="0"/>
              </a:rPr>
              <a:t>Bhanderi</a:t>
            </a:r>
            <a:r>
              <a:rPr lang="en-US" sz="3600" b="1" dirty="0">
                <a:solidFill>
                  <a:srgbClr val="FFFFFF"/>
                </a:solidFill>
                <a:latin typeface="Arial" charset="0"/>
              </a:rPr>
              <a:t>, </a:t>
            </a:r>
            <a:r>
              <a:rPr lang="en-US" sz="3600" b="1" dirty="0" err="1">
                <a:solidFill>
                  <a:srgbClr val="FFFFFF"/>
                </a:solidFill>
                <a:latin typeface="Arial" charset="0"/>
              </a:rPr>
              <a:t>Virag</a:t>
            </a:r>
            <a:r>
              <a:rPr lang="en-US" sz="3600" b="1" dirty="0">
                <a:solidFill>
                  <a:srgbClr val="FFFFFF"/>
                </a:solidFill>
                <a:latin typeface="Arial" charset="0"/>
              </a:rPr>
              <a:t>  (MS Software Engineering) </a:t>
            </a:r>
            <a:r>
              <a:rPr lang="en-US" sz="3600" b="1" dirty="0" err="1">
                <a:solidFill>
                  <a:srgbClr val="FFFFFF"/>
                </a:solidFill>
                <a:latin typeface="Arial" charset="0"/>
              </a:rPr>
              <a:t>Dudhatra</a:t>
            </a:r>
            <a:r>
              <a:rPr lang="en-US" sz="3600" b="1" dirty="0">
                <a:solidFill>
                  <a:srgbClr val="FFFFFF"/>
                </a:solidFill>
                <a:latin typeface="Arial" charset="0"/>
              </a:rPr>
              <a:t>, Milan  (MS Software Engineering)</a:t>
            </a:r>
          </a:p>
          <a:p>
            <a:pPr eaLnBrk="0" hangingPunct="0">
              <a:defRPr/>
            </a:pPr>
            <a:r>
              <a:rPr lang="en-US" sz="3600" b="1" dirty="0">
                <a:solidFill>
                  <a:srgbClr val="FFFFFF"/>
                </a:solidFill>
                <a:latin typeface="Arial" charset="0"/>
              </a:rPr>
              <a:t>Patel, Moxank    (MS Computer Engineering)</a:t>
            </a:r>
          </a:p>
          <a:p>
            <a:pPr algn="ctr" eaLnBrk="0" hangingPunct="0">
              <a:defRPr/>
            </a:pPr>
            <a:endParaRPr lang="en-US" sz="3600" b="1" dirty="0">
              <a:solidFill>
                <a:srgbClr val="FFFFFF"/>
              </a:solidFill>
              <a:latin typeface="Arial" charset="0"/>
            </a:endParaRPr>
          </a:p>
        </p:txBody>
      </p:sp>
      <p:pic>
        <p:nvPicPr>
          <p:cNvPr id="3" name="Picture 2">
            <a:extLst>
              <a:ext uri="{FF2B5EF4-FFF2-40B4-BE49-F238E27FC236}">
                <a16:creationId xmlns:a16="http://schemas.microsoft.com/office/drawing/2014/main" id="{F008A9A6-F399-4E42-B139-BC2EA1D4D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040" y="2608906"/>
            <a:ext cx="1600351" cy="1965631"/>
          </a:xfrm>
          <a:prstGeom prst="rect">
            <a:avLst/>
          </a:prstGeom>
        </p:spPr>
      </p:pic>
      <p:pic>
        <p:nvPicPr>
          <p:cNvPr id="2" name="Picture 1" descr="Diagram of a solar panel&#10;&#10;Description automatically generated">
            <a:extLst>
              <a:ext uri="{FF2B5EF4-FFF2-40B4-BE49-F238E27FC236}">
                <a16:creationId xmlns:a16="http://schemas.microsoft.com/office/drawing/2014/main" id="{181EEAD5-88C6-A4DC-3A61-A2E36065E226}"/>
              </a:ext>
            </a:extLst>
          </p:cNvPr>
          <p:cNvPicPr>
            <a:picLocks noChangeAspect="1"/>
          </p:cNvPicPr>
          <p:nvPr/>
        </p:nvPicPr>
        <p:blipFill rotWithShape="1">
          <a:blip r:embed="rId4"/>
          <a:srcRect t="9651" r="134"/>
          <a:stretch/>
        </p:blipFill>
        <p:spPr>
          <a:xfrm>
            <a:off x="11903999" y="24392776"/>
            <a:ext cx="9160028" cy="5845339"/>
          </a:xfrm>
          <a:prstGeom prst="rect">
            <a:avLst/>
          </a:prstGeom>
        </p:spPr>
      </p:pic>
      <p:pic>
        <p:nvPicPr>
          <p:cNvPr id="14" name="Picture 4">
            <a:extLst>
              <a:ext uri="{FF2B5EF4-FFF2-40B4-BE49-F238E27FC236}">
                <a16:creationId xmlns:a16="http://schemas.microsoft.com/office/drawing/2014/main" id="{01133843-E4D9-8E1C-6566-B15D618427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71" t="10486" r="1246" b="4946"/>
          <a:stretch/>
        </p:blipFill>
        <p:spPr bwMode="auto">
          <a:xfrm>
            <a:off x="22508986" y="24392776"/>
            <a:ext cx="9308041" cy="44288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AE41BD6-265E-5B2B-CFE6-B66F4B75348A}"/>
              </a:ext>
            </a:extLst>
          </p:cNvPr>
          <p:cNvSpPr txBox="1"/>
          <p:nvPr/>
        </p:nvSpPr>
        <p:spPr>
          <a:xfrm>
            <a:off x="24357348" y="28886817"/>
            <a:ext cx="6389352" cy="461665"/>
          </a:xfrm>
          <a:prstGeom prst="rect">
            <a:avLst/>
          </a:prstGeom>
          <a:noFill/>
        </p:spPr>
        <p:txBody>
          <a:bodyPr wrap="square" rtlCol="0">
            <a:spAutoFit/>
          </a:bodyPr>
          <a:lstStyle/>
          <a:p>
            <a:pPr algn="l" rtl="0">
              <a:spcBef>
                <a:spcPts val="0"/>
              </a:spcBef>
              <a:spcAft>
                <a:spcPts val="0"/>
              </a:spcAft>
            </a:pPr>
            <a:r>
              <a:rPr lang="en-US" sz="2400" b="1" u="none" strike="noStrike" dirty="0">
                <a:solidFill>
                  <a:srgbClr val="000000"/>
                </a:solidFill>
                <a:effectLst/>
                <a:latin typeface="Calibri Light" panose="020F0302020204030204" pitchFamily="34" charset="0"/>
                <a:cs typeface="Calibri Light" panose="020F0302020204030204" pitchFamily="34" charset="0"/>
              </a:rPr>
              <a:t>Figure 4. User Interface Example: Graph Logs</a:t>
            </a:r>
            <a:endParaRPr lang="en-US" sz="3600" b="1" u="none" strike="noStrike" dirty="0">
              <a:solidFill>
                <a:srgbClr val="000000"/>
              </a:solidFill>
              <a:effectLst/>
              <a:latin typeface="Calibri Light" panose="020F0302020204030204" pitchFamily="34" charset="0"/>
              <a:cs typeface="Calibri Light" panose="020F0302020204030204" pitchFamily="34" charset="0"/>
            </a:endParaRPr>
          </a:p>
        </p:txBody>
      </p:sp>
      <p:sp>
        <p:nvSpPr>
          <p:cNvPr id="9" name="Text Box 14">
            <a:extLst>
              <a:ext uri="{FF2B5EF4-FFF2-40B4-BE49-F238E27FC236}">
                <a16:creationId xmlns:a16="http://schemas.microsoft.com/office/drawing/2014/main" id="{9E3E0395-A12C-384A-F16B-2C16B2D7A58E}"/>
              </a:ext>
            </a:extLst>
          </p:cNvPr>
          <p:cNvSpPr txBox="1">
            <a:spLocks noChangeArrowheads="1"/>
          </p:cNvSpPr>
          <p:nvPr/>
        </p:nvSpPr>
        <p:spPr bwMode="auto">
          <a:xfrm>
            <a:off x="1144420" y="23093719"/>
            <a:ext cx="9237930" cy="9753920"/>
          </a:xfrm>
          <a:prstGeom prst="rect">
            <a:avLst/>
          </a:prstGeom>
          <a:noFill/>
          <a:ln w="9525">
            <a:noFill/>
            <a:miter lim="800000"/>
            <a:headEnd/>
            <a:tailEnd/>
          </a:ln>
        </p:spPr>
        <p:txBody>
          <a:bodyPr wrap="square" lIns="406384" tIns="406384" rIns="406384" bIns="406384">
            <a:spAutoFit/>
          </a:bodyPr>
          <a:lstStyle/>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Programmable Flow Injection Ocean Nutrient Analyzer (pFIONA)</a:t>
            </a:r>
            <a:r>
              <a:rPr lang="en-US" sz="2800" u="none" strike="noStrike" dirty="0">
                <a:solidFill>
                  <a:srgbClr val="000000"/>
                </a:solidFill>
                <a:effectLst/>
                <a:latin typeface="Calibri" panose="020F0502020204030204" pitchFamily="34" charset="0"/>
                <a:cs typeface="Calibri" panose="020F0502020204030204" pitchFamily="34" charset="0"/>
              </a:rPr>
              <a:t>: </a:t>
            </a:r>
            <a:r>
              <a:rPr lang="en-US" sz="2800" u="none" strike="noStrike" dirty="0">
                <a:solidFill>
                  <a:srgbClr val="000000"/>
                </a:solidFill>
                <a:effectLst/>
                <a:latin typeface="Calibri Light" panose="020F0302020204030204" pitchFamily="34" charset="0"/>
                <a:cs typeface="Calibri Light" panose="020F0302020204030204" pitchFamily="34" charset="0"/>
              </a:rPr>
              <a:t>It is the state-of-the-art ocean nutrient analyzer that automatically analyzes chemicals in seawater using spectrophotometer [1,2].</a:t>
            </a:r>
          </a:p>
          <a:p>
            <a:pPr marL="457200" indent="-457200" algn="just" rtl="0" fontAlgn="base">
              <a:spcBef>
                <a:spcPts val="0"/>
              </a:spcBef>
              <a:spcAft>
                <a:spcPts val="0"/>
              </a:spcAft>
              <a:buFont typeface="Arial" panose="020B0604020202020204" pitchFamily="34" charset="0"/>
              <a:buChar char="•"/>
            </a:pPr>
            <a:endParaRPr lang="en-US" sz="10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Power Management System</a:t>
            </a:r>
            <a:r>
              <a:rPr lang="en-US" sz="2800" u="none" strike="noStrike" dirty="0">
                <a:solidFill>
                  <a:srgbClr val="000000"/>
                </a:solidFill>
                <a:effectLst/>
                <a:latin typeface="Calibri" panose="020F0502020204030204" pitchFamily="34" charset="0"/>
                <a:cs typeface="Calibri" panose="020F0502020204030204" pitchFamily="34" charset="0"/>
              </a:rPr>
              <a:t>: </a:t>
            </a:r>
            <a:r>
              <a:rPr lang="en-US" sz="2800" u="none" strike="noStrike" dirty="0">
                <a:solidFill>
                  <a:srgbClr val="000000"/>
                </a:solidFill>
                <a:effectLst/>
                <a:latin typeface="Calibri Light" panose="020F0302020204030204" pitchFamily="34" charset="0"/>
                <a:cs typeface="Calibri Light" panose="020F0302020204030204" pitchFamily="34" charset="0"/>
              </a:rPr>
              <a:t>A system used to manage the energy harvesting and storage and schedule the device execution to maximize the system’s sustainability and availability.</a:t>
            </a:r>
          </a:p>
          <a:p>
            <a:pPr marL="457200" indent="-457200" algn="just" rtl="0" fontAlgn="base">
              <a:spcBef>
                <a:spcPts val="0"/>
              </a:spcBef>
              <a:spcAft>
                <a:spcPts val="0"/>
              </a:spcAft>
              <a:buFont typeface="Arial" panose="020B0604020202020204" pitchFamily="34" charset="0"/>
              <a:buChar char="•"/>
            </a:pPr>
            <a:endParaRPr lang="en-US" sz="105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Dynamic Voltage Frequency Scaling (DVFS)</a:t>
            </a:r>
            <a:r>
              <a:rPr lang="en-US" sz="2800" u="none" strike="noStrike" dirty="0">
                <a:solidFill>
                  <a:srgbClr val="000000"/>
                </a:solidFill>
                <a:effectLst/>
                <a:latin typeface="Calibri" panose="020F0502020204030204" pitchFamily="34" charset="0"/>
                <a:cs typeface="Calibri" panose="020F0502020204030204" pitchFamily="34" charset="0"/>
              </a:rPr>
              <a:t>: </a:t>
            </a:r>
            <a:r>
              <a:rPr lang="en-US" sz="2800" dirty="0">
                <a:solidFill>
                  <a:srgbClr val="000000"/>
                </a:solidFill>
                <a:latin typeface="Calibri Light" panose="020F0302020204030204" pitchFamily="34" charset="0"/>
                <a:cs typeface="Calibri Light" panose="020F0302020204030204" pitchFamily="34" charset="0"/>
              </a:rPr>
              <a:t>A</a:t>
            </a:r>
            <a:r>
              <a:rPr lang="en-US" sz="2800" u="none" strike="noStrike" dirty="0">
                <a:solidFill>
                  <a:srgbClr val="000000"/>
                </a:solidFill>
                <a:effectLst/>
                <a:latin typeface="Calibri Light" panose="020F0302020204030204" pitchFamily="34" charset="0"/>
                <a:cs typeface="Calibri Light" panose="020F0302020204030204" pitchFamily="34" charset="0"/>
              </a:rPr>
              <a:t> power-saving technique that makes tradeoff between power reduction and performance of electronic systems by adjusting their clock frequency [3].</a:t>
            </a:r>
          </a:p>
          <a:p>
            <a:pPr marL="457200" indent="-457200" algn="just" rtl="0" fontAlgn="base">
              <a:spcBef>
                <a:spcPts val="0"/>
              </a:spcBef>
              <a:spcAft>
                <a:spcPts val="0"/>
              </a:spcAft>
              <a:buFont typeface="Arial" panose="020B0604020202020204" pitchFamily="34" charset="0"/>
              <a:buChar char="•"/>
            </a:pPr>
            <a:endParaRPr lang="en-US" sz="105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Calibri" panose="020F0502020204030204" pitchFamily="34" charset="0"/>
                <a:cs typeface="Calibri" panose="020F0502020204030204" pitchFamily="34" charset="0"/>
              </a:rPr>
              <a:t>Intermittent Computing</a:t>
            </a:r>
            <a:r>
              <a:rPr lang="en-US" sz="2800" b="0" i="0" u="none" strike="noStrike" dirty="0">
                <a:solidFill>
                  <a:srgbClr val="000000"/>
                </a:solidFill>
                <a:effectLst/>
                <a:latin typeface="Calibri" panose="020F0502020204030204" pitchFamily="34" charset="0"/>
                <a:cs typeface="Calibri" panose="020F0502020204030204" pitchFamily="34" charset="0"/>
              </a:rPr>
              <a:t>: </a:t>
            </a:r>
            <a:r>
              <a:rPr lang="en-US" sz="2800" b="0" i="0" dirty="0">
                <a:solidFill>
                  <a:srgbClr val="000000"/>
                </a:solidFill>
                <a:latin typeface="Calibri Light" panose="020F0302020204030204" pitchFamily="34" charset="0"/>
                <a:cs typeface="Calibri Light" panose="020F0302020204030204" pitchFamily="34" charset="0"/>
              </a:rPr>
              <a:t>U</a:t>
            </a:r>
            <a:r>
              <a:rPr lang="en-US" sz="2800" u="none" strike="noStrike" dirty="0">
                <a:solidFill>
                  <a:srgbClr val="000000"/>
                </a:solidFill>
                <a:effectLst/>
                <a:latin typeface="Calibri Light" panose="020F0302020204030204" pitchFamily="34" charset="0"/>
                <a:cs typeface="Calibri Light" panose="020F0302020204030204" pitchFamily="34" charset="0"/>
              </a:rPr>
              <a:t>sed by systems with non-continuous energy sources. Checkpointing techniques are essential to such systems in order to make progress during intermittent power supply [4].</a:t>
            </a:r>
          </a:p>
          <a:p>
            <a:pPr algn="just"/>
            <a:br>
              <a:rPr lang="en-US" sz="2800" u="none" strike="noStrike" dirty="0">
                <a:solidFill>
                  <a:srgbClr val="000000"/>
                </a:solidFill>
                <a:effectLst/>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endParaRPr lang="en-US" sz="2800" u="none" strike="noStrike" dirty="0">
              <a:solidFill>
                <a:srgbClr val="000000"/>
              </a:solidFill>
              <a:effectLst/>
              <a:latin typeface="Calibri" panose="020F0502020204030204" pitchFamily="34" charset="0"/>
              <a:cs typeface="Calibri" panose="020F0502020204030204" pitchFamily="34" charset="0"/>
            </a:endParaRPr>
          </a:p>
        </p:txBody>
      </p:sp>
      <p:sp>
        <p:nvSpPr>
          <p:cNvPr id="12" name="Text Box 388">
            <a:extLst>
              <a:ext uri="{FF2B5EF4-FFF2-40B4-BE49-F238E27FC236}">
                <a16:creationId xmlns:a16="http://schemas.microsoft.com/office/drawing/2014/main" id="{EF23046E-080C-710A-569C-0F18FD2D4DB7}"/>
              </a:ext>
            </a:extLst>
          </p:cNvPr>
          <p:cNvSpPr txBox="1">
            <a:spLocks noChangeArrowheads="1"/>
          </p:cNvSpPr>
          <p:nvPr/>
        </p:nvSpPr>
        <p:spPr bwMode="auto">
          <a:xfrm>
            <a:off x="11497733" y="9396151"/>
            <a:ext cx="9982200"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Design and Implementation</a:t>
            </a:r>
          </a:p>
        </p:txBody>
      </p:sp>
      <p:sp>
        <p:nvSpPr>
          <p:cNvPr id="17" name="TextBox 16">
            <a:extLst>
              <a:ext uri="{FF2B5EF4-FFF2-40B4-BE49-F238E27FC236}">
                <a16:creationId xmlns:a16="http://schemas.microsoft.com/office/drawing/2014/main" id="{61C58528-7AD6-AA5E-0660-AB2207F1DA2A}"/>
              </a:ext>
            </a:extLst>
          </p:cNvPr>
          <p:cNvSpPr txBox="1"/>
          <p:nvPr/>
        </p:nvSpPr>
        <p:spPr>
          <a:xfrm>
            <a:off x="13323357" y="14712577"/>
            <a:ext cx="6809874" cy="461665"/>
          </a:xfrm>
          <a:prstGeom prst="rect">
            <a:avLst/>
          </a:prstGeom>
          <a:noFill/>
        </p:spPr>
        <p:txBody>
          <a:bodyPr wrap="square" rtlCol="0">
            <a:spAutoFit/>
          </a:bodyPr>
          <a:lstStyle/>
          <a:p>
            <a:pPr algn="l" rtl="0">
              <a:spcBef>
                <a:spcPts val="0"/>
              </a:spcBef>
              <a:spcAft>
                <a:spcPts val="0"/>
              </a:spcAft>
            </a:pPr>
            <a:r>
              <a:rPr lang="en-US" sz="2400" b="1" dirty="0">
                <a:latin typeface="Calibri Light" panose="020F0302020204030204" pitchFamily="34" charset="0"/>
                <a:cs typeface="Calibri Light" panose="020F0302020204030204" pitchFamily="34" charset="0"/>
              </a:rPr>
              <a:t>Figure 1. </a:t>
            </a:r>
            <a:r>
              <a:rPr lang="en-US" sz="2400" b="1" u="none" strike="noStrike" dirty="0">
                <a:solidFill>
                  <a:srgbClr val="000000"/>
                </a:solidFill>
                <a:effectLst/>
                <a:latin typeface="Calibri Light" panose="020F0302020204030204" pitchFamily="34" charset="0"/>
                <a:cs typeface="Calibri Light" panose="020F0302020204030204" pitchFamily="34" charset="0"/>
              </a:rPr>
              <a:t>Power Management System Design</a:t>
            </a:r>
          </a:p>
        </p:txBody>
      </p:sp>
      <p:sp>
        <p:nvSpPr>
          <p:cNvPr id="18" name="Text Box 406">
            <a:extLst>
              <a:ext uri="{FF2B5EF4-FFF2-40B4-BE49-F238E27FC236}">
                <a16:creationId xmlns:a16="http://schemas.microsoft.com/office/drawing/2014/main" id="{FE26F127-33AB-A384-68A6-136B15E4369F}"/>
              </a:ext>
            </a:extLst>
          </p:cNvPr>
          <p:cNvSpPr txBox="1">
            <a:spLocks noChangeArrowheads="1"/>
          </p:cNvSpPr>
          <p:nvPr/>
        </p:nvSpPr>
        <p:spPr bwMode="auto">
          <a:xfrm>
            <a:off x="11938491" y="15201907"/>
            <a:ext cx="8873067" cy="9784698"/>
          </a:xfrm>
          <a:prstGeom prst="rect">
            <a:avLst/>
          </a:prstGeom>
          <a:noFill/>
          <a:ln w="9525">
            <a:noFill/>
            <a:miter lim="800000"/>
            <a:headEnd/>
            <a:tailEnd/>
          </a:ln>
        </p:spPr>
        <p:txBody>
          <a:bodyPr lIns="406384" tIns="406384" rIns="406384" bIns="406384">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Figure 1 illustrates the system architecture of the power management system. It meticulously monitors battery charge levels and weather conditions and make intelligent scheduling choices according to a decision tree model. The key component of the system as follows:</a:t>
            </a:r>
          </a:p>
          <a:p>
            <a:pPr algn="just" rtl="0">
              <a:spcBef>
                <a:spcPts val="0"/>
              </a:spcBef>
              <a:spcAft>
                <a:spcPts val="0"/>
              </a:spcAft>
            </a:pPr>
            <a:endParaRPr lang="en-US" sz="11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Solar Panel</a:t>
            </a:r>
            <a:r>
              <a:rPr lang="en-US" sz="2800" u="none" strike="noStrike" dirty="0">
                <a:solidFill>
                  <a:srgbClr val="000000"/>
                </a:solidFill>
                <a:effectLst/>
                <a:latin typeface="Calibri Light" panose="020F0302020204030204" pitchFamily="34" charset="0"/>
                <a:cs typeface="Calibri Light" panose="020F0302020204030204" pitchFamily="34" charset="0"/>
              </a:rPr>
              <a:t>:  Used for energy harvesting, ensuring system’s energy autonomy.</a:t>
            </a:r>
          </a:p>
          <a:p>
            <a:pPr marL="457200" indent="-457200" algn="just" rtl="0">
              <a:spcBef>
                <a:spcPts val="0"/>
              </a:spcBef>
              <a:spcAft>
                <a:spcPts val="0"/>
              </a:spcAft>
              <a:buFont typeface="Arial" panose="020B0604020202020204" pitchFamily="34" charset="0"/>
              <a:buChar char="•"/>
            </a:pPr>
            <a:endParaRPr lang="en-US" sz="10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Solar Charge Controllers</a:t>
            </a:r>
            <a:r>
              <a:rPr lang="en-US" sz="2800" u="none" strike="noStrike" dirty="0">
                <a:solidFill>
                  <a:srgbClr val="000000"/>
                </a:solidFill>
                <a:effectLst/>
                <a:latin typeface="Calibri Light" panose="020F0302020204030204" pitchFamily="34" charset="0"/>
                <a:cs typeface="Calibri Light" panose="020F0302020204030204" pitchFamily="34" charset="0"/>
              </a:rPr>
              <a:t>:  Regulate the charge voltage to the battery to maximize the charge efficiency and prolong battery life.</a:t>
            </a:r>
          </a:p>
          <a:p>
            <a:pPr marL="457200" indent="-457200" algn="just" rtl="0" fontAlgn="base">
              <a:spcBef>
                <a:spcPts val="0"/>
              </a:spcBef>
              <a:spcAft>
                <a:spcPts val="0"/>
              </a:spcAft>
              <a:buFont typeface="Arial" panose="020B0604020202020204" pitchFamily="34" charset="0"/>
              <a:buChar char="•"/>
            </a:pPr>
            <a:endParaRPr lang="en-US" sz="100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u="none" strike="noStrike" dirty="0">
                <a:solidFill>
                  <a:srgbClr val="000000"/>
                </a:solidFill>
                <a:effectLst/>
                <a:latin typeface="Calibri" panose="020F0502020204030204" pitchFamily="34" charset="0"/>
                <a:cs typeface="Calibri" panose="020F0502020204030204" pitchFamily="34" charset="0"/>
              </a:rPr>
              <a:t>LDR Sensor</a:t>
            </a:r>
            <a:r>
              <a:rPr lang="en-US" sz="2800" u="none" strike="noStrike" dirty="0">
                <a:solidFill>
                  <a:srgbClr val="000000"/>
                </a:solidFill>
                <a:effectLst/>
                <a:latin typeface="Calibri Light" panose="020F0302020204030204" pitchFamily="34" charset="0"/>
                <a:cs typeface="Calibri Light" panose="020F0302020204030204" pitchFamily="34" charset="0"/>
              </a:rPr>
              <a:t>: Incorporated to measure ambient light intensity, thereby adjusting the charging cycle and operation cycles of the analyzer.</a:t>
            </a:r>
          </a:p>
          <a:p>
            <a:pPr marL="457200" indent="-457200" algn="just" rtl="0" fontAlgn="base">
              <a:spcBef>
                <a:spcPts val="0"/>
              </a:spcBef>
              <a:spcAft>
                <a:spcPts val="0"/>
              </a:spcAft>
              <a:buFont typeface="Arial" panose="020B0604020202020204" pitchFamily="34" charset="0"/>
              <a:buChar char="•"/>
            </a:pPr>
            <a:endParaRPr lang="en-US" sz="1050" u="none" strike="noStrike" dirty="0">
              <a:solidFill>
                <a:srgbClr val="000000"/>
              </a:solidFill>
              <a:effectLst/>
              <a:latin typeface="Calibri Light" panose="020F0302020204030204" pitchFamily="34" charset="0"/>
              <a:cs typeface="Calibri Light" panose="020F0302020204030204" pitchFamily="34" charset="0"/>
            </a:endParaRPr>
          </a:p>
          <a:p>
            <a:pPr marL="457200" indent="-457200" algn="just" rtl="0" fontAlgn="base">
              <a:spcBef>
                <a:spcPts val="0"/>
              </a:spcBef>
              <a:spcAft>
                <a:spcPts val="0"/>
              </a:spcAft>
              <a:buFont typeface="Arial" panose="020B0604020202020204" pitchFamily="34" charset="0"/>
              <a:buChar char="•"/>
            </a:pPr>
            <a:r>
              <a:rPr lang="en-US" sz="2800" b="1" dirty="0">
                <a:solidFill>
                  <a:srgbClr val="000000"/>
                </a:solidFill>
                <a:latin typeface="Calibri" panose="020F0502020204030204" pitchFamily="34" charset="0"/>
                <a:cs typeface="Calibri" panose="020F0502020204030204" pitchFamily="34" charset="0"/>
              </a:rPr>
              <a:t>N</a:t>
            </a:r>
            <a:r>
              <a:rPr lang="en-US" sz="2800" b="1" u="none" strike="noStrike" dirty="0">
                <a:solidFill>
                  <a:srgbClr val="000000"/>
                </a:solidFill>
                <a:effectLst/>
                <a:latin typeface="Calibri" panose="020F0502020204030204" pitchFamily="34" charset="0"/>
                <a:cs typeface="Calibri" panose="020F0502020204030204" pitchFamily="34" charset="0"/>
              </a:rPr>
              <a:t>ano Board</a:t>
            </a:r>
            <a:r>
              <a:rPr lang="en-US" sz="2800" u="none" strike="noStrike" dirty="0">
                <a:solidFill>
                  <a:srgbClr val="000000"/>
                </a:solidFill>
                <a:effectLst/>
                <a:latin typeface="Calibri Light" panose="020F0302020204030204" pitchFamily="34" charset="0"/>
                <a:cs typeface="Calibri Light" panose="020F0302020204030204" pitchFamily="34" charset="0"/>
              </a:rPr>
              <a:t>: Make intelligent scheduling decisions based weather conditions and history data. It is also used to measure parameters like battery charge level and charging rate.</a:t>
            </a:r>
          </a:p>
          <a:p>
            <a:pPr algn="just" rtl="0" fontAlgn="base">
              <a:spcBef>
                <a:spcPts val="0"/>
              </a:spcBef>
              <a:spcAft>
                <a:spcPts val="0"/>
              </a:spcAft>
            </a:pPr>
            <a:endParaRPr lang="en-US" sz="2800" u="none" strike="noStrike" dirty="0">
              <a:solidFill>
                <a:srgbClr val="000000"/>
              </a:solidFill>
              <a:effectLst/>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F398E27F-BECD-004A-041F-2E0FE91C9720}"/>
              </a:ext>
            </a:extLst>
          </p:cNvPr>
          <p:cNvSpPr txBox="1"/>
          <p:nvPr/>
        </p:nvSpPr>
        <p:spPr>
          <a:xfrm>
            <a:off x="14533524" y="30302501"/>
            <a:ext cx="3683000" cy="461665"/>
          </a:xfrm>
          <a:prstGeom prst="rect">
            <a:avLst/>
          </a:prstGeom>
          <a:noFill/>
        </p:spPr>
        <p:txBody>
          <a:bodyPr wrap="square" rtlCol="0">
            <a:spAutoFit/>
          </a:bodyPr>
          <a:lstStyle/>
          <a:p>
            <a:r>
              <a:rPr lang="en-US" sz="2400" b="1" dirty="0">
                <a:latin typeface="Calibri Light" panose="020F0302020204030204" pitchFamily="34" charset="0"/>
                <a:cs typeface="Calibri Light" panose="020F0302020204030204" pitchFamily="34" charset="0"/>
              </a:rPr>
              <a:t>Figure 2. Buoy Design</a:t>
            </a:r>
          </a:p>
        </p:txBody>
      </p:sp>
      <p:sp>
        <p:nvSpPr>
          <p:cNvPr id="20" name="Text Box 406">
            <a:extLst>
              <a:ext uri="{FF2B5EF4-FFF2-40B4-BE49-F238E27FC236}">
                <a16:creationId xmlns:a16="http://schemas.microsoft.com/office/drawing/2014/main" id="{F05B69D8-2669-F54A-D677-E75AD1D9DEA0}"/>
              </a:ext>
            </a:extLst>
          </p:cNvPr>
          <p:cNvSpPr txBox="1">
            <a:spLocks noChangeArrowheads="1"/>
          </p:cNvSpPr>
          <p:nvPr/>
        </p:nvSpPr>
        <p:spPr bwMode="auto">
          <a:xfrm>
            <a:off x="22758545" y="6103329"/>
            <a:ext cx="8873067" cy="5560464"/>
          </a:xfrm>
          <a:prstGeom prst="rect">
            <a:avLst/>
          </a:prstGeom>
          <a:noFill/>
          <a:ln w="9525">
            <a:noFill/>
            <a:miter lim="800000"/>
            <a:headEnd/>
            <a:tailEnd/>
          </a:ln>
        </p:spPr>
        <p:txBody>
          <a:bodyPr lIns="406384" tIns="406384" rIns="406384" bIns="406384">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Figure 2 depicts the buoy design that houses the power management system, the analyzer, and the water collection and disposal system. We use a cylinder shaped design that has high structural strength. This design can also provide a roly-poly effect to improve the buoy’s steadiness in the water and ensure that the solar panel always faces upward. Within the housing, we use modular design to provide isolation between systems. The gap between the modular is also filled with foam to further enhance the resistance to water, impact, heat, and electric shock.</a:t>
            </a:r>
            <a:endParaRPr lang="en-US" sz="2400" u="none" strike="noStrike" dirty="0">
              <a:solidFill>
                <a:srgbClr val="000000"/>
              </a:solidFill>
              <a:effectLst/>
              <a:latin typeface="Calibri Light" panose="020F0302020204030204" pitchFamily="34" charset="0"/>
              <a:cs typeface="Calibri Light" panose="020F0302020204030204" pitchFamily="34" charset="0"/>
            </a:endParaRPr>
          </a:p>
        </p:txBody>
      </p:sp>
      <p:sp>
        <p:nvSpPr>
          <p:cNvPr id="22" name="TextBox 21">
            <a:extLst>
              <a:ext uri="{FF2B5EF4-FFF2-40B4-BE49-F238E27FC236}">
                <a16:creationId xmlns:a16="http://schemas.microsoft.com/office/drawing/2014/main" id="{B117781C-D1FD-8371-6E5E-41745D6E5257}"/>
              </a:ext>
            </a:extLst>
          </p:cNvPr>
          <p:cNvSpPr txBox="1"/>
          <p:nvPr/>
        </p:nvSpPr>
        <p:spPr>
          <a:xfrm>
            <a:off x="24091906" y="17100364"/>
            <a:ext cx="6654794" cy="461665"/>
          </a:xfrm>
          <a:prstGeom prst="rect">
            <a:avLst/>
          </a:prstGeom>
          <a:noFill/>
        </p:spPr>
        <p:txBody>
          <a:bodyPr wrap="square" rtlCol="0">
            <a:spAutoFit/>
          </a:bodyPr>
          <a:lstStyle/>
          <a:p>
            <a:pPr algn="l" rtl="0">
              <a:spcBef>
                <a:spcPts val="0"/>
              </a:spcBef>
              <a:spcAft>
                <a:spcPts val="0"/>
              </a:spcAft>
            </a:pPr>
            <a:r>
              <a:rPr lang="en-US" sz="2400" b="1" u="none" strike="noStrike" dirty="0">
                <a:solidFill>
                  <a:srgbClr val="000000"/>
                </a:solidFill>
                <a:effectLst/>
                <a:latin typeface="Calibri Light" panose="020F0302020204030204" pitchFamily="34" charset="0"/>
                <a:cs typeface="Calibri Light" panose="020F0302020204030204" pitchFamily="34" charset="0"/>
              </a:rPr>
              <a:t>Figure 3. High Level State Diagram of the Analyzer</a:t>
            </a:r>
          </a:p>
        </p:txBody>
      </p:sp>
      <p:sp>
        <p:nvSpPr>
          <p:cNvPr id="29" name="TextBox 28">
            <a:extLst>
              <a:ext uri="{FF2B5EF4-FFF2-40B4-BE49-F238E27FC236}">
                <a16:creationId xmlns:a16="http://schemas.microsoft.com/office/drawing/2014/main" id="{1BFEE10E-4199-9A59-7AC7-E85595B0A3B8}"/>
              </a:ext>
            </a:extLst>
          </p:cNvPr>
          <p:cNvSpPr txBox="1"/>
          <p:nvPr/>
        </p:nvSpPr>
        <p:spPr>
          <a:xfrm>
            <a:off x="22998215" y="18145508"/>
            <a:ext cx="8689096" cy="5693866"/>
          </a:xfrm>
          <a:prstGeom prst="rect">
            <a:avLst/>
          </a:prstGeom>
          <a:noFill/>
        </p:spPr>
        <p:txBody>
          <a:bodyPr wrap="square" rtlCol="0">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We use Raspberry PI as the control of the analyzer. To ensure the reliability of the system, we design a coarse-grained intermittent computing framework that divides all our working procedures into independent states. Figure 3 shows a high level state diagram of the analyzer. This way, we can create a checkpoint for each state so that in the event of power disruption, the system can resume operations from the last finished state without data corruption. Since many analyzer related tasks cannot be interrupted and to make sure the system can make progress, the power management system will not allow any state to start until the battery reaches a minimum charge threshold.</a:t>
            </a:r>
          </a:p>
        </p:txBody>
      </p:sp>
      <p:sp>
        <p:nvSpPr>
          <p:cNvPr id="30" name="TextBox 29">
            <a:extLst>
              <a:ext uri="{FF2B5EF4-FFF2-40B4-BE49-F238E27FC236}">
                <a16:creationId xmlns:a16="http://schemas.microsoft.com/office/drawing/2014/main" id="{28D52DFE-2CFA-320E-28C2-E3E8C3907791}"/>
              </a:ext>
            </a:extLst>
          </p:cNvPr>
          <p:cNvSpPr txBox="1"/>
          <p:nvPr/>
        </p:nvSpPr>
        <p:spPr>
          <a:xfrm>
            <a:off x="33636228" y="6446049"/>
            <a:ext cx="8751294" cy="4401205"/>
          </a:xfrm>
          <a:prstGeom prst="rect">
            <a:avLst/>
          </a:prstGeom>
          <a:noFill/>
        </p:spPr>
        <p:txBody>
          <a:bodyPr wrap="square" rtlCol="0">
            <a:spAutoFit/>
          </a:bodyPr>
          <a:lstStyle/>
          <a:p>
            <a:pPr algn="just" rtl="0">
              <a:spcBef>
                <a:spcPts val="0"/>
              </a:spcBef>
              <a:spcAft>
                <a:spcPts val="0"/>
              </a:spcAft>
            </a:pPr>
            <a:r>
              <a:rPr lang="en-US" sz="2800" u="none" strike="noStrike" dirty="0">
                <a:solidFill>
                  <a:srgbClr val="000000"/>
                </a:solidFill>
                <a:effectLst/>
                <a:latin typeface="Calibri Light" panose="020F0302020204030204" pitchFamily="34" charset="0"/>
                <a:cs typeface="Calibri Light" panose="020F0302020204030204" pitchFamily="34" charset="0"/>
              </a:rPr>
              <a:t>It can connect multiple analyzer and switch between them. The UI consists of various tabs and plentiful functionalities within each tab. For example, dashboard tab shows an overview of </a:t>
            </a:r>
            <a:r>
              <a:rPr lang="en-US" sz="2800" u="none" strike="noStrike" dirty="0" err="1">
                <a:solidFill>
                  <a:srgbClr val="000000"/>
                </a:solidFill>
                <a:effectLst/>
                <a:latin typeface="Calibri Light" panose="020F0302020204030204" pitchFamily="34" charset="0"/>
                <a:cs typeface="Calibri Light" panose="020F0302020204030204" pitchFamily="34" charset="0"/>
              </a:rPr>
              <a:t>pFIONA’s</a:t>
            </a:r>
            <a:r>
              <a:rPr lang="en-US" sz="2800" u="none" strike="noStrike" dirty="0">
                <a:solidFill>
                  <a:srgbClr val="000000"/>
                </a:solidFill>
                <a:effectLst/>
                <a:latin typeface="Calibri Light" panose="020F0302020204030204" pitchFamily="34" charset="0"/>
                <a:cs typeface="Calibri Light" panose="020F0302020204030204" pitchFamily="34" charset="0"/>
              </a:rPr>
              <a:t> status and most commonly used controls; Log tab shows detailed logs for control, and debugging. Data tab shows history of data collected from the analyzer. Graphs tabs (Figure 4) provides various visualizations of the collected data. Control tab contains a set of buttons and input boxes to provide detailed control of the analyzer’s status and adjust its working parameters.</a:t>
            </a:r>
          </a:p>
        </p:txBody>
      </p:sp>
      <p:sp>
        <p:nvSpPr>
          <p:cNvPr id="4" name="TextBox 3">
            <a:extLst>
              <a:ext uri="{FF2B5EF4-FFF2-40B4-BE49-F238E27FC236}">
                <a16:creationId xmlns:a16="http://schemas.microsoft.com/office/drawing/2014/main" id="{A2B7F022-5769-CB34-34BD-2CB35FFFD5DE}"/>
              </a:ext>
            </a:extLst>
          </p:cNvPr>
          <p:cNvSpPr txBox="1"/>
          <p:nvPr/>
        </p:nvSpPr>
        <p:spPr>
          <a:xfrm>
            <a:off x="22998215" y="29645841"/>
            <a:ext cx="8633397" cy="1384995"/>
          </a:xfrm>
          <a:prstGeom prst="rect">
            <a:avLst/>
          </a:prstGeom>
          <a:noFill/>
        </p:spPr>
        <p:txBody>
          <a:bodyPr wrap="square" rtlCol="0">
            <a:spAutoFit/>
          </a:bodyPr>
          <a:lstStyle/>
          <a:p>
            <a:pPr algn="just"/>
            <a:r>
              <a:rPr lang="en-US" sz="2800" u="none" strike="noStrike" dirty="0">
                <a:solidFill>
                  <a:srgbClr val="000000"/>
                </a:solidFill>
                <a:effectLst/>
                <a:latin typeface="Calibri Light" panose="020F0302020204030204" pitchFamily="34" charset="0"/>
                <a:cs typeface="Calibri Light" panose="020F0302020204030204" pitchFamily="34" charset="0"/>
              </a:rPr>
              <a:t>Our new UI uses the Django REST framework to provide a web-based design. The UI runs on the host (e.g., PC) and communicates with the analyzer’s controller through </a:t>
            </a:r>
            <a:r>
              <a:rPr lang="en-US" sz="2800" u="none" strike="noStrike" dirty="0" err="1">
                <a:solidFill>
                  <a:srgbClr val="000000"/>
                </a:solidFill>
                <a:effectLst/>
                <a:latin typeface="Calibri Light" panose="020F0302020204030204" pitchFamily="34" charset="0"/>
                <a:cs typeface="Calibri Light" panose="020F0302020204030204" pitchFamily="34" charset="0"/>
              </a:rPr>
              <a:t>WiFi</a:t>
            </a:r>
            <a:r>
              <a:rPr lang="en-US" sz="2800" u="none" strike="noStrike" dirty="0">
                <a:solidFill>
                  <a:srgbClr val="000000"/>
                </a:solidFill>
                <a:effectLst/>
                <a:latin typeface="Calibri Light" panose="020F0302020204030204" pitchFamily="34" charset="0"/>
                <a:cs typeface="Calibri Light" panose="020F0302020204030204" pitchFamily="34" charset="0"/>
              </a:rPr>
              <a:t>.</a:t>
            </a:r>
            <a:endParaRPr lang="en-US" sz="2800" dirty="0"/>
          </a:p>
        </p:txBody>
      </p:sp>
      <p:sp>
        <p:nvSpPr>
          <p:cNvPr id="5" name="Text Box 388">
            <a:extLst>
              <a:ext uri="{FF2B5EF4-FFF2-40B4-BE49-F238E27FC236}">
                <a16:creationId xmlns:a16="http://schemas.microsoft.com/office/drawing/2014/main" id="{52712E52-2AD2-1559-43D4-C07EA25B7C60}"/>
              </a:ext>
            </a:extLst>
          </p:cNvPr>
          <p:cNvSpPr txBox="1">
            <a:spLocks noChangeArrowheads="1"/>
          </p:cNvSpPr>
          <p:nvPr/>
        </p:nvSpPr>
        <p:spPr bwMode="auto">
          <a:xfrm>
            <a:off x="33077150" y="11390680"/>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Summary</a:t>
            </a:r>
          </a:p>
        </p:txBody>
      </p:sp>
      <p:sp>
        <p:nvSpPr>
          <p:cNvPr id="6" name="Text Box 388">
            <a:extLst>
              <a:ext uri="{FF2B5EF4-FFF2-40B4-BE49-F238E27FC236}">
                <a16:creationId xmlns:a16="http://schemas.microsoft.com/office/drawing/2014/main" id="{9F303456-EB8B-6149-29FB-8F8F1CBE069D}"/>
              </a:ext>
            </a:extLst>
          </p:cNvPr>
          <p:cNvSpPr txBox="1">
            <a:spLocks noChangeArrowheads="1"/>
          </p:cNvSpPr>
          <p:nvPr/>
        </p:nvSpPr>
        <p:spPr bwMode="auto">
          <a:xfrm>
            <a:off x="33077150" y="17214690"/>
            <a:ext cx="998386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Key References</a:t>
            </a:r>
          </a:p>
        </p:txBody>
      </p:sp>
      <p:sp>
        <p:nvSpPr>
          <p:cNvPr id="8" name="Text Box 388">
            <a:extLst>
              <a:ext uri="{FF2B5EF4-FFF2-40B4-BE49-F238E27FC236}">
                <a16:creationId xmlns:a16="http://schemas.microsoft.com/office/drawing/2014/main" id="{3B31B589-288B-B4B4-4966-C97601E19A03}"/>
              </a:ext>
            </a:extLst>
          </p:cNvPr>
          <p:cNvSpPr txBox="1">
            <a:spLocks noChangeArrowheads="1"/>
          </p:cNvSpPr>
          <p:nvPr/>
        </p:nvSpPr>
        <p:spPr bwMode="auto">
          <a:xfrm>
            <a:off x="33085170" y="28014903"/>
            <a:ext cx="9975849" cy="525094"/>
          </a:xfrm>
          <a:prstGeom prst="rect">
            <a:avLst/>
          </a:prstGeom>
          <a:solidFill>
            <a:schemeClr val="accent2"/>
          </a:solidFill>
          <a:ln w="9525">
            <a:noFill/>
            <a:miter lim="800000"/>
            <a:headEnd/>
            <a:tailEnd/>
          </a:ln>
        </p:spPr>
        <p:txBody>
          <a:bodyPr wrap="square" lIns="81123" tIns="40552" rIns="81123" bIns="40552">
            <a:spAutoFit/>
          </a:bodyPr>
          <a:lstStyle/>
          <a:p>
            <a:pPr algn="ctr" eaLnBrk="0" hangingPunct="0">
              <a:spcBef>
                <a:spcPct val="50000"/>
              </a:spcBef>
            </a:pPr>
            <a:r>
              <a:rPr lang="en-US" b="1" dirty="0">
                <a:solidFill>
                  <a:srgbClr val="F8F8F8"/>
                </a:solidFill>
                <a:latin typeface="Calibri" panose="020F0502020204030204" pitchFamily="34" charset="0"/>
                <a:cs typeface="Calibri" panose="020F0502020204030204" pitchFamily="34" charset="0"/>
              </a:rPr>
              <a:t>Acknowledgement</a:t>
            </a:r>
          </a:p>
        </p:txBody>
      </p:sp>
      <p:pic>
        <p:nvPicPr>
          <p:cNvPr id="10" name="Picture 9">
            <a:extLst>
              <a:ext uri="{FF2B5EF4-FFF2-40B4-BE49-F238E27FC236}">
                <a16:creationId xmlns:a16="http://schemas.microsoft.com/office/drawing/2014/main" id="{8559F410-79FE-CAB2-0B4D-43DBCC828B02}"/>
              </a:ext>
            </a:extLst>
          </p:cNvPr>
          <p:cNvPicPr>
            <a:picLocks noChangeAspect="1"/>
          </p:cNvPicPr>
          <p:nvPr/>
        </p:nvPicPr>
        <p:blipFill>
          <a:blip r:embed="rId6"/>
          <a:stretch>
            <a:fillRect/>
          </a:stretch>
        </p:blipFill>
        <p:spPr>
          <a:xfrm>
            <a:off x="22739656" y="11653227"/>
            <a:ext cx="9188563" cy="4805973"/>
          </a:xfrm>
          <a:prstGeom prst="rect">
            <a:avLst/>
          </a:prstGeom>
        </p:spPr>
      </p:pic>
      <p:pic>
        <p:nvPicPr>
          <p:cNvPr id="11" name="Picture 10">
            <a:extLst>
              <a:ext uri="{FF2B5EF4-FFF2-40B4-BE49-F238E27FC236}">
                <a16:creationId xmlns:a16="http://schemas.microsoft.com/office/drawing/2014/main" id="{79E771AC-416D-373D-86CD-68F377087C25}"/>
              </a:ext>
            </a:extLst>
          </p:cNvPr>
          <p:cNvPicPr>
            <a:picLocks noChangeAspect="1"/>
          </p:cNvPicPr>
          <p:nvPr/>
        </p:nvPicPr>
        <p:blipFill rotWithShape="1">
          <a:blip r:embed="rId7"/>
          <a:srcRect l="4424" t="6607" r="3728" b="7944"/>
          <a:stretch/>
        </p:blipFill>
        <p:spPr>
          <a:xfrm>
            <a:off x="11654366" y="10311012"/>
            <a:ext cx="9648079" cy="4139985"/>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TotalTime>
  <Words>1327</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Calibri</vt:lpstr>
      <vt:lpstr>Calibri Light</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Moxank Prakashbhai Patel</cp:lastModifiedBy>
  <cp:revision>340</cp:revision>
  <dcterms:created xsi:type="dcterms:W3CDTF">2005-05-18T01:24:28Z</dcterms:created>
  <dcterms:modified xsi:type="dcterms:W3CDTF">2023-12-07T10:10:22Z</dcterms:modified>
  <cp:category>Powerpoint poster templates</cp:category>
</cp:coreProperties>
</file>