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30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47" d="100"/>
          <a:sy n="47" d="100"/>
        </p:scale>
        <p:origin x="1056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498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31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66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14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762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412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64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8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4278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585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693" r:id="rId13"/>
    <p:sldLayoutId id="2147483694" r:id="rId14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dad Tecmilenio">
            <a:extLst>
              <a:ext uri="{FF2B5EF4-FFF2-40B4-BE49-F238E27FC236}">
                <a16:creationId xmlns:a16="http://schemas.microsoft.com/office/drawing/2014/main" id="{E4E1D569-87BA-4D4C-B73B-1C487779F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0" b="29405"/>
          <a:stretch/>
        </p:blipFill>
        <p:spPr bwMode="auto">
          <a:xfrm>
            <a:off x="11239218" y="284905"/>
            <a:ext cx="4569742" cy="194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as en Python">
            <a:extLst>
              <a:ext uri="{FF2B5EF4-FFF2-40B4-BE49-F238E27FC236}">
                <a16:creationId xmlns:a16="http://schemas.microsoft.com/office/drawing/2014/main" id="{D3194143-C6D9-4574-8501-43855F5B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08" y="2144162"/>
            <a:ext cx="12713552" cy="5423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420325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E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tan Larga es una Lista?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lvl="0" indent="-4572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función </a:t>
            </a:r>
            <a:r>
              <a:rPr lang="es-419" sz="34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toma una </a:t>
            </a:r>
            <a:r>
              <a:rPr lang="es-419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como parámetro y retorna el número de </a:t>
            </a:r>
            <a:r>
              <a:rPr lang="es-419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elementos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la </a:t>
            </a:r>
            <a:r>
              <a:rPr lang="es-419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</a:p>
          <a:p>
            <a:pPr marL="469900" lvl="0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hecho, </a:t>
            </a:r>
            <a:r>
              <a:rPr lang="es-419" sz="34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nos da el número de elementos de cualquier conjunto o secuencia (tal como una cadena...)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'Hola Bob'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</a:t>
            </a:r>
            <a:r>
              <a:rPr lang="es-419" sz="30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99]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lvl="0" algn="ctr"/>
            <a:endParaRPr lang="es-419"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la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Función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lvl="0" indent="-4572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función </a:t>
            </a:r>
            <a:r>
              <a:rPr lang="es-419" sz="34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retorna 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lista de números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van desde cero hasta el número anterior al </a:t>
            </a:r>
            <a:r>
              <a:rPr lang="es-419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parámetro</a:t>
            </a:r>
          </a:p>
          <a:p>
            <a:pPr marL="469900" lvl="0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construir un bucle por índices usando un </a:t>
            </a:r>
            <a:r>
              <a:rPr lang="es-419" sz="34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un entero </a:t>
            </a:r>
            <a:r>
              <a:rPr lang="es-419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iterador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s-E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Cuento Sobre Dos Bucles...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61475" y="3118400"/>
            <a:ext cx="7499175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 algn="ctr"/>
            <a:endParaRPr lang="es-419"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 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'Feliz año nuevo:',  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/>
            <a:endParaRPr lang="es-419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amigos)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('Feliz año nuevo:', 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Feliz año nuevo: Joseph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Feliz año nuevo: Glenn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Feliz año nuevo: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(amigos))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Concatenando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SzPct val="100000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crear una nueva lista al juntar dos listas creadas previamente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-419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pueden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ser </a:t>
            </a:r>
            <a:r>
              <a:rPr lang="en-US" sz="7600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Rebanadas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419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Recuerda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Tal como en las cadenas, el segundo n</a:t>
            </a:r>
            <a:r>
              <a:rPr lang="es-MX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úmero</a:t>
            </a:r>
            <a:r>
              <a:rPr lang="es-MX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“</a:t>
            </a:r>
            <a:r>
              <a:rPr lang="es-419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hasta pero no incluyendo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Métodos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0" y="905084"/>
            <a:ext cx="16256000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s-E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Construyendo una Lista desde Cero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lvl="0" indent="-4572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crear una </a:t>
            </a:r>
            <a:r>
              <a:rPr lang="es-419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 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vacía y después agregar elementos usando el método </a:t>
            </a:r>
            <a:r>
              <a:rPr lang="es-419" sz="34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(agregar)</a:t>
            </a:r>
          </a:p>
          <a:p>
            <a:pPr marL="469900" lvl="0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</a:t>
            </a:r>
            <a:r>
              <a:rPr lang="es-419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mantiene su orden y los nuevos elementos son 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agregados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 final de la </a:t>
            </a:r>
            <a:r>
              <a:rPr lang="es-419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('libro')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['libro', 99]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('galleta')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['libro', 99, 'galleta']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0" y="905084"/>
            <a:ext cx="16256000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E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¿Se Encuentra Algo en una Lista?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lvl="0" indent="-4572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provee dos </a:t>
            </a:r>
            <a:r>
              <a:rPr lang="es-419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te permiten revisar si un elemento se encuentra en una lista</a:t>
            </a:r>
          </a:p>
          <a:p>
            <a:pPr marL="469900" lvl="0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Son operadores lógicos retornan 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69900" lvl="0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Esos operadores no modifican la lista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128000" y="2940050"/>
            <a:ext cx="81280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algunos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algunos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0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algunos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algunos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0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E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Listas están en Orden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xfrm>
            <a:off x="0" y="2603500"/>
            <a:ext cx="7506586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590677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419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puede almacenar muchos elementos y los mantiene en orden hasta que hagamos algo para cambiarlo</a:t>
            </a:r>
          </a:p>
          <a:p>
            <a:pPr marL="1104900" lvl="0" indent="-5906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419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puede ser 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ordenada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cambiar su orden)</a:t>
            </a:r>
          </a:p>
          <a:p>
            <a:pPr marL="1104900" lvl="0" indent="-5906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método </a:t>
            </a:r>
            <a:r>
              <a:rPr lang="es-419" sz="34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(ordenar)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(al contrario que en las cadenas) significa “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ordénalo tu mismo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697972" y="3041075"/>
            <a:ext cx="8558028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6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6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26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600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Nativas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lvl="0" indent="-4572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Hay un cierto número de 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nativas en </a:t>
            </a:r>
            <a:r>
              <a:rPr lang="es-419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toman </a:t>
            </a:r>
            <a:r>
              <a:rPr lang="es-419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como parámetros</a:t>
            </a:r>
          </a:p>
          <a:p>
            <a:pPr marL="469900" lvl="0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¿Recuerdas los bucles que hicimos? Son mucho más sencillos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Programación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lvl="0" indent="-444500"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s-419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Algoritmos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s-419" sz="3200" dirty="0">
                <a:latin typeface="Arial" charset="0"/>
                <a:ea typeface="Arial" charset="0"/>
                <a:cs typeface="Arial" charset="0"/>
                <a:sym typeface="Cabin"/>
              </a:rPr>
              <a:t>Un conjunto de reglas o pasos usados para resolver un problema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s-419" sz="3200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44500"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s-419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Estructuras de Datos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s-419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forma particular de organizar datos en una computadora</a:t>
            </a: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numlista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True 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input('Ingresa un número: ')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'hecho' : break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valor = 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numlista.append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(valor)</a:t>
            </a:r>
          </a:p>
          <a:p>
            <a:pPr lvl="0" algn="ctr"/>
            <a:endParaRPr lang="es-419" sz="26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promedio = sum(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numlista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numlista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('Promedio:', promedio)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s-419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contador = 0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True 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input('Ingresa un número: ')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'hecho' : break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valor = 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valor    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contador = contador + 1</a:t>
            </a:r>
          </a:p>
          <a:p>
            <a:pPr lvl="0" algn="ctr"/>
            <a:endParaRPr lang="es-419" sz="26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s-419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promedio = total / contador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s-419" sz="26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('Promedio:', promedio)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6555052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 un número: </a:t>
            </a:r>
            <a:r>
              <a:rPr lang="es-419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 un número: </a:t>
            </a:r>
            <a:r>
              <a:rPr lang="es-419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 un número: </a:t>
            </a:r>
            <a:r>
              <a:rPr lang="es-419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 un número: </a:t>
            </a:r>
            <a:r>
              <a:rPr lang="es-419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hecho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Promedio: 5.66666666667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0" y="1277099"/>
            <a:ext cx="162560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E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Mejores Amigos: Cadenas y Listas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'Con tres palabras'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['Con', 'tres', 'palabras']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['Con', 'tres', 'palabras']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cosas 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tres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00FF"/>
              </a:buClr>
              <a:buSzPct val="25000"/>
            </a:pP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separa una cadena en partes y produce una lista de cadenas. Podemos verlas como palabras. Podemos </a:t>
            </a:r>
            <a:r>
              <a:rPr lang="es-419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acceder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una palabra en particular o </a:t>
            </a:r>
            <a:r>
              <a:rPr lang="es-419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iterar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s-419" sz="3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trav</a:t>
            </a:r>
            <a:r>
              <a:rPr lang="es-MX" sz="3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és</a:t>
            </a:r>
            <a:r>
              <a:rPr lang="es-MX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todas ellas.</a:t>
            </a:r>
            <a:endParaRPr lang="es-419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'Muchos         espacios'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linea.</a:t>
            </a:r>
            <a:r>
              <a:rPr lang="es-419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['Muchos', 'Espacios']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s-419" sz="26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primero</a:t>
            </a:r>
            <a:r>
              <a:rPr lang="es-419" sz="26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26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segundo</a:t>
            </a:r>
            <a:r>
              <a:rPr lang="es-419" sz="26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26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tercero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6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s-419" sz="2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primero;segundo;tercero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6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6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['primero', 'segundo', 'tercero']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cosa</a:t>
            </a: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6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  <a:buClr>
                <a:schemeClr val="lt1"/>
              </a:buClr>
              <a:buSzPct val="100000"/>
              <a:buFont typeface="Cabin"/>
              <a:buChar char="●"/>
            </a:pPr>
            <a:r>
              <a:rPr lang="es-419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no especificas un </a:t>
            </a:r>
            <a:r>
              <a:rPr lang="es-419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delimitador</a:t>
            </a:r>
            <a:r>
              <a:rPr lang="es-419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</a:t>
            </a:r>
            <a:r>
              <a:rPr lang="es-MX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últiples</a:t>
            </a:r>
            <a:r>
              <a:rPr lang="es-MX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espacios son tratados como un solo delimitador</a:t>
            </a:r>
            <a:endParaRPr lang="es-419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19100">
              <a:lnSpc>
                <a:spcPct val="150000"/>
              </a:lnSpc>
              <a:buClr>
                <a:schemeClr val="lt1"/>
              </a:buClr>
              <a:buSzPct val="100000"/>
              <a:buFont typeface="Cabin"/>
              <a:buChar char="●"/>
            </a:pPr>
            <a:r>
              <a:rPr lang="es-419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Puedes especificar qué carácter </a:t>
            </a:r>
            <a:r>
              <a:rPr lang="es-419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delimitador</a:t>
            </a:r>
            <a:r>
              <a:rPr lang="es-419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utilizar al dividir llamando a la función </a:t>
            </a:r>
            <a:r>
              <a:rPr lang="es-419" sz="30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endParaRPr lang="es-419" sz="3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man_a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man_a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') :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lang="es-419"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lang="es-419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endParaRPr lang="es-419" sz="2400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stephen.marquard@uct.ac.za 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Jan  5 09:14:16 2008’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'stephen.marquard@uct.ac.za', '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'Jan', '5', '09:14:16', '2008']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Patrón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Doble División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SzPct val="100000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veces dividimos una línea de una forma, y luego tomamos una de las partes de la línea y dividimos esa parte de nuevo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palabras = </a:t>
            </a:r>
            <a:r>
              <a:rPr lang="es-419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palabras[1]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s-419" sz="3000" dirty="0" err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latin typeface="Courier New"/>
                <a:ea typeface="Courier New"/>
                <a:cs typeface="Courier New"/>
                <a:sym typeface="Courier New"/>
              </a:rPr>
              <a:t>(piezas</a:t>
            </a:r>
            <a:r>
              <a:rPr lang="en-US" sz="3000" dirty="0">
                <a:latin typeface="Courier New"/>
                <a:ea typeface="Courier New"/>
                <a:cs typeface="Courier New"/>
                <a:sym typeface="Courier New"/>
              </a:rPr>
              <a:t>[1])</a:t>
            </a:r>
            <a:endParaRPr lang="es-419"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Patrón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Doble División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palabras = </a:t>
            </a:r>
            <a:r>
              <a:rPr lang="es-419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palabras[1]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s-419" sz="3000" dirty="0" err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latin typeface="Courier New"/>
                <a:ea typeface="Courier New"/>
                <a:cs typeface="Courier New"/>
                <a:sym typeface="Courier New"/>
              </a:rPr>
              <a:t>(piezas[1])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Patrón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Doble División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palabras = </a:t>
            </a:r>
            <a:r>
              <a:rPr lang="es-419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palabras[1]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piezas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s-419" sz="3000" dirty="0" err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latin typeface="Courier New"/>
                <a:ea typeface="Courier New"/>
                <a:cs typeface="Courier New"/>
                <a:sym typeface="Courier New"/>
              </a:rPr>
              <a:t>(piezas[1])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Patrón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Doble División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palabras = </a:t>
            </a:r>
            <a:r>
              <a:rPr lang="es-419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palabras[1]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piezas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piezas[1]</a:t>
            </a:r>
            <a:r>
              <a:rPr lang="es-419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endParaRPr lang="es-419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MX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esumen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Concepto de “colección”</a:t>
            </a:r>
          </a:p>
          <a:p>
            <a:pPr marL="685800" lvl="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 y bucles finitos</a:t>
            </a:r>
          </a:p>
          <a:p>
            <a:pPr marL="685800" lvl="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Indexación y búsqueda</a:t>
            </a:r>
          </a:p>
          <a:p>
            <a:pPr marL="685800" lvl="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Mutabilidad de listas</a:t>
            </a:r>
          </a:p>
          <a:p>
            <a:pPr marL="685800" lvl="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Funciones: </a:t>
            </a:r>
            <a:r>
              <a:rPr lang="es-419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</a:t>
            </a:r>
            <a:r>
              <a:rPr lang="es-419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4" y="2733900"/>
            <a:ext cx="8323025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Rebanado de listas</a:t>
            </a:r>
          </a:p>
          <a:p>
            <a:pPr marL="685800" lvl="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Métodos de listas: </a:t>
            </a:r>
            <a:r>
              <a:rPr lang="es-419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s-419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remove</a:t>
            </a:r>
            <a:endParaRPr lang="es-419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Ordenado de listas</a:t>
            </a:r>
          </a:p>
          <a:p>
            <a:pPr marL="685800" lvl="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División de cadenas en listas de palabras</a:t>
            </a:r>
          </a:p>
          <a:p>
            <a:pPr marL="685800" lvl="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Uso de </a:t>
            </a:r>
            <a:r>
              <a:rPr lang="es-419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s-419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analizar cadenas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E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No es Una “Colección”?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mayoría de nuestras </a:t>
            </a:r>
            <a:r>
              <a:rPr lang="es-419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solo tienen un valor en ellas – cuando ponemos un nuevo valor en una </a:t>
            </a:r>
            <a:r>
              <a:rPr lang="es-419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el valor anterior es sobrescrito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ES" sz="7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Lista Es un Tipo de Colección</a:t>
            </a:r>
            <a:endParaRPr lang="en-US" sz="7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419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colección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nos permite poner muchos valores en una sola </a:t>
            </a:r>
            <a:r>
              <a:rPr lang="es-419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419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419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lvl="0" indent="-3710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419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colección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buena porque podemos mover </a:t>
            </a:r>
            <a:r>
              <a:rPr lang="es-419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muchos valores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alrededor en un paquete conveniente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1658679" y="6000750"/>
            <a:ext cx="12535571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419" sz="3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lvl="0" algn="ctr"/>
            <a:endParaRPr lang="es-419" sz="36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419" sz="3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equipaje</a:t>
            </a:r>
            <a:r>
              <a:rPr lang="es-419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['</a:t>
            </a:r>
            <a:r>
              <a:rPr lang="es-419" sz="36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calcetin</a:t>
            </a:r>
            <a:r>
              <a:rPr lang="es-419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'camisa',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Constantes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209403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lvl="0" indent="-4572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constantes de una </a:t>
            </a:r>
            <a:r>
              <a:rPr lang="es-419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están encerradas por corchetes y los elementos en la lista están separados por comas</a:t>
            </a:r>
          </a:p>
          <a:p>
            <a:pPr marL="469900" lvl="0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elemento de una </a:t>
            </a:r>
            <a:r>
              <a:rPr lang="es-419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puede ser cualquier objeto de Python – incluso </a:t>
            </a:r>
            <a:r>
              <a:rPr lang="es-419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otra lista</a:t>
            </a:r>
          </a:p>
          <a:p>
            <a:pPr marL="469900" lvl="0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419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puede estar vacía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761767" y="2532050"/>
            <a:ext cx="8494233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  <a:r>
              <a:rPr lang="es-419" sz="2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['rojo', 'amarillo', 'azul']</a:t>
            </a:r>
            <a:r>
              <a:rPr lang="es-419" sz="2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['rojo', 'amarillo', 'azul']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['rojo', 24, 98.6]</a:t>
            </a:r>
            <a:r>
              <a:rPr lang="es-419" sz="2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['rojo',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</a:t>
            </a:r>
            <a:r>
              <a:rPr lang="es-419" sz="28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s-419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  <a:r>
              <a:rPr lang="es-419" sz="2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s-419" sz="2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Ya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estamos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s-419" sz="3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s-419" sz="3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3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3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3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'¡Despegue!'</a:t>
            </a:r>
            <a:r>
              <a:rPr lang="es-419" sz="3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0" y="3003550"/>
            <a:ext cx="3432213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s-419" sz="4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4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4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4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4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4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¡Despegue!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0" y="1277099"/>
            <a:ext cx="162560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s-E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 y Bucles Definidos – Mejores Amigos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 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'¡Feliz año nuevo!:'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'¡Hecho!'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s-419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¡Feliz Año Nuevo!: Joseph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¡Feliz Año Nuevo!: Glenn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¡Feliz Año Nuevo!: Sally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419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¡Hecho!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75855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'¡Feliz año nuevo!:'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'¡Hecho!'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369029" y="905084"/>
            <a:ext cx="12528196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Búsqueda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dentro de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Así como en las cadenas, podemos obtener cualquier elemento individual de una lista utilizando un índice especificado en </a:t>
            </a:r>
            <a:r>
              <a:rPr lang="es-419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corchetes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son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xfrm>
            <a:off x="765544" y="2603501"/>
            <a:ext cx="7721231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lvl="0" indent="-4572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Cadenas son “</a:t>
            </a:r>
            <a:r>
              <a:rPr lang="es-419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inmutables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– no podemos cambiar el contenido de una cadena – tenemos que crear una 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nueva cadena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hacer cualquier cambio</a:t>
            </a:r>
          </a:p>
          <a:p>
            <a:pPr marL="469900" lvl="0" indent="-4572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Listas son “</a:t>
            </a:r>
            <a:r>
              <a:rPr lang="es-419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mutables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- podemos </a:t>
            </a:r>
            <a:r>
              <a:rPr lang="es-419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cambiar </a:t>
            </a:r>
            <a:r>
              <a:rPr lang="es-419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elemento de una lista utilizando el operador índice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lang="es-419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'b'</a:t>
            </a:r>
          </a:p>
          <a:p>
            <a:pPr lvl="0">
              <a:buClr>
                <a:srgbClr val="FF66FF"/>
              </a:buClr>
              <a:buSzPct val="25000"/>
            </a:pPr>
            <a:r>
              <a:rPr lang="es-419" sz="24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s-419" sz="24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rgbClr val="FF66FF"/>
              </a:buClr>
              <a:buSzPct val="25000"/>
            </a:pPr>
            <a:r>
              <a:rPr lang="es-419" sz="24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s-419" sz="24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s-419" sz="24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24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s-419" sz="24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s-419" sz="24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r>
              <a:rPr lang="es-419" sz="24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419" sz="24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rgbClr val="FF66FF"/>
              </a:buClr>
              <a:buSzPct val="25000"/>
            </a:pPr>
            <a:r>
              <a:rPr lang="es-419" sz="24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</a:t>
            </a:r>
            <a:r>
              <a:rPr lang="es-419" sz="24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s-419" sz="24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  <a:endParaRPr lang="es-419" sz="2400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lang="es-419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loto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loto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loto</a:t>
            </a:r>
            <a:r>
              <a:rPr lang="es-419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loto</a:t>
            </a:r>
            <a:r>
              <a:rPr lang="es-419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s-419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s-419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2210</Words>
  <Application>Microsoft Office PowerPoint</Application>
  <PresentationFormat>Personalizado</PresentationFormat>
  <Paragraphs>321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Cabin</vt:lpstr>
      <vt:lpstr>Courier</vt:lpstr>
      <vt:lpstr>Courier New</vt:lpstr>
      <vt:lpstr>Gill Sans SemiBold</vt:lpstr>
      <vt:lpstr>Lucida Grande</vt:lpstr>
      <vt:lpstr>071215_powerpoint_template_b</vt:lpstr>
      <vt:lpstr>Presentación de PowerPoint</vt:lpstr>
      <vt:lpstr>Programación</vt:lpstr>
      <vt:lpstr>¿Qué No es Una “Colección”?</vt:lpstr>
      <vt:lpstr>Una Lista Es un Tipo de Colección</vt:lpstr>
      <vt:lpstr>Constantes en Listas</vt:lpstr>
      <vt:lpstr>¡Ya estamos usando Listas!</vt:lpstr>
      <vt:lpstr>Listas y Bucles Definidos – Mejores Amigos</vt:lpstr>
      <vt:lpstr>Búsqueda dentro de Listas</vt:lpstr>
      <vt:lpstr>Las Listas son Mutables</vt:lpstr>
      <vt:lpstr>¿Qué tan Larga es una Lista?</vt:lpstr>
      <vt:lpstr>Usando la Función range</vt:lpstr>
      <vt:lpstr>Un Cuento Sobre Dos Bucles...</vt:lpstr>
      <vt:lpstr>Concatenando Listas Usando +</vt:lpstr>
      <vt:lpstr>Las Listas pueden ser Rebanadas Usando :</vt:lpstr>
      <vt:lpstr>Métodos de Listas</vt:lpstr>
      <vt:lpstr>Construyendo una Lista desde Cero</vt:lpstr>
      <vt:lpstr>¿Se Encuentra Algo en una Lista?</vt:lpstr>
      <vt:lpstr>Las Listas están en Orden</vt:lpstr>
      <vt:lpstr>Funciones Nativas y Listas</vt:lpstr>
      <vt:lpstr>Presentación de PowerPoint</vt:lpstr>
      <vt:lpstr>Mejores Amigos: Cadenas y Listas</vt:lpstr>
      <vt:lpstr>Presentación de PowerPoint</vt:lpstr>
      <vt:lpstr>Presentación de PowerPoint</vt:lpstr>
      <vt:lpstr>El Patrón Doble División</vt:lpstr>
      <vt:lpstr>El Patrón Doble División</vt:lpstr>
      <vt:lpstr>El Patrón Doble División</vt:lpstr>
      <vt:lpstr>El Patrón Doble División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moises alberto jimenez cruz</dc:creator>
  <cp:lastModifiedBy>moises alberto jimenez cruz</cp:lastModifiedBy>
  <cp:revision>59</cp:revision>
  <dcterms:modified xsi:type="dcterms:W3CDTF">2024-08-26T03:14:24Z</dcterms:modified>
</cp:coreProperties>
</file>