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87" r:id="rId3"/>
    <p:sldId id="258" r:id="rId4"/>
    <p:sldId id="260" r:id="rId5"/>
    <p:sldId id="390" r:id="rId6"/>
    <p:sldId id="388" r:id="rId7"/>
    <p:sldId id="389" r:id="rId8"/>
    <p:sldId id="391" r:id="rId9"/>
    <p:sldId id="343" r:id="rId10"/>
    <p:sldId id="344" r:id="rId11"/>
    <p:sldId id="345" r:id="rId12"/>
    <p:sldId id="382" r:id="rId13"/>
    <p:sldId id="383" r:id="rId14"/>
    <p:sldId id="346" r:id="rId15"/>
    <p:sldId id="348"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33" r:id="rId48"/>
    <p:sldId id="293" r:id="rId49"/>
    <p:sldId id="294" r:id="rId50"/>
    <p:sldId id="426" r:id="rId51"/>
    <p:sldId id="332" r:id="rId52"/>
    <p:sldId id="335" r:id="rId53"/>
    <p:sldId id="336" r:id="rId54"/>
    <p:sldId id="337" r:id="rId55"/>
    <p:sldId id="338" r:id="rId56"/>
    <p:sldId id="339" r:id="rId57"/>
    <p:sldId id="340" r:id="rId58"/>
    <p:sldId id="341" r:id="rId59"/>
    <p:sldId id="342"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17" name="页脚占位符 16"/>
          <p:cNvSpPr>
            <a:spLocks noGrp="1"/>
          </p:cNvSpPr>
          <p:nvPr>
            <p:ph type="ftr" sz="quarter" idx="11"/>
          </p:nvPr>
        </p:nvSpPr>
        <p:spPr/>
        <p:txBody>
          <a:bodyPr/>
          <a:lstStyle/>
          <a:p>
            <a:endParaRPr lang="en-US">
              <a:solidFill>
                <a:srgbClr val="696464"/>
              </a:solidFill>
            </a:endParaRPr>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5" name="页脚占位符 4"/>
          <p:cNvSpPr>
            <a:spLocks noGrp="1"/>
          </p:cNvSpPr>
          <p:nvPr>
            <p:ph type="ftr" sz="quarter" idx="11"/>
          </p:nvPr>
        </p:nvSpPr>
        <p:spPr/>
        <p:txBody>
          <a:bodyPr/>
          <a:lstStyle/>
          <a:p>
            <a:endParaRPr lang="en-US">
              <a:solidFill>
                <a:srgbClr val="696464"/>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5" name="页脚占位符 4"/>
          <p:cNvSpPr>
            <a:spLocks noGrp="1"/>
          </p:cNvSpPr>
          <p:nvPr>
            <p:ph type="ftr" sz="quarter" idx="11"/>
          </p:nvPr>
        </p:nvSpPr>
        <p:spPr/>
        <p:txBody>
          <a:bodyPr/>
          <a:lstStyle/>
          <a:p>
            <a:endParaRPr lang="en-US">
              <a:solidFill>
                <a:srgbClr val="696464"/>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5" name="页脚占位符 4"/>
          <p:cNvSpPr>
            <a:spLocks noGrp="1"/>
          </p:cNvSpPr>
          <p:nvPr>
            <p:ph type="ftr" sz="quarter" idx="11"/>
          </p:nvPr>
        </p:nvSpPr>
        <p:spPr/>
        <p:txBody>
          <a:bodyPr/>
          <a:lstStyle/>
          <a:p>
            <a:endParaRPr lang="en-US">
              <a:solidFill>
                <a:srgbClr val="696464"/>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5" name="页脚占位符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灯片编号占位符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6" name="页脚占位符 5"/>
          <p:cNvSpPr>
            <a:spLocks noGrp="1"/>
          </p:cNvSpPr>
          <p:nvPr>
            <p:ph type="ftr" sz="quarter" idx="11"/>
          </p:nvPr>
        </p:nvSpPr>
        <p:spPr/>
        <p:txBody>
          <a:bodyPr/>
          <a:lstStyle/>
          <a:p>
            <a:endParaRPr lang="en-US">
              <a:solidFill>
                <a:srgbClr val="696464"/>
              </a:solidFill>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8" name="页脚占位符 7"/>
          <p:cNvSpPr>
            <a:spLocks noGrp="1"/>
          </p:cNvSpPr>
          <p:nvPr>
            <p:ph type="ftr" sz="quarter" idx="11"/>
          </p:nvPr>
        </p:nvSpPr>
        <p:spPr/>
        <p:txBody>
          <a:bodyPr/>
          <a:lstStyle/>
          <a:p>
            <a:endParaRPr lang="en-US">
              <a:solidFill>
                <a:srgbClr val="696464"/>
              </a:solidFill>
            </a:endParaRPr>
          </a:p>
        </p:txBody>
      </p:sp>
      <p:sp>
        <p:nvSpPr>
          <p:cNvPr id="9" name="灯片编号占位符 8"/>
          <p:cNvSpPr>
            <a:spLocks noGrp="1"/>
          </p:cNvSpPr>
          <p:nvPr>
            <p:ph type="sldNum" sz="quarter" idx="12"/>
          </p:nvPr>
        </p:nvSpPr>
        <p:spPr/>
        <p:txBody>
          <a:bodyPr/>
          <a:lstStyle/>
          <a:p>
            <a:fld id="{B6F15528-21DE-4FAA-801E-634DDDAF4B2B}" type="slidenum">
              <a:rPr lang="en-US" smtClean="0"/>
              <a:pPr/>
              <a:t>‹#›</a:t>
            </a:fld>
            <a:endParaRPr 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4" name="页脚占位符 3"/>
          <p:cNvSpPr>
            <a:spLocks noGrp="1"/>
          </p:cNvSpPr>
          <p:nvPr>
            <p:ph type="ftr" sz="quarter" idx="11"/>
          </p:nvPr>
        </p:nvSpPr>
        <p:spPr/>
        <p:txBody>
          <a:bodyPr/>
          <a:lstStyle/>
          <a:p>
            <a:endParaRPr lang="en-US">
              <a:solidFill>
                <a:srgbClr val="696464"/>
              </a:solidFill>
            </a:endParaRPr>
          </a:p>
        </p:txBody>
      </p:sp>
      <p:sp>
        <p:nvSpPr>
          <p:cNvPr id="5" name="灯片编号占位符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3" name="页脚占位符 2"/>
          <p:cNvSpPr>
            <a:spLocks noGrp="1"/>
          </p:cNvSpPr>
          <p:nvPr>
            <p:ph type="ftr" sz="quarter" idx="11"/>
          </p:nvPr>
        </p:nvSpPr>
        <p:spPr/>
        <p:txBody>
          <a:bodyPr/>
          <a:lstStyle/>
          <a:p>
            <a:endParaRPr lang="en-US">
              <a:solidFill>
                <a:srgbClr val="696464"/>
              </a:solidFill>
            </a:endParaRPr>
          </a:p>
        </p:txBody>
      </p:sp>
      <p:sp>
        <p:nvSpPr>
          <p:cNvPr id="4" name="灯片编号占位符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6" name="页脚占位符 5"/>
          <p:cNvSpPr>
            <a:spLocks noGrp="1"/>
          </p:cNvSpPr>
          <p:nvPr>
            <p:ph type="ftr" sz="quarter" idx="11"/>
          </p:nvPr>
        </p:nvSpPr>
        <p:spPr/>
        <p:txBody>
          <a:bodyPr/>
          <a:lstStyle/>
          <a:p>
            <a:endParaRPr lang="en-US">
              <a:solidFill>
                <a:srgbClr val="696464"/>
              </a:solidFill>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6" name="页脚占位符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灯片编号占位符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solidFill>
                  <a:srgbClr val="696464"/>
                </a:solidFill>
              </a:rPr>
              <a:pPr/>
              <a:t>2/27/2023</a:t>
            </a:fld>
            <a:endParaRPr lang="en-US">
              <a:solidFill>
                <a:srgbClr val="696464"/>
              </a:solidFill>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altLang="zh-CN" sz="3200" dirty="0" smtClean="0"/>
              <a:t>Week 3</a:t>
            </a:r>
            <a:endParaRPr lang="en-AU" sz="3200" dirty="0"/>
          </a:p>
        </p:txBody>
      </p:sp>
      <p:sp>
        <p:nvSpPr>
          <p:cNvPr id="2" name="Title 1"/>
          <p:cNvSpPr>
            <a:spLocks noGrp="1"/>
          </p:cNvSpPr>
          <p:nvPr>
            <p:ph type="ctrTitle"/>
          </p:nvPr>
        </p:nvSpPr>
        <p:spPr/>
        <p:txBody>
          <a:bodyPr/>
          <a:lstStyle/>
          <a:p>
            <a:r>
              <a:rPr lang="en-AU" altLang="zh-CN" dirty="0" smtClean="0">
                <a:solidFill>
                  <a:srgbClr val="000000"/>
                </a:solidFill>
              </a:rPr>
              <a:t>Critical Thinking and writing</a:t>
            </a:r>
            <a:br>
              <a:rPr lang="en-AU" altLang="zh-CN" dirty="0" smtClean="0">
                <a:solidFill>
                  <a:srgbClr val="000000"/>
                </a:solidFill>
              </a:rPr>
            </a:br>
            <a:endParaRPr lang="en-AU" dirty="0">
              <a:solidFill>
                <a:srgbClr val="000000"/>
              </a:solidFill>
            </a:endParaRPr>
          </a:p>
        </p:txBody>
      </p:sp>
    </p:spTree>
    <p:extLst>
      <p:ext uri="{BB962C8B-B14F-4D97-AF65-F5344CB8AC3E}">
        <p14:creationId xmlns:p14="http://schemas.microsoft.com/office/powerpoint/2010/main" val="137128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Argument:</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lstStyle/>
          <a:p>
            <a:r>
              <a:rPr lang="en-US" altLang="zh-CN" b="1" dirty="0" smtClean="0"/>
              <a:t>To state a position on an issue and provide reasons for it.</a:t>
            </a:r>
          </a:p>
          <a:p>
            <a:endParaRPr lang="en-US" altLang="zh-CN" b="1" dirty="0" smtClean="0"/>
          </a:p>
          <a:p>
            <a:r>
              <a:rPr lang="en-US" altLang="zh-CN" dirty="0" smtClean="0"/>
              <a:t>Issue: whether to sign up for the course</a:t>
            </a:r>
            <a:endParaRPr lang="zh-CN" altLang="zh-CN" dirty="0" smtClean="0"/>
          </a:p>
          <a:p>
            <a:r>
              <a:rPr lang="en-US" altLang="zh-CN" dirty="0" smtClean="0"/>
              <a:t>Position</a:t>
            </a:r>
            <a:r>
              <a:rPr lang="zh-CN" altLang="zh-CN" dirty="0" smtClean="0"/>
              <a:t>：</a:t>
            </a:r>
            <a:r>
              <a:rPr lang="en-US" altLang="zh-CN" dirty="0" smtClean="0"/>
              <a:t>not sign up</a:t>
            </a:r>
            <a:endParaRPr lang="zh-CN" altLang="zh-CN" dirty="0" smtClean="0"/>
          </a:p>
          <a:p>
            <a:r>
              <a:rPr lang="en-US" altLang="zh-CN" dirty="0" smtClean="0"/>
              <a:t>Reasons: boring professor</a:t>
            </a:r>
            <a:endParaRPr lang="zh-CN" altLang="zh-CN" dirty="0" smtClean="0"/>
          </a:p>
          <a:p>
            <a:pPr marL="0" indent="0">
              <a:buNone/>
            </a:pPr>
            <a:r>
              <a:rPr lang="en-US" altLang="zh-CN" dirty="0" smtClean="0"/>
              <a:t>           hard reading</a:t>
            </a:r>
            <a:endParaRPr lang="zh-CN" altLang="zh-CN" dirty="0" smtClean="0"/>
          </a:p>
          <a:p>
            <a:pPr marL="0" indent="0">
              <a:buNone/>
            </a:pPr>
            <a:r>
              <a:rPr lang="en-US" altLang="zh-CN" dirty="0" smtClean="0"/>
              <a:t>           no discussion</a:t>
            </a:r>
            <a:endParaRPr lang="zh-CN" altLang="zh-CN" dirty="0" smtClean="0"/>
          </a:p>
          <a:p>
            <a:endParaRPr lang="zh-CN" altLang="zh-CN" dirty="0" smtClean="0"/>
          </a:p>
          <a:p>
            <a:endParaRPr lang="zh-CN" altLang="en-US" dirty="0"/>
          </a:p>
        </p:txBody>
      </p:sp>
    </p:spTree>
    <p:extLst>
      <p:ext uri="{BB962C8B-B14F-4D97-AF65-F5344CB8AC3E}">
        <p14:creationId xmlns:p14="http://schemas.microsoft.com/office/powerpoint/2010/main" val="341355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argument is not just simply listing claims,  or simply offering information.</a:t>
            </a:r>
            <a:endParaRPr lang="zh-CN" altLang="zh-CN" dirty="0" smtClean="0"/>
          </a:p>
          <a:p>
            <a:endParaRPr lang="zh-CN" altLang="en-US" dirty="0"/>
          </a:p>
        </p:txBody>
      </p:sp>
    </p:spTree>
    <p:extLst>
      <p:ext uri="{BB962C8B-B14F-4D97-AF65-F5344CB8AC3E}">
        <p14:creationId xmlns:p14="http://schemas.microsoft.com/office/powerpoint/2010/main" val="3870253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Opinion vs. Fact</a:t>
            </a:r>
            <a:endParaRPr lang="zh-CN" altLang="en-US" dirty="0"/>
          </a:p>
        </p:txBody>
      </p:sp>
      <p:sp>
        <p:nvSpPr>
          <p:cNvPr id="4" name="内容占位符 3"/>
          <p:cNvSpPr>
            <a:spLocks noGrp="1"/>
          </p:cNvSpPr>
          <p:nvPr>
            <p:ph sz="quarter" idx="1"/>
          </p:nvPr>
        </p:nvSpPr>
        <p:spPr/>
        <p:txBody>
          <a:bodyPr/>
          <a:lstStyle/>
          <a:p>
            <a:endParaRPr lang="en-US" altLang="zh-CN" dirty="0" smtClean="0"/>
          </a:p>
          <a:p>
            <a:endParaRPr lang="en-US" altLang="zh-CN" dirty="0" smtClean="0"/>
          </a:p>
          <a:p>
            <a:r>
              <a:rPr lang="en-US" altLang="zh-CN" dirty="0" smtClean="0"/>
              <a:t>The film is three hours long</a:t>
            </a:r>
          </a:p>
          <a:p>
            <a:endParaRPr lang="en-US" altLang="zh-CN" dirty="0" smtClean="0"/>
          </a:p>
          <a:p>
            <a:r>
              <a:rPr lang="en-US" altLang="zh-CN" dirty="0" smtClean="0"/>
              <a:t>The film is boring.</a:t>
            </a:r>
            <a:endParaRPr lang="zh-CN" altLang="en-US" dirty="0"/>
          </a:p>
        </p:txBody>
      </p:sp>
    </p:spTree>
    <p:extLst>
      <p:ext uri="{BB962C8B-B14F-4D97-AF65-F5344CB8AC3E}">
        <p14:creationId xmlns:p14="http://schemas.microsoft.com/office/powerpoint/2010/main" val="526489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Fact: something that actually exists; reality; truth; can theoretically be proven by empirical observations(</a:t>
            </a:r>
            <a:r>
              <a:rPr lang="zh-CN" altLang="en-US" dirty="0" smtClean="0"/>
              <a:t>通过观察判断出正误）</a:t>
            </a:r>
            <a:r>
              <a:rPr lang="en-US" altLang="zh-CN" dirty="0" smtClean="0"/>
              <a:t>.</a:t>
            </a:r>
          </a:p>
          <a:p>
            <a:endParaRPr lang="en-US" altLang="zh-CN" dirty="0"/>
          </a:p>
          <a:p>
            <a:endParaRPr lang="en-US" altLang="zh-CN" dirty="0" smtClean="0"/>
          </a:p>
          <a:p>
            <a:r>
              <a:rPr lang="en-US" altLang="zh-CN" dirty="0" smtClean="0"/>
              <a:t>Opinion: a view or judgment formed about something, not necessarily based on fact or knowledge; cannot be verified by empirical observations</a:t>
            </a:r>
            <a:endParaRPr lang="zh-CN" altLang="en-US" dirty="0"/>
          </a:p>
        </p:txBody>
      </p:sp>
    </p:spTree>
    <p:extLst>
      <p:ext uri="{BB962C8B-B14F-4D97-AF65-F5344CB8AC3E}">
        <p14:creationId xmlns:p14="http://schemas.microsoft.com/office/powerpoint/2010/main" val="330639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What makes an argument?</a:t>
            </a:r>
            <a:r>
              <a:rPr lang="en-US" altLang="zh-CN" b="1" dirty="0"/>
              <a:t/>
            </a:r>
            <a:br>
              <a:rPr lang="en-US" altLang="zh-CN" b="1" dirty="0"/>
            </a:br>
            <a:endParaRPr lang="zh-CN" altLang="en-US" dirty="0"/>
          </a:p>
        </p:txBody>
      </p:sp>
      <p:sp>
        <p:nvSpPr>
          <p:cNvPr id="3" name="内容占位符 2"/>
          <p:cNvSpPr>
            <a:spLocks noGrp="1"/>
          </p:cNvSpPr>
          <p:nvPr>
            <p:ph sz="quarter" idx="1"/>
          </p:nvPr>
        </p:nvSpPr>
        <p:spPr/>
        <p:txBody>
          <a:bodyPr/>
          <a:lstStyle/>
          <a:p>
            <a:endParaRPr lang="en-US" altLang="zh-CN" b="1" dirty="0" smtClean="0"/>
          </a:p>
          <a:p>
            <a:r>
              <a:rPr lang="en-US" altLang="zh-CN" b="1" dirty="0"/>
              <a:t>T</a:t>
            </a:r>
            <a:r>
              <a:rPr lang="en-US" altLang="zh-CN" b="1" dirty="0" smtClean="0"/>
              <a:t>hesis</a:t>
            </a:r>
            <a:r>
              <a:rPr lang="zh-CN" altLang="zh-CN" b="1" dirty="0" smtClean="0"/>
              <a:t>，</a:t>
            </a:r>
            <a:r>
              <a:rPr lang="en-US" altLang="zh-CN" b="1" dirty="0" smtClean="0"/>
              <a:t> what is the point of view? The author’s position</a:t>
            </a:r>
          </a:p>
          <a:p>
            <a:endParaRPr lang="zh-CN" altLang="zh-CN" dirty="0" smtClean="0"/>
          </a:p>
          <a:p>
            <a:r>
              <a:rPr lang="en-US" altLang="zh-CN" b="1" dirty="0" smtClean="0"/>
              <a:t>Reasons (premises)</a:t>
            </a:r>
            <a:r>
              <a:rPr lang="zh-CN" altLang="en-US" b="1" dirty="0" smtClean="0"/>
              <a:t>，</a:t>
            </a:r>
            <a:r>
              <a:rPr lang="en-US" altLang="zh-CN" b="1" dirty="0" smtClean="0"/>
              <a:t>why is the thesis true? The reasons the author provides</a:t>
            </a:r>
          </a:p>
          <a:p>
            <a:endParaRPr lang="en-US" altLang="zh-CN" b="1" dirty="0" smtClean="0"/>
          </a:p>
          <a:p>
            <a:r>
              <a:rPr lang="en-US" altLang="zh-CN" b="1" dirty="0" smtClean="0"/>
              <a:t>The logic between the thesis and the premises.</a:t>
            </a:r>
            <a:endParaRPr lang="zh-CN" altLang="zh-CN" dirty="0" smtClean="0"/>
          </a:p>
          <a:p>
            <a:endParaRPr lang="zh-CN" altLang="en-US" dirty="0"/>
          </a:p>
        </p:txBody>
      </p:sp>
    </p:spTree>
    <p:extLst>
      <p:ext uri="{BB962C8B-B14F-4D97-AF65-F5344CB8AC3E}">
        <p14:creationId xmlns:p14="http://schemas.microsoft.com/office/powerpoint/2010/main" val="3159837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7772400" cy="1143000"/>
          </a:xfrm>
        </p:spPr>
        <p:txBody>
          <a:bodyPr>
            <a:normAutofit fontScale="90000"/>
          </a:bodyPr>
          <a:lstStyle/>
          <a:p>
            <a:r>
              <a:rPr lang="zh-CN" altLang="zh-CN" b="1" dirty="0" smtClean="0"/>
              <a:t> </a:t>
            </a:r>
            <a:r>
              <a:rPr lang="en-US" altLang="zh-CN" sz="3600" b="1" dirty="0" smtClean="0"/>
              <a:t>An argument should always be based on logic between thesis and premises.</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One should never rely on emotions, intuitions, or personal preference to make arguments.</a:t>
            </a:r>
          </a:p>
          <a:p>
            <a:endParaRPr lang="zh-CN" altLang="zh-CN" dirty="0" smtClean="0"/>
          </a:p>
          <a:p>
            <a:r>
              <a:rPr lang="en-US" altLang="zh-CN" dirty="0" err="1" smtClean="0"/>
              <a:t>Eg</a:t>
            </a:r>
            <a:r>
              <a:rPr lang="en-US" altLang="zh-CN" dirty="0" smtClean="0"/>
              <a:t>. Should we buy a new apartment?    Because I feel the price will rise soon.</a:t>
            </a:r>
          </a:p>
          <a:p>
            <a:endParaRPr lang="zh-CN" altLang="zh-CN" dirty="0" smtClean="0"/>
          </a:p>
          <a:p>
            <a:r>
              <a:rPr lang="en-US" altLang="zh-CN" dirty="0" smtClean="0"/>
              <a:t>   I know that I haven’t completed my term paper, but I really think that I should be excused. This has been a very difficult semester for me. In addition, my dog died.</a:t>
            </a:r>
            <a:endParaRPr lang="zh-CN" altLang="zh-CN" dirty="0" smtClean="0"/>
          </a:p>
          <a:p>
            <a:endParaRPr lang="zh-CN" altLang="en-US" dirty="0"/>
          </a:p>
        </p:txBody>
      </p:sp>
    </p:spTree>
    <p:extLst>
      <p:ext uri="{BB962C8B-B14F-4D97-AF65-F5344CB8AC3E}">
        <p14:creationId xmlns:p14="http://schemas.microsoft.com/office/powerpoint/2010/main" val="2067266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7772400" cy="1143000"/>
          </a:xfrm>
        </p:spPr>
        <p:txBody>
          <a:bodyPr>
            <a:normAutofit fontScale="90000"/>
          </a:bodyPr>
          <a:lstStyle/>
          <a:p>
            <a:r>
              <a:rPr lang="en-US" altLang="zh-CN" sz="3100" dirty="0" smtClean="0"/>
              <a:t>Identify the thesis and the conclusion of the following paragraph.</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smtClean="0"/>
              <a:t>According to </a:t>
            </a:r>
            <a:r>
              <a:rPr lang="en-US" altLang="zh-CN" dirty="0" err="1" smtClean="0"/>
              <a:t>Csikszentmihalyi</a:t>
            </a:r>
            <a:r>
              <a:rPr lang="en-US" altLang="zh-CN" dirty="0" smtClean="0"/>
              <a:t>, fundamental unhappiness arises in today’s world because we are too ruled by the way the world is, rather than the way it ought to be. Although most of us know we gain from being kind, supportive and considerate, we forget this very quickly. We act to satisfy our wants, even though we know there are people who have nothing. We consider them to be far away or less important than ourselves and so we buy another television or CD rather than give money to strangers. We often ignore basic rules which help to keep the environment in balance. For example, we know carbon-based resources are in short supply and yet we use coal, gas and oil as if they were limitless. When we do this, here are consequences which bring unhappiness. In our everyday lives, we often focus on instant rewards and short-term gains, without thinking of the long-term consequences for human happiness. The challenge facing humans is to find a way of acting more co-operatively with each other and more in harmony with our universe.</a:t>
            </a:r>
            <a:endParaRPr lang="zh-CN" altLang="zh-CN" dirty="0" smtClean="0"/>
          </a:p>
          <a:p>
            <a:endParaRPr lang="zh-CN" altLang="en-US" dirty="0"/>
          </a:p>
        </p:txBody>
      </p:sp>
    </p:spTree>
    <p:extLst>
      <p:ext uri="{BB962C8B-B14F-4D97-AF65-F5344CB8AC3E}">
        <p14:creationId xmlns:p14="http://schemas.microsoft.com/office/powerpoint/2010/main" val="401898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Thesis:</a:t>
            </a:r>
          </a:p>
          <a:p>
            <a:endParaRPr lang="en-US" altLang="zh-CN" dirty="0" smtClean="0"/>
          </a:p>
          <a:p>
            <a:r>
              <a:rPr lang="en-US" altLang="zh-CN" dirty="0" smtClean="0"/>
              <a:t> Fundamental unhappiness arises in today’s world because we are too ruled by the way the world is, rather than the way it ought to be.</a:t>
            </a:r>
            <a:endParaRPr lang="zh-CN" altLang="zh-CN" dirty="0" smtClean="0"/>
          </a:p>
          <a:p>
            <a:endParaRPr lang="zh-CN" altLang="en-US" dirty="0"/>
          </a:p>
        </p:txBody>
      </p:sp>
    </p:spTree>
    <p:extLst>
      <p:ext uri="{BB962C8B-B14F-4D97-AF65-F5344CB8AC3E}">
        <p14:creationId xmlns:p14="http://schemas.microsoft.com/office/powerpoint/2010/main" val="728361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Conclusion: To find a way of acting more co-operatively with each other and more in harmony with our universe.</a:t>
            </a:r>
            <a:endParaRPr lang="zh-CN" altLang="zh-CN" dirty="0" smtClean="0"/>
          </a:p>
          <a:p>
            <a:endParaRPr lang="en-US" altLang="zh-CN" dirty="0" smtClean="0"/>
          </a:p>
          <a:p>
            <a:endParaRPr lang="en-US" altLang="zh-CN" dirty="0" smtClean="0"/>
          </a:p>
          <a:p>
            <a:r>
              <a:rPr lang="en-US" altLang="zh-CN" b="1" dirty="0" smtClean="0"/>
              <a:t>A long argument may also have a conclusion.</a:t>
            </a:r>
            <a:endParaRPr lang="zh-CN" altLang="zh-CN" dirty="0" smtClean="0"/>
          </a:p>
          <a:p>
            <a:endParaRPr lang="zh-CN" altLang="en-US" dirty="0"/>
          </a:p>
        </p:txBody>
      </p:sp>
    </p:spTree>
    <p:extLst>
      <p:ext uri="{BB962C8B-B14F-4D97-AF65-F5344CB8AC3E}">
        <p14:creationId xmlns:p14="http://schemas.microsoft.com/office/powerpoint/2010/main" val="555531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Thesis </a:t>
            </a:r>
            <a:endParaRPr lang="zh-CN" altLang="en-US" dirty="0"/>
          </a:p>
        </p:txBody>
      </p:sp>
      <p:sp>
        <p:nvSpPr>
          <p:cNvPr id="3" name="内容占位符 2"/>
          <p:cNvSpPr>
            <a:spLocks noGrp="1"/>
          </p:cNvSpPr>
          <p:nvPr>
            <p:ph sz="quarter" idx="1"/>
          </p:nvPr>
        </p:nvSpPr>
        <p:spPr/>
        <p:txBody>
          <a:bodyPr/>
          <a:lstStyle/>
          <a:p>
            <a:r>
              <a:rPr lang="en-US" altLang="zh-CN" b="1" dirty="0" smtClean="0"/>
              <a:t>The thesis is the author’s point of view on an issue. When you use a sentence in your essay to tell the thesis, you are making a thesis statement.</a:t>
            </a:r>
            <a:endParaRPr lang="zh-CN" altLang="zh-CN" dirty="0" smtClean="0"/>
          </a:p>
          <a:p>
            <a:endParaRPr lang="zh-CN" altLang="en-US" dirty="0"/>
          </a:p>
        </p:txBody>
      </p:sp>
    </p:spTree>
    <p:extLst>
      <p:ext uri="{BB962C8B-B14F-4D97-AF65-F5344CB8AC3E}">
        <p14:creationId xmlns:p14="http://schemas.microsoft.com/office/powerpoint/2010/main" val="389123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Objectives</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en-US" altLang="zh-CN" dirty="0" smtClean="0"/>
              <a:t>To understand the key elements of critical thinking</a:t>
            </a:r>
          </a:p>
          <a:p>
            <a:endParaRPr lang="en-US" altLang="zh-CN" dirty="0"/>
          </a:p>
          <a:p>
            <a:r>
              <a:rPr lang="en-US" altLang="zh-CN" dirty="0" smtClean="0"/>
              <a:t>To understand critical reading</a:t>
            </a:r>
          </a:p>
          <a:p>
            <a:endParaRPr lang="en-US" altLang="zh-CN" dirty="0"/>
          </a:p>
          <a:p>
            <a:r>
              <a:rPr lang="en-US" altLang="zh-CN" dirty="0" smtClean="0"/>
              <a:t>To understand necessary elements of critical writing</a:t>
            </a:r>
          </a:p>
          <a:p>
            <a:endParaRPr lang="en-US" altLang="zh-CN" dirty="0"/>
          </a:p>
          <a:p>
            <a:endParaRPr lang="zh-CN" altLang="en-US" dirty="0"/>
          </a:p>
        </p:txBody>
      </p:sp>
    </p:spTree>
    <p:extLst>
      <p:ext uri="{BB962C8B-B14F-4D97-AF65-F5344CB8AC3E}">
        <p14:creationId xmlns:p14="http://schemas.microsoft.com/office/powerpoint/2010/main" val="325685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err="1" smtClean="0"/>
              <a:t>Eg</a:t>
            </a:r>
            <a:r>
              <a:rPr lang="en-US" altLang="zh-CN" dirty="0" smtClean="0"/>
              <a:t>. Don’t take the course of American History. ( thesis statement) </a:t>
            </a:r>
          </a:p>
          <a:p>
            <a:endParaRPr lang="zh-CN" altLang="zh-CN" dirty="0" smtClean="0"/>
          </a:p>
          <a:p>
            <a:r>
              <a:rPr lang="en-US" altLang="zh-CN" dirty="0" smtClean="0"/>
              <a:t>   Living a visionless life is better than living a seeing life. ( it might not be true, but it must be debatable.) </a:t>
            </a:r>
          </a:p>
          <a:p>
            <a:endParaRPr lang="zh-CN" altLang="zh-CN" dirty="0" smtClean="0"/>
          </a:p>
          <a:p>
            <a:r>
              <a:rPr lang="en-US" altLang="zh-CN" dirty="0" smtClean="0"/>
              <a:t>   Students’ grades are an ideal tool to measure achievement.</a:t>
            </a:r>
            <a:endParaRPr lang="zh-CN" altLang="zh-CN" dirty="0" smtClean="0"/>
          </a:p>
          <a:p>
            <a:endParaRPr lang="zh-CN" altLang="en-US" dirty="0"/>
          </a:p>
        </p:txBody>
      </p:sp>
    </p:spTree>
    <p:extLst>
      <p:ext uri="{BB962C8B-B14F-4D97-AF65-F5344CB8AC3E}">
        <p14:creationId xmlns:p14="http://schemas.microsoft.com/office/powerpoint/2010/main" val="1259399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smtClean="0"/>
              <a:t>A thesis must be debatable means:</a:t>
            </a:r>
            <a:endParaRPr lang="zh-CN" altLang="zh-CN" dirty="0" smtClean="0"/>
          </a:p>
          <a:p>
            <a:pPr lvl="0"/>
            <a:r>
              <a:rPr lang="en-US" altLang="zh-CN" dirty="0" smtClean="0"/>
              <a:t>There might be someone who disagree with it . </a:t>
            </a:r>
            <a:endParaRPr lang="zh-CN" altLang="zh-CN" dirty="0" smtClean="0"/>
          </a:p>
          <a:p>
            <a:pPr lvl="0"/>
            <a:r>
              <a:rPr lang="en-US" altLang="zh-CN" dirty="0" smtClean="0"/>
              <a:t>A thesis can’t be a fact.</a:t>
            </a:r>
            <a:endParaRPr lang="zh-CN" altLang="zh-CN" dirty="0" smtClean="0"/>
          </a:p>
          <a:p>
            <a:pPr>
              <a:buNone/>
            </a:pPr>
            <a:r>
              <a:rPr lang="en-US" altLang="zh-CN" dirty="0" smtClean="0"/>
              <a:t>   </a:t>
            </a:r>
            <a:r>
              <a:rPr lang="en-US" altLang="zh-CN" i="1" dirty="0" smtClean="0"/>
              <a:t>"The course of American History has been canceled, because no one signs up for it." (is there a thesis in this statement?)</a:t>
            </a:r>
            <a:endParaRPr lang="zh-CN" altLang="zh-CN" i="1" dirty="0" smtClean="0"/>
          </a:p>
          <a:p>
            <a:r>
              <a:rPr lang="en-US" altLang="zh-CN" dirty="0" smtClean="0"/>
              <a:t>I prefer jeans to dresses.</a:t>
            </a:r>
          </a:p>
          <a:p>
            <a:endParaRPr lang="zh-CN" altLang="zh-CN" dirty="0" smtClean="0"/>
          </a:p>
          <a:p>
            <a:endParaRPr lang="zh-CN" altLang="en-US" dirty="0"/>
          </a:p>
        </p:txBody>
      </p:sp>
    </p:spTree>
    <p:extLst>
      <p:ext uri="{BB962C8B-B14F-4D97-AF65-F5344CB8AC3E}">
        <p14:creationId xmlns:p14="http://schemas.microsoft.com/office/powerpoint/2010/main" val="2604226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smtClean="0"/>
              <a:t>Is this statement arguable?</a:t>
            </a:r>
          </a:p>
          <a:p>
            <a:endParaRPr lang="zh-CN" altLang="zh-CN" b="1" dirty="0" smtClean="0"/>
          </a:p>
          <a:p>
            <a:r>
              <a:rPr lang="en-US" altLang="zh-CN" dirty="0" smtClean="0"/>
              <a:t>Dogs make the best pets.</a:t>
            </a:r>
            <a:endParaRPr lang="zh-CN" altLang="zh-CN" dirty="0" smtClean="0"/>
          </a:p>
          <a:p>
            <a:endParaRPr lang="zh-CN" altLang="en-US" dirty="0"/>
          </a:p>
        </p:txBody>
      </p:sp>
    </p:spTree>
    <p:extLst>
      <p:ext uri="{BB962C8B-B14F-4D97-AF65-F5344CB8AC3E}">
        <p14:creationId xmlns:p14="http://schemas.microsoft.com/office/powerpoint/2010/main" val="1897098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en-US" altLang="zh-CN" dirty="0" smtClean="0"/>
              <a:t>Is this statement arguable?</a:t>
            </a:r>
            <a:endParaRPr lang="zh-CN" altLang="zh-CN" dirty="0" smtClean="0"/>
          </a:p>
          <a:p>
            <a:r>
              <a:rPr lang="en-US" altLang="zh-CN" dirty="0" smtClean="0"/>
              <a:t> </a:t>
            </a:r>
            <a:endParaRPr lang="zh-CN" altLang="zh-CN" dirty="0" smtClean="0"/>
          </a:p>
          <a:p>
            <a:r>
              <a:rPr lang="en-US" altLang="zh-CN" dirty="0" smtClean="0"/>
              <a:t>As a result, more stopping places were set up along motorways to enable drivers to take a break.</a:t>
            </a:r>
            <a:endParaRPr lang="zh-CN" altLang="zh-CN" dirty="0" smtClean="0"/>
          </a:p>
          <a:p>
            <a:endParaRPr lang="zh-CN" altLang="en-US" dirty="0"/>
          </a:p>
        </p:txBody>
      </p:sp>
    </p:spTree>
    <p:extLst>
      <p:ext uri="{BB962C8B-B14F-4D97-AF65-F5344CB8AC3E}">
        <p14:creationId xmlns:p14="http://schemas.microsoft.com/office/powerpoint/2010/main" val="2892242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Is this statement arguable?</a:t>
            </a:r>
            <a:endParaRPr lang="zh-CN" altLang="zh-CN" dirty="0" smtClean="0"/>
          </a:p>
          <a:p>
            <a:r>
              <a:rPr lang="en-US" altLang="zh-CN" dirty="0" smtClean="0"/>
              <a:t> </a:t>
            </a:r>
            <a:endParaRPr lang="zh-CN" altLang="zh-CN" dirty="0" smtClean="0"/>
          </a:p>
          <a:p>
            <a:r>
              <a:rPr lang="en-US" altLang="zh-CN" dirty="0" smtClean="0"/>
              <a:t>Television has a disastrous impact on children.</a:t>
            </a:r>
            <a:endParaRPr lang="zh-CN" altLang="zh-CN" dirty="0" smtClean="0"/>
          </a:p>
          <a:p>
            <a:endParaRPr lang="zh-CN" altLang="en-US" dirty="0"/>
          </a:p>
        </p:txBody>
      </p:sp>
    </p:spTree>
    <p:extLst>
      <p:ext uri="{BB962C8B-B14F-4D97-AF65-F5344CB8AC3E}">
        <p14:creationId xmlns:p14="http://schemas.microsoft.com/office/powerpoint/2010/main" val="4127067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Is this statement arguable?</a:t>
            </a:r>
            <a:endParaRPr lang="zh-CN" altLang="zh-CN" dirty="0" smtClean="0"/>
          </a:p>
          <a:p>
            <a:r>
              <a:rPr lang="en-US" altLang="zh-CN" dirty="0" smtClean="0"/>
              <a:t> </a:t>
            </a:r>
            <a:endParaRPr lang="zh-CN" altLang="zh-CN" dirty="0" smtClean="0"/>
          </a:p>
          <a:p>
            <a:r>
              <a:rPr lang="en-US" altLang="zh-CN" dirty="0" smtClean="0"/>
              <a:t>The Pacific is the largest ocean.</a:t>
            </a:r>
            <a:endParaRPr lang="zh-CN" altLang="zh-CN" dirty="0" smtClean="0"/>
          </a:p>
          <a:p>
            <a:endParaRPr lang="zh-CN" altLang="en-US" dirty="0"/>
          </a:p>
        </p:txBody>
      </p:sp>
    </p:spTree>
    <p:extLst>
      <p:ext uri="{BB962C8B-B14F-4D97-AF65-F5344CB8AC3E}">
        <p14:creationId xmlns:p14="http://schemas.microsoft.com/office/powerpoint/2010/main" val="1912808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Is this statement arguable?</a:t>
            </a:r>
            <a:endParaRPr lang="zh-CN" altLang="zh-CN" dirty="0" smtClean="0"/>
          </a:p>
          <a:p>
            <a:pPr marL="0" indent="0">
              <a:buNone/>
            </a:pPr>
            <a:r>
              <a:rPr lang="en-US" altLang="zh-CN" dirty="0" smtClean="0"/>
              <a:t> </a:t>
            </a:r>
            <a:endParaRPr lang="zh-CN" altLang="zh-CN" dirty="0" smtClean="0"/>
          </a:p>
          <a:p>
            <a:r>
              <a:rPr lang="en-US" altLang="zh-CN" dirty="0" smtClean="0"/>
              <a:t>Bilingualism and multilingualism confer many benefits.</a:t>
            </a:r>
            <a:endParaRPr lang="zh-CN" altLang="zh-CN" dirty="0" smtClean="0"/>
          </a:p>
          <a:p>
            <a:endParaRPr lang="zh-CN" altLang="en-US" dirty="0"/>
          </a:p>
        </p:txBody>
      </p:sp>
    </p:spTree>
    <p:extLst>
      <p:ext uri="{BB962C8B-B14F-4D97-AF65-F5344CB8AC3E}">
        <p14:creationId xmlns:p14="http://schemas.microsoft.com/office/powerpoint/2010/main" val="480628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Is this statement arguable?</a:t>
            </a:r>
            <a:endParaRPr lang="zh-CN" altLang="zh-CN" dirty="0" smtClean="0"/>
          </a:p>
          <a:p>
            <a:pPr marL="0" indent="0">
              <a:buNone/>
            </a:pPr>
            <a:r>
              <a:rPr lang="en-US" altLang="zh-CN" dirty="0" smtClean="0"/>
              <a:t> </a:t>
            </a:r>
            <a:endParaRPr lang="zh-CN" altLang="zh-CN" dirty="0" smtClean="0"/>
          </a:p>
          <a:p>
            <a:r>
              <a:rPr lang="en-US" altLang="zh-CN" dirty="0" smtClean="0"/>
              <a:t>My favorite singer is Lady Gaga.</a:t>
            </a:r>
            <a:endParaRPr lang="zh-CN" altLang="zh-CN" dirty="0" smtClean="0"/>
          </a:p>
          <a:p>
            <a:endParaRPr lang="zh-CN" altLang="en-US" dirty="0"/>
          </a:p>
        </p:txBody>
      </p:sp>
    </p:spTree>
    <p:extLst>
      <p:ext uri="{BB962C8B-B14F-4D97-AF65-F5344CB8AC3E}">
        <p14:creationId xmlns:p14="http://schemas.microsoft.com/office/powerpoint/2010/main" val="2617752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Is this statement arguable?</a:t>
            </a:r>
            <a:endParaRPr lang="zh-CN" altLang="zh-CN" dirty="0" smtClean="0"/>
          </a:p>
          <a:p>
            <a:pPr marL="0" indent="0">
              <a:buNone/>
            </a:pPr>
            <a:r>
              <a:rPr lang="en-US" altLang="zh-CN" dirty="0" smtClean="0"/>
              <a:t> </a:t>
            </a:r>
            <a:endParaRPr lang="zh-CN" altLang="zh-CN" dirty="0" smtClean="0"/>
          </a:p>
          <a:p>
            <a:r>
              <a:rPr lang="en-US" altLang="zh-CN" dirty="0" smtClean="0"/>
              <a:t>Vehicle exhaust gases are the chief cause to smog.</a:t>
            </a:r>
            <a:endParaRPr lang="zh-CN" altLang="zh-CN" dirty="0" smtClean="0"/>
          </a:p>
          <a:p>
            <a:endParaRPr lang="zh-CN" altLang="en-US" dirty="0"/>
          </a:p>
        </p:txBody>
      </p:sp>
    </p:spTree>
    <p:extLst>
      <p:ext uri="{BB962C8B-B14F-4D97-AF65-F5344CB8AC3E}">
        <p14:creationId xmlns:p14="http://schemas.microsoft.com/office/powerpoint/2010/main" val="103158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Types of thesis: </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lstStyle/>
          <a:p>
            <a:pPr lvl="0"/>
            <a:r>
              <a:rPr lang="en-US" altLang="zh-CN" b="1" dirty="0" smtClean="0"/>
              <a:t>Thesis of value </a:t>
            </a:r>
            <a:endParaRPr lang="zh-CN" altLang="zh-CN" dirty="0" smtClean="0"/>
          </a:p>
          <a:p>
            <a:r>
              <a:rPr lang="en-US" altLang="zh-CN" dirty="0" err="1" smtClean="0"/>
              <a:t>Eg</a:t>
            </a:r>
            <a:r>
              <a:rPr lang="en-US" altLang="zh-CN" dirty="0" smtClean="0"/>
              <a:t>.  critical thinking is beneficial to one’s maturing.  </a:t>
            </a:r>
            <a:endParaRPr lang="zh-CN" altLang="zh-CN" dirty="0" smtClean="0"/>
          </a:p>
          <a:p>
            <a:r>
              <a:rPr lang="en-US" altLang="zh-CN" dirty="0" smtClean="0"/>
              <a:t>   Living a visionless life is better than living a seeing-life.</a:t>
            </a:r>
            <a:endParaRPr lang="zh-CN" altLang="zh-CN" dirty="0" smtClean="0"/>
          </a:p>
          <a:p>
            <a:r>
              <a:rPr lang="en-US" altLang="zh-CN" dirty="0" smtClean="0"/>
              <a:t>   College education is definitely worth it.</a:t>
            </a:r>
            <a:endParaRPr lang="zh-CN" altLang="zh-CN" dirty="0" smtClean="0"/>
          </a:p>
          <a:p>
            <a:r>
              <a:rPr lang="en-US" altLang="zh-CN" dirty="0" smtClean="0"/>
              <a:t>   Grades measure achievements.</a:t>
            </a:r>
            <a:endParaRPr lang="zh-CN" altLang="zh-CN" dirty="0" smtClean="0"/>
          </a:p>
          <a:p>
            <a:r>
              <a:rPr lang="en-US" altLang="zh-CN" dirty="0" smtClean="0"/>
              <a:t>   The best time for a student to take a gap year off is before going into graduate school after completing undergraduate study.</a:t>
            </a:r>
            <a:endParaRPr lang="zh-CN" altLang="zh-CN" dirty="0" smtClean="0"/>
          </a:p>
          <a:p>
            <a:endParaRPr lang="zh-CN" altLang="en-US" dirty="0"/>
          </a:p>
        </p:txBody>
      </p:sp>
    </p:spTree>
    <p:extLst>
      <p:ext uri="{BB962C8B-B14F-4D97-AF65-F5344CB8AC3E}">
        <p14:creationId xmlns:p14="http://schemas.microsoft.com/office/powerpoint/2010/main" val="3546240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en-GB" altLang="zh-CN" sz="2800" b="1" dirty="0" smtClean="0"/>
              <a:t> What is critical thinking?</a:t>
            </a:r>
          </a:p>
          <a:p>
            <a:pPr lvl="0"/>
            <a:endParaRPr lang="zh-CN" altLang="zh-CN" sz="2400" dirty="0" smtClean="0"/>
          </a:p>
          <a:p>
            <a:pPr marL="320040" lvl="1" indent="0">
              <a:buNone/>
            </a:pPr>
            <a:endParaRPr lang="zh-CN" altLang="zh-CN" sz="2000" dirty="0" smtClean="0"/>
          </a:p>
          <a:p>
            <a:pPr lvl="1"/>
            <a:r>
              <a:rPr lang="en-GB" altLang="zh-CN" dirty="0" smtClean="0"/>
              <a:t>Write a definition for it</a:t>
            </a:r>
          </a:p>
          <a:p>
            <a:pPr lvl="1"/>
            <a:endParaRPr lang="zh-CN" altLang="zh-CN" sz="2000"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en-US" altLang="zh-CN" b="1" dirty="0" smtClean="0"/>
              <a:t>Thesis of cause and effect</a:t>
            </a:r>
          </a:p>
          <a:p>
            <a:pPr lvl="0"/>
            <a:endParaRPr lang="zh-CN" altLang="zh-CN" dirty="0" smtClean="0"/>
          </a:p>
          <a:p>
            <a:r>
              <a:rPr lang="en-US" altLang="zh-CN" dirty="0" smtClean="0"/>
              <a:t>  </a:t>
            </a:r>
            <a:r>
              <a:rPr lang="en-US" altLang="zh-CN" dirty="0" err="1" smtClean="0"/>
              <a:t>Eg</a:t>
            </a:r>
            <a:r>
              <a:rPr lang="en-US" altLang="zh-CN" dirty="0" smtClean="0"/>
              <a:t>. Rap music makes its audience prone to violence.</a:t>
            </a:r>
            <a:endParaRPr lang="zh-CN" altLang="zh-CN" dirty="0" smtClean="0"/>
          </a:p>
          <a:p>
            <a:r>
              <a:rPr lang="en-US" altLang="zh-CN" dirty="0" smtClean="0"/>
              <a:t>     The train that has been built, traveling from Beijing to Tibet, has boosted the economy of Tibet.</a:t>
            </a:r>
            <a:endParaRPr lang="zh-CN" altLang="zh-CN" dirty="0" smtClean="0"/>
          </a:p>
          <a:p>
            <a:r>
              <a:rPr lang="en-US" altLang="zh-CN" dirty="0" smtClean="0"/>
              <a:t>Grades create anxiety for students.</a:t>
            </a:r>
            <a:endParaRPr lang="zh-CN" altLang="zh-CN" dirty="0" smtClean="0"/>
          </a:p>
          <a:p>
            <a:r>
              <a:rPr lang="en-US" altLang="zh-CN" dirty="0" smtClean="0"/>
              <a:t>Homosexual behavior is entirely responsible for the worldwide AIDS epidemic.</a:t>
            </a:r>
            <a:endParaRPr lang="zh-CN" altLang="zh-CN" dirty="0" smtClean="0"/>
          </a:p>
          <a:p>
            <a:endParaRPr lang="zh-CN" altLang="en-US" dirty="0"/>
          </a:p>
        </p:txBody>
      </p:sp>
    </p:spTree>
    <p:extLst>
      <p:ext uri="{BB962C8B-B14F-4D97-AF65-F5344CB8AC3E}">
        <p14:creationId xmlns:p14="http://schemas.microsoft.com/office/powerpoint/2010/main" val="111591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en-US" altLang="zh-CN" b="1" dirty="0" smtClean="0"/>
              <a:t>Thesis of policy</a:t>
            </a:r>
          </a:p>
          <a:p>
            <a:pPr lvl="0"/>
            <a:endParaRPr lang="zh-CN" altLang="zh-CN" dirty="0" smtClean="0"/>
          </a:p>
          <a:p>
            <a:r>
              <a:rPr lang="en-US" altLang="zh-CN" dirty="0" err="1" smtClean="0"/>
              <a:t>Eg</a:t>
            </a:r>
            <a:r>
              <a:rPr lang="en-US" altLang="zh-CN" dirty="0" smtClean="0"/>
              <a:t>. Cell phones should be banned from class.</a:t>
            </a:r>
            <a:endParaRPr lang="zh-CN" altLang="zh-CN" dirty="0" smtClean="0"/>
          </a:p>
          <a:p>
            <a:r>
              <a:rPr lang="en-US" altLang="zh-CN" dirty="0" smtClean="0"/>
              <a:t> The healthcare system in the U.S. should be reformed.</a:t>
            </a:r>
            <a:endParaRPr lang="zh-CN" altLang="zh-CN" dirty="0" smtClean="0"/>
          </a:p>
          <a:p>
            <a:r>
              <a:rPr lang="en-US" altLang="zh-CN" dirty="0" smtClean="0"/>
              <a:t>  Grades should be eliminated altogether.</a:t>
            </a:r>
            <a:endParaRPr lang="zh-CN" altLang="zh-CN" dirty="0" smtClean="0"/>
          </a:p>
          <a:p>
            <a:r>
              <a:rPr lang="en-US" altLang="zh-CN" dirty="0" smtClean="0"/>
              <a:t> The public needs to have a basic understanding of science.</a:t>
            </a:r>
            <a:endParaRPr lang="zh-CN" altLang="zh-CN" dirty="0" smtClean="0"/>
          </a:p>
          <a:p>
            <a:r>
              <a:rPr lang="en-US" altLang="zh-CN" dirty="0" smtClean="0"/>
              <a:t> To be a writer, one must have an elite understanding of diction, syntax and tone.</a:t>
            </a:r>
            <a:endParaRPr lang="zh-CN" altLang="zh-CN" dirty="0" smtClean="0"/>
          </a:p>
          <a:p>
            <a:endParaRPr lang="zh-CN" altLang="en-US" dirty="0"/>
          </a:p>
        </p:txBody>
      </p:sp>
    </p:spTree>
    <p:extLst>
      <p:ext uri="{BB962C8B-B14F-4D97-AF65-F5344CB8AC3E}">
        <p14:creationId xmlns:p14="http://schemas.microsoft.com/office/powerpoint/2010/main" val="64971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What makes a thesis statement?</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lstStyle/>
          <a:p>
            <a:r>
              <a:rPr lang="en-US" altLang="zh-CN" dirty="0"/>
              <a:t>The issue + the position</a:t>
            </a:r>
            <a:endParaRPr lang="zh-CN" altLang="zh-CN" dirty="0"/>
          </a:p>
          <a:p>
            <a:endParaRPr lang="zh-CN" altLang="en-US" dirty="0"/>
          </a:p>
        </p:txBody>
      </p:sp>
    </p:spTree>
    <p:extLst>
      <p:ext uri="{BB962C8B-B14F-4D97-AF65-F5344CB8AC3E}">
        <p14:creationId xmlns:p14="http://schemas.microsoft.com/office/powerpoint/2010/main" val="983210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nvPr>
        </p:nvGraphicFramePr>
        <p:xfrm>
          <a:off x="395536" y="476672"/>
          <a:ext cx="8568952" cy="5688632"/>
        </p:xfrm>
        <a:graphic>
          <a:graphicData uri="http://schemas.openxmlformats.org/drawingml/2006/table">
            <a:tbl>
              <a:tblPr firstRow="1" bandRow="1">
                <a:tableStyleId>{5C22544A-7EE6-4342-B048-85BDC9FD1C3A}</a:tableStyleId>
              </a:tblPr>
              <a:tblGrid>
                <a:gridCol w="4284476"/>
                <a:gridCol w="4284476"/>
              </a:tblGrid>
              <a:tr h="949461">
                <a:tc>
                  <a:txBody>
                    <a:bodyPr/>
                    <a:lstStyle/>
                    <a:p>
                      <a:pPr algn="just">
                        <a:spcAft>
                          <a:spcPts val="0"/>
                        </a:spcAft>
                      </a:pPr>
                      <a:r>
                        <a:rPr lang="en-US" sz="2400" kern="100" dirty="0">
                          <a:latin typeface="Calibri"/>
                          <a:ea typeface="宋体"/>
                          <a:cs typeface="Times New Roman"/>
                        </a:rPr>
                        <a:t>Good thesis</a:t>
                      </a:r>
                      <a:endParaRPr lang="zh-CN" sz="2400" kern="100" dirty="0">
                        <a:latin typeface="Calibri"/>
                        <a:ea typeface="宋体"/>
                        <a:cs typeface="Times New Roman"/>
                      </a:endParaRPr>
                    </a:p>
                  </a:txBody>
                  <a:tcPr marL="68580" marR="68580" marT="0" marB="0"/>
                </a:tc>
                <a:tc>
                  <a:txBody>
                    <a:bodyPr/>
                    <a:lstStyle/>
                    <a:p>
                      <a:pPr algn="just">
                        <a:spcAft>
                          <a:spcPts val="0"/>
                        </a:spcAft>
                      </a:pPr>
                      <a:r>
                        <a:rPr lang="en-US" sz="2400" kern="100">
                          <a:latin typeface="Calibri"/>
                          <a:ea typeface="宋体"/>
                          <a:cs typeface="Times New Roman"/>
                        </a:rPr>
                        <a:t>Bad thesis</a:t>
                      </a:r>
                      <a:endParaRPr lang="zh-CN" sz="2400" kern="100">
                        <a:latin typeface="Calibri"/>
                        <a:ea typeface="宋体"/>
                        <a:cs typeface="Times New Roman"/>
                      </a:endParaRPr>
                    </a:p>
                  </a:txBody>
                  <a:tcPr marL="68580" marR="68580" marT="0" marB="0"/>
                </a:tc>
              </a:tr>
              <a:tr h="1482607">
                <a:tc>
                  <a:txBody>
                    <a:bodyPr/>
                    <a:lstStyle/>
                    <a:p>
                      <a:pPr algn="just">
                        <a:spcAft>
                          <a:spcPts val="0"/>
                        </a:spcAft>
                      </a:pPr>
                      <a:r>
                        <a:rPr lang="en-US" sz="2400" kern="100" dirty="0">
                          <a:latin typeface="Calibri"/>
                          <a:ea typeface="宋体"/>
                          <a:cs typeface="Times New Roman"/>
                        </a:rPr>
                        <a:t>World travel is an essential element in any young people’s well-rounded education.</a:t>
                      </a:r>
                      <a:endParaRPr lang="zh-CN" sz="2400" kern="100" dirty="0">
                        <a:latin typeface="Calibri"/>
                        <a:ea typeface="宋体"/>
                        <a:cs typeface="Times New Roman"/>
                      </a:endParaRPr>
                    </a:p>
                  </a:txBody>
                  <a:tcPr marL="68580" marR="68580" marT="0" marB="0"/>
                </a:tc>
                <a:tc>
                  <a:txBody>
                    <a:bodyPr/>
                    <a:lstStyle/>
                    <a:p>
                      <a:pPr algn="just">
                        <a:spcAft>
                          <a:spcPts val="0"/>
                        </a:spcAft>
                      </a:pPr>
                      <a:r>
                        <a:rPr lang="en-US" sz="2400" kern="100">
                          <a:latin typeface="Calibri"/>
                          <a:ea typeface="宋体"/>
                          <a:cs typeface="Times New Roman"/>
                        </a:rPr>
                        <a:t>In this essay, I’ll talk about the world travel.</a:t>
                      </a:r>
                      <a:endParaRPr lang="zh-CN" sz="2400" kern="100">
                        <a:latin typeface="Calibri"/>
                        <a:ea typeface="宋体"/>
                        <a:cs typeface="Times New Roman"/>
                      </a:endParaRPr>
                    </a:p>
                  </a:txBody>
                  <a:tcPr marL="68580" marR="68580" marT="0" marB="0"/>
                </a:tc>
              </a:tr>
              <a:tr h="1628282">
                <a:tc>
                  <a:txBody>
                    <a:bodyPr/>
                    <a:lstStyle/>
                    <a:p>
                      <a:pPr algn="just">
                        <a:spcAft>
                          <a:spcPts val="0"/>
                        </a:spcAft>
                      </a:pPr>
                      <a:r>
                        <a:rPr lang="en-US" sz="2400" kern="100" dirty="0">
                          <a:latin typeface="Calibri"/>
                          <a:ea typeface="宋体"/>
                          <a:cs typeface="Times New Roman"/>
                        </a:rPr>
                        <a:t>More than anything else in our society, </a:t>
                      </a:r>
                      <a:r>
                        <a:rPr lang="en-US" sz="2400" kern="100" dirty="0" err="1">
                          <a:latin typeface="Calibri"/>
                          <a:ea typeface="宋体"/>
                          <a:cs typeface="Times New Roman"/>
                        </a:rPr>
                        <a:t>vido</a:t>
                      </a:r>
                      <a:r>
                        <a:rPr lang="en-US" sz="2400" kern="100" dirty="0">
                          <a:latin typeface="Calibri"/>
                          <a:ea typeface="宋体"/>
                          <a:cs typeface="Times New Roman"/>
                        </a:rPr>
                        <a:t> games are responsible for the “</a:t>
                      </a:r>
                      <a:r>
                        <a:rPr lang="en-US" sz="2400" kern="100" dirty="0" err="1">
                          <a:latin typeface="Calibri"/>
                          <a:ea typeface="宋体"/>
                          <a:cs typeface="Times New Roman"/>
                        </a:rPr>
                        <a:t>dumbing</a:t>
                      </a:r>
                      <a:r>
                        <a:rPr lang="en-US" sz="2400" kern="100" dirty="0">
                          <a:latin typeface="Calibri"/>
                          <a:ea typeface="宋体"/>
                          <a:cs typeface="Times New Roman"/>
                        </a:rPr>
                        <a:t>” of America.</a:t>
                      </a:r>
                      <a:endParaRPr lang="zh-CN" sz="2400" kern="100" dirty="0">
                        <a:latin typeface="Calibri"/>
                        <a:ea typeface="宋体"/>
                        <a:cs typeface="Times New Roman"/>
                      </a:endParaRPr>
                    </a:p>
                  </a:txBody>
                  <a:tcPr marL="68580" marR="68580" marT="0" marB="0"/>
                </a:tc>
                <a:tc>
                  <a:txBody>
                    <a:bodyPr/>
                    <a:lstStyle/>
                    <a:p>
                      <a:pPr algn="just">
                        <a:spcAft>
                          <a:spcPts val="0"/>
                        </a:spcAft>
                      </a:pPr>
                      <a:r>
                        <a:rPr lang="en-US" sz="2400" kern="100" dirty="0">
                          <a:latin typeface="Calibri"/>
                          <a:ea typeface="宋体"/>
                          <a:cs typeface="Times New Roman"/>
                        </a:rPr>
                        <a:t>People are dumb.</a:t>
                      </a:r>
                      <a:endParaRPr lang="zh-CN" sz="2400" kern="100" dirty="0">
                        <a:latin typeface="Calibri"/>
                        <a:ea typeface="宋体"/>
                        <a:cs typeface="Times New Roman"/>
                      </a:endParaRPr>
                    </a:p>
                  </a:txBody>
                  <a:tcPr marL="68580" marR="68580" marT="0" marB="0"/>
                </a:tc>
              </a:tr>
              <a:tr h="1628282">
                <a:tc>
                  <a:txBody>
                    <a:bodyPr/>
                    <a:lstStyle/>
                    <a:p>
                      <a:pPr algn="just">
                        <a:spcAft>
                          <a:spcPts val="0"/>
                        </a:spcAft>
                      </a:pPr>
                      <a:r>
                        <a:rPr lang="en-US" sz="2400" kern="100">
                          <a:latin typeface="Calibri"/>
                          <a:ea typeface="宋体"/>
                          <a:cs typeface="Times New Roman"/>
                        </a:rPr>
                        <a:t>When an elderly person is deciding on a pet, adopting a cat is a far better option than adopting a dog.</a:t>
                      </a:r>
                      <a:endParaRPr lang="zh-CN" sz="2400" kern="100">
                        <a:latin typeface="Calibri"/>
                        <a:ea typeface="宋体"/>
                        <a:cs typeface="Times New Roman"/>
                      </a:endParaRPr>
                    </a:p>
                  </a:txBody>
                  <a:tcPr marL="68580" marR="68580" marT="0" marB="0"/>
                </a:tc>
                <a:tc>
                  <a:txBody>
                    <a:bodyPr/>
                    <a:lstStyle/>
                    <a:p>
                      <a:pPr algn="just">
                        <a:spcAft>
                          <a:spcPts val="0"/>
                        </a:spcAft>
                      </a:pPr>
                      <a:r>
                        <a:rPr lang="en-US" sz="2400" kern="100" dirty="0">
                          <a:latin typeface="Calibri"/>
                          <a:ea typeface="宋体"/>
                          <a:cs typeface="Times New Roman"/>
                        </a:rPr>
                        <a:t>Cats rule, dogs drool.</a:t>
                      </a:r>
                      <a:endParaRPr lang="zh-CN" sz="2400" kern="100" dirty="0">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351720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en-US" altLang="zh-CN" dirty="0" smtClean="0"/>
              <a:t>To establish a thesis, you need to establish an issue and take a strong position. </a:t>
            </a:r>
          </a:p>
          <a:p>
            <a:endParaRPr lang="en-US" altLang="zh-CN" dirty="0" smtClean="0"/>
          </a:p>
          <a:p>
            <a:endParaRPr lang="zh-CN" altLang="zh-CN" dirty="0" smtClean="0"/>
          </a:p>
          <a:p>
            <a:r>
              <a:rPr lang="en-US" altLang="zh-CN" dirty="0" smtClean="0"/>
              <a:t>The issue of a thesis must be both specific and broad. By specific, it means the issue should be narrow enough. You can zero in on it and fully develop it within the length of an essay. By broad, it means the issue can not be too narrow to attract the audience. But it should never be too broad or too specific as well.</a:t>
            </a:r>
          </a:p>
          <a:p>
            <a:endParaRPr lang="zh-CN" altLang="zh-CN" dirty="0" smtClean="0"/>
          </a:p>
          <a:p>
            <a:r>
              <a:rPr lang="en-US" altLang="zh-CN" dirty="0" smtClean="0"/>
              <a:t> Study abroad  vs. Benefits of study abroad to college students.</a:t>
            </a:r>
            <a:endParaRPr lang="zh-CN" altLang="zh-CN" dirty="0" smtClean="0"/>
          </a:p>
          <a:p>
            <a:endParaRPr lang="zh-CN" altLang="en-US" dirty="0"/>
          </a:p>
        </p:txBody>
      </p:sp>
    </p:spTree>
    <p:extLst>
      <p:ext uri="{BB962C8B-B14F-4D97-AF65-F5344CB8AC3E}">
        <p14:creationId xmlns:p14="http://schemas.microsoft.com/office/powerpoint/2010/main" val="2093310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en-US" altLang="zh-CN" dirty="0" smtClean="0"/>
              <a:t>The thesis can not be too narrow as well. It can not be over-specific.  </a:t>
            </a:r>
          </a:p>
          <a:p>
            <a:endParaRPr lang="zh-CN" altLang="zh-CN" dirty="0" smtClean="0"/>
          </a:p>
          <a:p>
            <a:r>
              <a:rPr lang="en-US" altLang="zh-CN" dirty="0" smtClean="0"/>
              <a:t> </a:t>
            </a:r>
            <a:r>
              <a:rPr lang="en-US" altLang="zh-CN" dirty="0" err="1" smtClean="0"/>
              <a:t>Eg</a:t>
            </a:r>
            <a:r>
              <a:rPr lang="en-US" altLang="zh-CN" dirty="0" smtClean="0"/>
              <a:t>. Study in the U.S. will improve my English.</a:t>
            </a:r>
          </a:p>
          <a:p>
            <a:endParaRPr lang="zh-CN" altLang="zh-CN" dirty="0" smtClean="0"/>
          </a:p>
          <a:p>
            <a:pPr lvl="0"/>
            <a:r>
              <a:rPr lang="en-US" altLang="zh-CN" dirty="0" smtClean="0"/>
              <a:t>Identify the over-specific factors.</a:t>
            </a:r>
            <a:endParaRPr lang="zh-CN" altLang="zh-CN" dirty="0" smtClean="0"/>
          </a:p>
          <a:p>
            <a:pPr lvl="0"/>
            <a:r>
              <a:rPr lang="en-US" altLang="zh-CN" dirty="0" smtClean="0"/>
              <a:t>Make the over-specific factors broad.</a:t>
            </a:r>
          </a:p>
          <a:p>
            <a:pPr lvl="0"/>
            <a:endParaRPr lang="en-US" altLang="zh-CN" dirty="0" smtClean="0"/>
          </a:p>
          <a:p>
            <a:pPr lvl="0"/>
            <a:endParaRPr lang="zh-CN" altLang="zh-CN" dirty="0" smtClean="0"/>
          </a:p>
          <a:p>
            <a:r>
              <a:rPr lang="en-US" altLang="zh-CN" dirty="0" smtClean="0"/>
              <a:t>Study abroad will improve cross-cultural communication skills of college students.</a:t>
            </a:r>
            <a:endParaRPr lang="zh-CN" altLang="zh-CN" dirty="0" smtClean="0"/>
          </a:p>
          <a:p>
            <a:pPr marL="0" indent="0">
              <a:buNone/>
            </a:pPr>
            <a:r>
              <a:rPr lang="en-US" altLang="zh-CN" dirty="0" smtClean="0"/>
              <a:t> </a:t>
            </a:r>
            <a:endParaRPr lang="zh-CN" altLang="zh-CN" dirty="0" smtClean="0"/>
          </a:p>
          <a:p>
            <a:endParaRPr lang="zh-CN" altLang="en-US" dirty="0"/>
          </a:p>
        </p:txBody>
      </p:sp>
    </p:spTree>
    <p:extLst>
      <p:ext uri="{BB962C8B-B14F-4D97-AF65-F5344CB8AC3E}">
        <p14:creationId xmlns:p14="http://schemas.microsoft.com/office/powerpoint/2010/main" val="52991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2000"/>
                                        <p:tgtEl>
                                          <p:spTgt spid="3">
                                            <p:txEl>
                                              <p:pRg st="8" end="8"/>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Always take a strong position. </a:t>
            </a:r>
            <a:endParaRPr lang="zh-CN" altLang="en-US" dirty="0"/>
          </a:p>
        </p:txBody>
      </p:sp>
      <p:sp>
        <p:nvSpPr>
          <p:cNvPr id="3" name="内容占位符 2"/>
          <p:cNvSpPr>
            <a:spLocks noGrp="1"/>
          </p:cNvSpPr>
          <p:nvPr>
            <p:ph sz="quarter" idx="1"/>
          </p:nvPr>
        </p:nvSpPr>
        <p:spPr/>
        <p:txBody>
          <a:bodyPr/>
          <a:lstStyle/>
          <a:p>
            <a:pPr marL="0" indent="0">
              <a:buNone/>
            </a:pPr>
            <a:r>
              <a:rPr lang="en-US" altLang="zh-CN" dirty="0" smtClean="0"/>
              <a:t> </a:t>
            </a:r>
            <a:endParaRPr lang="zh-CN" altLang="zh-CN" dirty="0" smtClean="0"/>
          </a:p>
          <a:p>
            <a:pPr marL="0" indent="0">
              <a:buNone/>
            </a:pPr>
            <a:r>
              <a:rPr lang="en-US" altLang="zh-CN" dirty="0" smtClean="0"/>
              <a:t>1. there are both advantages and disadvantages in study abroad. (no clear attitudes to the issue)</a:t>
            </a:r>
          </a:p>
          <a:p>
            <a:endParaRPr lang="zh-CN" altLang="zh-CN" dirty="0" smtClean="0"/>
          </a:p>
          <a:p>
            <a:pPr marL="0" indent="0">
              <a:buNone/>
            </a:pPr>
            <a:r>
              <a:rPr lang="en-US" altLang="zh-CN" dirty="0" smtClean="0"/>
              <a:t>2. study abroad benefits students in the long run.</a:t>
            </a:r>
          </a:p>
          <a:p>
            <a:endParaRPr lang="zh-CN" altLang="zh-CN" dirty="0" smtClean="0"/>
          </a:p>
          <a:p>
            <a:pPr marL="0" indent="0">
              <a:buNone/>
            </a:pPr>
            <a:r>
              <a:rPr lang="en-US" altLang="zh-CN" dirty="0" smtClean="0"/>
              <a:t>3. sending students abroad jeopardizes the home country’s development.</a:t>
            </a:r>
            <a:endParaRPr lang="zh-CN" altLang="zh-CN" dirty="0" smtClean="0"/>
          </a:p>
          <a:p>
            <a:endParaRPr lang="zh-CN" altLang="en-US" dirty="0"/>
          </a:p>
        </p:txBody>
      </p:sp>
    </p:spTree>
    <p:extLst>
      <p:ext uri="{BB962C8B-B14F-4D97-AF65-F5344CB8AC3E}">
        <p14:creationId xmlns:p14="http://schemas.microsoft.com/office/powerpoint/2010/main" val="1579147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772400" cy="1143000"/>
          </a:xfrm>
        </p:spPr>
        <p:txBody>
          <a:bodyPr>
            <a:normAutofit fontScale="90000"/>
          </a:bodyPr>
          <a:lstStyle/>
          <a:p>
            <a:r>
              <a:rPr lang="en-US" altLang="zh-CN" b="1" dirty="0" smtClean="0"/>
              <a:t>5-step decision making package of a strong position</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a:xfrm>
            <a:off x="467544" y="1556792"/>
            <a:ext cx="7772400" cy="4572000"/>
          </a:xfrm>
        </p:spPr>
        <p:txBody>
          <a:bodyPr>
            <a:normAutofit fontScale="85000" lnSpcReduction="20000"/>
          </a:bodyPr>
          <a:lstStyle/>
          <a:p>
            <a:r>
              <a:rPr lang="en-US" altLang="zh-CN" i="1" dirty="0" smtClean="0"/>
              <a:t>Step1: interpret the facts of the issue: to understand the situation of the issue, ask : what is the issue? What is the intended result? What do I know about them? What other information can I collect?</a:t>
            </a:r>
            <a:endParaRPr lang="zh-CN" altLang="zh-CN" i="1" dirty="0" smtClean="0"/>
          </a:p>
          <a:p>
            <a:r>
              <a:rPr lang="en-US" altLang="zh-CN" dirty="0" smtClean="0"/>
              <a:t> </a:t>
            </a:r>
            <a:endParaRPr lang="zh-CN" altLang="zh-CN" dirty="0" smtClean="0"/>
          </a:p>
          <a:p>
            <a:r>
              <a:rPr lang="en-US" altLang="zh-CN" dirty="0" err="1" smtClean="0"/>
              <a:t>Eg</a:t>
            </a:r>
            <a:r>
              <a:rPr lang="en-US" altLang="zh-CN" dirty="0" smtClean="0"/>
              <a:t>. The gap year</a:t>
            </a:r>
            <a:endParaRPr lang="zh-CN" altLang="zh-CN" dirty="0" smtClean="0"/>
          </a:p>
          <a:p>
            <a:pPr lvl="0"/>
            <a:r>
              <a:rPr lang="en-US" altLang="zh-CN" dirty="0" smtClean="0"/>
              <a:t>Whether a college student should take a gap year off during college?</a:t>
            </a:r>
            <a:endParaRPr lang="zh-CN" altLang="zh-CN" dirty="0" smtClean="0"/>
          </a:p>
          <a:p>
            <a:pPr lvl="0"/>
            <a:r>
              <a:rPr lang="en-US" altLang="zh-CN" dirty="0" smtClean="0"/>
              <a:t>The all round development of college students.</a:t>
            </a:r>
            <a:endParaRPr lang="zh-CN" altLang="zh-CN" dirty="0" smtClean="0"/>
          </a:p>
          <a:p>
            <a:pPr lvl="0"/>
            <a:r>
              <a:rPr lang="en-US" altLang="zh-CN" dirty="0" smtClean="0"/>
              <a:t>A year taken off for students to do something other than school work.</a:t>
            </a:r>
            <a:endParaRPr lang="zh-CN" altLang="zh-CN" dirty="0" smtClean="0"/>
          </a:p>
          <a:p>
            <a:pPr lvl="0"/>
            <a:r>
              <a:rPr lang="en-US" altLang="zh-CN" dirty="0" smtClean="0"/>
              <a:t>All-round development; what makes all-round development? Knowledge, social interests, skills, values, physical and mental health, and so on.</a:t>
            </a:r>
            <a:endParaRPr lang="zh-CN" altLang="zh-CN" dirty="0" smtClean="0"/>
          </a:p>
          <a:p>
            <a:endParaRPr lang="zh-CN" altLang="en-US" dirty="0"/>
          </a:p>
        </p:txBody>
      </p:sp>
    </p:spTree>
    <p:extLst>
      <p:ext uri="{BB962C8B-B14F-4D97-AF65-F5344CB8AC3E}">
        <p14:creationId xmlns:p14="http://schemas.microsoft.com/office/powerpoint/2010/main" val="4072005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914400" y="836712"/>
            <a:ext cx="7772400" cy="5183088"/>
          </a:xfrm>
        </p:spPr>
        <p:txBody>
          <a:bodyPr>
            <a:normAutofit fontScale="85000" lnSpcReduction="20000"/>
          </a:bodyPr>
          <a:lstStyle/>
          <a:p>
            <a:r>
              <a:rPr lang="en-US" altLang="zh-CN" i="1" dirty="0" smtClean="0"/>
              <a:t>Step 2: analyze the situation  Be comprehensive!!!</a:t>
            </a:r>
          </a:p>
          <a:p>
            <a:endParaRPr lang="zh-CN" altLang="zh-CN" i="1" dirty="0" smtClean="0"/>
          </a:p>
          <a:p>
            <a:r>
              <a:rPr lang="en-US" altLang="zh-CN" dirty="0" smtClean="0"/>
              <a:t>   To see both sides of the issue</a:t>
            </a:r>
            <a:endParaRPr lang="zh-CN" altLang="zh-CN" dirty="0" smtClean="0"/>
          </a:p>
          <a:p>
            <a:pPr lvl="0"/>
            <a:r>
              <a:rPr lang="en-US" altLang="zh-CN" dirty="0" smtClean="0"/>
              <a:t>What are the alternatives or possible answers to the issue?</a:t>
            </a:r>
            <a:endParaRPr lang="zh-CN" altLang="zh-CN" dirty="0" smtClean="0"/>
          </a:p>
          <a:p>
            <a:pPr lvl="0"/>
            <a:r>
              <a:rPr lang="en-US" altLang="zh-CN" dirty="0" smtClean="0"/>
              <a:t>What are the advantages and disadvantages of each alternative?</a:t>
            </a:r>
            <a:endParaRPr lang="zh-CN" altLang="zh-CN" dirty="0" smtClean="0"/>
          </a:p>
          <a:p>
            <a:r>
              <a:rPr lang="en-US" altLang="zh-CN" dirty="0" err="1" smtClean="0"/>
              <a:t>Eg</a:t>
            </a:r>
            <a:r>
              <a:rPr lang="en-US" altLang="zh-CN" dirty="0" smtClean="0"/>
              <a:t>. Advantages  taking a gap year off during college, a student can:</a:t>
            </a:r>
            <a:endParaRPr lang="zh-CN" altLang="zh-CN" dirty="0" smtClean="0"/>
          </a:p>
          <a:p>
            <a:pPr marL="1700213" indent="-1700213"/>
            <a:r>
              <a:rPr lang="en-US" altLang="zh-CN" dirty="0" smtClean="0"/>
              <a:t>    Develop independence, learn practical skills,    cultivate a life-long interest, foster wholesome values and worldviews and etc.</a:t>
            </a:r>
            <a:endParaRPr lang="zh-CN" altLang="zh-CN" dirty="0" smtClean="0"/>
          </a:p>
          <a:p>
            <a:pPr marL="1619250" indent="-1619250">
              <a:buNone/>
            </a:pPr>
            <a:r>
              <a:rPr lang="en-US" altLang="zh-CN" dirty="0" smtClean="0"/>
              <a:t>         Disadvantages: academic study interrupted, not allowed   by school regulations, parents’ disapproval, danger, etc.</a:t>
            </a:r>
            <a:endParaRPr lang="zh-CN" altLang="zh-CN" dirty="0" smtClean="0"/>
          </a:p>
          <a:p>
            <a:endParaRPr lang="zh-CN" altLang="en-US" dirty="0"/>
          </a:p>
        </p:txBody>
      </p:sp>
    </p:spTree>
    <p:extLst>
      <p:ext uri="{BB962C8B-B14F-4D97-AF65-F5344CB8AC3E}">
        <p14:creationId xmlns:p14="http://schemas.microsoft.com/office/powerpoint/2010/main" val="3963735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en-US" altLang="zh-CN" i="1" dirty="0" smtClean="0"/>
              <a:t>       Step 3: evaluate the alternatives: how effective is the advantage? How destructive the disadvantage? How desirable is the advantage? How undesirable is the disadvantage?</a:t>
            </a:r>
          </a:p>
          <a:p>
            <a:endParaRPr lang="zh-CN" altLang="zh-CN" i="1" dirty="0" smtClean="0"/>
          </a:p>
          <a:p>
            <a:r>
              <a:rPr lang="en-US" altLang="zh-CN" dirty="0" smtClean="0"/>
              <a:t>      </a:t>
            </a:r>
            <a:r>
              <a:rPr lang="en-US" altLang="zh-CN" i="1" dirty="0" smtClean="0"/>
              <a:t>Step 4: infer from the evaluation</a:t>
            </a:r>
            <a:endParaRPr lang="zh-CN" altLang="zh-CN" i="1" dirty="0" smtClean="0"/>
          </a:p>
          <a:p>
            <a:r>
              <a:rPr lang="en-US" altLang="zh-CN" i="1" dirty="0" smtClean="0"/>
              <a:t>       Compare the scores of the alternatives and draw a conclusion.</a:t>
            </a:r>
          </a:p>
          <a:p>
            <a:endParaRPr lang="zh-CN" altLang="zh-CN" i="1" dirty="0" smtClean="0"/>
          </a:p>
          <a:p>
            <a:r>
              <a:rPr lang="en-US" altLang="zh-CN" i="1" dirty="0" smtClean="0"/>
              <a:t>      Step 5: self-regulation </a:t>
            </a:r>
            <a:endParaRPr lang="zh-CN" altLang="zh-CN" i="1" dirty="0" smtClean="0"/>
          </a:p>
          <a:p>
            <a:r>
              <a:rPr lang="en-US" altLang="zh-CN" i="1" dirty="0" smtClean="0"/>
              <a:t>       Don I miss anything in the previous steps?   </a:t>
            </a:r>
            <a:r>
              <a:rPr lang="en-US" altLang="zh-CN" i="1" dirty="0" err="1" smtClean="0"/>
              <a:t>Eg</a:t>
            </a:r>
            <a:r>
              <a:rPr lang="en-US" altLang="zh-CN" i="1" dirty="0" smtClean="0"/>
              <a:t>. How would the Chinese society accept the idea of gap year?</a:t>
            </a:r>
            <a:endParaRPr lang="zh-CN" altLang="zh-CN" i="1" dirty="0" smtClean="0"/>
          </a:p>
          <a:p>
            <a:endParaRPr lang="zh-CN" altLang="en-US" dirty="0"/>
          </a:p>
        </p:txBody>
      </p:sp>
    </p:spTree>
    <p:extLst>
      <p:ext uri="{BB962C8B-B14F-4D97-AF65-F5344CB8AC3E}">
        <p14:creationId xmlns:p14="http://schemas.microsoft.com/office/powerpoint/2010/main" val="559146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critical thinking?</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en-US" altLang="zh-CN" dirty="0" smtClean="0"/>
              <a:t>Accepting ideas of others</a:t>
            </a:r>
            <a:endParaRPr lang="en-US" altLang="zh-CN" dirty="0"/>
          </a:p>
          <a:p>
            <a:pPr marL="0" indent="0">
              <a:buNone/>
            </a:pPr>
            <a:endParaRPr lang="en-US" altLang="zh-CN" dirty="0" smtClean="0"/>
          </a:p>
          <a:p>
            <a:pPr marL="0" indent="0">
              <a:buNone/>
            </a:pPr>
            <a:r>
              <a:rPr lang="en-US" altLang="zh-CN" dirty="0" smtClean="0"/>
              <a:t>or</a:t>
            </a:r>
            <a:endParaRPr lang="zh-CN" altLang="zh-CN" dirty="0" smtClean="0"/>
          </a:p>
          <a:p>
            <a:pPr marL="0" indent="0">
              <a:buNone/>
            </a:pPr>
            <a:r>
              <a:rPr lang="en-US" altLang="zh-CN" dirty="0" smtClean="0"/>
              <a:t> </a:t>
            </a:r>
            <a:endParaRPr lang="zh-CN" altLang="zh-CN" dirty="0" smtClean="0"/>
          </a:p>
          <a:p>
            <a:r>
              <a:rPr lang="en-US" altLang="zh-CN" dirty="0" smtClean="0"/>
              <a:t>Making judgment </a:t>
            </a:r>
          </a:p>
          <a:p>
            <a:pPr marL="0" indent="0">
              <a:buNone/>
            </a:pPr>
            <a:r>
              <a:rPr lang="en-US" altLang="zh-CN" dirty="0" smtClean="0"/>
              <a:t>on one’s own.</a:t>
            </a:r>
            <a:endParaRPr lang="zh-CN" altLang="zh-CN" dirty="0" smtClean="0"/>
          </a:p>
          <a:p>
            <a:endParaRPr lang="zh-CN" altLang="en-US" dirty="0"/>
          </a:p>
        </p:txBody>
      </p:sp>
      <p:pic>
        <p:nvPicPr>
          <p:cNvPr id="4" name="图片 3" descr="critical thinking.jpg"/>
          <p:cNvPicPr>
            <a:picLocks noChangeAspect="1"/>
          </p:cNvPicPr>
          <p:nvPr/>
        </p:nvPicPr>
        <p:blipFill>
          <a:blip r:embed="rId2" cstate="print"/>
          <a:stretch>
            <a:fillRect/>
          </a:stretch>
        </p:blipFill>
        <p:spPr>
          <a:xfrm>
            <a:off x="5652120" y="1988840"/>
            <a:ext cx="3204673" cy="3429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ssumption</a:t>
            </a:r>
            <a:endParaRPr lang="zh-CN" altLang="en-US" dirty="0"/>
          </a:p>
        </p:txBody>
      </p:sp>
      <p:sp>
        <p:nvSpPr>
          <p:cNvPr id="3" name="内容占位符 2"/>
          <p:cNvSpPr>
            <a:spLocks noGrp="1"/>
          </p:cNvSpPr>
          <p:nvPr>
            <p:ph sz="quarter" idx="1"/>
          </p:nvPr>
        </p:nvSpPr>
        <p:spPr/>
        <p:txBody>
          <a:bodyPr/>
          <a:lstStyle/>
          <a:p>
            <a:r>
              <a:rPr lang="en-US" altLang="zh-CN" dirty="0" smtClean="0"/>
              <a:t>In critical thinking, “assumptions” refers to anything that is taken for granted in the presentation of an argument. These may be facts, ideas or beliefs that are not stated explicitly but which underlie the argument. Without them, the same conclusion would not be possible.</a:t>
            </a:r>
            <a:endParaRPr lang="zh-CN" altLang="en-US" dirty="0"/>
          </a:p>
        </p:txBody>
      </p:sp>
    </p:spTree>
    <p:extLst>
      <p:ext uri="{BB962C8B-B14F-4D97-AF65-F5344CB8AC3E}">
        <p14:creationId xmlns:p14="http://schemas.microsoft.com/office/powerpoint/2010/main" val="27815166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Reasoning </a:t>
            </a:r>
            <a:endParaRPr lang="zh-CN" altLang="en-US" dirty="0"/>
          </a:p>
        </p:txBody>
      </p:sp>
      <p:sp>
        <p:nvSpPr>
          <p:cNvPr id="3" name="内容占位符 2"/>
          <p:cNvSpPr>
            <a:spLocks noGrp="1"/>
          </p:cNvSpPr>
          <p:nvPr>
            <p:ph sz="quarter" idx="1"/>
          </p:nvPr>
        </p:nvSpPr>
        <p:spPr/>
        <p:txBody>
          <a:bodyPr/>
          <a:lstStyle/>
          <a:p>
            <a:pPr lvl="1"/>
            <a:r>
              <a:rPr lang="en-US" altLang="zh-CN" dirty="0" smtClean="0"/>
              <a:t>Justification of a thesis with reasons and evidence.</a:t>
            </a:r>
          </a:p>
          <a:p>
            <a:pPr lvl="1"/>
            <a:endParaRPr lang="en-US" altLang="zh-CN" dirty="0" smtClean="0"/>
          </a:p>
          <a:p>
            <a:pPr lvl="1"/>
            <a:endParaRPr lang="zh-CN" altLang="zh-CN" dirty="0" smtClean="0"/>
          </a:p>
          <a:p>
            <a:r>
              <a:rPr lang="en-US" altLang="zh-CN" sz="2800" dirty="0" smtClean="0"/>
              <a:t>A reason is a statement that tells why you think a thesis true. It is not causes, which means why something happens. In the context of arguments and reasoning, when we say reasons, it means why do you think that? You need to analyze and evaluate.</a:t>
            </a:r>
            <a:endParaRPr lang="zh-CN" altLang="zh-CN" sz="2800" dirty="0" smtClean="0"/>
          </a:p>
          <a:p>
            <a:endParaRPr lang="zh-CN" altLang="en-US" dirty="0"/>
          </a:p>
        </p:txBody>
      </p:sp>
    </p:spTree>
    <p:extLst>
      <p:ext uri="{BB962C8B-B14F-4D97-AF65-F5344CB8AC3E}">
        <p14:creationId xmlns:p14="http://schemas.microsoft.com/office/powerpoint/2010/main" val="11326883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Evidence:</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normAutofit lnSpcReduction="10000"/>
          </a:bodyPr>
          <a:lstStyle/>
          <a:p>
            <a:pPr marL="274320" lvl="2" indent="-274320">
              <a:spcBef>
                <a:spcPts val="580"/>
              </a:spcBef>
              <a:buClr>
                <a:schemeClr val="accent1"/>
              </a:buClr>
            </a:pPr>
            <a:r>
              <a:rPr lang="en-US" altLang="zh-CN" sz="2800" dirty="0" smtClean="0"/>
              <a:t>Evidence is the body of facts or information that indicates why you believe a thesis to be true or valid. Evidence include statistics and other numerical data; information gathered through sight, hearing, smell, taste, and touch; information collected from books, other publications, or the testimony of experts, and ideas that we have observed so often that we commonly accept it as true.</a:t>
            </a:r>
            <a:endParaRPr lang="zh-CN" altLang="zh-CN" sz="2800" dirty="0" smtClean="0"/>
          </a:p>
          <a:p>
            <a:endParaRPr lang="zh-CN" altLang="en-US" dirty="0"/>
          </a:p>
        </p:txBody>
      </p:sp>
    </p:spTree>
    <p:extLst>
      <p:ext uri="{BB962C8B-B14F-4D97-AF65-F5344CB8AC3E}">
        <p14:creationId xmlns:p14="http://schemas.microsoft.com/office/powerpoint/2010/main" val="1583325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64704"/>
            <a:ext cx="7772400" cy="1143000"/>
          </a:xfrm>
        </p:spPr>
        <p:txBody>
          <a:bodyPr>
            <a:normAutofit fontScale="90000"/>
          </a:bodyPr>
          <a:lstStyle/>
          <a:p>
            <a:r>
              <a:rPr lang="en-US" altLang="zh-CN" dirty="0" smtClean="0"/>
              <a:t>Identify the thesis, reasons, and evidence in the following passage.</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a:xfrm>
            <a:off x="395536" y="1780456"/>
            <a:ext cx="8219256" cy="5077544"/>
          </a:xfrm>
        </p:spPr>
        <p:txBody>
          <a:bodyPr>
            <a:normAutofit fontScale="92500"/>
          </a:bodyPr>
          <a:lstStyle/>
          <a:p>
            <a:r>
              <a:rPr lang="en-US" altLang="zh-CN" dirty="0" smtClean="0"/>
              <a:t>People are less politically aware now than they have been at any time in the past. For hundreds of years, people took great personal risks to fight for causes that would benefit other people more than themselves. This rarely happens today. As late as the 1980s, there were frequent rallies with people in one country demonstrating to show solidarity with people elsewhere. Now, rallies are more likely to be for personal gain such as better salaries or student grants rather than for political issues of wider application. Even low risk activities such as voting in elections attract low turn-outs.</a:t>
            </a:r>
            <a:endParaRPr lang="zh-CN" altLang="en-US" dirty="0"/>
          </a:p>
        </p:txBody>
      </p:sp>
    </p:spTree>
    <p:extLst>
      <p:ext uri="{BB962C8B-B14F-4D97-AF65-F5344CB8AC3E}">
        <p14:creationId xmlns:p14="http://schemas.microsoft.com/office/powerpoint/2010/main" val="16807252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Reasoning vs. </a:t>
            </a:r>
            <a:r>
              <a:rPr lang="en-US" altLang="zh-CN" b="1" dirty="0"/>
              <a:t>E</a:t>
            </a:r>
            <a:r>
              <a:rPr lang="en-US" altLang="zh-CN" b="1" dirty="0" smtClean="0"/>
              <a:t>xplaining</a:t>
            </a:r>
            <a:r>
              <a:rPr lang="zh-CN" altLang="zh-CN" dirty="0" smtClean="0"/>
              <a:t/>
            </a:r>
            <a:br>
              <a:rPr lang="zh-CN" altLang="zh-CN" dirty="0" smtClean="0"/>
            </a:br>
            <a:endParaRPr lang="zh-CN" altLang="en-US" dirty="0"/>
          </a:p>
        </p:txBody>
      </p:sp>
      <p:sp>
        <p:nvSpPr>
          <p:cNvPr id="3" name="内容占位符 2"/>
          <p:cNvSpPr>
            <a:spLocks noGrp="1"/>
          </p:cNvSpPr>
          <p:nvPr>
            <p:ph sz="quarter" idx="1"/>
          </p:nvPr>
        </p:nvSpPr>
        <p:spPr/>
        <p:txBody>
          <a:bodyPr/>
          <a:lstStyle/>
          <a:p>
            <a:r>
              <a:rPr lang="en-US" altLang="zh-CN" b="1" dirty="0" smtClean="0"/>
              <a:t>Explaining: tell how and why something has happened</a:t>
            </a:r>
            <a:endParaRPr lang="zh-CN" altLang="zh-CN" dirty="0" smtClean="0"/>
          </a:p>
          <a:p>
            <a:r>
              <a:rPr lang="en-US" altLang="zh-CN" b="1" dirty="0" smtClean="0"/>
              <a:t> </a:t>
            </a:r>
            <a:r>
              <a:rPr lang="en-US" altLang="zh-CN" dirty="0" smtClean="0"/>
              <a:t>  Function of an explanation: An account of how or why something has occurred</a:t>
            </a:r>
            <a:endParaRPr lang="zh-CN" altLang="zh-CN" dirty="0" smtClean="0"/>
          </a:p>
          <a:p>
            <a:r>
              <a:rPr lang="en-US" altLang="zh-CN" dirty="0" smtClean="0"/>
              <a:t>   Part of reasoning</a:t>
            </a:r>
            <a:endParaRPr lang="zh-CN" altLang="zh-CN" dirty="0" smtClean="0"/>
          </a:p>
          <a:p>
            <a:r>
              <a:rPr lang="en-US" altLang="zh-CN" dirty="0" smtClean="0"/>
              <a:t>An explanation is not necessarily reasoning, but if used properly, it can make the reasoning more convincing. </a:t>
            </a:r>
            <a:endParaRPr lang="zh-CN" altLang="zh-CN" dirty="0" smtClean="0"/>
          </a:p>
          <a:p>
            <a:r>
              <a:rPr lang="en-US" altLang="zh-CN" b="1" dirty="0" smtClean="0"/>
              <a:t>Reasoning: use reasons and evidence to tell how or why a thesis is true.</a:t>
            </a:r>
            <a:endParaRPr lang="zh-CN" altLang="zh-CN" dirty="0" smtClean="0"/>
          </a:p>
          <a:p>
            <a:endParaRPr lang="zh-CN" altLang="en-US" dirty="0"/>
          </a:p>
        </p:txBody>
      </p:sp>
    </p:spTree>
    <p:extLst>
      <p:ext uri="{BB962C8B-B14F-4D97-AF65-F5344CB8AC3E}">
        <p14:creationId xmlns:p14="http://schemas.microsoft.com/office/powerpoint/2010/main" val="57601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altLang="zh-CN" dirty="0" smtClean="0"/>
              <a:t>Read the following passage. Tell if it is reasoning or explaining.</a:t>
            </a:r>
            <a:endParaRPr lang="zh-CN" altLang="zh-CN" dirty="0" smtClean="0"/>
          </a:p>
          <a:p>
            <a:pPr>
              <a:buNone/>
            </a:pPr>
            <a:r>
              <a:rPr lang="en-US" altLang="zh-CN" dirty="0" smtClean="0"/>
              <a:t> </a:t>
            </a:r>
            <a:endParaRPr lang="zh-CN" altLang="zh-CN" dirty="0" smtClean="0"/>
          </a:p>
          <a:p>
            <a:r>
              <a:rPr lang="en-US" altLang="zh-CN" dirty="0" smtClean="0"/>
              <a:t>Both the toy mice were the same size and shape so the dog, Misty, was confused. Although one mouse was red and one was blue, Misty was unable to tell which mouse was his toy simply by looking. Like other dogs, he needed to sniff them both, using his sense of smell to tell them apart, because he couldn’t discriminate between different colors. </a:t>
            </a:r>
            <a:endParaRPr lang="zh-CN" altLang="zh-CN" dirty="0" smtClean="0"/>
          </a:p>
          <a:p>
            <a:endParaRPr lang="zh-CN" altLang="en-US" dirty="0"/>
          </a:p>
        </p:txBody>
      </p:sp>
    </p:spTree>
    <p:extLst>
      <p:ext uri="{BB962C8B-B14F-4D97-AF65-F5344CB8AC3E}">
        <p14:creationId xmlns:p14="http://schemas.microsoft.com/office/powerpoint/2010/main" val="32089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28596" y="357166"/>
            <a:ext cx="7929618" cy="5929354"/>
          </a:xfrm>
        </p:spPr>
        <p:txBody>
          <a:bodyPr>
            <a:normAutofit fontScale="92500"/>
          </a:bodyPr>
          <a:lstStyle/>
          <a:p>
            <a:r>
              <a:rPr lang="en-US" altLang="zh-CN" dirty="0" smtClean="0"/>
              <a:t>Read the following passage. Tell if it is reasoning or explaining.</a:t>
            </a:r>
            <a:endParaRPr lang="zh-CN" altLang="zh-CN" dirty="0" smtClean="0"/>
          </a:p>
          <a:p>
            <a:r>
              <a:rPr lang="en-US" altLang="zh-CN" dirty="0" smtClean="0"/>
              <a:t> </a:t>
            </a:r>
            <a:endParaRPr lang="zh-CN" altLang="zh-CN" dirty="0" smtClean="0"/>
          </a:p>
          <a:p>
            <a:r>
              <a:rPr lang="en-US" altLang="zh-CN" dirty="0" smtClean="0"/>
              <a:t>New-born babies may lack the capacity to monitor their own breathing and body-temperature during the first three months of life. Babies who sleep alongside their mothers could benefit from learning to regulate their breathing and sleeping, following the rhythm of the parent. These babies wake more frequently than those who sleep alone. Moreover, mothers who sleep next to their babies are better able to monitor their child for movement during the night. Consequently, it may be safer for new-born babies to sleep with their parents. </a:t>
            </a:r>
            <a:endParaRPr lang="zh-CN" altLang="zh-CN" dirty="0" smtClean="0"/>
          </a:p>
          <a:p>
            <a:endParaRPr lang="zh-CN" altLang="en-US" dirty="0"/>
          </a:p>
        </p:txBody>
      </p:sp>
    </p:spTree>
    <p:extLst>
      <p:ext uri="{BB962C8B-B14F-4D97-AF65-F5344CB8AC3E}">
        <p14:creationId xmlns:p14="http://schemas.microsoft.com/office/powerpoint/2010/main" val="2242410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62706"/>
            <a:ext cx="7772400" cy="394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331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sz="quarter" idx="1"/>
          </p:nvPr>
        </p:nvSpPr>
        <p:spPr>
          <a:xfrm>
            <a:off x="609600" y="304800"/>
            <a:ext cx="8077200" cy="5715000"/>
          </a:xfrm>
        </p:spPr>
        <p:txBody>
          <a:bodyPr>
            <a:normAutofit fontScale="92500"/>
          </a:bodyPr>
          <a:lstStyle/>
          <a:p>
            <a:r>
              <a:rPr lang="en-US" altLang="zh-CN" sz="2800" i="1" dirty="0" smtClean="0"/>
              <a:t>Imagine, you have borrowed a book from a university library that has to be returned the following day, but the book contains important information you need for an essay.</a:t>
            </a:r>
          </a:p>
          <a:p>
            <a:endParaRPr lang="en-US" altLang="zh-CN" sz="2800" i="1" dirty="0" smtClean="0"/>
          </a:p>
          <a:p>
            <a:r>
              <a:rPr lang="en-US" altLang="zh-CN" dirty="0" smtClean="0"/>
              <a:t>List some examples of issues you might need to think about critically when you are studying.</a:t>
            </a:r>
          </a:p>
          <a:p>
            <a:r>
              <a:rPr lang="en-US" altLang="zh-CN" u="sng" dirty="0" smtClean="0"/>
              <a:t>Understand what is relevant</a:t>
            </a:r>
          </a:p>
          <a:p>
            <a:r>
              <a:rPr lang="en-US" altLang="zh-CN" u="sng" dirty="0" smtClean="0"/>
              <a:t>Recognizing the writer’s purpose, or reason, for writing a text</a:t>
            </a:r>
          </a:p>
          <a:p>
            <a:r>
              <a:rPr lang="en-US" altLang="zh-CN" u="sng" dirty="0" smtClean="0"/>
              <a:t>_____________________________</a:t>
            </a:r>
          </a:p>
          <a:p>
            <a:r>
              <a:rPr lang="en-US" altLang="zh-CN" u="sng" dirty="0" smtClean="0"/>
              <a:t>_____________________________</a:t>
            </a:r>
          </a:p>
          <a:p>
            <a:r>
              <a:rPr lang="en-US" altLang="zh-CN" u="sng" dirty="0" smtClean="0"/>
              <a:t>______________________________</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Assessing the writer’s argument critically</a:t>
            </a:r>
          </a:p>
          <a:p>
            <a:r>
              <a:rPr lang="en-US" altLang="zh-CN" dirty="0" smtClean="0"/>
              <a:t>Comparing and evaluation issues</a:t>
            </a:r>
          </a:p>
          <a:p>
            <a:r>
              <a:rPr lang="en-US" altLang="zh-CN" dirty="0" smtClean="0"/>
              <a:t>Evaluating the credibility of a writer’s sources</a:t>
            </a:r>
          </a:p>
          <a:p>
            <a:r>
              <a:rPr lang="en-US" altLang="zh-CN" dirty="0" smtClean="0"/>
              <a:t>Detecting bias</a:t>
            </a:r>
          </a:p>
          <a:p>
            <a:r>
              <a:rPr lang="en-US" altLang="zh-CN" dirty="0" smtClean="0"/>
              <a:t>Differentiating between main and supporting ideas</a:t>
            </a:r>
          </a:p>
          <a:p>
            <a:r>
              <a:rPr lang="en-US" altLang="zh-CN" dirty="0" smtClean="0"/>
              <a:t>Justifying ideas, comments and analyses used by a writer</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Does critical thinking equal with criticizing?</a:t>
            </a:r>
          </a:p>
          <a:p>
            <a:endParaRPr lang="zh-CN" altLang="zh-CN" dirty="0" smtClean="0"/>
          </a:p>
          <a:p>
            <a:r>
              <a:rPr lang="en-US" altLang="zh-CN" dirty="0" smtClean="0"/>
              <a:t>A critical thinker is critical with her own thinking as well. She monitors her own thinking process and corrects any mistakes she might detect.</a:t>
            </a:r>
            <a:endParaRPr lang="zh-CN" altLang="zh-CN" dirty="0" smtClean="0"/>
          </a:p>
          <a:p>
            <a:endParaRPr lang="zh-CN" altLang="en-US" dirty="0"/>
          </a:p>
        </p:txBody>
      </p:sp>
    </p:spTree>
    <p:extLst>
      <p:ext uri="{BB962C8B-B14F-4D97-AF65-F5344CB8AC3E}">
        <p14:creationId xmlns:p14="http://schemas.microsoft.com/office/powerpoint/2010/main" val="30015383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Critical Writing</a:t>
            </a:r>
            <a:endParaRPr lang="zh-CN" altLang="en-US" dirty="0"/>
          </a:p>
        </p:txBody>
      </p:sp>
      <p:sp>
        <p:nvSpPr>
          <p:cNvPr id="3" name="内容占位符 2"/>
          <p:cNvSpPr>
            <a:spLocks noGrp="1"/>
          </p:cNvSpPr>
          <p:nvPr>
            <p:ph sz="quarter" idx="1"/>
          </p:nvPr>
        </p:nvSpPr>
        <p:spPr/>
        <p:txBody>
          <a:bodyPr/>
          <a:lstStyle/>
          <a:p>
            <a:r>
              <a:rPr lang="en-US" altLang="zh-CN" dirty="0" smtClean="0"/>
              <a:t>The </a:t>
            </a:r>
            <a:r>
              <a:rPr lang="en-US" altLang="zh-CN" dirty="0"/>
              <a:t>purpose of critical writing is not to give information but to convince the reader of the author’s point of view</a:t>
            </a:r>
          </a:p>
          <a:p>
            <a:endParaRPr lang="en-US" altLang="zh-CN" dirty="0"/>
          </a:p>
          <a:p>
            <a:r>
              <a:rPr lang="en-US" altLang="zh-CN" dirty="0"/>
              <a:t>Critical writing is using the explanation skill of critical thinking to make arguments to justify a point of view in the written form.</a:t>
            </a:r>
          </a:p>
          <a:p>
            <a:endParaRPr lang="zh-CN" altLang="en-US" dirty="0"/>
          </a:p>
        </p:txBody>
      </p:sp>
    </p:spTree>
    <p:extLst>
      <p:ext uri="{BB962C8B-B14F-4D97-AF65-F5344CB8AC3E}">
        <p14:creationId xmlns:p14="http://schemas.microsoft.com/office/powerpoint/2010/main" val="1993370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22903" y="1124744"/>
            <a:ext cx="7838107" cy="4895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216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44824"/>
            <a:ext cx="8879389" cy="310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756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19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836712"/>
            <a:ext cx="9109047" cy="492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6698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21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4999" y="1844824"/>
            <a:ext cx="9129001" cy="328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742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42"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2830" y="2060848"/>
            <a:ext cx="9051170" cy="293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75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26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916832"/>
            <a:ext cx="8618067" cy="226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563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29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678679"/>
            <a:ext cx="9036496" cy="225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9545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331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44824"/>
            <a:ext cx="8784976" cy="241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306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33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87732"/>
            <a:ext cx="9046394" cy="311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01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899592" y="1268760"/>
            <a:ext cx="7772400" cy="4572000"/>
          </a:xfrm>
        </p:spPr>
        <p:txBody>
          <a:bodyPr>
            <a:normAutofit fontScale="92500" lnSpcReduction="20000"/>
          </a:bodyPr>
          <a:lstStyle/>
          <a:p>
            <a:pPr marL="457200">
              <a:lnSpc>
                <a:spcPct val="107000"/>
              </a:lnSpc>
              <a:spcAft>
                <a:spcPts val="800"/>
              </a:spcAft>
            </a:pPr>
            <a:r>
              <a:rPr lang="en-GB" altLang="zh-CN" sz="2800" dirty="0" err="1">
                <a:latin typeface="Calibri"/>
                <a:ea typeface="Calibri"/>
                <a:cs typeface="Calibri"/>
              </a:rPr>
              <a:t>Pascarella</a:t>
            </a:r>
            <a:r>
              <a:rPr lang="en-GB" altLang="zh-CN" sz="2800" dirty="0">
                <a:latin typeface="Calibri"/>
                <a:ea typeface="Calibri"/>
                <a:cs typeface="Calibri"/>
              </a:rPr>
              <a:t> and </a:t>
            </a:r>
            <a:r>
              <a:rPr lang="en-GB" altLang="zh-CN" sz="2800" dirty="0" err="1">
                <a:latin typeface="Calibri"/>
                <a:ea typeface="Calibri"/>
                <a:cs typeface="Calibri"/>
              </a:rPr>
              <a:t>Terenzini</a:t>
            </a:r>
            <a:r>
              <a:rPr lang="en-GB" altLang="zh-CN" sz="2800" dirty="0">
                <a:latin typeface="Calibri"/>
                <a:ea typeface="Calibri"/>
                <a:cs typeface="Calibri"/>
              </a:rPr>
              <a:t> (1991) note that critical thinking has been defined and measured in a number of ways </a:t>
            </a:r>
            <a:r>
              <a:rPr lang="en-GB" altLang="zh-CN" sz="2800" i="1" dirty="0">
                <a:latin typeface="Calibri"/>
                <a:ea typeface="Calibri"/>
                <a:cs typeface="Calibri"/>
              </a:rPr>
              <a:t>"</a:t>
            </a:r>
            <a:r>
              <a:rPr lang="en-GB" altLang="zh-CN" sz="2800" dirty="0">
                <a:latin typeface="Calibri"/>
                <a:ea typeface="Calibri"/>
                <a:cs typeface="Calibri"/>
              </a:rPr>
              <a:t>but typically involves the individual's ability to do some or all of the following: </a:t>
            </a:r>
            <a:endParaRPr lang="en-GB" altLang="zh-CN" sz="2800" dirty="0" smtClean="0">
              <a:latin typeface="Calibri"/>
              <a:ea typeface="Calibri"/>
              <a:cs typeface="Calibri"/>
            </a:endParaRPr>
          </a:p>
          <a:p>
            <a:pPr marL="457200">
              <a:lnSpc>
                <a:spcPct val="107000"/>
              </a:lnSpc>
              <a:spcAft>
                <a:spcPts val="800"/>
              </a:spcAft>
            </a:pPr>
            <a:r>
              <a:rPr lang="en-GB" altLang="zh-CN" sz="2800" i="1" dirty="0" smtClean="0">
                <a:latin typeface="Calibri"/>
                <a:ea typeface="Calibri"/>
                <a:cs typeface="Calibri"/>
              </a:rPr>
              <a:t>identify </a:t>
            </a:r>
            <a:r>
              <a:rPr lang="en-GB" altLang="zh-CN" sz="2800" i="1" dirty="0">
                <a:latin typeface="Calibri"/>
                <a:ea typeface="Calibri"/>
                <a:cs typeface="Calibri"/>
              </a:rPr>
              <a:t>central issues and assumptions in an argument, recognize important relationships, make correct inferences from data, deduce conclusions from information or data provided, interpret whether conclusions are warranted on the basis of the data given, and evaluate evidence or authority" (</a:t>
            </a:r>
            <a:r>
              <a:rPr lang="en-GB" altLang="zh-CN" sz="2800" i="1" dirty="0" err="1">
                <a:latin typeface="Calibri"/>
                <a:ea typeface="Calibri"/>
                <a:cs typeface="Calibri"/>
              </a:rPr>
              <a:t>Terenzini</a:t>
            </a:r>
            <a:r>
              <a:rPr lang="en-GB" altLang="zh-CN" sz="2800" i="1" dirty="0">
                <a:latin typeface="Calibri"/>
                <a:ea typeface="Calibri"/>
                <a:cs typeface="Calibri"/>
              </a:rPr>
              <a:t>, 1995: 118).</a:t>
            </a:r>
            <a:endParaRPr lang="zh-CN" altLang="zh-CN" sz="2800" dirty="0">
              <a:latin typeface="Calibri"/>
              <a:ea typeface="Calibri"/>
              <a:cs typeface="Times New Roman"/>
            </a:endParaRPr>
          </a:p>
          <a:p>
            <a:endParaRPr lang="zh-CN" altLang="en-US" dirty="0"/>
          </a:p>
        </p:txBody>
      </p:sp>
    </p:spTree>
    <p:extLst>
      <p:ext uri="{BB962C8B-B14F-4D97-AF65-F5344CB8AC3E}">
        <p14:creationId xmlns:p14="http://schemas.microsoft.com/office/powerpoint/2010/main" val="310120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052736"/>
            <a:ext cx="9265500" cy="46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03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Use Critical Thinking ALL the Time</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en-US" altLang="zh-CN" dirty="0" smtClean="0"/>
              <a:t>Don’t give simple (surface) answers.</a:t>
            </a:r>
          </a:p>
          <a:p>
            <a:endParaRPr lang="en-US" altLang="zh-CN" dirty="0" smtClean="0"/>
          </a:p>
          <a:p>
            <a:r>
              <a:rPr lang="en-US" altLang="zh-CN" dirty="0" smtClean="0"/>
              <a:t>Ask WHY.</a:t>
            </a:r>
          </a:p>
          <a:p>
            <a:r>
              <a:rPr lang="en-US" altLang="zh-CN" dirty="0" smtClean="0"/>
              <a:t>   Find the real reason/problem/worry</a:t>
            </a:r>
          </a:p>
          <a:p>
            <a:r>
              <a:rPr lang="en-US" altLang="zh-CN" dirty="0" smtClean="0"/>
              <a:t>   Discover relationships you didn’t realize</a:t>
            </a:r>
            <a:endParaRPr lang="zh-CN" altLang="en-US" dirty="0"/>
          </a:p>
        </p:txBody>
      </p:sp>
    </p:spTree>
    <p:extLst>
      <p:ext uri="{BB962C8B-B14F-4D97-AF65-F5344CB8AC3E}">
        <p14:creationId xmlns:p14="http://schemas.microsoft.com/office/powerpoint/2010/main" val="1627757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Judgment</a:t>
            </a:r>
            <a:endParaRPr lang="zh-CN" altLang="en-US" dirty="0"/>
          </a:p>
        </p:txBody>
      </p:sp>
      <p:sp>
        <p:nvSpPr>
          <p:cNvPr id="3" name="内容占位符 2"/>
          <p:cNvSpPr>
            <a:spLocks noGrp="1"/>
          </p:cNvSpPr>
          <p:nvPr>
            <p:ph sz="quarter" idx="1"/>
          </p:nvPr>
        </p:nvSpPr>
        <p:spPr>
          <a:xfrm>
            <a:off x="683568" y="1772816"/>
            <a:ext cx="7772400" cy="4572000"/>
          </a:xfrm>
        </p:spPr>
        <p:txBody>
          <a:bodyPr/>
          <a:lstStyle/>
          <a:p>
            <a:r>
              <a:rPr lang="en-US" altLang="zh-CN" dirty="0" smtClean="0"/>
              <a:t>Judgment is the outcome of critical thinking. But the outcome of critical thinking is not only a judgment, but also a judgment that is based on good reasoning.</a:t>
            </a:r>
            <a:endParaRPr lang="zh-CN" altLang="zh-CN" dirty="0" smtClean="0"/>
          </a:p>
          <a:p>
            <a:endParaRPr lang="zh-CN" altLang="en-US" dirty="0"/>
          </a:p>
        </p:txBody>
      </p:sp>
    </p:spTree>
    <p:extLst>
      <p:ext uri="{BB962C8B-B14F-4D97-AF65-F5344CB8AC3E}">
        <p14:creationId xmlns:p14="http://schemas.microsoft.com/office/powerpoint/2010/main" val="3660083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CAEACE"/>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2185</Words>
  <Application>Microsoft Office PowerPoint</Application>
  <PresentationFormat>全屏显示(4:3)</PresentationFormat>
  <Paragraphs>226</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平衡</vt:lpstr>
      <vt:lpstr>Critical Thinking and writing </vt:lpstr>
      <vt:lpstr>Objectives</vt:lpstr>
      <vt:lpstr>PowerPoint 演示文稿</vt:lpstr>
      <vt:lpstr>What is critical thinking?</vt:lpstr>
      <vt:lpstr>PowerPoint 演示文稿</vt:lpstr>
      <vt:lpstr>PowerPoint 演示文稿</vt:lpstr>
      <vt:lpstr>PowerPoint 演示文稿</vt:lpstr>
      <vt:lpstr>Use Critical Thinking ALL the Time</vt:lpstr>
      <vt:lpstr>Judgment</vt:lpstr>
      <vt:lpstr>Argument: </vt:lpstr>
      <vt:lpstr>PowerPoint 演示文稿</vt:lpstr>
      <vt:lpstr>Opinion vs. Fact</vt:lpstr>
      <vt:lpstr>PowerPoint 演示文稿</vt:lpstr>
      <vt:lpstr>What makes an argument? </vt:lpstr>
      <vt:lpstr> An argument should always be based on logic between thesis and premises. </vt:lpstr>
      <vt:lpstr>Identify the thesis and the conclusion of the following paragraph. </vt:lpstr>
      <vt:lpstr>PowerPoint 演示文稿</vt:lpstr>
      <vt:lpstr>PowerPoint 演示文稿</vt:lpstr>
      <vt:lpstr>Thesis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Types of thesis:  </vt:lpstr>
      <vt:lpstr>PowerPoint 演示文稿</vt:lpstr>
      <vt:lpstr>PowerPoint 演示文稿</vt:lpstr>
      <vt:lpstr>What makes a thesis statement? </vt:lpstr>
      <vt:lpstr>PowerPoint 演示文稿</vt:lpstr>
      <vt:lpstr>PowerPoint 演示文稿</vt:lpstr>
      <vt:lpstr>PowerPoint 演示文稿</vt:lpstr>
      <vt:lpstr>Always take a strong position. </vt:lpstr>
      <vt:lpstr>5-step decision making package of a strong position </vt:lpstr>
      <vt:lpstr>PowerPoint 演示文稿</vt:lpstr>
      <vt:lpstr>PowerPoint 演示文稿</vt:lpstr>
      <vt:lpstr>Assumption</vt:lpstr>
      <vt:lpstr>Reasoning </vt:lpstr>
      <vt:lpstr>Evidence: </vt:lpstr>
      <vt:lpstr>Identify the thesis, reasons, and evidence in the following passage. </vt:lpstr>
      <vt:lpstr>Reasoning vs. Explaining </vt:lpstr>
      <vt:lpstr>PowerPoint 演示文稿</vt:lpstr>
      <vt:lpstr>PowerPoint 演示文稿</vt:lpstr>
      <vt:lpstr>PowerPoint 演示文稿</vt:lpstr>
      <vt:lpstr>PowerPoint 演示文稿</vt:lpstr>
      <vt:lpstr>PowerPoint 演示文稿</vt:lpstr>
      <vt:lpstr>Critical Writing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dc:title>
  <dc:creator>hp</dc:creator>
  <cp:lastModifiedBy>yjhome</cp:lastModifiedBy>
  <cp:revision>28</cp:revision>
  <dcterms:created xsi:type="dcterms:W3CDTF">2018-09-17T00:06:38Z</dcterms:created>
  <dcterms:modified xsi:type="dcterms:W3CDTF">2023-02-27T13:04:07Z</dcterms:modified>
</cp:coreProperties>
</file>