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363" r:id="rId3"/>
    <p:sldId id="364" r:id="rId4"/>
    <p:sldId id="365" r:id="rId5"/>
    <p:sldId id="366" r:id="rId6"/>
    <p:sldId id="367" r:id="rId7"/>
    <p:sldId id="368" r:id="rId8"/>
    <p:sldId id="362" r:id="rId9"/>
    <p:sldId id="284" r:id="rId10"/>
    <p:sldId id="285" r:id="rId11"/>
    <p:sldId id="292" r:id="rId12"/>
    <p:sldId id="287" r:id="rId13"/>
    <p:sldId id="357" r:id="rId14"/>
    <p:sldId id="288" r:id="rId15"/>
    <p:sldId id="347" r:id="rId16"/>
    <p:sldId id="348" r:id="rId17"/>
    <p:sldId id="349" r:id="rId18"/>
    <p:sldId id="350" r:id="rId19"/>
    <p:sldId id="289" r:id="rId20"/>
    <p:sldId id="298" r:id="rId21"/>
    <p:sldId id="296" r:id="rId22"/>
    <p:sldId id="291" r:id="rId23"/>
    <p:sldId id="293" r:id="rId24"/>
    <p:sldId id="359" r:id="rId25"/>
    <p:sldId id="294" r:id="rId26"/>
    <p:sldId id="295" r:id="rId27"/>
    <p:sldId id="371" r:id="rId28"/>
    <p:sldId id="370" r:id="rId29"/>
    <p:sldId id="369"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6D61019A-0045-4899-BC5E-E4E2B2793D2B}" type="datetimeFigureOut">
              <a:rPr lang="zh-CN" altLang="en-US" smtClean="0"/>
              <a:t>2023/3/27</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4562A2EC-5DB6-4DAD-BDF6-9063B51B3BAB}"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2A2EC-5DB6-4DAD-BDF6-9063B51B3BA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0941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1336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119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101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4623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0217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8599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88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3274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7380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242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6D61019A-0045-4899-BC5E-E4E2B2793D2B}" type="datetimeFigureOut">
              <a:rPr lang="zh-CN" altLang="en-US" smtClean="0"/>
              <a:t>2023/3/27</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4562A2EC-5DB6-4DAD-BDF6-9063B51B3BAB}"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D61019A-0045-4899-BC5E-E4E2B2793D2B}" type="datetimeFigureOut">
              <a:rPr lang="zh-CN" altLang="en-US" smtClean="0"/>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2A2EC-5DB6-4DAD-BDF6-9063B51B3BA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D61019A-0045-4899-BC5E-E4E2B2793D2B}" type="datetimeFigureOut">
              <a:rPr lang="zh-CN" altLang="en-US" smtClean="0"/>
              <a:t>2023/3/27</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62A2EC-5DB6-4DAD-BDF6-9063B51B3BA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2023/3/27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929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Avoiding%20Plagiarism.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I:\Evaluating%20Internet%20Resources.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Week 7 </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5713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Acts of plagiarism</a:t>
            </a:r>
            <a:endParaRPr lang="zh-CN" altLang="en-US" dirty="0"/>
          </a:p>
        </p:txBody>
      </p:sp>
      <p:sp>
        <p:nvSpPr>
          <p:cNvPr id="3" name="内容占位符 2"/>
          <p:cNvSpPr>
            <a:spLocks noGrp="1"/>
          </p:cNvSpPr>
          <p:nvPr>
            <p:ph sz="quarter" idx="1"/>
          </p:nvPr>
        </p:nvSpPr>
        <p:spPr/>
        <p:txBody>
          <a:bodyPr/>
          <a:lstStyle/>
          <a:p>
            <a:r>
              <a:rPr lang="en-US" altLang="zh-CN" dirty="0" smtClean="0"/>
              <a:t>Copy strings of words from a source without using quotation marks to show that the words came from another writer.</a:t>
            </a:r>
          </a:p>
          <a:p>
            <a:r>
              <a:rPr lang="en-US" altLang="zh-CN" dirty="0" smtClean="0"/>
              <a:t>Superficially change the sentences to make them appear original.</a:t>
            </a:r>
          </a:p>
          <a:p>
            <a:r>
              <a:rPr lang="en-US" altLang="zh-CN" dirty="0" smtClean="0"/>
              <a:t>Express another person’s ideas in a completely new manner but fail to show whose ideas these are in the first place.</a:t>
            </a:r>
          </a:p>
          <a:p>
            <a:r>
              <a:rPr lang="en-US" altLang="zh-CN" dirty="0" smtClean="0"/>
              <a:t>Restructure a published paper of one’s own to have it published again, which is called “self-plagiarism”.</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31" y="-292184"/>
            <a:ext cx="8229600" cy="1143000"/>
          </a:xfrm>
        </p:spPr>
        <p:txBody>
          <a:bodyPr>
            <a:normAutofit fontScale="90000"/>
          </a:bodyPr>
          <a:lstStyle/>
          <a:p>
            <a:r>
              <a:rPr lang="en-US" altLang="zh-CN" sz="3600" dirty="0" smtClean="0"/>
              <a:t>Quotations, paraphrases and plagiarism</a:t>
            </a:r>
            <a:endParaRPr lang="zh-CN" altLang="en-US" sz="3600" dirty="0"/>
          </a:p>
        </p:txBody>
      </p:sp>
      <p:sp>
        <p:nvSpPr>
          <p:cNvPr id="3" name="内容占位符 2"/>
          <p:cNvSpPr>
            <a:spLocks noGrp="1"/>
          </p:cNvSpPr>
          <p:nvPr>
            <p:ph sz="quarter" idx="1"/>
          </p:nvPr>
        </p:nvSpPr>
        <p:spPr>
          <a:xfrm>
            <a:off x="219075" y="1069975"/>
            <a:ext cx="8746490" cy="6045200"/>
          </a:xfrm>
        </p:spPr>
        <p:txBody>
          <a:bodyPr>
            <a:normAutofit fontScale="95000" lnSpcReduction="10000"/>
          </a:bodyPr>
          <a:lstStyle/>
          <a:p>
            <a:r>
              <a:rPr lang="zh-CN" altLang="en-US" i="1" dirty="0"/>
              <a:t>Imagine a student has highlighted the following extract in an environmental science textbook.</a:t>
            </a:r>
          </a:p>
          <a:p>
            <a:endParaRPr lang="zh-CN" altLang="en-US" dirty="0"/>
          </a:p>
          <a:p>
            <a:r>
              <a:rPr lang="zh-CN" altLang="en-US" dirty="0"/>
              <a:t>The difference between green buildings and </a:t>
            </a:r>
            <a:r>
              <a:rPr lang="zh-CN" altLang="en-US" dirty="0" smtClean="0"/>
              <a:t>in</a:t>
            </a:r>
            <a:r>
              <a:rPr lang="en-US" altLang="zh-CN" dirty="0" smtClean="0"/>
              <a:t>t</a:t>
            </a:r>
            <a:r>
              <a:rPr lang="zh-CN" altLang="en-US" dirty="0" smtClean="0"/>
              <a:t>elli</a:t>
            </a:r>
            <a:r>
              <a:rPr lang="en-US" altLang="zh-CN" dirty="0" smtClean="0"/>
              <a:t>g</a:t>
            </a:r>
            <a:r>
              <a:rPr lang="zh-CN" altLang="en-US" dirty="0" smtClean="0"/>
              <a:t>ent </a:t>
            </a:r>
            <a:r>
              <a:rPr lang="zh-CN" altLang="en-US" dirty="0"/>
              <a:t>buildings at times </a:t>
            </a:r>
            <a:r>
              <a:rPr lang="zh-CN" altLang="en-US" dirty="0" smtClean="0"/>
              <a:t>causes confusion</a:t>
            </a:r>
            <a:r>
              <a:rPr lang="zh-CN" altLang="en-US" dirty="0"/>
              <a:t>. In fact, they are considered by many to be the same. However, the fundamental difference is that green buildings are built in an environmentally friendlyway, i.e, without damaging the environment and, as far as possible, only using sustainable resources. </a:t>
            </a:r>
            <a:r>
              <a:rPr lang="zh-CN" altLang="en-US" dirty="0" smtClean="0"/>
              <a:t>I</a:t>
            </a:r>
            <a:r>
              <a:rPr lang="en-US" altLang="zh-CN" dirty="0" smtClean="0"/>
              <a:t>n</a:t>
            </a:r>
            <a:r>
              <a:rPr lang="zh-CN" altLang="en-US" dirty="0" smtClean="0"/>
              <a:t>telli</a:t>
            </a:r>
            <a:r>
              <a:rPr lang="en-US" altLang="zh-CN" dirty="0" smtClean="0"/>
              <a:t>g</a:t>
            </a:r>
            <a:r>
              <a:rPr lang="zh-CN" altLang="en-US" dirty="0" smtClean="0"/>
              <a:t>ent </a:t>
            </a:r>
            <a:r>
              <a:rPr lang="zh-CN" altLang="en-US" dirty="0"/>
              <a:t>buildings, on the other hand, are buildings </a:t>
            </a:r>
            <a:r>
              <a:rPr lang="zh-CN" altLang="en-US" dirty="0" smtClean="0"/>
              <a:t>which are </a:t>
            </a:r>
            <a:r>
              <a:rPr lang="zh-CN" altLang="en-US" dirty="0"/>
              <a:t>in certain ways sensitive to their environment and can adjust automatically; for example, in accordance with the temperature or the presence or absence of </a:t>
            </a:r>
            <a:r>
              <a:rPr lang="zh-CN" altLang="en-US" dirty="0" smtClean="0"/>
              <a:t>people (</a:t>
            </a:r>
            <a:r>
              <a:rPr lang="zh-CN" altLang="en-US" dirty="0"/>
              <a:t>McCormack &amp; Slaght, 2011).</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The student has decided to incorporate ideas from this </a:t>
            </a:r>
            <a:r>
              <a:rPr lang="en-US" altLang="zh-CN" dirty="0" smtClean="0"/>
              <a:t>extract </a:t>
            </a:r>
            <a:r>
              <a:rPr lang="en-US" altLang="zh-CN" dirty="0"/>
              <a:t>in an essay. In the </a:t>
            </a:r>
            <a:r>
              <a:rPr lang="en-US" altLang="zh-CN" dirty="0" smtClean="0"/>
              <a:t>following exercise</a:t>
            </a:r>
            <a:r>
              <a:rPr lang="en-US" altLang="zh-CN" dirty="0"/>
              <a:t>, you will consider the ways the student might go about doing this, some of them appropriate and some of them not</a:t>
            </a:r>
            <a:r>
              <a:rPr lang="en-US" altLang="zh-CN" dirty="0" smtClean="0"/>
              <a:t>.</a:t>
            </a:r>
          </a:p>
          <a:p>
            <a:endParaRPr lang="en-US" altLang="zh-CN" dirty="0"/>
          </a:p>
        </p:txBody>
      </p:sp>
    </p:spTree>
    <p:extLst>
      <p:ext uri="{BB962C8B-B14F-4D97-AF65-F5344CB8AC3E}">
        <p14:creationId xmlns:p14="http://schemas.microsoft.com/office/powerpoint/2010/main" val="160964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25830"/>
            <a:ext cx="8229600" cy="731520"/>
          </a:xfrm>
        </p:spPr>
        <p:txBody>
          <a:bodyPr>
            <a:normAutofit fontScale="90000"/>
          </a:bodyPr>
          <a:lstStyle/>
          <a:p>
            <a:r>
              <a:rPr lang="zh-CN" altLang="en-US" sz="2665">
                <a:sym typeface="+mn-ea"/>
              </a:rPr>
              <a:t/>
            </a:r>
            <a:br>
              <a:rPr lang="zh-CN" altLang="en-US" sz="2665">
                <a:sym typeface="+mn-ea"/>
              </a:rPr>
            </a:br>
            <a:r>
              <a:rPr lang="zh-CN" altLang="en-US" sz="2665">
                <a:sym typeface="+mn-ea"/>
              </a:rPr>
              <a:t/>
            </a:r>
            <a:br>
              <a:rPr lang="zh-CN" altLang="en-US" sz="2665">
                <a:sym typeface="+mn-ea"/>
              </a:rPr>
            </a:br>
            <a:r>
              <a:rPr lang="zh-CN" altLang="en-US" sz="2665">
                <a:sym typeface="+mn-ea"/>
              </a:rPr>
              <a:t/>
            </a:r>
            <a:br>
              <a:rPr lang="zh-CN" altLang="en-US" sz="2665">
                <a:sym typeface="+mn-ea"/>
              </a:rPr>
            </a:br>
            <a:r>
              <a:rPr lang="zh-CN" altLang="en-US" sz="2665">
                <a:sym typeface="+mn-ea"/>
              </a:rPr>
              <a:t> </a:t>
            </a:r>
            <a:br>
              <a:rPr lang="zh-CN" altLang="en-US" sz="2665">
                <a:sym typeface="+mn-ea"/>
              </a:rPr>
            </a:br>
            <a:r>
              <a:rPr lang="zh-CN" altLang="en-US" sz="2665">
                <a:sym typeface="+mn-ea"/>
              </a:rPr>
              <a:t/>
            </a:r>
            <a:br>
              <a:rPr lang="zh-CN" altLang="en-US" sz="2665">
                <a:sym typeface="+mn-ea"/>
              </a:rPr>
            </a:br>
            <a:r>
              <a:rPr lang="zh-CN" altLang="en-US" sz="2665">
                <a:sym typeface="+mn-ea"/>
              </a:rPr>
              <a:t>Read the examples of incorporated text below. Decide whether each one is aquotation or a paraphrase and tick (V) the appropriate box.</a:t>
            </a:r>
            <a:r>
              <a:rPr lang="zh-CN" altLang="en-US" sz="2665"/>
              <a:t/>
            </a:r>
            <a:br>
              <a:rPr lang="zh-CN" altLang="en-US" sz="2665"/>
            </a:br>
            <a:endParaRPr lang="zh-CN" altLang="en-US" sz="2665"/>
          </a:p>
        </p:txBody>
      </p:sp>
      <p:sp>
        <p:nvSpPr>
          <p:cNvPr id="3" name="内容占位符 2"/>
          <p:cNvSpPr>
            <a:spLocks noGrp="1"/>
          </p:cNvSpPr>
          <p:nvPr>
            <p:ph sz="quarter" idx="1"/>
          </p:nvPr>
        </p:nvSpPr>
        <p:spPr>
          <a:xfrm>
            <a:off x="457200" y="1010285"/>
            <a:ext cx="8229600" cy="5683250"/>
          </a:xfrm>
        </p:spPr>
        <p:txBody>
          <a:bodyPr>
            <a:normAutofit lnSpcReduction="10000"/>
          </a:bodyPr>
          <a:lstStyle/>
          <a:p>
            <a:endParaRPr lang="zh-CN" altLang="en-US" dirty="0"/>
          </a:p>
          <a:p>
            <a:r>
              <a:rPr lang="zh-CN" altLang="en-US" sz="2400" dirty="0"/>
              <a:t>INCORPORATED TEXT</a:t>
            </a:r>
          </a:p>
          <a:p>
            <a:r>
              <a:rPr lang="zh-CN" altLang="en-US" sz="2400" dirty="0"/>
              <a:t>1. The difference between green buildings and intelligent buildings </a:t>
            </a:r>
            <a:r>
              <a:rPr lang="zh-CN" altLang="en-US" sz="2400" dirty="0" smtClean="0"/>
              <a:t>is confusing</a:t>
            </a:r>
            <a:r>
              <a:rPr lang="zh-CN" altLang="en-US" sz="2400" dirty="0"/>
              <a:t>, and thought by many to be the same. The basic </a:t>
            </a:r>
            <a:r>
              <a:rPr lang="zh-CN" altLang="en-US" sz="2400" dirty="0" smtClean="0"/>
              <a:t>difference is </a:t>
            </a:r>
            <a:r>
              <a:rPr lang="zh-CN" altLang="en-US" sz="2400" dirty="0"/>
              <a:t>that green buildings are built in an environmentally friendly way, i.e.,without damaging the environment, and as far as feasible, using </a:t>
            </a:r>
            <a:r>
              <a:rPr lang="zh-CN" altLang="en-US" sz="2400" dirty="0" smtClean="0"/>
              <a:t>only sustainable </a:t>
            </a:r>
            <a:r>
              <a:rPr lang="zh-CN" altLang="en-US" sz="2400" dirty="0"/>
              <a:t>resources. </a:t>
            </a:r>
            <a:r>
              <a:rPr lang="zh-CN" altLang="en-US" sz="2400" dirty="0" smtClean="0"/>
              <a:t>In</a:t>
            </a:r>
            <a:r>
              <a:rPr lang="en-US" altLang="zh-CN" sz="2400" dirty="0" smtClean="0"/>
              <a:t>t</a:t>
            </a:r>
            <a:r>
              <a:rPr lang="zh-CN" altLang="en-US" sz="2400" dirty="0" smtClean="0"/>
              <a:t>elligent </a:t>
            </a:r>
            <a:r>
              <a:rPr lang="zh-CN" altLang="en-US" sz="2400" dirty="0"/>
              <a:t>buildings on the contrary are </a:t>
            </a:r>
            <a:r>
              <a:rPr lang="zh-CN" altLang="en-US" sz="2400" dirty="0" smtClean="0"/>
              <a:t>buildings which </a:t>
            </a:r>
            <a:r>
              <a:rPr lang="zh-CN" altLang="en-US" sz="2400" dirty="0"/>
              <a:t>are in tune with their environment and adjust automatically </a:t>
            </a:r>
            <a:r>
              <a:rPr lang="zh-CN" altLang="en-US" sz="2400" dirty="0" smtClean="0"/>
              <a:t>when the </a:t>
            </a:r>
            <a:r>
              <a:rPr lang="zh-CN" altLang="en-US" sz="2400" dirty="0"/>
              <a:t>need arises, e.g,, depending on the temperature (McCormack &amp;Slaght, 2011).</a:t>
            </a:r>
          </a:p>
          <a:p>
            <a:endParaRPr lang="zh-CN" altLang="en-US" sz="2400" dirty="0"/>
          </a:p>
          <a:p>
            <a:r>
              <a:rPr lang="zh-CN" altLang="en-US" sz="2400" dirty="0"/>
              <a:t>Quotation （）Paraphrase（）Plagiarism （）</a:t>
            </a:r>
          </a:p>
          <a:p>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sym typeface="+mn-ea"/>
              </a:rPr>
              <a:t>2. Green buildings and intelligent buildings differ in terms of their </a:t>
            </a:r>
            <a:r>
              <a:rPr lang="zh-CN" altLang="en-US" dirty="0" smtClean="0">
                <a:sym typeface="+mn-ea"/>
              </a:rPr>
              <a:t>main function</a:t>
            </a:r>
            <a:r>
              <a:rPr lang="zh-CN" altLang="en-US" dirty="0">
                <a:sym typeface="+mn-ea"/>
              </a:rPr>
              <a:t>. Green buildings are purposely constructed in such a way </a:t>
            </a:r>
            <a:r>
              <a:rPr lang="zh-CN" altLang="en-US" dirty="0" smtClean="0">
                <a:sym typeface="+mn-ea"/>
              </a:rPr>
              <a:t>as to </a:t>
            </a:r>
            <a:r>
              <a:rPr lang="zh-CN" altLang="en-US" dirty="0">
                <a:sym typeface="+mn-ea"/>
              </a:rPr>
              <a:t>minimize their impact on the environment. Conversely, </a:t>
            </a:r>
            <a:r>
              <a:rPr lang="zh-CN" altLang="en-US" dirty="0" smtClean="0">
                <a:sym typeface="+mn-ea"/>
              </a:rPr>
              <a:t>intelligent buildings </a:t>
            </a:r>
            <a:r>
              <a:rPr lang="zh-CN" altLang="en-US" dirty="0">
                <a:sym typeface="+mn-ea"/>
              </a:rPr>
              <a:t>are designed so that technology ensures that they </a:t>
            </a:r>
            <a:r>
              <a:rPr lang="zh-CN" altLang="en-US" dirty="0" smtClean="0">
                <a:sym typeface="+mn-ea"/>
              </a:rPr>
              <a:t>adjust to </a:t>
            </a:r>
            <a:r>
              <a:rPr lang="zh-CN" altLang="en-US" dirty="0">
                <a:sym typeface="+mn-ea"/>
              </a:rPr>
              <a:t>their environment; for example, by regulating the temperature(McCormack &amp; Slaght, 2011).</a:t>
            </a:r>
            <a:endParaRPr lang="zh-CN" altLang="en-US" dirty="0"/>
          </a:p>
          <a:p>
            <a:endParaRPr lang="zh-CN" altLang="en-US" dirty="0"/>
          </a:p>
          <a:p>
            <a:r>
              <a:rPr lang="zh-CN" altLang="en-US" dirty="0">
                <a:sym typeface="+mn-ea"/>
              </a:rPr>
              <a:t>Quotation （）Paraphrase （）Plagiarism（）</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dirty="0">
                <a:sym typeface="+mn-ea"/>
              </a:rPr>
              <a:t>3. Green buildings are </a:t>
            </a:r>
            <a:r>
              <a:rPr lang="zh-CN" altLang="en-US" dirty="0" smtClean="0">
                <a:sym typeface="+mn-ea"/>
              </a:rPr>
              <a:t>“built </a:t>
            </a:r>
            <a:r>
              <a:rPr lang="zh-CN" altLang="en-US" dirty="0">
                <a:sym typeface="+mn-ea"/>
              </a:rPr>
              <a:t>in an environmentally friendly way, i.e, </a:t>
            </a:r>
            <a:r>
              <a:rPr lang="zh-CN" altLang="en-US" dirty="0" smtClean="0">
                <a:sym typeface="+mn-ea"/>
              </a:rPr>
              <a:t>without damaging </a:t>
            </a:r>
            <a:r>
              <a:rPr lang="zh-CN" altLang="en-US" dirty="0">
                <a:sym typeface="+mn-ea"/>
              </a:rPr>
              <a:t>the environment, and as far as possible only using </a:t>
            </a:r>
            <a:r>
              <a:rPr lang="zh-CN" altLang="en-US" dirty="0" smtClean="0">
                <a:sym typeface="+mn-ea"/>
              </a:rPr>
              <a:t>sustainable resources”. </a:t>
            </a:r>
            <a:r>
              <a:rPr lang="zh-CN" altLang="en-US" dirty="0">
                <a:sym typeface="+mn-ea"/>
              </a:rPr>
              <a:t>This is different to intelligent buildings which are </a:t>
            </a:r>
            <a:r>
              <a:rPr lang="zh-CN" altLang="en-US" dirty="0" smtClean="0">
                <a:sym typeface="+mn-ea"/>
              </a:rPr>
              <a:t>“in certain ways </a:t>
            </a:r>
            <a:r>
              <a:rPr lang="zh-CN" altLang="en-US" dirty="0">
                <a:sym typeface="+mn-ea"/>
              </a:rPr>
              <a:t>sensitive to their environment and can adjust automatically; </a:t>
            </a:r>
            <a:r>
              <a:rPr lang="zh-CN" altLang="en-US" dirty="0" smtClean="0">
                <a:sym typeface="+mn-ea"/>
              </a:rPr>
              <a:t>for example</a:t>
            </a:r>
            <a:r>
              <a:rPr lang="zh-CN" altLang="en-US" dirty="0">
                <a:sym typeface="+mn-ea"/>
              </a:rPr>
              <a:t>, in accordance with the temperature or the presence or </a:t>
            </a:r>
            <a:r>
              <a:rPr lang="zh-CN" altLang="en-US" dirty="0" smtClean="0">
                <a:sym typeface="+mn-ea"/>
              </a:rPr>
              <a:t>absence of </a:t>
            </a:r>
            <a:r>
              <a:rPr lang="zh-CN" altLang="en-US" dirty="0">
                <a:sym typeface="+mn-ea"/>
              </a:rPr>
              <a:t>people" (McCormack &amp; Slaght, 2011, p.4).</a:t>
            </a:r>
          </a:p>
          <a:p>
            <a:endParaRPr lang="zh-CN" altLang="en-US" dirty="0">
              <a:sym typeface="+mn-ea"/>
            </a:endParaRPr>
          </a:p>
          <a:p>
            <a:r>
              <a:rPr lang="zh-CN" altLang="en-US" dirty="0">
                <a:sym typeface="+mn-ea"/>
              </a:rPr>
              <a:t>Quotation （）Paraphrase （）Plagiarism（）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sym typeface="+mn-ea"/>
              </a:rPr>
              <a:t>4. There is often confusion about the difference between green </a:t>
            </a:r>
            <a:r>
              <a:rPr lang="zh-CN" altLang="en-US" dirty="0" smtClean="0">
                <a:sym typeface="+mn-ea"/>
              </a:rPr>
              <a:t>buildings and </a:t>
            </a:r>
            <a:r>
              <a:rPr lang="zh-CN" altLang="en-US" dirty="0">
                <a:sym typeface="+mn-ea"/>
              </a:rPr>
              <a:t>inelligent buildings. The basic difference lies in the purpose of each.The former is constructed with the specific purpose of being friendly </a:t>
            </a:r>
            <a:r>
              <a:rPr lang="zh-CN" altLang="en-US" dirty="0" smtClean="0">
                <a:sym typeface="+mn-ea"/>
              </a:rPr>
              <a:t>to the </a:t>
            </a:r>
            <a:r>
              <a:rPr lang="zh-CN" altLang="en-US" dirty="0">
                <a:sym typeface="+mn-ea"/>
              </a:rPr>
              <a:t>environment, i.e., not abusing natural resources, and the purpose </a:t>
            </a:r>
            <a:r>
              <a:rPr lang="zh-CN" altLang="en-US" dirty="0" smtClean="0">
                <a:sym typeface="+mn-ea"/>
              </a:rPr>
              <a:t>of the </a:t>
            </a:r>
            <a:r>
              <a:rPr lang="zh-CN" altLang="en-US" dirty="0">
                <a:sym typeface="+mn-ea"/>
              </a:rPr>
              <a:t>latter is to draw on technology to make the building as efficient aspossible.</a:t>
            </a:r>
          </a:p>
          <a:p>
            <a:endParaRPr lang="zh-CN" altLang="en-US" dirty="0">
              <a:sym typeface="+mn-ea"/>
            </a:endParaRPr>
          </a:p>
          <a:p>
            <a:r>
              <a:rPr lang="zh-CN" altLang="en-US" dirty="0">
                <a:sym typeface="+mn-ea"/>
              </a:rPr>
              <a:t>Quotation（）Paraphrase（）Plagiarism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sym typeface="+mn-ea"/>
              </a:rPr>
              <a:t>5. Green buildings are friendly and </a:t>
            </a:r>
            <a:r>
              <a:rPr lang="en-US" altLang="zh-CN" dirty="0" smtClean="0">
                <a:sym typeface="+mn-ea"/>
              </a:rPr>
              <a:t>i</a:t>
            </a:r>
            <a:r>
              <a:rPr lang="zh-CN" altLang="en-US" dirty="0" smtClean="0">
                <a:sym typeface="+mn-ea"/>
              </a:rPr>
              <a:t>ntelligent </a:t>
            </a:r>
            <a:r>
              <a:rPr lang="zh-CN" altLang="en-US" dirty="0">
                <a:sym typeface="+mn-ea"/>
              </a:rPr>
              <a:t>buildings are </a:t>
            </a:r>
            <a:r>
              <a:rPr lang="zh-CN" altLang="en-US" dirty="0" smtClean="0">
                <a:sym typeface="+mn-ea"/>
              </a:rPr>
              <a:t>inelligent and </a:t>
            </a:r>
            <a:r>
              <a:rPr lang="zh-CN" altLang="en-US" dirty="0">
                <a:sym typeface="+mn-ea"/>
              </a:rPr>
              <a:t>quite popular. Sustainable development is very important </a:t>
            </a:r>
            <a:r>
              <a:rPr lang="zh-CN" altLang="en-US" dirty="0" smtClean="0">
                <a:sym typeface="+mn-ea"/>
              </a:rPr>
              <a:t>these days</a:t>
            </a:r>
            <a:r>
              <a:rPr lang="zh-CN" altLang="en-US" dirty="0">
                <a:sym typeface="+mn-ea"/>
              </a:rPr>
              <a:t>, so it is important to make all buildings green and </a:t>
            </a:r>
            <a:r>
              <a:rPr lang="en-US" altLang="zh-CN" dirty="0" smtClean="0">
                <a:sym typeface="+mn-ea"/>
              </a:rPr>
              <a:t>i</a:t>
            </a:r>
            <a:r>
              <a:rPr lang="zh-CN" altLang="en-US" dirty="0" smtClean="0">
                <a:sym typeface="+mn-ea"/>
              </a:rPr>
              <a:t>ntelligent</a:t>
            </a:r>
            <a:r>
              <a:rPr lang="zh-CN" altLang="en-US" dirty="0">
                <a:sym typeface="+mn-ea"/>
              </a:rPr>
              <a:t>, </a:t>
            </a:r>
            <a:r>
              <a:rPr lang="zh-CN" altLang="en-US" dirty="0" smtClean="0">
                <a:sym typeface="+mn-ea"/>
              </a:rPr>
              <a:t>using technology </a:t>
            </a:r>
            <a:r>
              <a:rPr lang="zh-CN" altLang="en-US" dirty="0">
                <a:sym typeface="+mn-ea"/>
              </a:rPr>
              <a:t>and resources from the environment that do not destroy it(McCormack &amp; Slaght, 2011),</a:t>
            </a:r>
          </a:p>
          <a:p>
            <a:endParaRPr lang="zh-CN" altLang="en-US" dirty="0">
              <a:sym typeface="+mn-ea"/>
            </a:endParaRPr>
          </a:p>
          <a:p>
            <a:r>
              <a:rPr lang="zh-CN" altLang="en-US" dirty="0">
                <a:sym typeface="+mn-ea"/>
              </a:rPr>
              <a:t>Quotation（）Paraphrase（）Plagiarism（）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Attention:</a:t>
            </a:r>
            <a:endParaRPr lang="zh-CN" altLang="en-US" dirty="0"/>
          </a:p>
        </p:txBody>
      </p:sp>
      <p:sp>
        <p:nvSpPr>
          <p:cNvPr id="3" name="内容占位符 2"/>
          <p:cNvSpPr>
            <a:spLocks noGrp="1"/>
          </p:cNvSpPr>
          <p:nvPr>
            <p:ph sz="quarter" idx="1"/>
          </p:nvPr>
        </p:nvSpPr>
        <p:spPr/>
        <p:txBody>
          <a:bodyPr/>
          <a:lstStyle/>
          <a:p>
            <a:r>
              <a:rPr lang="en-US" altLang="zh-CN" dirty="0" smtClean="0"/>
              <a:t>If you decide to use a direct quotation, make sure you copy it correctly. If any of the words are wrong, they could change the meaning of the whole quotation.</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hlinkClick r:id="rId2" action="ppaction://hlinkfile"/>
              </a:rPr>
              <a:t>Work</a:t>
            </a:r>
            <a:r>
              <a:rPr lang="en-US" altLang="zh-CN" dirty="0" smtClean="0"/>
              <a:t> with a partner and consider the following academic situations and decide if they are plagiarism.</a:t>
            </a:r>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Finding information</a:t>
            </a:r>
            <a:endParaRPr lang="zh-CN" alt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916832"/>
            <a:ext cx="9262420" cy="240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656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Avoiding Plagiarism</a:t>
            </a:r>
            <a:endParaRPr lang="zh-CN" altLang="en-US" dirty="0"/>
          </a:p>
        </p:txBody>
      </p:sp>
      <p:sp>
        <p:nvSpPr>
          <p:cNvPr id="3" name="内容占位符 2"/>
          <p:cNvSpPr>
            <a:spLocks noGrp="1"/>
          </p:cNvSpPr>
          <p:nvPr>
            <p:ph sz="quarter" idx="1"/>
          </p:nvPr>
        </p:nvSpPr>
        <p:spPr/>
        <p:txBody>
          <a:bodyPr/>
          <a:lstStyle/>
          <a:p>
            <a:r>
              <a:rPr lang="en-US" altLang="zh-CN" dirty="0" smtClean="0"/>
              <a:t>By summarizing and paraphrasing</a:t>
            </a:r>
          </a:p>
          <a:p>
            <a:r>
              <a:rPr lang="en-US" altLang="zh-CN" dirty="0" smtClean="0"/>
              <a:t>Paraphrasing involves rewriting a text so that the language is significantly different while the content stays the same.</a:t>
            </a:r>
          </a:p>
          <a:p>
            <a:endParaRPr lang="en-US" altLang="zh-CN" dirty="0" smtClean="0"/>
          </a:p>
          <a:p>
            <a:endParaRPr lang="en-US" altLang="zh-CN" dirty="0" smtClean="0"/>
          </a:p>
          <a:p>
            <a:r>
              <a:rPr lang="en-US" altLang="zh-CN" dirty="0" smtClean="0"/>
              <a:t>Summarizing means reducing the length of the text but retaining the main points</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 </a:t>
            </a:r>
            <a:endParaRPr lang="zh-CN" altLang="en-US" dirty="0"/>
          </a:p>
        </p:txBody>
      </p:sp>
      <p:graphicFrame>
        <p:nvGraphicFramePr>
          <p:cNvPr id="5" name="内容占位符 4"/>
          <p:cNvGraphicFramePr>
            <a:graphicFrameLocks noGrp="1"/>
          </p:cNvGraphicFramePr>
          <p:nvPr>
            <p:ph sz="quarter" idx="1"/>
          </p:nvPr>
        </p:nvGraphicFramePr>
        <p:xfrm>
          <a:off x="457200" y="1935164"/>
          <a:ext cx="8363272" cy="4634979"/>
        </p:xfrm>
        <a:graphic>
          <a:graphicData uri="http://schemas.openxmlformats.org/drawingml/2006/table">
            <a:tbl>
              <a:tblPr firstRow="1" bandRow="1">
                <a:tableStyleId>{5C22544A-7EE6-4342-B048-85BDC9FD1C3A}</a:tableStyleId>
              </a:tblPr>
              <a:tblGrid>
                <a:gridCol w="4181636"/>
                <a:gridCol w="4181636"/>
              </a:tblGrid>
              <a:tr h="783988">
                <a:tc>
                  <a:txBody>
                    <a:bodyPr/>
                    <a:lstStyle/>
                    <a:p>
                      <a:r>
                        <a:rPr lang="en-US" altLang="zh-CN" dirty="0" smtClean="0"/>
                        <a:t>Source</a:t>
                      </a:r>
                      <a:endParaRPr lang="zh-CN" altLang="en-US" dirty="0"/>
                    </a:p>
                  </a:txBody>
                  <a:tcPr/>
                </a:tc>
                <a:tc>
                  <a:txBody>
                    <a:bodyPr/>
                    <a:lstStyle/>
                    <a:p>
                      <a:r>
                        <a:rPr lang="en-US" altLang="zh-CN" dirty="0" smtClean="0"/>
                        <a:t>Using the exact</a:t>
                      </a:r>
                      <a:r>
                        <a:rPr lang="en-US" altLang="zh-CN" baseline="0" dirty="0" smtClean="0"/>
                        <a:t> words of the original text in your work</a:t>
                      </a:r>
                      <a:endParaRPr lang="zh-CN" altLang="en-US" dirty="0"/>
                    </a:p>
                  </a:txBody>
                  <a:tcPr/>
                </a:tc>
              </a:tr>
              <a:tr h="454215">
                <a:tc>
                  <a:txBody>
                    <a:bodyPr/>
                    <a:lstStyle/>
                    <a:p>
                      <a:r>
                        <a:rPr lang="en-US" altLang="zh-CN" dirty="0" smtClean="0"/>
                        <a:t>Citation </a:t>
                      </a:r>
                      <a:endParaRPr lang="zh-CN" altLang="en-US" dirty="0"/>
                    </a:p>
                  </a:txBody>
                  <a:tcPr/>
                </a:tc>
                <a:tc>
                  <a:txBody>
                    <a:bodyPr/>
                    <a:lstStyle/>
                    <a:p>
                      <a:r>
                        <a:rPr lang="en-US" altLang="zh-CN" dirty="0" smtClean="0"/>
                        <a:t>To gain advantage dishonestly</a:t>
                      </a:r>
                      <a:endParaRPr lang="zh-CN" altLang="en-US" dirty="0"/>
                    </a:p>
                  </a:txBody>
                  <a:tcPr/>
                </a:tc>
              </a:tr>
              <a:tr h="783988">
                <a:tc>
                  <a:txBody>
                    <a:bodyPr/>
                    <a:lstStyle/>
                    <a:p>
                      <a:r>
                        <a:rPr lang="en-US" altLang="zh-CN" dirty="0" smtClean="0"/>
                        <a:t>Summarize</a:t>
                      </a:r>
                      <a:endParaRPr lang="zh-CN" altLang="en-US" dirty="0"/>
                    </a:p>
                  </a:txBody>
                  <a:tcPr/>
                </a:tc>
                <a:tc>
                  <a:txBody>
                    <a:bodyPr/>
                    <a:lstStyle/>
                    <a:p>
                      <a:r>
                        <a:rPr lang="en-US" altLang="zh-CN" dirty="0" smtClean="0"/>
                        <a:t>Short</a:t>
                      </a:r>
                      <a:r>
                        <a:rPr lang="en-US" altLang="zh-CN" baseline="0" dirty="0" smtClean="0"/>
                        <a:t> in-text note giving the author’s name and publication date</a:t>
                      </a:r>
                      <a:endParaRPr lang="zh-CN" altLang="en-US" dirty="0"/>
                    </a:p>
                  </a:txBody>
                  <a:tcPr/>
                </a:tc>
              </a:tr>
              <a:tr h="783988">
                <a:tc>
                  <a:txBody>
                    <a:bodyPr/>
                    <a:lstStyle/>
                    <a:p>
                      <a:r>
                        <a:rPr lang="en-US" altLang="zh-CN" dirty="0" smtClean="0"/>
                        <a:t>Quotation</a:t>
                      </a:r>
                      <a:endParaRPr lang="zh-CN" altLang="en-US" dirty="0"/>
                    </a:p>
                  </a:txBody>
                  <a:tcPr/>
                </a:tc>
                <a:tc>
                  <a:txBody>
                    <a:bodyPr/>
                    <a:lstStyle/>
                    <a:p>
                      <a:r>
                        <a:rPr lang="en-US" altLang="zh-CN" dirty="0" smtClean="0"/>
                        <a:t>To reduce the length of a text, but keeping the main points</a:t>
                      </a:r>
                      <a:endParaRPr lang="zh-CN" altLang="en-US" dirty="0"/>
                    </a:p>
                  </a:txBody>
                  <a:tcPr/>
                </a:tc>
              </a:tr>
              <a:tr h="783988">
                <a:tc>
                  <a:txBody>
                    <a:bodyPr/>
                    <a:lstStyle/>
                    <a:p>
                      <a:r>
                        <a:rPr lang="en-US" altLang="zh-CN" dirty="0" smtClean="0"/>
                        <a:t>Reference</a:t>
                      </a:r>
                      <a:endParaRPr lang="zh-CN" altLang="en-US" dirty="0"/>
                    </a:p>
                  </a:txBody>
                  <a:tcPr/>
                </a:tc>
                <a:tc>
                  <a:txBody>
                    <a:bodyPr/>
                    <a:lstStyle/>
                    <a:p>
                      <a:r>
                        <a:rPr lang="en-US" altLang="zh-CN" dirty="0" smtClean="0"/>
                        <a:t>Any text that students use to obtain ideas or information</a:t>
                      </a:r>
                      <a:endParaRPr lang="zh-CN" altLang="en-US" dirty="0"/>
                    </a:p>
                  </a:txBody>
                  <a:tcPr/>
                </a:tc>
              </a:tr>
              <a:tr h="783988">
                <a:tc>
                  <a:txBody>
                    <a:bodyPr/>
                    <a:lstStyle/>
                    <a:p>
                      <a:r>
                        <a:rPr lang="en-US" altLang="zh-CN" dirty="0" smtClean="0"/>
                        <a:t>To</a:t>
                      </a:r>
                      <a:r>
                        <a:rPr lang="en-US" altLang="zh-CN" baseline="0" dirty="0" smtClean="0"/>
                        <a:t> cheat</a:t>
                      </a:r>
                      <a:endParaRPr lang="zh-CN" altLang="en-US" dirty="0"/>
                    </a:p>
                  </a:txBody>
                  <a:tcPr/>
                </a:tc>
                <a:tc>
                  <a:txBody>
                    <a:bodyPr/>
                    <a:lstStyle/>
                    <a:p>
                      <a:r>
                        <a:rPr lang="en-US" altLang="zh-CN" dirty="0" smtClean="0"/>
                        <a:t>Full publication</a:t>
                      </a:r>
                      <a:r>
                        <a:rPr lang="en-US" altLang="zh-CN" baseline="0" dirty="0" smtClean="0"/>
                        <a:t> details of a text to allow a reader to access the original </a:t>
                      </a:r>
                      <a:endParaRPr lang="zh-CN" altLang="en-US" dirty="0"/>
                    </a:p>
                  </a:txBody>
                  <a:tcPr/>
                </a:tc>
              </a:tr>
            </a:tbl>
          </a:graphicData>
        </a:graphic>
      </p:graphicFrame>
      <p:cxnSp>
        <p:nvCxnSpPr>
          <p:cNvPr id="7" name="直接箭头连接符 6"/>
          <p:cNvCxnSpPr/>
          <p:nvPr/>
        </p:nvCxnSpPr>
        <p:spPr>
          <a:xfrm>
            <a:off x="1259632" y="2132856"/>
            <a:ext cx="3456384" cy="288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259632" y="2924944"/>
            <a:ext cx="3600400" cy="280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547664" y="2204864"/>
            <a:ext cx="3240360" cy="201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403648" y="3356992"/>
            <a:ext cx="345638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187624" y="2852936"/>
            <a:ext cx="367240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331640" y="4941168"/>
            <a:ext cx="360040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539552" y="1124744"/>
            <a:ext cx="8136904" cy="5184576"/>
          </a:xfrm>
        </p:spPr>
        <p:txBody>
          <a:bodyPr>
            <a:normAutofit/>
          </a:bodyPr>
          <a:lstStyle/>
          <a:p>
            <a:r>
              <a:rPr lang="en-US" altLang="zh-CN" i="1" dirty="0" smtClean="0"/>
              <a:t>The information below may be used in your paper without documentation</a:t>
            </a:r>
            <a:r>
              <a:rPr lang="zh-CN" altLang="en-US" i="1" dirty="0" smtClean="0"/>
              <a:t>：</a:t>
            </a:r>
            <a:endParaRPr lang="en-US" altLang="zh-CN" i="1" dirty="0" smtClean="0"/>
          </a:p>
          <a:p>
            <a:r>
              <a:rPr lang="en-US" altLang="zh-CN" dirty="0" smtClean="0"/>
              <a:t>Common knowledge in your field;</a:t>
            </a:r>
          </a:p>
          <a:p>
            <a:r>
              <a:rPr lang="en-US" altLang="zh-CN" dirty="0" smtClean="0"/>
              <a:t>Famous quotations such as Shakespeare's “to be or not to be, that is the question;”</a:t>
            </a:r>
          </a:p>
          <a:p>
            <a:r>
              <a:rPr lang="en-US" altLang="zh-CN" dirty="0" smtClean="0"/>
              <a:t>Concepts and facts widely known outside of the specific area of study;</a:t>
            </a:r>
          </a:p>
          <a:p>
            <a:r>
              <a:rPr lang="en-US" altLang="zh-CN" dirty="0" smtClean="0"/>
              <a:t>Well-known scientific principles, e.g. Newton’s Laws of Motion</a:t>
            </a:r>
          </a:p>
          <a:p>
            <a:r>
              <a:rPr lang="en-US" altLang="zh-CN" dirty="0" smtClean="0"/>
              <a:t>Ideas, opinions, and interpretations that are your own.</a:t>
            </a:r>
          </a:p>
          <a:p>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You need to acknowledge the source of an idea unless it is common knowledge in your subject area. It is difficult sometimes to know whether something is common knowledge in your subject or needs acknowledging. In general, if your lecturer, in lectures or handouts, do not acknowledge the source you can assume that it is common knowledge within your subject.</a:t>
            </a:r>
            <a:endParaRPr lang="zh-CN" altLang="en-US" dirty="0"/>
          </a:p>
        </p:txBody>
      </p:sp>
    </p:spTree>
    <p:extLst>
      <p:ext uri="{BB962C8B-B14F-4D97-AF65-F5344CB8AC3E}">
        <p14:creationId xmlns:p14="http://schemas.microsoft.com/office/powerpoint/2010/main" val="2332140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Checklist for preventing plagiarism</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en-US" altLang="zh-CN" dirty="0" smtClean="0"/>
              <a:t>What type of source are you using: your own independent ideas or materials, common knowledge, or someone else’s independent ideas or materials?</a:t>
            </a:r>
          </a:p>
          <a:p>
            <a:r>
              <a:rPr lang="en-US" altLang="zh-CN" dirty="0" smtClean="0"/>
              <a:t>If you are quoting someone else’s material, is the quotation exact? Have you inserted quotation marks around quotations in the text?</a:t>
            </a:r>
          </a:p>
          <a:p>
            <a:r>
              <a:rPr lang="en-US" altLang="zh-CN" dirty="0" smtClean="0"/>
              <a:t>If you are paraphrasing or summarizing someone else’s ideas or materials, have you used your own words and sentence structures? Does your paraphrase or summary employ quotation marks when you resort to the writer’s exact language?</a:t>
            </a:r>
          </a:p>
          <a:p>
            <a:r>
              <a:rPr lang="en-US" altLang="zh-CN" dirty="0" smtClean="0"/>
              <a:t>Have you acknowledged every use of someone else’s ideas or materials in the place where you use it? Are all your citations complete and accurate?</a:t>
            </a:r>
          </a:p>
          <a:p>
            <a:r>
              <a:rPr lang="en-US" altLang="zh-CN" dirty="0" smtClean="0"/>
              <a:t>Does your list of references include all the sources you have used?</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When an Internet source is cited:</a:t>
            </a:r>
            <a:endParaRPr lang="zh-CN" altLang="en-US" dirty="0"/>
          </a:p>
        </p:txBody>
      </p:sp>
      <p:sp>
        <p:nvSpPr>
          <p:cNvPr id="3" name="内容占位符 2"/>
          <p:cNvSpPr>
            <a:spLocks noGrp="1"/>
          </p:cNvSpPr>
          <p:nvPr>
            <p:ph sz="quarter" idx="1"/>
          </p:nvPr>
        </p:nvSpPr>
        <p:spPr/>
        <p:txBody>
          <a:bodyPr/>
          <a:lstStyle/>
          <a:p>
            <a:r>
              <a:rPr lang="en-US" altLang="zh-CN" dirty="0" smtClean="0"/>
              <a:t>Indentify the writer’s name and the specific information of the source such as the issue of the periodical and the page number before  you document the material.</a:t>
            </a:r>
          </a:p>
          <a:p>
            <a:endParaRPr lang="en-US" altLang="zh-CN" dirty="0" smtClean="0"/>
          </a:p>
          <a:p>
            <a:r>
              <a:rPr lang="en-US" altLang="zh-CN" dirty="0" smtClean="0"/>
              <a:t>Indicate the writer’s name and other necessary information as required in the citation formats, and avoid copying any statement with no writer mentioned in the Internet source.</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References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87803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251520" y="1124744"/>
            <a:ext cx="8229600" cy="4937760"/>
          </a:xfrm>
        </p:spPr>
        <p:txBody>
          <a:bodyPr>
            <a:normAutofit lnSpcReduction="10000"/>
          </a:bodyPr>
          <a:lstStyle/>
          <a:p>
            <a:r>
              <a:rPr lang="en-US" altLang="zh-CN" dirty="0" smtClean="0"/>
              <a:t>Reference list—</a:t>
            </a:r>
            <a:r>
              <a:rPr lang="zh-CN" altLang="en-US" dirty="0" smtClean="0"/>
              <a:t> </a:t>
            </a:r>
            <a:r>
              <a:rPr lang="en-US" altLang="zh-CN" dirty="0" smtClean="0"/>
              <a:t>A reference list is the detailed list of references that are cited in your work.</a:t>
            </a:r>
          </a:p>
          <a:p>
            <a:endParaRPr lang="en-US" altLang="zh-CN" dirty="0"/>
          </a:p>
          <a:p>
            <a:r>
              <a:rPr lang="en-US" altLang="zh-CN" dirty="0" smtClean="0"/>
              <a:t>Bibliography—</a:t>
            </a:r>
            <a:r>
              <a:rPr lang="en-US" altLang="zh-CN" dirty="0"/>
              <a:t> </a:t>
            </a:r>
            <a:r>
              <a:rPr lang="en-US" altLang="zh-CN" dirty="0" smtClean="0"/>
              <a:t>A bibliography is a detailed list of references cited in your work, plus the background readings or other material that you may have read, but not actually cite.</a:t>
            </a:r>
          </a:p>
          <a:p>
            <a:endParaRPr lang="en-US" altLang="zh-CN" dirty="0"/>
          </a:p>
          <a:p>
            <a:r>
              <a:rPr lang="en-US" altLang="zh-CN" dirty="0" smtClean="0"/>
              <a:t>In-text citation—</a:t>
            </a:r>
            <a:r>
              <a:rPr lang="en-US" altLang="zh-CN" dirty="0"/>
              <a:t> </a:t>
            </a:r>
            <a:r>
              <a:rPr lang="en-US" altLang="zh-CN" dirty="0" smtClean="0"/>
              <a:t>Citations within the main body of the text and refer to a direct quote or paraphrase.</a:t>
            </a:r>
          </a:p>
        </p:txBody>
      </p:sp>
    </p:spTree>
    <p:extLst>
      <p:ext uri="{BB962C8B-B14F-4D97-AF65-F5344CB8AC3E}">
        <p14:creationId xmlns:p14="http://schemas.microsoft.com/office/powerpoint/2010/main" val="225696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482" name="Picture 2"/>
          <p:cNvPicPr>
            <a:picLocks noGrp="1" noChangeAspect="1" noChangeArrowheads="1"/>
          </p:cNvPicPr>
          <p:nvPr>
            <p:ph idx="1"/>
          </p:nvPr>
        </p:nvPicPr>
        <p:blipFill>
          <a:blip r:embed="rId2" cstate="print"/>
          <a:srcRect/>
          <a:stretch>
            <a:fillRect/>
          </a:stretch>
        </p:blipFill>
        <p:spPr bwMode="auto">
          <a:xfrm>
            <a:off x="107504" y="332656"/>
            <a:ext cx="8811785" cy="5832648"/>
          </a:xfrm>
          <a:prstGeom prst="rect">
            <a:avLst/>
          </a:prstGeom>
          <a:noFill/>
          <a:ln w="9525">
            <a:noFill/>
            <a:miter lim="800000"/>
            <a:headEnd/>
            <a:tailEnd/>
          </a:ln>
        </p:spPr>
      </p:pic>
    </p:spTree>
    <p:extLst>
      <p:ext uri="{BB962C8B-B14F-4D97-AF65-F5344CB8AC3E}">
        <p14:creationId xmlns:p14="http://schemas.microsoft.com/office/powerpoint/2010/main" val="330437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404664"/>
            <a:ext cx="8937881"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52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72092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0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05679"/>
            <a:ext cx="9127158" cy="675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75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fontAlgn="base">
              <a:spcBef>
                <a:spcPts val="4660"/>
              </a:spcBef>
              <a:spcAft>
                <a:spcPts val="1210"/>
              </a:spcAft>
            </a:pPr>
            <a:r>
              <a:rPr lang="en-US" altLang="zh-CN" sz="2800" kern="1800" spc="75" dirty="0">
                <a:solidFill>
                  <a:srgbClr val="004990"/>
                </a:solidFill>
                <a:latin typeface="Arial"/>
                <a:ea typeface="宋体"/>
                <a:cs typeface="Times New Roman"/>
                <a:hlinkClick r:id="rId2" action="ppaction://hlinkfile"/>
              </a:rPr>
              <a:t>Evaluating Internet Resources</a:t>
            </a:r>
            <a:endParaRPr lang="zh-CN" altLang="zh-CN" sz="1100"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1098987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Plagiarism</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15729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377825" y="1143000"/>
            <a:ext cx="8597265" cy="5663565"/>
          </a:xfrm>
        </p:spPr>
        <p:txBody>
          <a:bodyPr>
            <a:normAutofit fontScale="95000"/>
          </a:bodyPr>
          <a:lstStyle/>
          <a:p>
            <a:r>
              <a:rPr lang="zh-CN" altLang="en-US" dirty="0"/>
              <a:t>WHAT IS PLAGIARISM?</a:t>
            </a:r>
          </a:p>
          <a:p>
            <a:endParaRPr lang="zh-CN" altLang="en-US" dirty="0"/>
          </a:p>
          <a:p>
            <a:r>
              <a:rPr lang="zh-CN" altLang="en-US" dirty="0"/>
              <a:t>Plagiarism is a form of academic theft; in fact, the word plagiarism comes from the Latin word for thief. In its most extreme form, it involves word-for-word copying of large sections of another writer's material and claiming it as your own work. In a lessextreme form, it involves reproducing shorter lines or phrases linked together, perhaps with minor modifications, without crediting the author, Both of these examples ar</a:t>
            </a:r>
            <a:r>
              <a:rPr lang="en-US" altLang="zh-CN" dirty="0"/>
              <a:t>e </a:t>
            </a:r>
            <a:r>
              <a:rPr lang="zh-CN" altLang="en-US" dirty="0"/>
              <a:t>considcred as plagiarism because it appears that you are claiming someone else's ideas as your own.</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49860" y="0"/>
            <a:ext cx="8844915" cy="7016115"/>
          </a:xfrm>
        </p:spPr>
        <p:txBody>
          <a:bodyPr>
            <a:normAutofit fontScale="87500" lnSpcReduction="20000"/>
          </a:bodyPr>
          <a:lstStyle/>
          <a:p>
            <a:r>
              <a:rPr lang="zh-CN" altLang="en-US" dirty="0"/>
              <a:t>Plagiarism</a:t>
            </a:r>
          </a:p>
          <a:p>
            <a:endParaRPr lang="zh-CN" altLang="en-US" dirty="0"/>
          </a:p>
          <a:p>
            <a:r>
              <a:rPr lang="zh-CN" altLang="en-US" dirty="0"/>
              <a:t>Plagiarism is presenting the ideas, work or words of other people withoutproper, clear and unambiguous acknowledgement. It also includes"self plagiarism" (which occurs where, for example, you submit workthat you have presented for assessment on a previous occasion), andthe submission of material from "essay banks" (even if the authors ofsuch material appear to be giving you permission to use it in this way).Obviously, the most blatant example of plagiarism would be to copyanother student's work. Hence it is essential to make clear in yourassignments the distinction between:</a:t>
            </a:r>
          </a:p>
          <a:p>
            <a:endParaRPr lang="zh-CN" altLang="en-US" dirty="0"/>
          </a:p>
          <a:p>
            <a:r>
              <a:rPr lang="zh-CN" altLang="en-US" dirty="0"/>
              <a:t>the ideas and work of other people that you may have </a:t>
            </a:r>
            <a:r>
              <a:rPr lang="zh-CN" altLang="en-US" dirty="0" smtClean="0"/>
              <a:t>quite legitimately </a:t>
            </a:r>
            <a:r>
              <a:rPr lang="zh-CN" altLang="en-US" dirty="0"/>
              <a:t>exploited and developed, </a:t>
            </a:r>
            <a:r>
              <a:rPr lang="zh-CN" altLang="en-US" dirty="0" smtClean="0"/>
              <a:t>and the </a:t>
            </a:r>
            <a:r>
              <a:rPr lang="zh-CN" altLang="en-US" dirty="0"/>
              <a:t>ideas or material that you have personally contributed.</a:t>
            </a:r>
          </a:p>
          <a:p>
            <a:endParaRPr lang="zh-CN" altLang="en-US" dirty="0"/>
          </a:p>
          <a:p>
            <a:r>
              <a:rPr lang="zh-CN" altLang="en-US" dirty="0"/>
              <a:t>Source: The University of Manchester, Student support and services office. (2011).Retrieved November 29, 201 1, from http://documents.manchester.acuk/display.aspx?DoclD=2870</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CEEACA"/>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128</TotalTime>
  <Words>1503</Words>
  <Application>Microsoft Office PowerPoint</Application>
  <PresentationFormat>全屏显示(4:3)</PresentationFormat>
  <Paragraphs>87</Paragraphs>
  <Slides>28</Slides>
  <Notes>0</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质朴</vt:lpstr>
      <vt:lpstr>Office 主题</vt:lpstr>
      <vt:lpstr>Week 7 </vt:lpstr>
      <vt:lpstr>Finding information</vt:lpstr>
      <vt:lpstr>PowerPoint 演示文稿</vt:lpstr>
      <vt:lpstr>PowerPoint 演示文稿</vt:lpstr>
      <vt:lpstr>PowerPoint 演示文稿</vt:lpstr>
      <vt:lpstr>PowerPoint 演示文稿</vt:lpstr>
      <vt:lpstr>Plagiarism</vt:lpstr>
      <vt:lpstr>PowerPoint 演示文稿</vt:lpstr>
      <vt:lpstr>PowerPoint 演示文稿</vt:lpstr>
      <vt:lpstr>Acts of plagiarism</vt:lpstr>
      <vt:lpstr>Quotations, paraphrases and plagiarism</vt:lpstr>
      <vt:lpstr>PowerPoint 演示文稿</vt:lpstr>
      <vt:lpstr>      Read the examples of incorporated text below. Decide whether each one is aquotation or a paraphrase and tick (V) the appropriate box. </vt:lpstr>
      <vt:lpstr>PowerPoint 演示文稿</vt:lpstr>
      <vt:lpstr>PowerPoint 演示文稿</vt:lpstr>
      <vt:lpstr>PowerPoint 演示文稿</vt:lpstr>
      <vt:lpstr>PowerPoint 演示文稿</vt:lpstr>
      <vt:lpstr>Attention:</vt:lpstr>
      <vt:lpstr>PowerPoint 演示文稿</vt:lpstr>
      <vt:lpstr>Avoiding Plagiarism</vt:lpstr>
      <vt:lpstr>Practice </vt:lpstr>
      <vt:lpstr>PowerPoint 演示文稿</vt:lpstr>
      <vt:lpstr>PowerPoint 演示文稿</vt:lpstr>
      <vt:lpstr>Checklist for preventing plagiarism</vt:lpstr>
      <vt:lpstr>When an Internet source is cited:</vt:lpstr>
      <vt:lpstr>References</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yjhome</cp:lastModifiedBy>
  <cp:revision>36</cp:revision>
  <dcterms:created xsi:type="dcterms:W3CDTF">2018-10-10T06:12:00Z</dcterms:created>
  <dcterms:modified xsi:type="dcterms:W3CDTF">2023-03-27T14:12:23Z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