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42"/>
  </p:notesMasterIdLst>
  <p:sldIdLst>
    <p:sldId id="288" r:id="rId2"/>
    <p:sldId id="317" r:id="rId3"/>
    <p:sldId id="306" r:id="rId4"/>
    <p:sldId id="303" r:id="rId5"/>
    <p:sldId id="340" r:id="rId6"/>
    <p:sldId id="307" r:id="rId7"/>
    <p:sldId id="343" r:id="rId8"/>
    <p:sldId id="331" r:id="rId9"/>
    <p:sldId id="336" r:id="rId10"/>
    <p:sldId id="330" r:id="rId11"/>
    <p:sldId id="334" r:id="rId12"/>
    <p:sldId id="314" r:id="rId13"/>
    <p:sldId id="332" r:id="rId14"/>
    <p:sldId id="313" r:id="rId15"/>
    <p:sldId id="256" r:id="rId16"/>
    <p:sldId id="321" r:id="rId17"/>
    <p:sldId id="322" r:id="rId18"/>
    <p:sldId id="326" r:id="rId19"/>
    <p:sldId id="320" r:id="rId20"/>
    <p:sldId id="325" r:id="rId21"/>
    <p:sldId id="324" r:id="rId22"/>
    <p:sldId id="323" r:id="rId23"/>
    <p:sldId id="335" r:id="rId24"/>
    <p:sldId id="342" r:id="rId25"/>
    <p:sldId id="341" r:id="rId26"/>
    <p:sldId id="311" r:id="rId27"/>
    <p:sldId id="316" r:id="rId28"/>
    <p:sldId id="345" r:id="rId29"/>
    <p:sldId id="346" r:id="rId30"/>
    <p:sldId id="333" r:id="rId31"/>
    <p:sldId id="309" r:id="rId32"/>
    <p:sldId id="318" r:id="rId33"/>
    <p:sldId id="339" r:id="rId34"/>
    <p:sldId id="315" r:id="rId35"/>
    <p:sldId id="327" r:id="rId36"/>
    <p:sldId id="328" r:id="rId37"/>
    <p:sldId id="329" r:id="rId38"/>
    <p:sldId id="338" r:id="rId39"/>
    <p:sldId id="344" r:id="rId40"/>
    <p:sldId id="33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3558964-999C-42E7-B138-A7ACACBFBF4E}">
          <p14:sldIdLst>
            <p14:sldId id="288"/>
            <p14:sldId id="317"/>
            <p14:sldId id="306"/>
            <p14:sldId id="303"/>
            <p14:sldId id="340"/>
            <p14:sldId id="307"/>
          </p14:sldIdLst>
        </p14:section>
        <p14:section name="What is the Problem?" id="{C819AB5C-5D0C-47CD-8BC9-E273AC13369C}">
          <p14:sldIdLst>
            <p14:sldId id="343"/>
            <p14:sldId id="331"/>
            <p14:sldId id="336"/>
            <p14:sldId id="330"/>
            <p14:sldId id="334"/>
            <p14:sldId id="314"/>
          </p14:sldIdLst>
        </p14:section>
        <p14:section name="What is the Solution?" id="{4A291916-5D09-4FB8-8530-4E82C726F24D}">
          <p14:sldIdLst>
            <p14:sldId id="332"/>
            <p14:sldId id="313"/>
            <p14:sldId id="256"/>
            <p14:sldId id="321"/>
            <p14:sldId id="322"/>
            <p14:sldId id="326"/>
            <p14:sldId id="320"/>
            <p14:sldId id="325"/>
            <p14:sldId id="324"/>
            <p14:sldId id="323"/>
            <p14:sldId id="335"/>
            <p14:sldId id="342"/>
            <p14:sldId id="341"/>
            <p14:sldId id="311"/>
            <p14:sldId id="316"/>
            <p14:sldId id="345"/>
            <p14:sldId id="346"/>
          </p14:sldIdLst>
        </p14:section>
        <p14:section name="What are the Benefits?" id="{ACE6FF42-EF18-4D02-8911-D714A18900C3}">
          <p14:sldIdLst>
            <p14:sldId id="333"/>
            <p14:sldId id="309"/>
            <p14:sldId id="318"/>
            <p14:sldId id="339"/>
            <p14:sldId id="315"/>
            <p14:sldId id="327"/>
            <p14:sldId id="328"/>
            <p14:sldId id="329"/>
          </p14:sldIdLst>
        </p14:section>
        <p14:section name="The Conclusion" id="{61E53483-EBF9-4BA2-8DB8-425B6A80EAC7}">
          <p14:sldIdLst>
            <p14:sldId id="338"/>
            <p14:sldId id="344"/>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24" autoAdjust="0"/>
    <p:restoredTop sz="96840" autoAdjust="0"/>
  </p:normalViewPr>
  <p:slideViewPr>
    <p:cSldViewPr snapToGrid="0">
      <p:cViewPr varScale="1">
        <p:scale>
          <a:sx n="93" d="100"/>
          <a:sy n="93" d="100"/>
        </p:scale>
        <p:origin x="114" y="942"/>
      </p:cViewPr>
      <p:guideLst/>
    </p:cSldViewPr>
  </p:slideViewPr>
  <p:outlineViewPr>
    <p:cViewPr>
      <p:scale>
        <a:sx n="33" d="100"/>
        <a:sy n="33" d="100"/>
      </p:scale>
      <p:origin x="0" y="-25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www.meetup.com/pro/azuredatatechgroups/" TargetMode="External"/><Relationship Id="rId2" Type="http://schemas.openxmlformats.org/officeDocument/2006/relationships/hyperlink" Target="https://sqlugs.com/" TargetMode="External"/><Relationship Id="rId1" Type="http://schemas.openxmlformats.org/officeDocument/2006/relationships/hyperlink" Target="https://projects.propublica.org/nonprofits/organizations/820698101"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hyperlink" Target="mailto:juan@iowadatapro.org" TargetMode="Externa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meetup.com/pro/azuredatatechgroups/" TargetMode="External"/><Relationship Id="rId2" Type="http://schemas.openxmlformats.org/officeDocument/2006/relationships/hyperlink" Target="https://sqlugs.com/" TargetMode="External"/><Relationship Id="rId1" Type="http://schemas.openxmlformats.org/officeDocument/2006/relationships/hyperlink" Target="https://projects.propublica.org/nonprofits/organizations/820698101"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hyperlink" Target="mailto:juan@iowadatapro.org" TargetMode="External"/><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D6282-682A-41EB-9576-2D478B67C99F}"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9AAB4BA8-2321-4B04-9EB1-B7E73DB4CBFD}">
      <dgm:prSet/>
      <dgm:spPr/>
      <dgm:t>
        <a:bodyPr/>
        <a:lstStyle/>
        <a:p>
          <a:r>
            <a:rPr lang="en-US" b="0" dirty="0">
              <a:hlinkClick xmlns:r="http://schemas.openxmlformats.org/officeDocument/2006/relationships" r:id="rId1"/>
            </a:rPr>
            <a:t>Iowa Data Professionals Association</a:t>
          </a:r>
          <a:r>
            <a:rPr lang="en-US" b="0" dirty="0"/>
            <a:t> </a:t>
          </a:r>
          <a:endParaRPr lang="en-US" dirty="0"/>
        </a:p>
      </dgm:t>
    </dgm:pt>
    <dgm:pt modelId="{166593FE-C811-4855-A509-CB3109EA0101}" type="parTrans" cxnId="{C7CBACB7-06FF-4183-B3B8-08B31B53B19F}">
      <dgm:prSet/>
      <dgm:spPr/>
      <dgm:t>
        <a:bodyPr/>
        <a:lstStyle/>
        <a:p>
          <a:endParaRPr lang="en-US"/>
        </a:p>
      </dgm:t>
    </dgm:pt>
    <dgm:pt modelId="{715A4E37-B2C4-42A2-BF2A-709DB60BAEA3}" type="sibTrans" cxnId="{C7CBACB7-06FF-4183-B3B8-08B31B53B19F}">
      <dgm:prSet/>
      <dgm:spPr/>
      <dgm:t>
        <a:bodyPr/>
        <a:lstStyle/>
        <a:p>
          <a:endParaRPr lang="en-US"/>
        </a:p>
      </dgm:t>
    </dgm:pt>
    <dgm:pt modelId="{A5E70D57-EB89-417F-B27D-62854E69FA8F}">
      <dgm:prSet/>
      <dgm:spPr/>
      <dgm:t>
        <a:bodyPr/>
        <a:lstStyle/>
        <a:p>
          <a:r>
            <a:rPr lang="en-US" b="0" dirty="0">
              <a:hlinkClick xmlns:r="http://schemas.openxmlformats.org/officeDocument/2006/relationships" r:id="rId2"/>
            </a:rPr>
            <a:t>Denny Cherry &amp; Associates Consulting</a:t>
          </a:r>
          <a:endParaRPr lang="en-US" dirty="0"/>
        </a:p>
      </dgm:t>
    </dgm:pt>
    <dgm:pt modelId="{F8AD2148-9F48-4C07-A629-F08FCE500565}" type="parTrans" cxnId="{7BD7C2F6-EE4A-4038-923F-F247EAAB1E15}">
      <dgm:prSet/>
      <dgm:spPr/>
      <dgm:t>
        <a:bodyPr/>
        <a:lstStyle/>
        <a:p>
          <a:endParaRPr lang="en-US"/>
        </a:p>
      </dgm:t>
    </dgm:pt>
    <dgm:pt modelId="{F8E01F65-CBF0-458D-89C1-E3BE512C1872}" type="sibTrans" cxnId="{7BD7C2F6-EE4A-4038-923F-F247EAAB1E15}">
      <dgm:prSet/>
      <dgm:spPr/>
      <dgm:t>
        <a:bodyPr/>
        <a:lstStyle/>
        <a:p>
          <a:endParaRPr lang="en-US"/>
        </a:p>
      </dgm:t>
    </dgm:pt>
    <dgm:pt modelId="{B7E812D0-0299-4F73-BEE8-C4D29EC514C4}">
      <dgm:prSet/>
      <dgm:spPr/>
      <dgm:t>
        <a:bodyPr/>
        <a:lstStyle/>
        <a:p>
          <a:r>
            <a:rPr lang="en-US" b="0" dirty="0">
              <a:hlinkClick xmlns:r="http://schemas.openxmlformats.org/officeDocument/2006/relationships" r:id="rId3"/>
            </a:rPr>
            <a:t>Microsoft Azure Technical Groups</a:t>
          </a:r>
          <a:endParaRPr lang="en-US" dirty="0"/>
        </a:p>
      </dgm:t>
    </dgm:pt>
    <dgm:pt modelId="{A9F2751B-FF23-4B56-8BCA-BF5A425970AA}" type="parTrans" cxnId="{A3E3E25F-1811-47E8-8F57-7A102479ED40}">
      <dgm:prSet/>
      <dgm:spPr/>
      <dgm:t>
        <a:bodyPr/>
        <a:lstStyle/>
        <a:p>
          <a:endParaRPr lang="en-US"/>
        </a:p>
      </dgm:t>
    </dgm:pt>
    <dgm:pt modelId="{A1C72E39-97F5-44AB-AE3B-B54450774791}" type="sibTrans" cxnId="{A3E3E25F-1811-47E8-8F57-7A102479ED40}">
      <dgm:prSet/>
      <dgm:spPr/>
      <dgm:t>
        <a:bodyPr/>
        <a:lstStyle/>
        <a:p>
          <a:endParaRPr lang="en-US"/>
        </a:p>
      </dgm:t>
    </dgm:pt>
    <dgm:pt modelId="{F30F3F76-D674-43A1-A738-9868D01A0563}" type="pres">
      <dgm:prSet presAssocID="{7B2D6282-682A-41EB-9576-2D478B67C99F}" presName="linear" presStyleCnt="0">
        <dgm:presLayoutVars>
          <dgm:dir/>
          <dgm:animLvl val="lvl"/>
          <dgm:resizeHandles val="exact"/>
        </dgm:presLayoutVars>
      </dgm:prSet>
      <dgm:spPr/>
    </dgm:pt>
    <dgm:pt modelId="{E1BE2FB3-6645-4488-9FC2-BF848F3A38D5}" type="pres">
      <dgm:prSet presAssocID="{9AAB4BA8-2321-4B04-9EB1-B7E73DB4CBFD}" presName="parentLin" presStyleCnt="0"/>
      <dgm:spPr/>
    </dgm:pt>
    <dgm:pt modelId="{B674FC3F-0F7F-4103-AC09-BA055115AC39}" type="pres">
      <dgm:prSet presAssocID="{9AAB4BA8-2321-4B04-9EB1-B7E73DB4CBFD}" presName="parentLeftMargin" presStyleLbl="node1" presStyleIdx="0" presStyleCnt="3"/>
      <dgm:spPr/>
    </dgm:pt>
    <dgm:pt modelId="{DDFC5716-BA3E-433F-9DBD-E9506EEE87D5}" type="pres">
      <dgm:prSet presAssocID="{9AAB4BA8-2321-4B04-9EB1-B7E73DB4CBFD}" presName="parentText" presStyleLbl="node1" presStyleIdx="0" presStyleCnt="3">
        <dgm:presLayoutVars>
          <dgm:chMax val="0"/>
          <dgm:bulletEnabled val="1"/>
        </dgm:presLayoutVars>
      </dgm:prSet>
      <dgm:spPr/>
    </dgm:pt>
    <dgm:pt modelId="{D9CBB9EC-41D6-406A-959B-19C13ACFB68D}" type="pres">
      <dgm:prSet presAssocID="{9AAB4BA8-2321-4B04-9EB1-B7E73DB4CBFD}" presName="negativeSpace" presStyleCnt="0"/>
      <dgm:spPr/>
    </dgm:pt>
    <dgm:pt modelId="{03FB5A0F-D2FF-4465-9850-C5E34DE4D006}" type="pres">
      <dgm:prSet presAssocID="{9AAB4BA8-2321-4B04-9EB1-B7E73DB4CBFD}" presName="childText" presStyleLbl="conFgAcc1" presStyleIdx="0" presStyleCnt="3">
        <dgm:presLayoutVars>
          <dgm:bulletEnabled val="1"/>
        </dgm:presLayoutVars>
      </dgm:prSet>
      <dgm:spPr/>
    </dgm:pt>
    <dgm:pt modelId="{F5A75295-20E4-42AC-BE38-1C05A198D9A9}" type="pres">
      <dgm:prSet presAssocID="{715A4E37-B2C4-42A2-BF2A-709DB60BAEA3}" presName="spaceBetweenRectangles" presStyleCnt="0"/>
      <dgm:spPr/>
    </dgm:pt>
    <dgm:pt modelId="{600DC10B-8715-43CB-8C21-E613475852B8}" type="pres">
      <dgm:prSet presAssocID="{A5E70D57-EB89-417F-B27D-62854E69FA8F}" presName="parentLin" presStyleCnt="0"/>
      <dgm:spPr/>
    </dgm:pt>
    <dgm:pt modelId="{ED294B28-D042-4EBE-BF8C-61975FE6BA82}" type="pres">
      <dgm:prSet presAssocID="{A5E70D57-EB89-417F-B27D-62854E69FA8F}" presName="parentLeftMargin" presStyleLbl="node1" presStyleIdx="0" presStyleCnt="3"/>
      <dgm:spPr/>
    </dgm:pt>
    <dgm:pt modelId="{41D9B840-3220-46A3-830C-BDDA6179D012}" type="pres">
      <dgm:prSet presAssocID="{A5E70D57-EB89-417F-B27D-62854E69FA8F}" presName="parentText" presStyleLbl="node1" presStyleIdx="1" presStyleCnt="3">
        <dgm:presLayoutVars>
          <dgm:chMax val="0"/>
          <dgm:bulletEnabled val="1"/>
        </dgm:presLayoutVars>
      </dgm:prSet>
      <dgm:spPr/>
    </dgm:pt>
    <dgm:pt modelId="{BDAA6C48-A685-4437-87C8-B5DE4EA8F8C6}" type="pres">
      <dgm:prSet presAssocID="{A5E70D57-EB89-417F-B27D-62854E69FA8F}" presName="negativeSpace" presStyleCnt="0"/>
      <dgm:spPr/>
    </dgm:pt>
    <dgm:pt modelId="{E2454970-6E8D-42A5-B88E-E894B9720393}" type="pres">
      <dgm:prSet presAssocID="{A5E70D57-EB89-417F-B27D-62854E69FA8F}" presName="childText" presStyleLbl="conFgAcc1" presStyleIdx="1" presStyleCnt="3">
        <dgm:presLayoutVars>
          <dgm:bulletEnabled val="1"/>
        </dgm:presLayoutVars>
      </dgm:prSet>
      <dgm:spPr/>
    </dgm:pt>
    <dgm:pt modelId="{E8FCF78E-AB4D-4409-8621-C2484ABC7372}" type="pres">
      <dgm:prSet presAssocID="{F8E01F65-CBF0-458D-89C1-E3BE512C1872}" presName="spaceBetweenRectangles" presStyleCnt="0"/>
      <dgm:spPr/>
    </dgm:pt>
    <dgm:pt modelId="{030AB73B-12E8-4357-9CCA-CFD57EF003F8}" type="pres">
      <dgm:prSet presAssocID="{B7E812D0-0299-4F73-BEE8-C4D29EC514C4}" presName="parentLin" presStyleCnt="0"/>
      <dgm:spPr/>
    </dgm:pt>
    <dgm:pt modelId="{5EA04897-3566-412B-AD4C-F7BD8707DBDE}" type="pres">
      <dgm:prSet presAssocID="{B7E812D0-0299-4F73-BEE8-C4D29EC514C4}" presName="parentLeftMargin" presStyleLbl="node1" presStyleIdx="1" presStyleCnt="3"/>
      <dgm:spPr/>
    </dgm:pt>
    <dgm:pt modelId="{6C1922C6-FA3C-4046-93AF-D2C21BE913D0}" type="pres">
      <dgm:prSet presAssocID="{B7E812D0-0299-4F73-BEE8-C4D29EC514C4}" presName="parentText" presStyleLbl="node1" presStyleIdx="2" presStyleCnt="3">
        <dgm:presLayoutVars>
          <dgm:chMax val="0"/>
          <dgm:bulletEnabled val="1"/>
        </dgm:presLayoutVars>
      </dgm:prSet>
      <dgm:spPr/>
    </dgm:pt>
    <dgm:pt modelId="{ED400915-79ED-4B22-B901-8B1AF9557643}" type="pres">
      <dgm:prSet presAssocID="{B7E812D0-0299-4F73-BEE8-C4D29EC514C4}" presName="negativeSpace" presStyleCnt="0"/>
      <dgm:spPr/>
    </dgm:pt>
    <dgm:pt modelId="{A7A9357A-E4A0-400F-B4B6-AEE6FB34545A}" type="pres">
      <dgm:prSet presAssocID="{B7E812D0-0299-4F73-BEE8-C4D29EC514C4}" presName="childText" presStyleLbl="conFgAcc1" presStyleIdx="2" presStyleCnt="3">
        <dgm:presLayoutVars>
          <dgm:bulletEnabled val="1"/>
        </dgm:presLayoutVars>
      </dgm:prSet>
      <dgm:spPr/>
    </dgm:pt>
  </dgm:ptLst>
  <dgm:cxnLst>
    <dgm:cxn modelId="{39C20310-76BB-43CF-940B-E77EFB7CF4FE}" type="presOf" srcId="{9AAB4BA8-2321-4B04-9EB1-B7E73DB4CBFD}" destId="{B674FC3F-0F7F-4103-AC09-BA055115AC39}" srcOrd="0" destOrd="0" presId="urn:microsoft.com/office/officeart/2005/8/layout/list1"/>
    <dgm:cxn modelId="{B62F333F-FD5E-44B8-B9CE-C5DA5D2ABD5C}" type="presOf" srcId="{7B2D6282-682A-41EB-9576-2D478B67C99F}" destId="{F30F3F76-D674-43A1-A738-9868D01A0563}" srcOrd="0" destOrd="0" presId="urn:microsoft.com/office/officeart/2005/8/layout/list1"/>
    <dgm:cxn modelId="{A3E3E25F-1811-47E8-8F57-7A102479ED40}" srcId="{7B2D6282-682A-41EB-9576-2D478B67C99F}" destId="{B7E812D0-0299-4F73-BEE8-C4D29EC514C4}" srcOrd="2" destOrd="0" parTransId="{A9F2751B-FF23-4B56-8BCA-BF5A425970AA}" sibTransId="{A1C72E39-97F5-44AB-AE3B-B54450774791}"/>
    <dgm:cxn modelId="{F1A4A264-FA97-430D-8111-2DCC80E07E6A}" type="presOf" srcId="{9AAB4BA8-2321-4B04-9EB1-B7E73DB4CBFD}" destId="{DDFC5716-BA3E-433F-9DBD-E9506EEE87D5}" srcOrd="1" destOrd="0" presId="urn:microsoft.com/office/officeart/2005/8/layout/list1"/>
    <dgm:cxn modelId="{97478198-A26E-4912-AF47-C63E575F998F}" type="presOf" srcId="{B7E812D0-0299-4F73-BEE8-C4D29EC514C4}" destId="{6C1922C6-FA3C-4046-93AF-D2C21BE913D0}" srcOrd="1" destOrd="0" presId="urn:microsoft.com/office/officeart/2005/8/layout/list1"/>
    <dgm:cxn modelId="{C7CBACB7-06FF-4183-B3B8-08B31B53B19F}" srcId="{7B2D6282-682A-41EB-9576-2D478B67C99F}" destId="{9AAB4BA8-2321-4B04-9EB1-B7E73DB4CBFD}" srcOrd="0" destOrd="0" parTransId="{166593FE-C811-4855-A509-CB3109EA0101}" sibTransId="{715A4E37-B2C4-42A2-BF2A-709DB60BAEA3}"/>
    <dgm:cxn modelId="{2AA101C0-BCA1-4369-85B6-4E9D27865456}" type="presOf" srcId="{B7E812D0-0299-4F73-BEE8-C4D29EC514C4}" destId="{5EA04897-3566-412B-AD4C-F7BD8707DBDE}" srcOrd="0" destOrd="0" presId="urn:microsoft.com/office/officeart/2005/8/layout/list1"/>
    <dgm:cxn modelId="{320077C2-1492-4367-A72E-F5A08889F6B4}" type="presOf" srcId="{A5E70D57-EB89-417F-B27D-62854E69FA8F}" destId="{ED294B28-D042-4EBE-BF8C-61975FE6BA82}" srcOrd="0" destOrd="0" presId="urn:microsoft.com/office/officeart/2005/8/layout/list1"/>
    <dgm:cxn modelId="{078BC5D4-F248-4B9F-B4E5-204060512A75}" type="presOf" srcId="{A5E70D57-EB89-417F-B27D-62854E69FA8F}" destId="{41D9B840-3220-46A3-830C-BDDA6179D012}" srcOrd="1" destOrd="0" presId="urn:microsoft.com/office/officeart/2005/8/layout/list1"/>
    <dgm:cxn modelId="{7BD7C2F6-EE4A-4038-923F-F247EAAB1E15}" srcId="{7B2D6282-682A-41EB-9576-2D478B67C99F}" destId="{A5E70D57-EB89-417F-B27D-62854E69FA8F}" srcOrd="1" destOrd="0" parTransId="{F8AD2148-9F48-4C07-A629-F08FCE500565}" sibTransId="{F8E01F65-CBF0-458D-89C1-E3BE512C1872}"/>
    <dgm:cxn modelId="{B60C820E-BB36-4DED-9BAD-9A3904C30185}" type="presParOf" srcId="{F30F3F76-D674-43A1-A738-9868D01A0563}" destId="{E1BE2FB3-6645-4488-9FC2-BF848F3A38D5}" srcOrd="0" destOrd="0" presId="urn:microsoft.com/office/officeart/2005/8/layout/list1"/>
    <dgm:cxn modelId="{B932F759-0916-4DF5-B976-741D7A19F9CD}" type="presParOf" srcId="{E1BE2FB3-6645-4488-9FC2-BF848F3A38D5}" destId="{B674FC3F-0F7F-4103-AC09-BA055115AC39}" srcOrd="0" destOrd="0" presId="urn:microsoft.com/office/officeart/2005/8/layout/list1"/>
    <dgm:cxn modelId="{B458108E-57D6-4A78-920E-9262FA3FAC38}" type="presParOf" srcId="{E1BE2FB3-6645-4488-9FC2-BF848F3A38D5}" destId="{DDFC5716-BA3E-433F-9DBD-E9506EEE87D5}" srcOrd="1" destOrd="0" presId="urn:microsoft.com/office/officeart/2005/8/layout/list1"/>
    <dgm:cxn modelId="{CB3B86FD-3141-4BB5-AD9E-FE7CD183BAB9}" type="presParOf" srcId="{F30F3F76-D674-43A1-A738-9868D01A0563}" destId="{D9CBB9EC-41D6-406A-959B-19C13ACFB68D}" srcOrd="1" destOrd="0" presId="urn:microsoft.com/office/officeart/2005/8/layout/list1"/>
    <dgm:cxn modelId="{E6BA17AD-A73A-4677-BE1B-685EAD48C048}" type="presParOf" srcId="{F30F3F76-D674-43A1-A738-9868D01A0563}" destId="{03FB5A0F-D2FF-4465-9850-C5E34DE4D006}" srcOrd="2" destOrd="0" presId="urn:microsoft.com/office/officeart/2005/8/layout/list1"/>
    <dgm:cxn modelId="{5F3A1048-297B-469B-9E2C-31CDA4C0FD78}" type="presParOf" srcId="{F30F3F76-D674-43A1-A738-9868D01A0563}" destId="{F5A75295-20E4-42AC-BE38-1C05A198D9A9}" srcOrd="3" destOrd="0" presId="urn:microsoft.com/office/officeart/2005/8/layout/list1"/>
    <dgm:cxn modelId="{76EF2299-A492-4B9B-88AE-A7C83E249FC1}" type="presParOf" srcId="{F30F3F76-D674-43A1-A738-9868D01A0563}" destId="{600DC10B-8715-43CB-8C21-E613475852B8}" srcOrd="4" destOrd="0" presId="urn:microsoft.com/office/officeart/2005/8/layout/list1"/>
    <dgm:cxn modelId="{31642CC4-4072-4B5D-86B1-ADCB8E44E531}" type="presParOf" srcId="{600DC10B-8715-43CB-8C21-E613475852B8}" destId="{ED294B28-D042-4EBE-BF8C-61975FE6BA82}" srcOrd="0" destOrd="0" presId="urn:microsoft.com/office/officeart/2005/8/layout/list1"/>
    <dgm:cxn modelId="{C7CBED87-06EC-4D98-98CB-B9F56C5D2B7E}" type="presParOf" srcId="{600DC10B-8715-43CB-8C21-E613475852B8}" destId="{41D9B840-3220-46A3-830C-BDDA6179D012}" srcOrd="1" destOrd="0" presId="urn:microsoft.com/office/officeart/2005/8/layout/list1"/>
    <dgm:cxn modelId="{C2744214-9516-4E85-8291-E61F97DF65D2}" type="presParOf" srcId="{F30F3F76-D674-43A1-A738-9868D01A0563}" destId="{BDAA6C48-A685-4437-87C8-B5DE4EA8F8C6}" srcOrd="5" destOrd="0" presId="urn:microsoft.com/office/officeart/2005/8/layout/list1"/>
    <dgm:cxn modelId="{AC22DD95-E22A-42BE-AABA-903D4B4CA501}" type="presParOf" srcId="{F30F3F76-D674-43A1-A738-9868D01A0563}" destId="{E2454970-6E8D-42A5-B88E-E894B9720393}" srcOrd="6" destOrd="0" presId="urn:microsoft.com/office/officeart/2005/8/layout/list1"/>
    <dgm:cxn modelId="{44F320AB-32D1-4268-B51E-EB430C8377A8}" type="presParOf" srcId="{F30F3F76-D674-43A1-A738-9868D01A0563}" destId="{E8FCF78E-AB4D-4409-8621-C2484ABC7372}" srcOrd="7" destOrd="0" presId="urn:microsoft.com/office/officeart/2005/8/layout/list1"/>
    <dgm:cxn modelId="{09F990A6-7088-4423-839A-8FA1E3999A1B}" type="presParOf" srcId="{F30F3F76-D674-43A1-A738-9868D01A0563}" destId="{030AB73B-12E8-4357-9CCA-CFD57EF003F8}" srcOrd="8" destOrd="0" presId="urn:microsoft.com/office/officeart/2005/8/layout/list1"/>
    <dgm:cxn modelId="{72043762-8840-4DCD-9DFE-7425C7A20858}" type="presParOf" srcId="{030AB73B-12E8-4357-9CCA-CFD57EF003F8}" destId="{5EA04897-3566-412B-AD4C-F7BD8707DBDE}" srcOrd="0" destOrd="0" presId="urn:microsoft.com/office/officeart/2005/8/layout/list1"/>
    <dgm:cxn modelId="{56204D89-41EC-48DC-BACA-5CBD10D3C2C9}" type="presParOf" srcId="{030AB73B-12E8-4357-9CCA-CFD57EF003F8}" destId="{6C1922C6-FA3C-4046-93AF-D2C21BE913D0}" srcOrd="1" destOrd="0" presId="urn:microsoft.com/office/officeart/2005/8/layout/list1"/>
    <dgm:cxn modelId="{3346E4A9-25FC-4711-AA22-3DE706E2C664}" type="presParOf" srcId="{F30F3F76-D674-43A1-A738-9868D01A0563}" destId="{ED400915-79ED-4B22-B901-8B1AF9557643}" srcOrd="9" destOrd="0" presId="urn:microsoft.com/office/officeart/2005/8/layout/list1"/>
    <dgm:cxn modelId="{0D260BE7-CC53-4186-953F-74C1C403BA5F}" type="presParOf" srcId="{F30F3F76-D674-43A1-A738-9868D01A0563}" destId="{A7A9357A-E4A0-400F-B4B6-AEE6FB34545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575005-0A4F-47C9-B2CA-D3DF6E46F8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C1CDB05-A4BC-41A3-B4F8-1436F2CDC5F0}">
      <dgm:prSet/>
      <dgm:spPr/>
      <dgm:t>
        <a:bodyPr/>
        <a:lstStyle/>
        <a:p>
          <a:pPr>
            <a:lnSpc>
              <a:spcPct val="100000"/>
            </a:lnSpc>
            <a:defRPr cap="all"/>
          </a:pPr>
          <a:r>
            <a:rPr lang="en-US" b="0" dirty="0"/>
            <a:t>Thank you for attending our Virtual Meetup!!</a:t>
          </a:r>
          <a:endParaRPr lang="en-US" dirty="0"/>
        </a:p>
      </dgm:t>
    </dgm:pt>
    <dgm:pt modelId="{07EBA598-BA8F-4C39-9F09-7F0538169EB7}" type="parTrans" cxnId="{E0DD0ADF-6C0B-4444-A45D-110731D079D5}">
      <dgm:prSet/>
      <dgm:spPr/>
      <dgm:t>
        <a:bodyPr/>
        <a:lstStyle/>
        <a:p>
          <a:endParaRPr lang="en-US"/>
        </a:p>
      </dgm:t>
    </dgm:pt>
    <dgm:pt modelId="{495EBD42-8C41-41C4-A7AA-708D62007E5E}" type="sibTrans" cxnId="{E0DD0ADF-6C0B-4444-A45D-110731D079D5}">
      <dgm:prSet/>
      <dgm:spPr/>
      <dgm:t>
        <a:bodyPr/>
        <a:lstStyle/>
        <a:p>
          <a:endParaRPr lang="en-US"/>
        </a:p>
      </dgm:t>
    </dgm:pt>
    <dgm:pt modelId="{E6A6D2F8-1F8B-4C04-8FA5-0F1AF4F68FA9}">
      <dgm:prSet/>
      <dgm:spPr/>
      <dgm:t>
        <a:bodyPr/>
        <a:lstStyle/>
        <a:p>
          <a:pPr>
            <a:lnSpc>
              <a:spcPct val="100000"/>
            </a:lnSpc>
            <a:defRPr cap="all"/>
          </a:pPr>
          <a:r>
            <a:rPr lang="en-US" dirty="0"/>
            <a:t>Any questions? </a:t>
          </a:r>
        </a:p>
      </dgm:t>
    </dgm:pt>
    <dgm:pt modelId="{D6DC39A4-9229-42CE-A3FA-E9E44E9AB9DC}" type="parTrans" cxnId="{85DE33A4-C1B1-4996-9E42-2844B14E4FBB}">
      <dgm:prSet/>
      <dgm:spPr/>
      <dgm:t>
        <a:bodyPr/>
        <a:lstStyle/>
        <a:p>
          <a:endParaRPr lang="en-US"/>
        </a:p>
      </dgm:t>
    </dgm:pt>
    <dgm:pt modelId="{8B9A650A-D59D-462F-93FB-CCBC943E5E9D}" type="sibTrans" cxnId="{85DE33A4-C1B1-4996-9E42-2844B14E4FBB}">
      <dgm:prSet/>
      <dgm:spPr/>
      <dgm:t>
        <a:bodyPr/>
        <a:lstStyle/>
        <a:p>
          <a:endParaRPr lang="en-US"/>
        </a:p>
      </dgm:t>
    </dgm:pt>
    <dgm:pt modelId="{4AFE9914-12AB-413D-98CF-483BD6938AEB}">
      <dgm:prSet/>
      <dgm:spPr/>
      <dgm:t>
        <a:bodyPr/>
        <a:lstStyle/>
        <a:p>
          <a:pPr>
            <a:lnSpc>
              <a:spcPct val="100000"/>
            </a:lnSpc>
            <a:defRPr cap="all"/>
          </a:pPr>
          <a:r>
            <a:rPr lang="en-US" b="0" dirty="0"/>
            <a:t>Please email </a:t>
          </a:r>
          <a:r>
            <a:rPr lang="en-US" b="0" dirty="0">
              <a:hlinkClick xmlns:r="http://schemas.openxmlformats.org/officeDocument/2006/relationships" r:id="rId1"/>
            </a:rPr>
            <a:t>juan@iowadatapro.org</a:t>
          </a:r>
          <a:endParaRPr lang="en-US" dirty="0"/>
        </a:p>
      </dgm:t>
    </dgm:pt>
    <dgm:pt modelId="{D5C100F5-BEB9-4C34-A55E-B89B965937A6}" type="parTrans" cxnId="{5192EED0-609D-487A-8CD4-44306B0CEEE5}">
      <dgm:prSet/>
      <dgm:spPr/>
      <dgm:t>
        <a:bodyPr/>
        <a:lstStyle/>
        <a:p>
          <a:endParaRPr lang="en-US"/>
        </a:p>
      </dgm:t>
    </dgm:pt>
    <dgm:pt modelId="{78BAF57C-4586-4FCD-B365-C3F8AC2199E2}" type="sibTrans" cxnId="{5192EED0-609D-487A-8CD4-44306B0CEEE5}">
      <dgm:prSet/>
      <dgm:spPr/>
      <dgm:t>
        <a:bodyPr/>
        <a:lstStyle/>
        <a:p>
          <a:endParaRPr lang="en-US"/>
        </a:p>
      </dgm:t>
    </dgm:pt>
    <dgm:pt modelId="{FC04AEE5-BED1-444B-91E5-724F35CB5114}" type="pres">
      <dgm:prSet presAssocID="{DF575005-0A4F-47C9-B2CA-D3DF6E46F8FF}" presName="root" presStyleCnt="0">
        <dgm:presLayoutVars>
          <dgm:dir/>
          <dgm:resizeHandles val="exact"/>
        </dgm:presLayoutVars>
      </dgm:prSet>
      <dgm:spPr/>
    </dgm:pt>
    <dgm:pt modelId="{975B68EB-3D7A-4BF5-A363-53D9569DFFA4}" type="pres">
      <dgm:prSet presAssocID="{0C1CDB05-A4BC-41A3-B4F8-1436F2CDC5F0}" presName="compNode" presStyleCnt="0"/>
      <dgm:spPr/>
    </dgm:pt>
    <dgm:pt modelId="{5982349A-5C3F-4784-B3B7-7ECD1670AD1A}" type="pres">
      <dgm:prSet presAssocID="{0C1CDB05-A4BC-41A3-B4F8-1436F2CDC5F0}" presName="iconBgRect" presStyleLbl="bgShp" presStyleIdx="0" presStyleCnt="3"/>
      <dgm:spPr>
        <a:prstGeom prst="round2DiagRect">
          <a:avLst>
            <a:gd name="adj1" fmla="val 29727"/>
            <a:gd name="adj2" fmla="val 0"/>
          </a:avLst>
        </a:prstGeom>
      </dgm:spPr>
    </dgm:pt>
    <dgm:pt modelId="{8A92AD63-2F8D-4379-AC2D-04D8D42081AB}" type="pres">
      <dgm:prSet presAssocID="{0C1CDB05-A4BC-41A3-B4F8-1436F2CDC5F0}"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ign Language"/>
        </a:ext>
      </dgm:extLst>
    </dgm:pt>
    <dgm:pt modelId="{BCB18290-DD5C-4AE6-A70D-0CF43B064134}" type="pres">
      <dgm:prSet presAssocID="{0C1CDB05-A4BC-41A3-B4F8-1436F2CDC5F0}" presName="spaceRect" presStyleCnt="0"/>
      <dgm:spPr/>
    </dgm:pt>
    <dgm:pt modelId="{A25A7DB8-7423-42A8-981F-8F77B96BC43E}" type="pres">
      <dgm:prSet presAssocID="{0C1CDB05-A4BC-41A3-B4F8-1436F2CDC5F0}" presName="textRect" presStyleLbl="revTx" presStyleIdx="0" presStyleCnt="3">
        <dgm:presLayoutVars>
          <dgm:chMax val="1"/>
          <dgm:chPref val="1"/>
        </dgm:presLayoutVars>
      </dgm:prSet>
      <dgm:spPr/>
    </dgm:pt>
    <dgm:pt modelId="{CC30FAF9-CE34-4DE1-8DAA-9ED1D39906D4}" type="pres">
      <dgm:prSet presAssocID="{495EBD42-8C41-41C4-A7AA-708D62007E5E}" presName="sibTrans" presStyleCnt="0"/>
      <dgm:spPr/>
    </dgm:pt>
    <dgm:pt modelId="{0D7D114E-4463-4FF9-93DA-24846D269D3D}" type="pres">
      <dgm:prSet presAssocID="{E6A6D2F8-1F8B-4C04-8FA5-0F1AF4F68FA9}" presName="compNode" presStyleCnt="0"/>
      <dgm:spPr/>
    </dgm:pt>
    <dgm:pt modelId="{C9779E9A-B0D1-41CB-B055-11C3FA1FDC08}" type="pres">
      <dgm:prSet presAssocID="{E6A6D2F8-1F8B-4C04-8FA5-0F1AF4F68FA9}" presName="iconBgRect" presStyleLbl="bgShp" presStyleIdx="1" presStyleCnt="3"/>
      <dgm:spPr>
        <a:prstGeom prst="round2DiagRect">
          <a:avLst>
            <a:gd name="adj1" fmla="val 29727"/>
            <a:gd name="adj2" fmla="val 0"/>
          </a:avLst>
        </a:prstGeom>
      </dgm:spPr>
    </dgm:pt>
    <dgm:pt modelId="{500A7669-4C77-4D36-8594-66A67A09BD3D}" type="pres">
      <dgm:prSet presAssocID="{E6A6D2F8-1F8B-4C04-8FA5-0F1AF4F68FA9}"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Question mark"/>
        </a:ext>
      </dgm:extLst>
    </dgm:pt>
    <dgm:pt modelId="{735C23F5-D1A2-4073-A4DA-9D8C93B0315F}" type="pres">
      <dgm:prSet presAssocID="{E6A6D2F8-1F8B-4C04-8FA5-0F1AF4F68FA9}" presName="spaceRect" presStyleCnt="0"/>
      <dgm:spPr/>
    </dgm:pt>
    <dgm:pt modelId="{CE276BF1-63B0-4CE2-9FF6-53467D39EE3B}" type="pres">
      <dgm:prSet presAssocID="{E6A6D2F8-1F8B-4C04-8FA5-0F1AF4F68FA9}" presName="textRect" presStyleLbl="revTx" presStyleIdx="1" presStyleCnt="3">
        <dgm:presLayoutVars>
          <dgm:chMax val="1"/>
          <dgm:chPref val="1"/>
        </dgm:presLayoutVars>
      </dgm:prSet>
      <dgm:spPr/>
    </dgm:pt>
    <dgm:pt modelId="{0B914CA1-42BB-4721-9815-F71A04D35A9E}" type="pres">
      <dgm:prSet presAssocID="{8B9A650A-D59D-462F-93FB-CCBC943E5E9D}" presName="sibTrans" presStyleCnt="0"/>
      <dgm:spPr/>
    </dgm:pt>
    <dgm:pt modelId="{9EB2C1F8-AA0F-45AD-A858-43569CE93B3A}" type="pres">
      <dgm:prSet presAssocID="{4AFE9914-12AB-413D-98CF-483BD6938AEB}" presName="compNode" presStyleCnt="0"/>
      <dgm:spPr/>
    </dgm:pt>
    <dgm:pt modelId="{C23610AA-3FAD-4D9E-9D10-CA6022B5A498}" type="pres">
      <dgm:prSet presAssocID="{4AFE9914-12AB-413D-98CF-483BD6938AEB}" presName="iconBgRect" presStyleLbl="bgShp" presStyleIdx="2" presStyleCnt="3"/>
      <dgm:spPr>
        <a:prstGeom prst="round2DiagRect">
          <a:avLst>
            <a:gd name="adj1" fmla="val 29727"/>
            <a:gd name="adj2" fmla="val 0"/>
          </a:avLst>
        </a:prstGeom>
      </dgm:spPr>
    </dgm:pt>
    <dgm:pt modelId="{E8085B4C-BB67-47CE-9582-0AB309F84812}" type="pres">
      <dgm:prSet presAssocID="{4AFE9914-12AB-413D-98CF-483BD6938AEB}"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mail"/>
        </a:ext>
      </dgm:extLst>
    </dgm:pt>
    <dgm:pt modelId="{392F0C70-0EDB-4A5B-A618-C5DE4B33287C}" type="pres">
      <dgm:prSet presAssocID="{4AFE9914-12AB-413D-98CF-483BD6938AEB}" presName="spaceRect" presStyleCnt="0"/>
      <dgm:spPr/>
    </dgm:pt>
    <dgm:pt modelId="{1ABF4E6A-8F00-4DFD-AF7C-56EA4986739B}" type="pres">
      <dgm:prSet presAssocID="{4AFE9914-12AB-413D-98CF-483BD6938AEB}" presName="textRect" presStyleLbl="revTx" presStyleIdx="2" presStyleCnt="3">
        <dgm:presLayoutVars>
          <dgm:chMax val="1"/>
          <dgm:chPref val="1"/>
        </dgm:presLayoutVars>
      </dgm:prSet>
      <dgm:spPr/>
    </dgm:pt>
  </dgm:ptLst>
  <dgm:cxnLst>
    <dgm:cxn modelId="{DE58520D-E07D-421A-A29A-4EA4C7EA61A2}" type="presOf" srcId="{DF575005-0A4F-47C9-B2CA-D3DF6E46F8FF}" destId="{FC04AEE5-BED1-444B-91E5-724F35CB5114}" srcOrd="0" destOrd="0" presId="urn:microsoft.com/office/officeart/2018/5/layout/IconLeafLabelList"/>
    <dgm:cxn modelId="{F2B47F59-61E2-4D9F-B47A-00DC0A2A4A46}" type="presOf" srcId="{E6A6D2F8-1F8B-4C04-8FA5-0F1AF4F68FA9}" destId="{CE276BF1-63B0-4CE2-9FF6-53467D39EE3B}" srcOrd="0" destOrd="0" presId="urn:microsoft.com/office/officeart/2018/5/layout/IconLeafLabelList"/>
    <dgm:cxn modelId="{9E117A7C-FA5B-4CDB-AB6B-796A27A6C3BF}" type="presOf" srcId="{4AFE9914-12AB-413D-98CF-483BD6938AEB}" destId="{1ABF4E6A-8F00-4DFD-AF7C-56EA4986739B}" srcOrd="0" destOrd="0" presId="urn:microsoft.com/office/officeart/2018/5/layout/IconLeafLabelList"/>
    <dgm:cxn modelId="{85DE33A4-C1B1-4996-9E42-2844B14E4FBB}" srcId="{DF575005-0A4F-47C9-B2CA-D3DF6E46F8FF}" destId="{E6A6D2F8-1F8B-4C04-8FA5-0F1AF4F68FA9}" srcOrd="1" destOrd="0" parTransId="{D6DC39A4-9229-42CE-A3FA-E9E44E9AB9DC}" sibTransId="{8B9A650A-D59D-462F-93FB-CCBC943E5E9D}"/>
    <dgm:cxn modelId="{9C1B9BA4-D4C8-453A-85E7-0D511222686F}" type="presOf" srcId="{0C1CDB05-A4BC-41A3-B4F8-1436F2CDC5F0}" destId="{A25A7DB8-7423-42A8-981F-8F77B96BC43E}" srcOrd="0" destOrd="0" presId="urn:microsoft.com/office/officeart/2018/5/layout/IconLeafLabelList"/>
    <dgm:cxn modelId="{5192EED0-609D-487A-8CD4-44306B0CEEE5}" srcId="{DF575005-0A4F-47C9-B2CA-D3DF6E46F8FF}" destId="{4AFE9914-12AB-413D-98CF-483BD6938AEB}" srcOrd="2" destOrd="0" parTransId="{D5C100F5-BEB9-4C34-A55E-B89B965937A6}" sibTransId="{78BAF57C-4586-4FCD-B365-C3F8AC2199E2}"/>
    <dgm:cxn modelId="{E0DD0ADF-6C0B-4444-A45D-110731D079D5}" srcId="{DF575005-0A4F-47C9-B2CA-D3DF6E46F8FF}" destId="{0C1CDB05-A4BC-41A3-B4F8-1436F2CDC5F0}" srcOrd="0" destOrd="0" parTransId="{07EBA598-BA8F-4C39-9F09-7F0538169EB7}" sibTransId="{495EBD42-8C41-41C4-A7AA-708D62007E5E}"/>
    <dgm:cxn modelId="{B4F83353-78B7-4884-BE5E-8BA22CDE37D4}" type="presParOf" srcId="{FC04AEE5-BED1-444B-91E5-724F35CB5114}" destId="{975B68EB-3D7A-4BF5-A363-53D9569DFFA4}" srcOrd="0" destOrd="0" presId="urn:microsoft.com/office/officeart/2018/5/layout/IconLeafLabelList"/>
    <dgm:cxn modelId="{395082C6-366D-4833-AC9A-25FDF68B4027}" type="presParOf" srcId="{975B68EB-3D7A-4BF5-A363-53D9569DFFA4}" destId="{5982349A-5C3F-4784-B3B7-7ECD1670AD1A}" srcOrd="0" destOrd="0" presId="urn:microsoft.com/office/officeart/2018/5/layout/IconLeafLabelList"/>
    <dgm:cxn modelId="{040F18B4-DA33-4964-8296-7C73875F0DA1}" type="presParOf" srcId="{975B68EB-3D7A-4BF5-A363-53D9569DFFA4}" destId="{8A92AD63-2F8D-4379-AC2D-04D8D42081AB}" srcOrd="1" destOrd="0" presId="urn:microsoft.com/office/officeart/2018/5/layout/IconLeafLabelList"/>
    <dgm:cxn modelId="{9B50E50D-6D0F-403C-AE00-1B981FC59911}" type="presParOf" srcId="{975B68EB-3D7A-4BF5-A363-53D9569DFFA4}" destId="{BCB18290-DD5C-4AE6-A70D-0CF43B064134}" srcOrd="2" destOrd="0" presId="urn:microsoft.com/office/officeart/2018/5/layout/IconLeafLabelList"/>
    <dgm:cxn modelId="{A954287F-6698-4C23-80DB-5EA3B0D3F4D8}" type="presParOf" srcId="{975B68EB-3D7A-4BF5-A363-53D9569DFFA4}" destId="{A25A7DB8-7423-42A8-981F-8F77B96BC43E}" srcOrd="3" destOrd="0" presId="urn:microsoft.com/office/officeart/2018/5/layout/IconLeafLabelList"/>
    <dgm:cxn modelId="{43DF35ED-1E89-4185-849D-31A2A6F3D3FF}" type="presParOf" srcId="{FC04AEE5-BED1-444B-91E5-724F35CB5114}" destId="{CC30FAF9-CE34-4DE1-8DAA-9ED1D39906D4}" srcOrd="1" destOrd="0" presId="urn:microsoft.com/office/officeart/2018/5/layout/IconLeafLabelList"/>
    <dgm:cxn modelId="{81FD005E-B7F1-4B14-9947-0E4FBCAC8107}" type="presParOf" srcId="{FC04AEE5-BED1-444B-91E5-724F35CB5114}" destId="{0D7D114E-4463-4FF9-93DA-24846D269D3D}" srcOrd="2" destOrd="0" presId="urn:microsoft.com/office/officeart/2018/5/layout/IconLeafLabelList"/>
    <dgm:cxn modelId="{29812FDC-52A0-4786-B425-F2E97D6A5685}" type="presParOf" srcId="{0D7D114E-4463-4FF9-93DA-24846D269D3D}" destId="{C9779E9A-B0D1-41CB-B055-11C3FA1FDC08}" srcOrd="0" destOrd="0" presId="urn:microsoft.com/office/officeart/2018/5/layout/IconLeafLabelList"/>
    <dgm:cxn modelId="{FEDFF260-4A52-4C4A-BE2E-C3754AE74B19}" type="presParOf" srcId="{0D7D114E-4463-4FF9-93DA-24846D269D3D}" destId="{500A7669-4C77-4D36-8594-66A67A09BD3D}" srcOrd="1" destOrd="0" presId="urn:microsoft.com/office/officeart/2018/5/layout/IconLeafLabelList"/>
    <dgm:cxn modelId="{6B88C932-CDC2-4CAB-87D0-FAC7FFDAF057}" type="presParOf" srcId="{0D7D114E-4463-4FF9-93DA-24846D269D3D}" destId="{735C23F5-D1A2-4073-A4DA-9D8C93B0315F}" srcOrd="2" destOrd="0" presId="urn:microsoft.com/office/officeart/2018/5/layout/IconLeafLabelList"/>
    <dgm:cxn modelId="{47162FC7-AC6D-4E16-A179-E4AAC1F3CB69}" type="presParOf" srcId="{0D7D114E-4463-4FF9-93DA-24846D269D3D}" destId="{CE276BF1-63B0-4CE2-9FF6-53467D39EE3B}" srcOrd="3" destOrd="0" presId="urn:microsoft.com/office/officeart/2018/5/layout/IconLeafLabelList"/>
    <dgm:cxn modelId="{677DC18D-8D3C-4B7A-8C76-6859FB2C2462}" type="presParOf" srcId="{FC04AEE5-BED1-444B-91E5-724F35CB5114}" destId="{0B914CA1-42BB-4721-9815-F71A04D35A9E}" srcOrd="3" destOrd="0" presId="urn:microsoft.com/office/officeart/2018/5/layout/IconLeafLabelList"/>
    <dgm:cxn modelId="{F55CBB09-38FF-423C-A6BA-EE5BE34FCE52}" type="presParOf" srcId="{FC04AEE5-BED1-444B-91E5-724F35CB5114}" destId="{9EB2C1F8-AA0F-45AD-A858-43569CE93B3A}" srcOrd="4" destOrd="0" presId="urn:microsoft.com/office/officeart/2018/5/layout/IconLeafLabelList"/>
    <dgm:cxn modelId="{1E75B4F4-26FE-4170-8C0E-4EE92313CA24}" type="presParOf" srcId="{9EB2C1F8-AA0F-45AD-A858-43569CE93B3A}" destId="{C23610AA-3FAD-4D9E-9D10-CA6022B5A498}" srcOrd="0" destOrd="0" presId="urn:microsoft.com/office/officeart/2018/5/layout/IconLeafLabelList"/>
    <dgm:cxn modelId="{7B103342-A171-4435-AC52-7B711F2E5074}" type="presParOf" srcId="{9EB2C1F8-AA0F-45AD-A858-43569CE93B3A}" destId="{E8085B4C-BB67-47CE-9582-0AB309F84812}" srcOrd="1" destOrd="0" presId="urn:microsoft.com/office/officeart/2018/5/layout/IconLeafLabelList"/>
    <dgm:cxn modelId="{8EE09FA7-0314-4E40-B285-4F110FD73494}" type="presParOf" srcId="{9EB2C1F8-AA0F-45AD-A858-43569CE93B3A}" destId="{392F0C70-0EDB-4A5B-A618-C5DE4B33287C}" srcOrd="2" destOrd="0" presId="urn:microsoft.com/office/officeart/2018/5/layout/IconLeafLabelList"/>
    <dgm:cxn modelId="{18B553E9-6F2F-478F-BBD2-7F5517E4952E}" type="presParOf" srcId="{9EB2C1F8-AA0F-45AD-A858-43569CE93B3A}" destId="{1ABF4E6A-8F00-4DFD-AF7C-56EA4986739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B5A0F-D2FF-4465-9850-C5E34DE4D006}">
      <dsp:nvSpPr>
        <dsp:cNvPr id="0" name=""/>
        <dsp:cNvSpPr/>
      </dsp:nvSpPr>
      <dsp:spPr>
        <a:xfrm>
          <a:off x="0" y="478760"/>
          <a:ext cx="9618133" cy="781200"/>
        </a:xfrm>
        <a:prstGeom prst="rect">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FC5716-BA3E-433F-9DBD-E9506EEE87D5}">
      <dsp:nvSpPr>
        <dsp:cNvPr id="0" name=""/>
        <dsp:cNvSpPr/>
      </dsp:nvSpPr>
      <dsp:spPr>
        <a:xfrm>
          <a:off x="480906" y="21200"/>
          <a:ext cx="6732693" cy="91512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1377950">
            <a:lnSpc>
              <a:spcPct val="90000"/>
            </a:lnSpc>
            <a:spcBef>
              <a:spcPct val="0"/>
            </a:spcBef>
            <a:spcAft>
              <a:spcPct val="35000"/>
            </a:spcAft>
            <a:buNone/>
          </a:pPr>
          <a:r>
            <a:rPr lang="en-US" sz="3100" b="0" kern="1200" dirty="0">
              <a:hlinkClick xmlns:r="http://schemas.openxmlformats.org/officeDocument/2006/relationships" r:id="rId1"/>
            </a:rPr>
            <a:t>Iowa Data Professionals Association</a:t>
          </a:r>
          <a:r>
            <a:rPr lang="en-US" sz="3100" b="0" kern="1200" dirty="0"/>
            <a:t> </a:t>
          </a:r>
          <a:endParaRPr lang="en-US" sz="3100" kern="1200" dirty="0"/>
        </a:p>
      </dsp:txBody>
      <dsp:txXfrm>
        <a:off x="525578" y="65872"/>
        <a:ext cx="6643349" cy="825776"/>
      </dsp:txXfrm>
    </dsp:sp>
    <dsp:sp modelId="{E2454970-6E8D-42A5-B88E-E894B9720393}">
      <dsp:nvSpPr>
        <dsp:cNvPr id="0" name=""/>
        <dsp:cNvSpPr/>
      </dsp:nvSpPr>
      <dsp:spPr>
        <a:xfrm>
          <a:off x="0" y="1884921"/>
          <a:ext cx="9618133" cy="781200"/>
        </a:xfrm>
        <a:prstGeom prst="rect">
          <a:avLst/>
        </a:prstGeom>
        <a:solidFill>
          <a:schemeClr val="lt1">
            <a:alpha val="90000"/>
            <a:hueOff val="0"/>
            <a:satOff val="0"/>
            <a:lumOff val="0"/>
            <a:alphaOff val="0"/>
          </a:schemeClr>
        </a:solidFill>
        <a:ln w="12700" cap="rnd" cmpd="sng" algn="ctr">
          <a:solidFill>
            <a:schemeClr val="accent5">
              <a:hueOff val="1247628"/>
              <a:satOff val="-25244"/>
              <a:lumOff val="784"/>
              <a:alphaOff val="0"/>
            </a:schemeClr>
          </a:solidFill>
          <a:prstDash val="solid"/>
        </a:ln>
        <a:effectLst/>
      </dsp:spPr>
      <dsp:style>
        <a:lnRef idx="1">
          <a:scrgbClr r="0" g="0" b="0"/>
        </a:lnRef>
        <a:fillRef idx="1">
          <a:scrgbClr r="0" g="0" b="0"/>
        </a:fillRef>
        <a:effectRef idx="0">
          <a:scrgbClr r="0" g="0" b="0"/>
        </a:effectRef>
        <a:fontRef idx="minor"/>
      </dsp:style>
    </dsp:sp>
    <dsp:sp modelId="{41D9B840-3220-46A3-830C-BDDA6179D012}">
      <dsp:nvSpPr>
        <dsp:cNvPr id="0" name=""/>
        <dsp:cNvSpPr/>
      </dsp:nvSpPr>
      <dsp:spPr>
        <a:xfrm>
          <a:off x="480906" y="1427361"/>
          <a:ext cx="6732693" cy="915120"/>
        </a:xfrm>
        <a:prstGeom prst="roundRect">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1377950">
            <a:lnSpc>
              <a:spcPct val="90000"/>
            </a:lnSpc>
            <a:spcBef>
              <a:spcPct val="0"/>
            </a:spcBef>
            <a:spcAft>
              <a:spcPct val="35000"/>
            </a:spcAft>
            <a:buNone/>
          </a:pPr>
          <a:r>
            <a:rPr lang="en-US" sz="3100" b="0" kern="1200" dirty="0">
              <a:hlinkClick xmlns:r="http://schemas.openxmlformats.org/officeDocument/2006/relationships" r:id="rId2"/>
            </a:rPr>
            <a:t>Denny Cherry &amp; Associates Consulting</a:t>
          </a:r>
          <a:endParaRPr lang="en-US" sz="3100" kern="1200" dirty="0"/>
        </a:p>
      </dsp:txBody>
      <dsp:txXfrm>
        <a:off x="525578" y="1472033"/>
        <a:ext cx="6643349" cy="825776"/>
      </dsp:txXfrm>
    </dsp:sp>
    <dsp:sp modelId="{A7A9357A-E4A0-400F-B4B6-AEE6FB34545A}">
      <dsp:nvSpPr>
        <dsp:cNvPr id="0" name=""/>
        <dsp:cNvSpPr/>
      </dsp:nvSpPr>
      <dsp:spPr>
        <a:xfrm>
          <a:off x="0" y="3291081"/>
          <a:ext cx="9618133" cy="781200"/>
        </a:xfrm>
        <a:prstGeom prst="rect">
          <a:avLst/>
        </a:prstGeom>
        <a:solidFill>
          <a:schemeClr val="lt1">
            <a:alpha val="90000"/>
            <a:hueOff val="0"/>
            <a:satOff val="0"/>
            <a:lumOff val="0"/>
            <a:alphaOff val="0"/>
          </a:schemeClr>
        </a:solidFill>
        <a:ln w="12700" cap="rnd" cmpd="sng" algn="ctr">
          <a:solidFill>
            <a:schemeClr val="accent5">
              <a:hueOff val="2495256"/>
              <a:satOff val="-50489"/>
              <a:lumOff val="1569"/>
              <a:alphaOff val="0"/>
            </a:schemeClr>
          </a:solidFill>
          <a:prstDash val="solid"/>
        </a:ln>
        <a:effectLst/>
      </dsp:spPr>
      <dsp:style>
        <a:lnRef idx="1">
          <a:scrgbClr r="0" g="0" b="0"/>
        </a:lnRef>
        <a:fillRef idx="1">
          <a:scrgbClr r="0" g="0" b="0"/>
        </a:fillRef>
        <a:effectRef idx="0">
          <a:scrgbClr r="0" g="0" b="0"/>
        </a:effectRef>
        <a:fontRef idx="minor"/>
      </dsp:style>
    </dsp:sp>
    <dsp:sp modelId="{6C1922C6-FA3C-4046-93AF-D2C21BE913D0}">
      <dsp:nvSpPr>
        <dsp:cNvPr id="0" name=""/>
        <dsp:cNvSpPr/>
      </dsp:nvSpPr>
      <dsp:spPr>
        <a:xfrm>
          <a:off x="480906" y="2833521"/>
          <a:ext cx="6732693" cy="915120"/>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1377950">
            <a:lnSpc>
              <a:spcPct val="90000"/>
            </a:lnSpc>
            <a:spcBef>
              <a:spcPct val="0"/>
            </a:spcBef>
            <a:spcAft>
              <a:spcPct val="35000"/>
            </a:spcAft>
            <a:buNone/>
          </a:pPr>
          <a:r>
            <a:rPr lang="en-US" sz="3100" b="0" kern="1200" dirty="0">
              <a:hlinkClick xmlns:r="http://schemas.openxmlformats.org/officeDocument/2006/relationships" r:id="rId3"/>
            </a:rPr>
            <a:t>Microsoft Azure Technical Groups</a:t>
          </a:r>
          <a:endParaRPr lang="en-US" sz="3100" kern="1200" dirty="0"/>
        </a:p>
      </dsp:txBody>
      <dsp:txXfrm>
        <a:off x="525578" y="2878193"/>
        <a:ext cx="6643349"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2349A-5C3F-4784-B3B7-7ECD1670AD1A}">
      <dsp:nvSpPr>
        <dsp:cNvPr id="0" name=""/>
        <dsp:cNvSpPr/>
      </dsp:nvSpPr>
      <dsp:spPr>
        <a:xfrm>
          <a:off x="563316" y="539241"/>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2AD63-2F8D-4379-AC2D-04D8D42081AB}">
      <dsp:nvSpPr>
        <dsp:cNvPr id="0" name=""/>
        <dsp:cNvSpPr/>
      </dsp:nvSpPr>
      <dsp:spPr>
        <a:xfrm>
          <a:off x="936253" y="912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A7DB8-7423-42A8-981F-8F77B96BC43E}">
      <dsp:nvSpPr>
        <dsp:cNvPr id="0" name=""/>
        <dsp:cNvSpPr/>
      </dsp:nvSpPr>
      <dsp:spPr>
        <a:xfrm>
          <a:off x="3910"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kern="1200" dirty="0"/>
            <a:t>Thank you for attending our Virtual Meetup!!</a:t>
          </a:r>
          <a:endParaRPr lang="en-US" sz="1700" kern="1200" dirty="0"/>
        </a:p>
      </dsp:txBody>
      <dsp:txXfrm>
        <a:off x="3910" y="2834241"/>
        <a:ext cx="2868750" cy="720000"/>
      </dsp:txXfrm>
    </dsp:sp>
    <dsp:sp modelId="{C9779E9A-B0D1-41CB-B055-11C3FA1FDC08}">
      <dsp:nvSpPr>
        <dsp:cNvPr id="0" name=""/>
        <dsp:cNvSpPr/>
      </dsp:nvSpPr>
      <dsp:spPr>
        <a:xfrm>
          <a:off x="3934097" y="539241"/>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A7669-4C77-4D36-8594-66A67A09BD3D}">
      <dsp:nvSpPr>
        <dsp:cNvPr id="0" name=""/>
        <dsp:cNvSpPr/>
      </dsp:nvSpPr>
      <dsp:spPr>
        <a:xfrm>
          <a:off x="4307035" y="912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276BF1-63B0-4CE2-9FF6-53467D39EE3B}">
      <dsp:nvSpPr>
        <dsp:cNvPr id="0" name=""/>
        <dsp:cNvSpPr/>
      </dsp:nvSpPr>
      <dsp:spPr>
        <a:xfrm>
          <a:off x="3374691"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Any questions? </a:t>
          </a:r>
        </a:p>
      </dsp:txBody>
      <dsp:txXfrm>
        <a:off x="3374691" y="2834241"/>
        <a:ext cx="2868750" cy="720000"/>
      </dsp:txXfrm>
    </dsp:sp>
    <dsp:sp modelId="{C23610AA-3FAD-4D9E-9D10-CA6022B5A498}">
      <dsp:nvSpPr>
        <dsp:cNvPr id="0" name=""/>
        <dsp:cNvSpPr/>
      </dsp:nvSpPr>
      <dsp:spPr>
        <a:xfrm>
          <a:off x="7304879" y="539241"/>
          <a:ext cx="1749937" cy="1749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85B4C-BB67-47CE-9582-0AB309F84812}">
      <dsp:nvSpPr>
        <dsp:cNvPr id="0" name=""/>
        <dsp:cNvSpPr/>
      </dsp:nvSpPr>
      <dsp:spPr>
        <a:xfrm>
          <a:off x="7677816" y="912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BF4E6A-8F00-4DFD-AF7C-56EA4986739B}">
      <dsp:nvSpPr>
        <dsp:cNvPr id="0" name=""/>
        <dsp:cNvSpPr/>
      </dsp:nvSpPr>
      <dsp:spPr>
        <a:xfrm>
          <a:off x="6745472"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kern="1200" dirty="0"/>
            <a:t>Please email </a:t>
          </a:r>
          <a:r>
            <a:rPr lang="en-US" sz="1700" b="0" kern="1200" dirty="0">
              <a:hlinkClick xmlns:r="http://schemas.openxmlformats.org/officeDocument/2006/relationships" r:id="rId7"/>
            </a:rPr>
            <a:t>juan@iowadatapro.org</a:t>
          </a:r>
          <a:endParaRPr lang="en-US" sz="1700" kern="1200" dirty="0"/>
        </a:p>
      </dsp:txBody>
      <dsp:txXfrm>
        <a:off x="6745472" y="2834241"/>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6F3A-E5B9-42CB-9532-86CF0D3F7140}" type="datetimeFigureOut">
              <a:rPr lang="en-US" smtClean="0"/>
              <a:t>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3BF85-F192-4705-8003-4A74927ADBFF}" type="slidenum">
              <a:rPr lang="en-US" smtClean="0"/>
              <a:t>‹#›</a:t>
            </a:fld>
            <a:endParaRPr lang="en-US" dirty="0"/>
          </a:p>
        </p:txBody>
      </p:sp>
    </p:spTree>
    <p:extLst>
      <p:ext uri="{BB962C8B-B14F-4D97-AF65-F5344CB8AC3E}">
        <p14:creationId xmlns:p14="http://schemas.microsoft.com/office/powerpoint/2010/main" val="362930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3BF85-F192-4705-8003-4A74927ADBFF}" type="slidenum">
              <a:rPr lang="en-US" smtClean="0"/>
              <a:t>31</a:t>
            </a:fld>
            <a:endParaRPr lang="en-US" dirty="0"/>
          </a:p>
        </p:txBody>
      </p:sp>
    </p:spTree>
    <p:extLst>
      <p:ext uri="{BB962C8B-B14F-4D97-AF65-F5344CB8AC3E}">
        <p14:creationId xmlns:p14="http://schemas.microsoft.com/office/powerpoint/2010/main" val="51630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900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998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414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54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1939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45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2815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799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reaker page">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bg1"/>
                </a:solidFill>
                <a:latin typeface="IBM Plex Sans" panose="020B0503050203000203" pitchFamily="34" charset="77"/>
              </a:defRPr>
            </a:lvl1pPr>
          </a:lstStyle>
          <a:p>
            <a:r>
              <a:rPr lang="en-US"/>
              <a:t>This is a breaker page, it can be used to split topics or highlight something</a:t>
            </a:r>
          </a:p>
        </p:txBody>
      </p:sp>
    </p:spTree>
    <p:extLst>
      <p:ext uri="{BB962C8B-B14F-4D97-AF65-F5344CB8AC3E}">
        <p14:creationId xmlns:p14="http://schemas.microsoft.com/office/powerpoint/2010/main" val="4269666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peaker bio">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chemeClr val="accent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a:t>FirstName</a:t>
            </a:r>
            <a:endParaRPr lang="en-US"/>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bg1">
              <a:lumMod val="95000"/>
            </a:schemeClr>
          </a:solidFill>
        </p:spPr>
        <p:txBody>
          <a:bodyPr/>
          <a:lstStyle/>
          <a:p>
            <a:r>
              <a:rPr lang="en-US" dirty="0"/>
              <a:t>Click icon to add picture</a:t>
            </a:r>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400712"/>
          </a:xfrm>
        </p:spPr>
        <p:txBody>
          <a:bodyPr anchor="t">
            <a:normAutofit/>
          </a:bodyPr>
          <a:lstStyle>
            <a:lvl1pPr marL="342900" indent="-342900">
              <a:lnSpc>
                <a:spcPct val="114000"/>
              </a:lnSpc>
              <a:buFont typeface="Arial" panose="020B0604020202020204" pitchFamily="34" charset="0"/>
              <a:buChar char="•"/>
              <a:defRPr sz="24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About you</a:t>
            </a:r>
          </a:p>
        </p:txBody>
      </p:sp>
      <p:sp>
        <p:nvSpPr>
          <p:cNvPr id="39" name="Content Placeholder 2">
            <a:extLst>
              <a:ext uri="{FF2B5EF4-FFF2-40B4-BE49-F238E27FC236}">
                <a16:creationId xmlns:a16="http://schemas.microsoft.com/office/drawing/2014/main" id="{885A32D5-82BC-8243-A21F-A7FEE33FAEAE}"/>
              </a:ext>
            </a:extLst>
          </p:cNvPr>
          <p:cNvSpPr>
            <a:spLocks noGrp="1"/>
          </p:cNvSpPr>
          <p:nvPr>
            <p:ph idx="19" hasCustomPrompt="1"/>
          </p:nvPr>
        </p:nvSpPr>
        <p:spPr>
          <a:xfrm>
            <a:off x="424541" y="1933620"/>
            <a:ext cx="6035251" cy="404813"/>
          </a:xfrm>
        </p:spPr>
        <p:txBody>
          <a:bodyPr anchor="t">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Pronouns</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latin typeface="IBM Plex Sans" panose="020B0503050203000203" pitchFamily="34" charset="77"/>
              </a:defRPr>
            </a:lvl1pPr>
          </a:lstStyle>
          <a:p>
            <a:pPr lvl="0"/>
            <a:r>
              <a:rPr lang="en-US" err="1"/>
              <a:t>SecondName</a:t>
            </a:r>
            <a:endParaRPr lang="en-US"/>
          </a:p>
        </p:txBody>
      </p:sp>
    </p:spTree>
    <p:extLst>
      <p:ext uri="{BB962C8B-B14F-4D97-AF65-F5344CB8AC3E}">
        <p14:creationId xmlns:p14="http://schemas.microsoft.com/office/powerpoint/2010/main" val="92423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83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99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03713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05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73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99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7857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36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6106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wire.com/author/todd/"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nkedin.github.io/future-of-skills/#explore" TargetMode="External"/><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brentozar.com/archive/2021/01/which-microsoft-certification-should-you-g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learn/certifications/prepare-exam"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hyperlink" Target="https://developer.microsoft.com/en-us/azure-tech-groups/code-of-conduct"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hyperlink" Target="mailto:azure-tech-groups@microsoft.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8.svg"/></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https://www.credly.com/badges/abb8b768-e61e-47ae-89af-11ca0f602ece571" TargetMode="External"/><Relationship Id="rId2" Type="http://schemas.openxmlformats.org/officeDocument/2006/relationships/hyperlink" Target="https://www.credly.com/users/juan-moya.c7ac3"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hyperlink" Target="https://twitter.com/MoyaJuanM" TargetMode="External"/><Relationship Id="rId7" Type="http://schemas.openxmlformats.org/officeDocument/2006/relationships/image" Target="../media/image16.svg"/><Relationship Id="rId2" Type="http://schemas.openxmlformats.org/officeDocument/2006/relationships/image" Target="../media/image14.JP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hyperlink" Target="https://www.meetup.com/dsmsql/" TargetMode="External"/><Relationship Id="rId10" Type="http://schemas.openxmlformats.org/officeDocument/2006/relationships/image" Target="../media/image19.svg"/><Relationship Id="rId4" Type="http://schemas.openxmlformats.org/officeDocument/2006/relationships/hyperlink" Target="https://www.linkedin.com/in/juanmmoya" TargetMode="External"/><Relationship Id="rId9" Type="http://schemas.openxmlformats.org/officeDocument/2006/relationships/image" Target="../media/image18.pn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788893" y="663701"/>
            <a:ext cx="10614212" cy="1156135"/>
          </a:xfrm>
        </p:spPr>
        <p:txBody>
          <a:bodyPr>
            <a:normAutofit/>
          </a:bodyPr>
          <a:lstStyle/>
          <a:p>
            <a:pPr algn="ctr"/>
            <a:r>
              <a:rPr lang="en-US"/>
              <a:t>Welcome</a:t>
            </a:r>
            <a:endParaRPr lang="en-US" dirty="0"/>
          </a:p>
        </p:txBody>
      </p:sp>
      <p:sp>
        <p:nvSpPr>
          <p:cNvPr id="3" name="Title 1">
            <a:extLst>
              <a:ext uri="{FF2B5EF4-FFF2-40B4-BE49-F238E27FC236}">
                <a16:creationId xmlns:a16="http://schemas.microsoft.com/office/drawing/2014/main" id="{E8F0FAEC-BFE0-9C4F-8ED0-5403F6246191}"/>
              </a:ext>
            </a:extLst>
          </p:cNvPr>
          <p:cNvSpPr txBox="1">
            <a:spLocks/>
          </p:cNvSpPr>
          <p:nvPr/>
        </p:nvSpPr>
        <p:spPr bwMode="auto">
          <a:xfrm>
            <a:off x="1507671" y="1819836"/>
            <a:ext cx="9176657" cy="3940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lnSpc>
                <a:spcPct val="120000"/>
              </a:lnSpc>
              <a:spcBef>
                <a:spcPct val="0"/>
              </a:spcBef>
              <a:spcAft>
                <a:spcPct val="0"/>
              </a:spcAft>
              <a:defRPr sz="6000" b="1" i="0" kern="1200">
                <a:solidFill>
                  <a:schemeClr val="bg1"/>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US" b="0" dirty="0">
                <a:latin typeface="IBM Plex Sans"/>
              </a:rPr>
              <a:t>Iowa Data Professionals</a:t>
            </a:r>
          </a:p>
          <a:p>
            <a:pPr algn="ctr"/>
            <a:endParaRPr lang="en-US" sz="2800" b="0" dirty="0">
              <a:latin typeface="IBM Plex Sans"/>
            </a:endParaRPr>
          </a:p>
          <a:p>
            <a:pPr algn="ctr"/>
            <a:r>
              <a:rPr lang="en-US" sz="2800" b="0" dirty="0">
                <a:latin typeface="IBM Plex Sans"/>
              </a:rPr>
              <a:t>July 2022</a:t>
            </a:r>
          </a:p>
          <a:p>
            <a:pPr algn="ctr"/>
            <a:r>
              <a:rPr lang="en-US" sz="2800" b="0" dirty="0">
                <a:latin typeface="IBM Plex Sans"/>
              </a:rPr>
              <a:t>Des Moines SQL Server User Group</a:t>
            </a:r>
          </a:p>
          <a:p>
            <a:pPr algn="ctr"/>
            <a:r>
              <a:rPr lang="en-US" sz="2800" b="0" dirty="0">
                <a:latin typeface="IBM Plex Sans"/>
              </a:rPr>
              <a:t>Virtual Meeting</a:t>
            </a:r>
          </a:p>
          <a:p>
            <a:pPr algn="ctr"/>
            <a:endParaRPr lang="en-US" sz="4400" b="0" dirty="0">
              <a:latin typeface="IBM Plex Sans"/>
            </a:endParaRPr>
          </a:p>
        </p:txBody>
      </p:sp>
      <p:pic>
        <p:nvPicPr>
          <p:cNvPr id="5" name="Picture 4" descr="Graphical user interface&#10;&#10;Description automatically generated with medium confidence">
            <a:extLst>
              <a:ext uri="{FF2B5EF4-FFF2-40B4-BE49-F238E27FC236}">
                <a16:creationId xmlns:a16="http://schemas.microsoft.com/office/drawing/2014/main" id="{237DAAEE-EBB1-4B2C-1627-49AEB1FBD1F8}"/>
              </a:ext>
            </a:extLst>
          </p:cNvPr>
          <p:cNvPicPr>
            <a:picLocks noChangeAspect="1"/>
          </p:cNvPicPr>
          <p:nvPr/>
        </p:nvPicPr>
        <p:blipFill>
          <a:blip r:embed="rId2"/>
          <a:stretch>
            <a:fillRect/>
          </a:stretch>
        </p:blipFill>
        <p:spPr>
          <a:xfrm>
            <a:off x="5143499" y="5307353"/>
            <a:ext cx="1905000" cy="1476375"/>
          </a:xfrm>
          <a:prstGeom prst="rect">
            <a:avLst/>
          </a:prstGeom>
        </p:spPr>
      </p:pic>
    </p:spTree>
    <p:extLst>
      <p:ext uri="{BB962C8B-B14F-4D97-AF65-F5344CB8AC3E}">
        <p14:creationId xmlns:p14="http://schemas.microsoft.com/office/powerpoint/2010/main" val="2303657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10AA28-F01D-EEF6-A404-75DCD6BB6315}"/>
              </a:ext>
            </a:extLst>
          </p:cNvPr>
          <p:cNvPicPr>
            <a:picLocks noGrp="1" noChangeAspect="1"/>
          </p:cNvPicPr>
          <p:nvPr>
            <p:ph idx="1"/>
          </p:nvPr>
        </p:nvPicPr>
        <p:blipFill rotWithShape="1">
          <a:blip r:embed="rId2"/>
          <a:srcRect t="585" r="1" b="1"/>
          <a:stretch/>
        </p:blipFill>
        <p:spPr>
          <a:xfrm>
            <a:off x="568452" y="571500"/>
            <a:ext cx="11055096" cy="5715000"/>
          </a:xfrm>
          <a:prstGeom prst="rect">
            <a:avLst/>
          </a:prstGeom>
        </p:spPr>
      </p:pic>
      <p:sp>
        <p:nvSpPr>
          <p:cNvPr id="2" name="TextBox 1">
            <a:extLst>
              <a:ext uri="{FF2B5EF4-FFF2-40B4-BE49-F238E27FC236}">
                <a16:creationId xmlns:a16="http://schemas.microsoft.com/office/drawing/2014/main" id="{ACC9A220-C412-12CA-D90E-46C07717E9F2}"/>
              </a:ext>
            </a:extLst>
          </p:cNvPr>
          <p:cNvSpPr txBox="1"/>
          <p:nvPr/>
        </p:nvSpPr>
        <p:spPr>
          <a:xfrm>
            <a:off x="3574814" y="13269"/>
            <a:ext cx="4763557" cy="369332"/>
          </a:xfrm>
          <a:prstGeom prst="rect">
            <a:avLst/>
          </a:prstGeom>
          <a:noFill/>
        </p:spPr>
        <p:txBody>
          <a:bodyPr wrap="square" rtlCol="0">
            <a:spAutoFit/>
          </a:bodyPr>
          <a:lstStyle/>
          <a:p>
            <a:r>
              <a:rPr lang="en-US" dirty="0"/>
              <a:t>The Rapid Pace of Technological Innovation</a:t>
            </a:r>
          </a:p>
        </p:txBody>
      </p:sp>
    </p:spTree>
    <p:extLst>
      <p:ext uri="{BB962C8B-B14F-4D97-AF65-F5344CB8AC3E}">
        <p14:creationId xmlns:p14="http://schemas.microsoft.com/office/powerpoint/2010/main" val="2972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https://www.geekwire.com/2022/microsoft-earnings-preview-wall-street-expects-18-revenue-growth-on-continued-cloud-strength/">
            <a:extLst>
              <a:ext uri="{FF2B5EF4-FFF2-40B4-BE49-F238E27FC236}">
                <a16:creationId xmlns:a16="http://schemas.microsoft.com/office/drawing/2014/main" id="{0810AA28-F01D-EEF6-A404-75DCD6BB6315}"/>
              </a:ext>
            </a:extLst>
          </p:cNvPr>
          <p:cNvPicPr>
            <a:picLocks noGrp="1" noChangeAspect="1"/>
          </p:cNvPicPr>
          <p:nvPr>
            <p:ph idx="1"/>
          </p:nvPr>
        </p:nvPicPr>
        <p:blipFill rotWithShape="1">
          <a:blip r:embed="rId2"/>
          <a:stretch/>
        </p:blipFill>
        <p:spPr>
          <a:xfrm>
            <a:off x="1537359" y="673455"/>
            <a:ext cx="7566553" cy="3962400"/>
          </a:xfrm>
          <a:prstGeom prst="rect">
            <a:avLst/>
          </a:prstGeom>
        </p:spPr>
      </p:pic>
      <p:sp>
        <p:nvSpPr>
          <p:cNvPr id="2" name="TextBox 1">
            <a:extLst>
              <a:ext uri="{FF2B5EF4-FFF2-40B4-BE49-F238E27FC236}">
                <a16:creationId xmlns:a16="http://schemas.microsoft.com/office/drawing/2014/main" id="{BA3E5D5B-C8EA-6C57-409F-A1E9F6F33EB5}"/>
              </a:ext>
            </a:extLst>
          </p:cNvPr>
          <p:cNvSpPr txBox="1"/>
          <p:nvPr/>
        </p:nvSpPr>
        <p:spPr>
          <a:xfrm>
            <a:off x="1972738" y="5431604"/>
            <a:ext cx="7566553"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“Microsoft earnings preview: </a:t>
            </a:r>
            <a:r>
              <a:rPr lang="en-US" sz="1600" b="1" i="1" dirty="0">
                <a:latin typeface="Calibri" panose="020F0502020204030204" pitchFamily="34" charset="0"/>
                <a:cs typeface="Calibri" panose="020F0502020204030204" pitchFamily="34" charset="0"/>
              </a:rPr>
              <a:t>Wall Street expects 18% revenue growth on continued cloud strength</a:t>
            </a:r>
            <a:r>
              <a:rPr lang="en-US" sz="1600" dirty="0">
                <a:latin typeface="Calibri" panose="020F0502020204030204" pitchFamily="34" charset="0"/>
                <a:cs typeface="Calibri" panose="020F0502020204030204" pitchFamily="34" charset="0"/>
              </a:rPr>
              <a:t>” </a:t>
            </a:r>
            <a:r>
              <a:rPr lang="en-US" sz="1600" b="1" i="0" cap="all" dirty="0">
                <a:solidFill>
                  <a:srgbClr val="47403E"/>
                </a:solidFill>
                <a:effectLst/>
                <a:latin typeface="Calibri" panose="020F0502020204030204" pitchFamily="34" charset="0"/>
                <a:cs typeface="Calibri" panose="020F0502020204030204" pitchFamily="34" charset="0"/>
              </a:rPr>
              <a:t>BY </a:t>
            </a:r>
            <a:r>
              <a:rPr lang="en-US" sz="1600" b="1" i="0" u="none" strike="noStrike" cap="all" dirty="0">
                <a:solidFill>
                  <a:srgbClr val="94381D"/>
                </a:solidFill>
                <a:effectLst/>
                <a:latin typeface="Calibri" panose="020F0502020204030204" pitchFamily="34" charset="0"/>
                <a:cs typeface="Calibri" panose="020F0502020204030204" pitchFamily="34" charset="0"/>
                <a:hlinkClick r:id="rId3" tooltip="Posts by Todd Bishop"/>
              </a:rPr>
              <a:t>TODD BISHOP</a:t>
            </a:r>
            <a:r>
              <a:rPr lang="en-US" sz="1600" b="1" i="0" dirty="0">
                <a:solidFill>
                  <a:srgbClr val="47403E"/>
                </a:solidFill>
                <a:effectLst/>
                <a:latin typeface="Calibri" panose="020F0502020204030204" pitchFamily="34" charset="0"/>
                <a:cs typeface="Calibri" panose="020F0502020204030204" pitchFamily="34" charset="0"/>
              </a:rPr>
              <a:t> on </a:t>
            </a:r>
            <a:r>
              <a:rPr lang="en-US" sz="1600" dirty="0">
                <a:latin typeface="Calibri" panose="020F0502020204030204" pitchFamily="34" charset="0"/>
                <a:cs typeface="Calibri" panose="020F0502020204030204" pitchFamily="34" charset="0"/>
              </a:rPr>
              <a:t>April 25, 2022 at 8:32 am</a:t>
            </a:r>
          </a:p>
        </p:txBody>
      </p:sp>
    </p:spTree>
    <p:extLst>
      <p:ext uri="{BB962C8B-B14F-4D97-AF65-F5344CB8AC3E}">
        <p14:creationId xmlns:p14="http://schemas.microsoft.com/office/powerpoint/2010/main" val="62451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756A-B4B6-8294-2CD0-07DC920701E4}"/>
              </a:ext>
            </a:extLst>
          </p:cNvPr>
          <p:cNvSpPr>
            <a:spLocks noGrp="1"/>
          </p:cNvSpPr>
          <p:nvPr>
            <p:ph type="title"/>
          </p:nvPr>
        </p:nvSpPr>
        <p:spPr>
          <a:xfrm>
            <a:off x="1549694" y="4800600"/>
            <a:ext cx="8596667" cy="566738"/>
          </a:xfrm>
        </p:spPr>
        <p:txBody>
          <a:bodyPr>
            <a:normAutofit fontScale="90000"/>
          </a:bodyPr>
          <a:lstStyle/>
          <a:p>
            <a:r>
              <a:rPr lang="en-US" dirty="0">
                <a:solidFill>
                  <a:schemeClr val="accent2"/>
                </a:solidFill>
              </a:rPr>
              <a:t>Technical Skills required to do our job are changing significantly!</a:t>
            </a:r>
          </a:p>
        </p:txBody>
      </p:sp>
      <p:pic>
        <p:nvPicPr>
          <p:cNvPr id="6" name="Picture Placeholder 5" descr="Graphical user interface&#10;&#10;Description automatically generated">
            <a:extLst>
              <a:ext uri="{FF2B5EF4-FFF2-40B4-BE49-F238E27FC236}">
                <a16:creationId xmlns:a16="http://schemas.microsoft.com/office/drawing/2014/main" id="{8FD381E7-2DBC-4861-8E86-8F98B001D8CB}"/>
              </a:ext>
            </a:extLst>
          </p:cNvPr>
          <p:cNvPicPr>
            <a:picLocks noGrp="1" noChangeAspect="1"/>
          </p:cNvPicPr>
          <p:nvPr>
            <p:ph type="pic" idx="1"/>
          </p:nvPr>
        </p:nvPicPr>
        <p:blipFill>
          <a:blip r:embed="rId2"/>
          <a:srcRect t="8121" b="8121"/>
          <a:stretch>
            <a:fillRect/>
          </a:stretch>
        </p:blipFill>
        <p:spPr>
          <a:xfrm>
            <a:off x="1549693" y="671513"/>
            <a:ext cx="8596668" cy="3845718"/>
          </a:xfrm>
        </p:spPr>
      </p:pic>
      <p:sp>
        <p:nvSpPr>
          <p:cNvPr id="4" name="Text Placeholder 3">
            <a:extLst>
              <a:ext uri="{FF2B5EF4-FFF2-40B4-BE49-F238E27FC236}">
                <a16:creationId xmlns:a16="http://schemas.microsoft.com/office/drawing/2014/main" id="{A5CE952A-D719-848A-1E30-DE3BC53C1132}"/>
              </a:ext>
            </a:extLst>
          </p:cNvPr>
          <p:cNvSpPr>
            <a:spLocks noGrp="1"/>
          </p:cNvSpPr>
          <p:nvPr>
            <p:ph type="body" sz="half" idx="2"/>
          </p:nvPr>
        </p:nvSpPr>
        <p:spPr>
          <a:xfrm>
            <a:off x="1650124" y="5367338"/>
            <a:ext cx="7623877" cy="674024"/>
          </a:xfrm>
        </p:spPr>
        <p:txBody>
          <a:bodyPr/>
          <a:lstStyle/>
          <a:p>
            <a:r>
              <a:rPr lang="en-US" dirty="0">
                <a:hlinkClick r:id="rId3"/>
              </a:rPr>
              <a:t>https://linkedin.github.io/future-of-skills/#explore</a:t>
            </a:r>
            <a:endParaRPr lang="en-US" dirty="0"/>
          </a:p>
        </p:txBody>
      </p:sp>
    </p:spTree>
    <p:extLst>
      <p:ext uri="{BB962C8B-B14F-4D97-AF65-F5344CB8AC3E}">
        <p14:creationId xmlns:p14="http://schemas.microsoft.com/office/powerpoint/2010/main" val="328566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0E0A35-B97A-AEB6-597C-264FFD8D248F}"/>
              </a:ext>
            </a:extLst>
          </p:cNvPr>
          <p:cNvSpPr>
            <a:spLocks noGrp="1"/>
          </p:cNvSpPr>
          <p:nvPr>
            <p:ph type="ctrTitle"/>
          </p:nvPr>
        </p:nvSpPr>
        <p:spPr>
          <a:xfrm>
            <a:off x="1507066" y="999460"/>
            <a:ext cx="5698067" cy="4479852"/>
          </a:xfrm>
        </p:spPr>
        <p:txBody>
          <a:bodyPr vert="horz" lIns="91440" tIns="45720" rIns="91440" bIns="45720" rtlCol="0" anchor="ctr">
            <a:normAutofit/>
          </a:bodyPr>
          <a:lstStyle/>
          <a:p>
            <a:pPr algn="r"/>
            <a:r>
              <a:rPr lang="en-US" sz="5400" dirty="0">
                <a:solidFill>
                  <a:schemeClr val="accent1"/>
                </a:solidFill>
                <a:latin typeface="+mj-lt"/>
              </a:rPr>
              <a:t>What is the Solution?</a:t>
            </a:r>
          </a:p>
        </p:txBody>
      </p:sp>
      <p:sp>
        <p:nvSpPr>
          <p:cNvPr id="21"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229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F6203D68-B172-6A75-BAA9-76BE9A990722}"/>
              </a:ext>
            </a:extLst>
          </p:cNvPr>
          <p:cNvPicPr>
            <a:picLocks noGrp="1" noChangeAspect="1"/>
          </p:cNvPicPr>
          <p:nvPr>
            <p:ph idx="1"/>
          </p:nvPr>
        </p:nvPicPr>
        <p:blipFill>
          <a:blip r:embed="rId2"/>
          <a:stretch>
            <a:fillRect/>
          </a:stretch>
        </p:blipFill>
        <p:spPr>
          <a:xfrm>
            <a:off x="2118360" y="986846"/>
            <a:ext cx="7955280" cy="4884307"/>
          </a:xfrm>
        </p:spPr>
      </p:pic>
      <p:sp>
        <p:nvSpPr>
          <p:cNvPr id="3" name="TextBox 2">
            <a:extLst>
              <a:ext uri="{FF2B5EF4-FFF2-40B4-BE49-F238E27FC236}">
                <a16:creationId xmlns:a16="http://schemas.microsoft.com/office/drawing/2014/main" id="{EFFE7088-E202-90AD-042D-F4DF07ECD4E1}"/>
              </a:ext>
            </a:extLst>
          </p:cNvPr>
          <p:cNvSpPr txBox="1"/>
          <p:nvPr/>
        </p:nvSpPr>
        <p:spPr>
          <a:xfrm>
            <a:off x="2045616" y="480767"/>
            <a:ext cx="8028023" cy="369332"/>
          </a:xfrm>
          <a:prstGeom prst="rect">
            <a:avLst/>
          </a:prstGeom>
          <a:noFill/>
        </p:spPr>
        <p:txBody>
          <a:bodyPr wrap="square" rtlCol="0">
            <a:spAutoFit/>
          </a:bodyPr>
          <a:lstStyle/>
          <a:p>
            <a:r>
              <a:rPr lang="en-US" dirty="0"/>
              <a:t>Register for FREE Microsoft Azure Virtual Training Days</a:t>
            </a:r>
          </a:p>
        </p:txBody>
      </p:sp>
      <p:sp>
        <p:nvSpPr>
          <p:cNvPr id="6" name="TextBox 5">
            <a:extLst>
              <a:ext uri="{FF2B5EF4-FFF2-40B4-BE49-F238E27FC236}">
                <a16:creationId xmlns:a16="http://schemas.microsoft.com/office/drawing/2014/main" id="{BDA96298-7D67-DCEC-B03F-6641AF370AED}"/>
              </a:ext>
            </a:extLst>
          </p:cNvPr>
          <p:cNvSpPr txBox="1"/>
          <p:nvPr/>
        </p:nvSpPr>
        <p:spPr>
          <a:xfrm>
            <a:off x="2118361" y="6259398"/>
            <a:ext cx="7955278" cy="369332"/>
          </a:xfrm>
          <a:prstGeom prst="rect">
            <a:avLst/>
          </a:prstGeom>
          <a:noFill/>
        </p:spPr>
        <p:txBody>
          <a:bodyPr wrap="square" rtlCol="0">
            <a:spAutoFit/>
          </a:bodyPr>
          <a:lstStyle/>
          <a:p>
            <a:r>
              <a:rPr lang="en-US" dirty="0"/>
              <a:t>Refine results:  Events | Language | Time zone </a:t>
            </a:r>
          </a:p>
        </p:txBody>
      </p:sp>
    </p:spTree>
    <p:extLst>
      <p:ext uri="{BB962C8B-B14F-4D97-AF65-F5344CB8AC3E}">
        <p14:creationId xmlns:p14="http://schemas.microsoft.com/office/powerpoint/2010/main" val="1375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FA844EB-B4EF-4B2F-95CF-9E5C16B5B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D31205C9-9B34-4789-AA9B-D7B86D3A10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C1E24DB-0094-4D06-8F57-85C95C8743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DE703DF5-9BDF-42DB-9820-EDEAC68B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045EAFA8-4C32-4942-9360-AB2082086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CAD2203-A7B2-45D8-9240-A3542F0FD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DC5EF1D-D76F-48F5-ACAF-7F209B64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C021030B-EC50-4CBB-847B-BF6FA8978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E8ACDF8F-1AEB-4514-AC25-BDD3A547F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D6FF1EB-A33A-4569-B7E2-09FD56D169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844DC64-9C05-463C-B2AB-40225DA81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B74D49D-EF4A-AE89-D4E3-5D6D12BB949A}"/>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dirty="0"/>
              <a:t>Microsoft Azure Fundamentals Virtual Training Day Webinars are FREE!</a:t>
            </a:r>
          </a:p>
        </p:txBody>
      </p:sp>
      <p:sp>
        <p:nvSpPr>
          <p:cNvPr id="3" name="Subtitle 2">
            <a:extLst>
              <a:ext uri="{FF2B5EF4-FFF2-40B4-BE49-F238E27FC236}">
                <a16:creationId xmlns:a16="http://schemas.microsoft.com/office/drawing/2014/main" id="{218801A2-C7AA-CE74-9529-29F74DC75F23}"/>
              </a:ext>
            </a:extLst>
          </p:cNvPr>
          <p:cNvSpPr>
            <a:spLocks noGrp="1"/>
          </p:cNvSpPr>
          <p:nvPr>
            <p:ph type="subTitle" idx="1"/>
          </p:nvPr>
        </p:nvSpPr>
        <p:spPr>
          <a:xfrm>
            <a:off x="4654294" y="816638"/>
            <a:ext cx="5972427" cy="5224724"/>
          </a:xfrm>
        </p:spPr>
        <p:txBody>
          <a:bodyPr vert="horz" lIns="91440" tIns="45720" rIns="91440" bIns="45720" rtlCol="0" anchor="ctr">
            <a:normAutofit/>
          </a:bodyPr>
          <a:lstStyle/>
          <a:p>
            <a:pPr marL="342900" marR="0" lvl="0" indent="-342900" algn="l">
              <a:buFont typeface="Wingdings 3" charset="2"/>
              <a:buChar char=""/>
            </a:pPr>
            <a:r>
              <a:rPr lang="en-US" dirty="0">
                <a:solidFill>
                  <a:schemeClr val="tx1">
                    <a:lumMod val="75000"/>
                    <a:lumOff val="25000"/>
                  </a:schemeClr>
                </a:solidFill>
                <a:effectLst/>
              </a:rPr>
              <a:t>Azure Data Fundamentals (DP-900) - 2 Day Webinar</a:t>
            </a:r>
          </a:p>
          <a:p>
            <a:pPr marL="342900" marR="0" lvl="0" indent="-342900" algn="l">
              <a:buFont typeface="Wingdings 3" charset="2"/>
              <a:buChar char=""/>
            </a:pPr>
            <a:endParaRPr lang="en-US" dirty="0">
              <a:solidFill>
                <a:schemeClr val="tx1">
                  <a:lumMod val="75000"/>
                  <a:lumOff val="25000"/>
                </a:schemeClr>
              </a:solidFill>
              <a:effectLst/>
            </a:endParaRPr>
          </a:p>
          <a:p>
            <a:pPr marL="342900" marR="0" lvl="0" indent="-342900" algn="l">
              <a:buFont typeface="Wingdings 3" charset="2"/>
              <a:buChar char=""/>
            </a:pPr>
            <a:r>
              <a:rPr lang="en-US" dirty="0">
                <a:solidFill>
                  <a:schemeClr val="tx1">
                    <a:lumMod val="75000"/>
                    <a:lumOff val="25000"/>
                  </a:schemeClr>
                </a:solidFill>
                <a:effectLst/>
              </a:rPr>
              <a:t>Azure Fundamentals (DZ-900) - 2 Day Webinar</a:t>
            </a:r>
          </a:p>
          <a:p>
            <a:pPr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61340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7" name="Content Placeholder 6" descr="A screenshot of a computer&#10;&#10;Description automatically generated with medium confidence">
            <a:extLst>
              <a:ext uri="{FF2B5EF4-FFF2-40B4-BE49-F238E27FC236}">
                <a16:creationId xmlns:a16="http://schemas.microsoft.com/office/drawing/2014/main" id="{1F8EF903-1597-285B-EE65-10CA1D33BBC8}"/>
              </a:ext>
            </a:extLst>
          </p:cNvPr>
          <p:cNvPicPr>
            <a:picLocks noGrp="1" noChangeAspect="1"/>
          </p:cNvPicPr>
          <p:nvPr>
            <p:ph idx="1"/>
          </p:nvPr>
        </p:nvPicPr>
        <p:blipFill>
          <a:blip r:embed="rId2"/>
          <a:stretch>
            <a:fillRect/>
          </a:stretch>
        </p:blipFill>
        <p:spPr>
          <a:xfrm>
            <a:off x="2118360" y="1023169"/>
            <a:ext cx="7955280" cy="4811661"/>
          </a:xfrm>
        </p:spPr>
      </p:pic>
    </p:spTree>
    <p:extLst>
      <p:ext uri="{BB962C8B-B14F-4D97-AF65-F5344CB8AC3E}">
        <p14:creationId xmlns:p14="http://schemas.microsoft.com/office/powerpoint/2010/main" val="306546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5" name="Content Placeholder 4" descr="A screenshot of a computer&#10;&#10;Description automatically generated">
            <a:extLst>
              <a:ext uri="{FF2B5EF4-FFF2-40B4-BE49-F238E27FC236}">
                <a16:creationId xmlns:a16="http://schemas.microsoft.com/office/drawing/2014/main" id="{AD931B60-0E54-D039-7DB1-CA6B77A60503}"/>
              </a:ext>
            </a:extLst>
          </p:cNvPr>
          <p:cNvPicPr>
            <a:picLocks noGrp="1" noChangeAspect="1"/>
          </p:cNvPicPr>
          <p:nvPr>
            <p:ph idx="1"/>
          </p:nvPr>
        </p:nvPicPr>
        <p:blipFill>
          <a:blip r:embed="rId2"/>
          <a:stretch>
            <a:fillRect/>
          </a:stretch>
        </p:blipFill>
        <p:spPr>
          <a:xfrm>
            <a:off x="2118360" y="1031079"/>
            <a:ext cx="7955280" cy="4795841"/>
          </a:xfrm>
        </p:spPr>
      </p:pic>
    </p:spTree>
    <p:extLst>
      <p:ext uri="{BB962C8B-B14F-4D97-AF65-F5344CB8AC3E}">
        <p14:creationId xmlns:p14="http://schemas.microsoft.com/office/powerpoint/2010/main" val="16267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5" name="Content Placeholder 4" descr="Graphical user interface, text&#10;&#10;Description automatically generated">
            <a:extLst>
              <a:ext uri="{FF2B5EF4-FFF2-40B4-BE49-F238E27FC236}">
                <a16:creationId xmlns:a16="http://schemas.microsoft.com/office/drawing/2014/main" id="{F78E994C-0CB2-4D29-0AA5-EAA684315432}"/>
              </a:ext>
            </a:extLst>
          </p:cNvPr>
          <p:cNvPicPr>
            <a:picLocks noGrp="1" noChangeAspect="1"/>
          </p:cNvPicPr>
          <p:nvPr>
            <p:ph idx="1"/>
          </p:nvPr>
        </p:nvPicPr>
        <p:blipFill>
          <a:blip r:embed="rId2"/>
          <a:stretch>
            <a:fillRect/>
          </a:stretch>
        </p:blipFill>
        <p:spPr>
          <a:xfrm>
            <a:off x="2118360" y="1027592"/>
            <a:ext cx="7955280" cy="4802815"/>
          </a:xfrm>
        </p:spPr>
      </p:pic>
    </p:spTree>
    <p:extLst>
      <p:ext uri="{BB962C8B-B14F-4D97-AF65-F5344CB8AC3E}">
        <p14:creationId xmlns:p14="http://schemas.microsoft.com/office/powerpoint/2010/main" val="399227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8C7-FD50-6E32-D041-83C2F53471FB}"/>
              </a:ext>
            </a:extLst>
          </p:cNvPr>
          <p:cNvSpPr>
            <a:spLocks noGrp="1"/>
          </p:cNvSpPr>
          <p:nvPr>
            <p:ph type="ctrTitle"/>
          </p:nvPr>
        </p:nvSpPr>
        <p:spPr>
          <a:xfrm>
            <a:off x="1043950" y="1179151"/>
            <a:ext cx="3300646" cy="4463889"/>
          </a:xfrm>
        </p:spPr>
        <p:txBody>
          <a:bodyPr vert="horz" lIns="91440" tIns="45720" rIns="91440" bIns="45720" rtlCol="0" anchor="ctr">
            <a:normAutofit/>
          </a:bodyPr>
          <a:lstStyle/>
          <a:p>
            <a:pPr algn="l">
              <a:lnSpc>
                <a:spcPct val="90000"/>
              </a:lnSpc>
            </a:pPr>
            <a:r>
              <a:rPr lang="en-US" sz="3100" dirty="0"/>
              <a:t>Azure </a:t>
            </a:r>
            <a:r>
              <a:rPr lang="en-US" sz="3100" dirty="0">
                <a:solidFill>
                  <a:schemeClr val="accent2"/>
                </a:solidFill>
              </a:rPr>
              <a:t>Data Fundamentals</a:t>
            </a:r>
            <a:br>
              <a:rPr lang="en-US" sz="3100" dirty="0"/>
            </a:br>
            <a:br>
              <a:rPr lang="en-US" sz="3100" dirty="0"/>
            </a:br>
            <a:r>
              <a:rPr lang="en-US" sz="3100" dirty="0"/>
              <a:t>4 modules </a:t>
            </a:r>
            <a:br>
              <a:rPr lang="en-US" sz="3100" dirty="0"/>
            </a:br>
            <a:r>
              <a:rPr lang="en-US" sz="3100" dirty="0"/>
              <a:t>(6 hours)</a:t>
            </a:r>
            <a:br>
              <a:rPr lang="en-US" sz="1050" dirty="0">
                <a:solidFill>
                  <a:schemeClr val="tx1">
                    <a:lumMod val="75000"/>
                    <a:lumOff val="25000"/>
                  </a:schemeClr>
                </a:solidFill>
              </a:rPr>
            </a:br>
            <a:br>
              <a:rPr lang="en-US" sz="3100" dirty="0"/>
            </a:br>
            <a:endParaRPr lang="en-US" sz="3100" dirty="0"/>
          </a:p>
        </p:txBody>
      </p:sp>
      <p:sp>
        <p:nvSpPr>
          <p:cNvPr id="3" name="Subtitle 2">
            <a:extLst>
              <a:ext uri="{FF2B5EF4-FFF2-40B4-BE49-F238E27FC236}">
                <a16:creationId xmlns:a16="http://schemas.microsoft.com/office/drawing/2014/main" id="{C013ECC1-7DEF-B797-9D0A-8A878E602989}"/>
              </a:ext>
            </a:extLst>
          </p:cNvPr>
          <p:cNvSpPr>
            <a:spLocks noGrp="1"/>
          </p:cNvSpPr>
          <p:nvPr>
            <p:ph type="subTitle" idx="1"/>
          </p:nvPr>
        </p:nvSpPr>
        <p:spPr>
          <a:xfrm>
            <a:off x="5285613" y="1109146"/>
            <a:ext cx="6252795" cy="2491894"/>
          </a:xfrm>
        </p:spPr>
        <p:txBody>
          <a:bodyPr vert="horz" lIns="91440" tIns="45720" rIns="91440" bIns="45720" rtlCol="0" anchor="ctr">
            <a:normAutofit lnSpcReduction="10000"/>
          </a:bodyPr>
          <a:lstStyle/>
          <a:p>
            <a:pPr algn="l">
              <a:buFont typeface="Wingdings 3" charset="2"/>
              <a:buChar char=""/>
            </a:pPr>
            <a:r>
              <a:rPr lang="en-US" b="1" dirty="0">
                <a:solidFill>
                  <a:schemeClr val="tx1">
                    <a:lumMod val="75000"/>
                    <a:lumOff val="25000"/>
                  </a:schemeClr>
                </a:solidFill>
              </a:rPr>
              <a:t>Explore core data concepts </a:t>
            </a:r>
            <a:r>
              <a:rPr lang="en-US" dirty="0">
                <a:solidFill>
                  <a:schemeClr val="tx1">
                    <a:lumMod val="75000"/>
                    <a:lumOff val="25000"/>
                  </a:schemeClr>
                </a:solidFill>
              </a:rPr>
              <a:t>(2 modules) 				45 minutes</a:t>
            </a:r>
          </a:p>
          <a:p>
            <a:pPr algn="l">
              <a:buFont typeface="Wingdings 3" charset="2"/>
              <a:buChar char=""/>
            </a:pPr>
            <a:r>
              <a:rPr lang="en-US" b="1" dirty="0">
                <a:solidFill>
                  <a:schemeClr val="tx1">
                    <a:lumMod val="75000"/>
                    <a:lumOff val="25000"/>
                  </a:schemeClr>
                </a:solidFill>
              </a:rPr>
              <a:t>Explore relational data in Azure </a:t>
            </a:r>
            <a:r>
              <a:rPr lang="en-US" dirty="0">
                <a:solidFill>
                  <a:schemeClr val="tx1">
                    <a:lumMod val="75000"/>
                    <a:lumOff val="25000"/>
                  </a:schemeClr>
                </a:solidFill>
              </a:rPr>
              <a:t>(2 modules) 				1 hour and 13 minutes</a:t>
            </a:r>
          </a:p>
          <a:p>
            <a:pPr algn="l">
              <a:buFont typeface="Wingdings 3" charset="2"/>
              <a:buChar char=""/>
            </a:pPr>
            <a:r>
              <a:rPr lang="en-US" b="1" dirty="0">
                <a:solidFill>
                  <a:schemeClr val="tx1">
                    <a:lumMod val="75000"/>
                    <a:lumOff val="25000"/>
                  </a:schemeClr>
                </a:solidFill>
              </a:rPr>
              <a:t>Explore non-relational data in Azure </a:t>
            </a:r>
            <a:r>
              <a:rPr lang="en-US" dirty="0">
                <a:solidFill>
                  <a:schemeClr val="tx1">
                    <a:lumMod val="75000"/>
                    <a:lumOff val="25000"/>
                  </a:schemeClr>
                </a:solidFill>
              </a:rPr>
              <a:t>(2 modules) 			1 hour and 9 minutes</a:t>
            </a:r>
          </a:p>
          <a:p>
            <a:pPr algn="l">
              <a:buFont typeface="Wingdings 3" charset="2"/>
              <a:buChar char=""/>
            </a:pPr>
            <a:r>
              <a:rPr lang="en-US" b="1" dirty="0">
                <a:solidFill>
                  <a:schemeClr val="tx1">
                    <a:lumMod val="75000"/>
                    <a:lumOff val="25000"/>
                  </a:schemeClr>
                </a:solidFill>
              </a:rPr>
              <a:t>Explore data analytics in Azure </a:t>
            </a:r>
            <a:r>
              <a:rPr lang="en-US" dirty="0">
                <a:solidFill>
                  <a:schemeClr val="tx1">
                    <a:lumMod val="75000"/>
                    <a:lumOff val="25000"/>
                  </a:schemeClr>
                </a:solidFill>
              </a:rPr>
              <a:t>(3 modules) 				2 hours and 52 minutes</a:t>
            </a:r>
          </a:p>
        </p:txBody>
      </p:sp>
      <p:sp>
        <p:nvSpPr>
          <p:cNvPr id="4" name="TextBox 3">
            <a:extLst>
              <a:ext uri="{FF2B5EF4-FFF2-40B4-BE49-F238E27FC236}">
                <a16:creationId xmlns:a16="http://schemas.microsoft.com/office/drawing/2014/main" id="{B49EFFA1-AF91-5EE6-2817-205FBC6D38DD}"/>
              </a:ext>
            </a:extLst>
          </p:cNvPr>
          <p:cNvSpPr txBox="1"/>
          <p:nvPr/>
        </p:nvSpPr>
        <p:spPr>
          <a:xfrm>
            <a:off x="1998482" y="461912"/>
            <a:ext cx="7352908" cy="369332"/>
          </a:xfrm>
          <a:prstGeom prst="rect">
            <a:avLst/>
          </a:prstGeom>
          <a:noFill/>
        </p:spPr>
        <p:txBody>
          <a:bodyPr wrap="square" rtlCol="0">
            <a:spAutoFit/>
          </a:bodyPr>
          <a:lstStyle/>
          <a:p>
            <a:r>
              <a:rPr lang="en-US" dirty="0"/>
              <a:t>Microsoft Self-Paced Study option – LEARNING PATH</a:t>
            </a:r>
          </a:p>
        </p:txBody>
      </p:sp>
      <p:sp>
        <p:nvSpPr>
          <p:cNvPr id="6" name="TextBox 5">
            <a:extLst>
              <a:ext uri="{FF2B5EF4-FFF2-40B4-BE49-F238E27FC236}">
                <a16:creationId xmlns:a16="http://schemas.microsoft.com/office/drawing/2014/main" id="{F053A5B1-FD15-EB80-EF23-080838B36A20}"/>
              </a:ext>
            </a:extLst>
          </p:cNvPr>
          <p:cNvSpPr txBox="1"/>
          <p:nvPr/>
        </p:nvSpPr>
        <p:spPr>
          <a:xfrm rot="10800000" flipV="1">
            <a:off x="5285610" y="3953261"/>
            <a:ext cx="5969993" cy="2585323"/>
          </a:xfrm>
          <a:prstGeom prst="rect">
            <a:avLst/>
          </a:prstGeom>
          <a:noFill/>
        </p:spPr>
        <p:txBody>
          <a:bodyPr wrap="square" rtlCol="0">
            <a:spAutoFit/>
          </a:bodyPr>
          <a:lstStyle/>
          <a:p>
            <a:r>
              <a:rPr lang="en-US" dirty="0"/>
              <a:t>Exam DP-900 Azure Data Fundamentals</a:t>
            </a:r>
          </a:p>
          <a:p>
            <a:r>
              <a:rPr lang="en-US" dirty="0"/>
              <a:t>Skills measured</a:t>
            </a:r>
          </a:p>
          <a:p>
            <a:endParaRPr lang="en-US" dirty="0"/>
          </a:p>
          <a:p>
            <a:pPr marL="285750" indent="-285750">
              <a:buFont typeface="Arial" panose="020B0604020202020204" pitchFamily="34" charset="0"/>
              <a:buChar char="•"/>
            </a:pPr>
            <a:r>
              <a:rPr lang="en-US" dirty="0"/>
              <a:t>Describe core data concepts (25–30%)</a:t>
            </a:r>
          </a:p>
          <a:p>
            <a:pPr marL="285750" indent="-285750">
              <a:buFont typeface="Arial" panose="020B0604020202020204" pitchFamily="34" charset="0"/>
              <a:buChar char="•"/>
            </a:pPr>
            <a:r>
              <a:rPr lang="en-US" dirty="0"/>
              <a:t>Identify considerations for relational data on Azure (20–25%)</a:t>
            </a:r>
          </a:p>
          <a:p>
            <a:pPr marL="285750" indent="-285750">
              <a:buFont typeface="Arial" panose="020B0604020202020204" pitchFamily="34" charset="0"/>
              <a:buChar char="•"/>
            </a:pPr>
            <a:r>
              <a:rPr lang="en-US" dirty="0"/>
              <a:t>Describe considerations for working with non-relational data on Azure (15–20%)</a:t>
            </a:r>
          </a:p>
          <a:p>
            <a:pPr marL="285750" indent="-285750">
              <a:buFont typeface="Arial" panose="020B0604020202020204" pitchFamily="34" charset="0"/>
              <a:buChar char="•"/>
            </a:pPr>
            <a:r>
              <a:rPr lang="en-US" dirty="0"/>
              <a:t>Describe an analytics workload on Azure (25–30%)</a:t>
            </a:r>
          </a:p>
        </p:txBody>
      </p:sp>
    </p:spTree>
    <p:extLst>
      <p:ext uri="{BB962C8B-B14F-4D97-AF65-F5344CB8AC3E}">
        <p14:creationId xmlns:p14="http://schemas.microsoft.com/office/powerpoint/2010/main" val="260039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58F7BA4-B6D7-4093-BC9D-BA2CF918AE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1490F55-F54C-467C-B8A6-A31153CC5A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2F2A405-ED68-4CB8-9732-67DA21F2A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A7D2B90-65E1-48B0-8CA7-52D54740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924D5FD-FDCC-4B58-A2A3-D540DA620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5E193FF4-6DE7-4427-8CA6-6391CF05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B53557E8-484E-4039-B233-EBFF43A3B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45E1412B-7A92-4620-B822-2510023D4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D21DAC8F-94C8-4EBC-8454-1525B0F59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34D249F-4969-44EA-A390-4FCDA5EB9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AB39E86-A756-4CA8-B71D-0AF734B31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1286933" y="609600"/>
            <a:ext cx="10197494" cy="1099457"/>
          </a:xfrm>
        </p:spPr>
        <p:txBody>
          <a:bodyPr vert="horz" lIns="91440" tIns="45720" rIns="91440" bIns="45720" rtlCol="0" anchor="t">
            <a:normAutofit/>
          </a:bodyPr>
          <a:lstStyle/>
          <a:p>
            <a:pPr>
              <a:lnSpc>
                <a:spcPct val="110000"/>
              </a:lnSpc>
            </a:pPr>
            <a:r>
              <a:rPr lang="en-US" sz="3100" dirty="0">
                <a:solidFill>
                  <a:schemeClr val="accent1"/>
                </a:solidFill>
                <a:latin typeface="+mj-lt"/>
              </a:rPr>
              <a:t>Thank You!!</a:t>
            </a:r>
            <a:br>
              <a:rPr lang="en-US" sz="3100" dirty="0">
                <a:solidFill>
                  <a:schemeClr val="accent1"/>
                </a:solidFill>
                <a:latin typeface="+mj-lt"/>
              </a:rPr>
            </a:br>
            <a:r>
              <a:rPr lang="en-US" sz="3100" dirty="0">
                <a:solidFill>
                  <a:schemeClr val="accent1"/>
                </a:solidFill>
                <a:latin typeface="+mj-lt"/>
              </a:rPr>
              <a:t>Our Sponsors:</a:t>
            </a:r>
          </a:p>
        </p:txBody>
      </p:sp>
      <p:sp>
        <p:nvSpPr>
          <p:cNvPr id="23" name="Isosceles Triangle 22">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itle 1">
            <a:extLst>
              <a:ext uri="{FF2B5EF4-FFF2-40B4-BE49-F238E27FC236}">
                <a16:creationId xmlns:a16="http://schemas.microsoft.com/office/drawing/2014/main" id="{5501A7C0-E54D-DA0B-4214-8E280EB0CC78}"/>
              </a:ext>
            </a:extLst>
          </p:cNvPr>
          <p:cNvGraphicFramePr/>
          <p:nvPr>
            <p:extLst>
              <p:ext uri="{D42A27DB-BD31-4B8C-83A1-F6EECF244321}">
                <p14:modId xmlns:p14="http://schemas.microsoft.com/office/powerpoint/2010/main" val="40989379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81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5" name="Content Placeholder 4" descr="Graphical user interface, website&#10;&#10;Description automatically generated">
            <a:extLst>
              <a:ext uri="{FF2B5EF4-FFF2-40B4-BE49-F238E27FC236}">
                <a16:creationId xmlns:a16="http://schemas.microsoft.com/office/drawing/2014/main" id="{3FDB5A68-92CC-0037-BFC3-023A7088F60A}"/>
              </a:ext>
            </a:extLst>
          </p:cNvPr>
          <p:cNvPicPr>
            <a:picLocks noGrp="1" noChangeAspect="1"/>
          </p:cNvPicPr>
          <p:nvPr>
            <p:ph idx="1"/>
          </p:nvPr>
        </p:nvPicPr>
        <p:blipFill>
          <a:blip r:embed="rId2"/>
          <a:stretch>
            <a:fillRect/>
          </a:stretch>
        </p:blipFill>
        <p:spPr>
          <a:xfrm>
            <a:off x="2118360" y="1031079"/>
            <a:ext cx="7955280" cy="4795841"/>
          </a:xfrm>
        </p:spPr>
      </p:pic>
    </p:spTree>
    <p:extLst>
      <p:ext uri="{BB962C8B-B14F-4D97-AF65-F5344CB8AC3E}">
        <p14:creationId xmlns:p14="http://schemas.microsoft.com/office/powerpoint/2010/main" val="426411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5" name="Content Placeholder 4" descr="A screenshot of a computer&#10;&#10;Description automatically generated">
            <a:extLst>
              <a:ext uri="{FF2B5EF4-FFF2-40B4-BE49-F238E27FC236}">
                <a16:creationId xmlns:a16="http://schemas.microsoft.com/office/drawing/2014/main" id="{00ED9D01-C48B-9CC2-E821-6D420782B252}"/>
              </a:ext>
            </a:extLst>
          </p:cNvPr>
          <p:cNvPicPr>
            <a:picLocks noGrp="1" noChangeAspect="1"/>
          </p:cNvPicPr>
          <p:nvPr>
            <p:ph idx="1"/>
          </p:nvPr>
        </p:nvPicPr>
        <p:blipFill>
          <a:blip r:embed="rId2"/>
          <a:stretch>
            <a:fillRect/>
          </a:stretch>
        </p:blipFill>
        <p:spPr>
          <a:xfrm>
            <a:off x="2118360" y="1031079"/>
            <a:ext cx="7955280" cy="4795841"/>
          </a:xfrm>
        </p:spPr>
      </p:pic>
    </p:spTree>
    <p:extLst>
      <p:ext uri="{BB962C8B-B14F-4D97-AF65-F5344CB8AC3E}">
        <p14:creationId xmlns:p14="http://schemas.microsoft.com/office/powerpoint/2010/main" val="110219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br>
              <a:rPr lang="en-US" dirty="0"/>
            </a:br>
            <a:endParaRPr lang="en-US" sz="3100" dirty="0"/>
          </a:p>
        </p:txBody>
      </p:sp>
      <p:pic>
        <p:nvPicPr>
          <p:cNvPr id="5" name="Content Placeholder 4" descr="Timeline&#10;&#10;Description automatically generated">
            <a:extLst>
              <a:ext uri="{FF2B5EF4-FFF2-40B4-BE49-F238E27FC236}">
                <a16:creationId xmlns:a16="http://schemas.microsoft.com/office/drawing/2014/main" id="{D2536DCD-AE91-14CA-C632-0CB7B348A920}"/>
              </a:ext>
            </a:extLst>
          </p:cNvPr>
          <p:cNvPicPr>
            <a:picLocks noGrp="1" noChangeAspect="1"/>
          </p:cNvPicPr>
          <p:nvPr>
            <p:ph idx="1"/>
          </p:nvPr>
        </p:nvPicPr>
        <p:blipFill>
          <a:blip r:embed="rId2"/>
          <a:stretch>
            <a:fillRect/>
          </a:stretch>
        </p:blipFill>
        <p:spPr>
          <a:xfrm>
            <a:off x="2118360" y="1040938"/>
            <a:ext cx="7955280" cy="4776124"/>
          </a:xfrm>
        </p:spPr>
      </p:pic>
    </p:spTree>
    <p:extLst>
      <p:ext uri="{BB962C8B-B14F-4D97-AF65-F5344CB8AC3E}">
        <p14:creationId xmlns:p14="http://schemas.microsoft.com/office/powerpoint/2010/main" val="186698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8C7-FD50-6E32-D041-83C2F53471FB}"/>
              </a:ext>
            </a:extLst>
          </p:cNvPr>
          <p:cNvSpPr>
            <a:spLocks noGrp="1"/>
          </p:cNvSpPr>
          <p:nvPr>
            <p:ph type="ctrTitle"/>
          </p:nvPr>
        </p:nvSpPr>
        <p:spPr>
          <a:xfrm>
            <a:off x="1043950" y="1179151"/>
            <a:ext cx="3300646" cy="4463889"/>
          </a:xfrm>
        </p:spPr>
        <p:txBody>
          <a:bodyPr vert="horz" lIns="91440" tIns="45720" rIns="91440" bIns="45720" rtlCol="0" anchor="ctr">
            <a:normAutofit/>
          </a:bodyPr>
          <a:lstStyle/>
          <a:p>
            <a:pPr algn="l">
              <a:lnSpc>
                <a:spcPct val="90000"/>
              </a:lnSpc>
            </a:pPr>
            <a:r>
              <a:rPr lang="en-US" sz="3100" dirty="0">
                <a:solidFill>
                  <a:schemeClr val="accent2"/>
                </a:solidFill>
              </a:rPr>
              <a:t>Azure Fundamentals</a:t>
            </a:r>
            <a:br>
              <a:rPr lang="en-US" sz="3100" dirty="0">
                <a:solidFill>
                  <a:schemeClr val="accent2"/>
                </a:solidFill>
              </a:rPr>
            </a:br>
            <a:br>
              <a:rPr lang="en-US" sz="3100" dirty="0">
                <a:solidFill>
                  <a:schemeClr val="accent2"/>
                </a:solidFill>
              </a:rPr>
            </a:br>
            <a:r>
              <a:rPr lang="en-US" sz="3100" dirty="0"/>
              <a:t>18 modules</a:t>
            </a:r>
            <a:br>
              <a:rPr lang="en-US" sz="3100" dirty="0"/>
            </a:br>
            <a:endParaRPr lang="en-US" sz="3100" dirty="0"/>
          </a:p>
        </p:txBody>
      </p:sp>
      <p:sp>
        <p:nvSpPr>
          <p:cNvPr id="3" name="Subtitle 2">
            <a:extLst>
              <a:ext uri="{FF2B5EF4-FFF2-40B4-BE49-F238E27FC236}">
                <a16:creationId xmlns:a16="http://schemas.microsoft.com/office/drawing/2014/main" id="{C013ECC1-7DEF-B797-9D0A-8A878E602989}"/>
              </a:ext>
            </a:extLst>
          </p:cNvPr>
          <p:cNvSpPr>
            <a:spLocks noGrp="1"/>
          </p:cNvSpPr>
          <p:nvPr>
            <p:ph type="subTitle" idx="1"/>
          </p:nvPr>
        </p:nvSpPr>
        <p:spPr>
          <a:xfrm>
            <a:off x="5285613" y="1109145"/>
            <a:ext cx="6063792" cy="3170624"/>
          </a:xfrm>
        </p:spPr>
        <p:txBody>
          <a:bodyPr vert="horz" lIns="91440" tIns="45720" rIns="91440" bIns="45720" rtlCol="0" anchor="ctr">
            <a:normAutofit/>
          </a:bodyPr>
          <a:lstStyle/>
          <a:p>
            <a:pPr algn="l">
              <a:buFont typeface="Wingdings 3" charset="2"/>
              <a:buChar char=""/>
            </a:pPr>
            <a:r>
              <a:rPr lang="en-US" dirty="0">
                <a:solidFill>
                  <a:schemeClr val="tx1">
                    <a:lumMod val="75000"/>
                    <a:lumOff val="25000"/>
                  </a:schemeClr>
                </a:solidFill>
              </a:rPr>
              <a:t>Describe core Azure concepts (3 modules)</a:t>
            </a:r>
          </a:p>
          <a:p>
            <a:pPr algn="l">
              <a:buFont typeface="Wingdings 3" charset="2"/>
              <a:buChar char=""/>
            </a:pPr>
            <a:r>
              <a:rPr lang="en-US" dirty="0">
                <a:solidFill>
                  <a:schemeClr val="tx1">
                    <a:lumMod val="75000"/>
                    <a:lumOff val="25000"/>
                  </a:schemeClr>
                </a:solidFill>
              </a:rPr>
              <a:t>Describe core Azure services (4 modules)</a:t>
            </a:r>
          </a:p>
          <a:p>
            <a:pPr algn="l">
              <a:buFont typeface="Wingdings 3" charset="2"/>
              <a:buChar char=""/>
            </a:pPr>
            <a:r>
              <a:rPr lang="en-US" dirty="0">
                <a:solidFill>
                  <a:schemeClr val="tx1">
                    <a:lumMod val="75000"/>
                    <a:lumOff val="25000"/>
                  </a:schemeClr>
                </a:solidFill>
              </a:rPr>
              <a:t>Describe core solutions and management tools on Azure (6 modules)</a:t>
            </a:r>
          </a:p>
          <a:p>
            <a:pPr algn="l">
              <a:buFont typeface="Wingdings 3" charset="2"/>
              <a:buChar char=""/>
            </a:pPr>
            <a:r>
              <a:rPr lang="en-US" dirty="0">
                <a:solidFill>
                  <a:schemeClr val="tx1">
                    <a:lumMod val="75000"/>
                    <a:lumOff val="25000"/>
                  </a:schemeClr>
                </a:solidFill>
              </a:rPr>
              <a:t>Describe general security and network security features (2 modules)</a:t>
            </a:r>
          </a:p>
          <a:p>
            <a:pPr algn="l">
              <a:buFont typeface="Wingdings 3" charset="2"/>
              <a:buChar char=""/>
            </a:pPr>
            <a:r>
              <a:rPr lang="en-US" dirty="0">
                <a:solidFill>
                  <a:schemeClr val="tx1">
                    <a:lumMod val="75000"/>
                    <a:lumOff val="25000"/>
                  </a:schemeClr>
                </a:solidFill>
              </a:rPr>
              <a:t>Describe identity, governance, privacy, and compliance features (3 modules)</a:t>
            </a:r>
          </a:p>
          <a:p>
            <a:pPr algn="l">
              <a:buFont typeface="Wingdings 3" charset="2"/>
              <a:buChar char=""/>
            </a:pPr>
            <a:endParaRPr lang="en-US" dirty="0">
              <a:solidFill>
                <a:schemeClr val="tx1">
                  <a:lumMod val="75000"/>
                  <a:lumOff val="25000"/>
                </a:schemeClr>
              </a:solidFill>
            </a:endParaRPr>
          </a:p>
        </p:txBody>
      </p:sp>
      <p:sp>
        <p:nvSpPr>
          <p:cNvPr id="4" name="TextBox 3">
            <a:extLst>
              <a:ext uri="{FF2B5EF4-FFF2-40B4-BE49-F238E27FC236}">
                <a16:creationId xmlns:a16="http://schemas.microsoft.com/office/drawing/2014/main" id="{D3D7B091-BE8D-5534-144D-2EA33FF537CD}"/>
              </a:ext>
            </a:extLst>
          </p:cNvPr>
          <p:cNvSpPr txBox="1"/>
          <p:nvPr/>
        </p:nvSpPr>
        <p:spPr>
          <a:xfrm>
            <a:off x="1979629" y="509046"/>
            <a:ext cx="7437747" cy="369332"/>
          </a:xfrm>
          <a:prstGeom prst="rect">
            <a:avLst/>
          </a:prstGeom>
          <a:noFill/>
        </p:spPr>
        <p:txBody>
          <a:bodyPr wrap="square" rtlCol="0">
            <a:spAutoFit/>
          </a:bodyPr>
          <a:lstStyle/>
          <a:p>
            <a:r>
              <a:rPr lang="en-US" dirty="0"/>
              <a:t>Microsoft Self-Paced Study option – LEARNING PATH</a:t>
            </a:r>
          </a:p>
        </p:txBody>
      </p:sp>
      <p:sp>
        <p:nvSpPr>
          <p:cNvPr id="5" name="TextBox 4">
            <a:extLst>
              <a:ext uri="{FF2B5EF4-FFF2-40B4-BE49-F238E27FC236}">
                <a16:creationId xmlns:a16="http://schemas.microsoft.com/office/drawing/2014/main" id="{280AD34D-22E3-B931-4A52-C8364C60D416}"/>
              </a:ext>
            </a:extLst>
          </p:cNvPr>
          <p:cNvSpPr txBox="1"/>
          <p:nvPr/>
        </p:nvSpPr>
        <p:spPr>
          <a:xfrm>
            <a:off x="5285613" y="4534293"/>
            <a:ext cx="6063792" cy="1754326"/>
          </a:xfrm>
          <a:prstGeom prst="rect">
            <a:avLst/>
          </a:prstGeom>
          <a:noFill/>
        </p:spPr>
        <p:txBody>
          <a:bodyPr wrap="square" rtlCol="0">
            <a:spAutoFit/>
          </a:bodyPr>
          <a:lstStyle/>
          <a:p>
            <a:r>
              <a:rPr lang="en-US" dirty="0"/>
              <a:t>EXAM:  AZ-900 Azure Fundamentals</a:t>
            </a:r>
          </a:p>
          <a:p>
            <a:endParaRPr lang="en-US" dirty="0"/>
          </a:p>
          <a:p>
            <a:r>
              <a:rPr lang="en-US" dirty="0"/>
              <a:t>Skills measured</a:t>
            </a:r>
          </a:p>
          <a:p>
            <a:pPr marL="285750" indent="-285750">
              <a:buFont typeface="Arial" panose="020B0604020202020204" pitchFamily="34" charset="0"/>
              <a:buChar char="•"/>
            </a:pPr>
            <a:r>
              <a:rPr lang="en-US" dirty="0"/>
              <a:t>Describe cloud concepts (25–30%)</a:t>
            </a:r>
          </a:p>
          <a:p>
            <a:pPr marL="285750" indent="-285750">
              <a:buFont typeface="Arial" panose="020B0604020202020204" pitchFamily="34" charset="0"/>
              <a:buChar char="•"/>
            </a:pPr>
            <a:r>
              <a:rPr lang="en-US" dirty="0"/>
              <a:t>Describe Azure architecture and services (35–40%)</a:t>
            </a:r>
          </a:p>
          <a:p>
            <a:pPr marL="285750" indent="-285750">
              <a:buFont typeface="Arial" panose="020B0604020202020204" pitchFamily="34" charset="0"/>
              <a:buChar char="•"/>
            </a:pPr>
            <a:r>
              <a:rPr lang="en-US" dirty="0"/>
              <a:t>Describe Azure management and governance (30–35%)</a:t>
            </a:r>
          </a:p>
        </p:txBody>
      </p:sp>
    </p:spTree>
    <p:extLst>
      <p:ext uri="{BB962C8B-B14F-4D97-AF65-F5344CB8AC3E}">
        <p14:creationId xmlns:p14="http://schemas.microsoft.com/office/powerpoint/2010/main" val="164373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788893" y="663701"/>
            <a:ext cx="10614212" cy="1156135"/>
          </a:xfrm>
        </p:spPr>
        <p:txBody>
          <a:bodyPr>
            <a:normAutofit/>
          </a:bodyPr>
          <a:lstStyle/>
          <a:p>
            <a:pPr algn="ctr"/>
            <a:r>
              <a:rPr lang="en-US" dirty="0"/>
              <a:t>Solution</a:t>
            </a:r>
          </a:p>
        </p:txBody>
      </p:sp>
      <p:sp>
        <p:nvSpPr>
          <p:cNvPr id="3" name="Title 1">
            <a:extLst>
              <a:ext uri="{FF2B5EF4-FFF2-40B4-BE49-F238E27FC236}">
                <a16:creationId xmlns:a16="http://schemas.microsoft.com/office/drawing/2014/main" id="{E8F0FAEC-BFE0-9C4F-8ED0-5403F6246191}"/>
              </a:ext>
            </a:extLst>
          </p:cNvPr>
          <p:cNvSpPr txBox="1">
            <a:spLocks/>
          </p:cNvSpPr>
          <p:nvPr/>
        </p:nvSpPr>
        <p:spPr bwMode="auto">
          <a:xfrm>
            <a:off x="1507671" y="2104710"/>
            <a:ext cx="9176657" cy="43149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lnSpc>
                <a:spcPct val="120000"/>
              </a:lnSpc>
              <a:spcBef>
                <a:spcPct val="0"/>
              </a:spcBef>
              <a:spcAft>
                <a:spcPct val="0"/>
              </a:spcAft>
              <a:defRPr sz="6000" b="1" i="0" kern="1200">
                <a:solidFill>
                  <a:schemeClr val="bg1"/>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571500" indent="-571500">
              <a:buFont typeface="Arial" panose="020B0604020202020204" pitchFamily="34" charset="0"/>
              <a:buChar char="•"/>
            </a:pPr>
            <a:r>
              <a:rPr lang="en-US" sz="3200" dirty="0">
                <a:latin typeface="IBM Plex Sans SemiBold" panose="020B0503050203000203" pitchFamily="34" charset="77"/>
              </a:rPr>
              <a:t>Register for your FREE Azure Fundamentals Webinar (Choice: Azure Data Fundamentals)</a:t>
            </a:r>
          </a:p>
          <a:p>
            <a:pPr marL="571500" indent="-571500">
              <a:buFont typeface="Arial" panose="020B0604020202020204" pitchFamily="34" charset="0"/>
              <a:buChar char="•"/>
            </a:pPr>
            <a:r>
              <a:rPr lang="en-US" sz="3200" dirty="0">
                <a:latin typeface="IBM Plex Sans SemiBold" panose="020B0503050203000203" pitchFamily="34" charset="77"/>
              </a:rPr>
              <a:t>Complete the Free Webinar to get the Exam voucher email and Claim your discount</a:t>
            </a:r>
          </a:p>
          <a:p>
            <a:pPr marL="571500" indent="-571500">
              <a:buFont typeface="Arial" panose="020B0604020202020204" pitchFamily="34" charset="0"/>
              <a:buChar char="•"/>
            </a:pPr>
            <a:r>
              <a:rPr lang="en-US" sz="3200" dirty="0">
                <a:latin typeface="IBM Plex Sans SemiBold" panose="020B0503050203000203" pitchFamily="34" charset="77"/>
              </a:rPr>
              <a:t>Refresh your knowledge with Microsoft Learn Paths</a:t>
            </a:r>
            <a:endParaRPr lang="en-US" sz="3600" dirty="0">
              <a:latin typeface="IBM Plex Sans SemiBold" panose="020B0503050203000203" pitchFamily="34" charset="77"/>
            </a:endParaRPr>
          </a:p>
          <a:p>
            <a:pPr marL="571500" indent="-571500">
              <a:buFont typeface="Arial" panose="020B0604020202020204" pitchFamily="34" charset="0"/>
              <a:buChar char="•"/>
            </a:pPr>
            <a:endParaRPr lang="en-US" sz="3600" dirty="0">
              <a:latin typeface="IBM Plex Sans SemiBold" panose="020B0503050203000203" pitchFamily="34" charset="77"/>
            </a:endParaRPr>
          </a:p>
          <a:p>
            <a:pPr marL="571500" indent="-571500">
              <a:buFont typeface="Arial" panose="020B0604020202020204" pitchFamily="34" charset="0"/>
              <a:buChar char="•"/>
            </a:pPr>
            <a:endParaRPr lang="en-US" sz="3600" dirty="0">
              <a:latin typeface="IBM Plex Sans SemiBold" panose="020B0503050203000203" pitchFamily="34" charset="77"/>
            </a:endParaRPr>
          </a:p>
        </p:txBody>
      </p:sp>
    </p:spTree>
    <p:extLst>
      <p:ext uri="{BB962C8B-B14F-4D97-AF65-F5344CB8AC3E}">
        <p14:creationId xmlns:p14="http://schemas.microsoft.com/office/powerpoint/2010/main" val="323245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B217B06-2FCA-DED1-C432-90365C4FDA19}"/>
              </a:ext>
            </a:extLst>
          </p:cNvPr>
          <p:cNvSpPr>
            <a:spLocks noGrp="1"/>
          </p:cNvSpPr>
          <p:nvPr>
            <p:ph type="ctrTitle"/>
          </p:nvPr>
        </p:nvSpPr>
        <p:spPr>
          <a:xfrm>
            <a:off x="6094855" y="1261329"/>
            <a:ext cx="3497565" cy="3508633"/>
          </a:xfrm>
        </p:spPr>
        <p:txBody>
          <a:bodyPr vert="horz" lIns="91440" tIns="45720" rIns="91440" bIns="45720" rtlCol="0" anchor="b">
            <a:normAutofit fontScale="90000"/>
          </a:bodyPr>
          <a:lstStyle/>
          <a:p>
            <a:pPr>
              <a:lnSpc>
                <a:spcPct val="110000"/>
              </a:lnSpc>
            </a:pPr>
            <a:r>
              <a:rPr lang="en-US" sz="1800" dirty="0">
                <a:solidFill>
                  <a:schemeClr val="accent1"/>
                </a:solidFill>
                <a:latin typeface="+mj-lt"/>
              </a:rPr>
              <a:t>You completed the Azure Fundamentals Webinar.</a:t>
            </a:r>
            <a:br>
              <a:rPr lang="en-US" sz="1800" dirty="0">
                <a:solidFill>
                  <a:schemeClr val="accent1"/>
                </a:solidFill>
                <a:latin typeface="+mj-lt"/>
              </a:rPr>
            </a:br>
            <a:br>
              <a:rPr lang="en-US" sz="1800" dirty="0">
                <a:solidFill>
                  <a:schemeClr val="accent1"/>
                </a:solidFill>
                <a:latin typeface="+mj-lt"/>
              </a:rPr>
            </a:br>
            <a:r>
              <a:rPr lang="en-US" sz="1800" dirty="0">
                <a:solidFill>
                  <a:schemeClr val="accent1"/>
                </a:solidFill>
                <a:latin typeface="+mj-lt"/>
              </a:rPr>
              <a:t>You received the email to claim your voucher for a FREE exam.</a:t>
            </a:r>
            <a:br>
              <a:rPr lang="en-US" sz="1800" dirty="0">
                <a:solidFill>
                  <a:schemeClr val="accent1"/>
                </a:solidFill>
                <a:latin typeface="+mj-lt"/>
              </a:rPr>
            </a:br>
            <a:br>
              <a:rPr lang="en-US" sz="1800" dirty="0">
                <a:solidFill>
                  <a:schemeClr val="accent1"/>
                </a:solidFill>
                <a:latin typeface="+mj-lt"/>
              </a:rPr>
            </a:br>
            <a:r>
              <a:rPr lang="en-US" sz="1800" dirty="0">
                <a:solidFill>
                  <a:schemeClr val="accent1"/>
                </a:solidFill>
                <a:latin typeface="+mj-lt"/>
              </a:rPr>
              <a:t>You have the knowledge and the skills now.</a:t>
            </a:r>
            <a:br>
              <a:rPr lang="en-US" sz="1800" dirty="0">
                <a:solidFill>
                  <a:schemeClr val="accent1"/>
                </a:solidFill>
                <a:latin typeface="+mj-lt"/>
              </a:rPr>
            </a:br>
            <a:br>
              <a:rPr lang="en-US" sz="1800" dirty="0">
                <a:solidFill>
                  <a:schemeClr val="accent1"/>
                </a:solidFill>
                <a:latin typeface="+mj-lt"/>
              </a:rPr>
            </a:br>
            <a:r>
              <a:rPr lang="en-US" sz="1800" dirty="0">
                <a:solidFill>
                  <a:schemeClr val="accent1"/>
                </a:solidFill>
                <a:latin typeface="+mj-lt"/>
              </a:rPr>
              <a:t>Why schedule the free exam?</a:t>
            </a:r>
            <a:br>
              <a:rPr lang="en-US" sz="1800" dirty="0">
                <a:solidFill>
                  <a:schemeClr val="accent1"/>
                </a:solidFill>
                <a:latin typeface="+mj-lt"/>
              </a:rPr>
            </a:br>
            <a:br>
              <a:rPr lang="en-US" sz="1800" dirty="0">
                <a:solidFill>
                  <a:schemeClr val="accent1"/>
                </a:solidFill>
                <a:latin typeface="+mj-lt"/>
              </a:rPr>
            </a:br>
            <a:r>
              <a:rPr lang="en-US" sz="1800" dirty="0">
                <a:solidFill>
                  <a:schemeClr val="accent1"/>
                </a:solidFill>
                <a:latin typeface="+mj-lt"/>
              </a:rPr>
              <a:t>Why go for chance to get an Azure Fundamentals certification?</a:t>
            </a:r>
            <a:br>
              <a:rPr lang="en-US" sz="1800" dirty="0">
                <a:solidFill>
                  <a:schemeClr val="accent1"/>
                </a:solidFill>
                <a:latin typeface="+mj-lt"/>
              </a:rPr>
            </a:br>
            <a:endParaRPr lang="en-US" sz="1800" dirty="0">
              <a:solidFill>
                <a:schemeClr val="accent1"/>
              </a:solidFill>
              <a:latin typeface="+mj-lt"/>
            </a:endParaRPr>
          </a:p>
        </p:txBody>
      </p:sp>
      <p:sp>
        <p:nvSpPr>
          <p:cNvPr id="21" name="Isosceles Triangle 20">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Checkmark">
            <a:extLst>
              <a:ext uri="{FF2B5EF4-FFF2-40B4-BE49-F238E27FC236}">
                <a16:creationId xmlns:a16="http://schemas.microsoft.com/office/drawing/2014/main" id="{3DA7D6D0-6333-4097-0278-F4CA12D54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0617" y="1261330"/>
            <a:ext cx="4335340" cy="4335340"/>
          </a:xfrm>
          <a:prstGeom prst="rect">
            <a:avLst/>
          </a:prstGeom>
        </p:spPr>
      </p:pic>
    </p:spTree>
    <p:extLst>
      <p:ext uri="{BB962C8B-B14F-4D97-AF65-F5344CB8AC3E}">
        <p14:creationId xmlns:p14="http://schemas.microsoft.com/office/powerpoint/2010/main" val="45864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a:xfrm>
            <a:off x="1663880" y="515007"/>
            <a:ext cx="8596668" cy="1320800"/>
          </a:xfrm>
        </p:spPr>
        <p:txBody>
          <a:bodyPr>
            <a:normAutofit fontScale="90000"/>
          </a:bodyPr>
          <a:lstStyle/>
          <a:p>
            <a:pPr marL="0" marR="0">
              <a:spcBef>
                <a:spcPts val="0"/>
              </a:spcBef>
              <a:spcAft>
                <a:spcPts val="0"/>
              </a:spcAft>
            </a:pPr>
            <a:r>
              <a:rPr lang="en-US" sz="1800" i="1" dirty="0">
                <a:solidFill>
                  <a:schemeClr val="tx1"/>
                </a:solidFill>
                <a:effectLst/>
                <a:latin typeface="Calibri" panose="020F0502020204030204" pitchFamily="34" charset="0"/>
                <a:ea typeface="Calibri" panose="020F0502020204030204" pitchFamily="34" charset="0"/>
              </a:rPr>
              <a:t>Brent Ozar, SQL Server Consultant, Microsoft Certified Masters, Brent Ozar Unlimited</a:t>
            </a:r>
            <a:br>
              <a:rPr lang="en-US" sz="1800" dirty="0">
                <a:solidFill>
                  <a:schemeClr val="accent2"/>
                </a:solidFill>
                <a:effectLst/>
                <a:latin typeface="Calibri" panose="020F0502020204030204" pitchFamily="34" charset="0"/>
                <a:ea typeface="Calibri" panose="020F0502020204030204" pitchFamily="34" charset="0"/>
              </a:rPr>
            </a:br>
            <a:br>
              <a:rPr lang="en-US" sz="1800" dirty="0">
                <a:solidFill>
                  <a:schemeClr val="accent2"/>
                </a:solidFill>
                <a:effectLst/>
                <a:latin typeface="Calibri" panose="020F0502020204030204" pitchFamily="34" charset="0"/>
                <a:ea typeface="Calibri" panose="020F0502020204030204" pitchFamily="34" charset="0"/>
              </a:rPr>
            </a:br>
            <a:r>
              <a:rPr lang="en-US" sz="1800" dirty="0">
                <a:solidFill>
                  <a:schemeClr val="accent2"/>
                </a:solidFill>
                <a:effectLst/>
                <a:latin typeface="Calibri" panose="020F0502020204030204" pitchFamily="34" charset="0"/>
                <a:ea typeface="Calibri" panose="020F0502020204030204" pitchFamily="34" charset="0"/>
              </a:rPr>
              <a:t>Which Microsoft Certification Should You Get?</a:t>
            </a:r>
            <a:br>
              <a:rPr lang="en-US" sz="1800" dirty="0">
                <a:solidFill>
                  <a:schemeClr val="tx1"/>
                </a:solidFill>
                <a:effectLst/>
                <a:latin typeface="Calibri" panose="020F0502020204030204" pitchFamily="34" charset="0"/>
                <a:ea typeface="Calibri" panose="020F0502020204030204" pitchFamily="34" charset="0"/>
              </a:rPr>
            </a:br>
            <a:r>
              <a:rPr lang="en-US" sz="1800" u="sng" dirty="0">
                <a:solidFill>
                  <a:schemeClr val="accent2"/>
                </a:solidFill>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https://www.brentozar.com/archive/2021/01/which-microsoft-certification-should-you-get/</a:t>
            </a:r>
            <a:endParaRPr lang="en-US" dirty="0">
              <a:solidFill>
                <a:schemeClr val="accent2"/>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AB3D216E-CB28-1178-2F79-C1B5EB718539}"/>
              </a:ext>
            </a:extLst>
          </p:cNvPr>
          <p:cNvPicPr>
            <a:picLocks noGrp="1" noChangeAspect="1"/>
          </p:cNvPicPr>
          <p:nvPr>
            <p:ph idx="1"/>
          </p:nvPr>
        </p:nvPicPr>
        <p:blipFill>
          <a:blip r:embed="rId3"/>
          <a:stretch>
            <a:fillRect/>
          </a:stretch>
        </p:blipFill>
        <p:spPr>
          <a:xfrm>
            <a:off x="1663880" y="1930400"/>
            <a:ext cx="8011643" cy="3305636"/>
          </a:xfrm>
        </p:spPr>
      </p:pic>
    </p:spTree>
    <p:extLst>
      <p:ext uri="{BB962C8B-B14F-4D97-AF65-F5344CB8AC3E}">
        <p14:creationId xmlns:p14="http://schemas.microsoft.com/office/powerpoint/2010/main" val="271296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B7F-DB6E-1CFA-651C-FF97436271A2}"/>
              </a:ext>
            </a:extLst>
          </p:cNvPr>
          <p:cNvSpPr>
            <a:spLocks noGrp="1"/>
          </p:cNvSpPr>
          <p:nvPr>
            <p:ph type="title"/>
          </p:nvPr>
        </p:nvSpPr>
        <p:spPr>
          <a:xfrm>
            <a:off x="1339065" y="712341"/>
            <a:ext cx="9513870" cy="1320800"/>
          </a:xfrm>
        </p:spPr>
        <p:txBody>
          <a:bodyPr>
            <a:normAutofit fontScale="90000"/>
          </a:bodyPr>
          <a:lstStyle/>
          <a:p>
            <a:pPr algn="ctr"/>
            <a:r>
              <a:rPr lang="en-US" dirty="0"/>
              <a:t>Microsoft Exam Types</a:t>
            </a:r>
            <a:br>
              <a:rPr lang="en-US" dirty="0"/>
            </a:br>
            <a:r>
              <a:rPr lang="en-US" sz="2000" dirty="0"/>
              <a:t>Fundamental exams (45 minutes)</a:t>
            </a:r>
            <a:br>
              <a:rPr lang="en-US" sz="2000" dirty="0"/>
            </a:br>
            <a:r>
              <a:rPr lang="en-US" sz="2000" dirty="0"/>
              <a:t>“Most Microsoft Certification exams typically contain between 40-60 questions; …”</a:t>
            </a:r>
            <a:br>
              <a:rPr lang="en-US" sz="2000" dirty="0"/>
            </a:br>
            <a:endParaRPr lang="en-US" sz="20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B95E6A46-1F87-73E9-DA01-63286C1F4D2C}"/>
              </a:ext>
            </a:extLst>
          </p:cNvPr>
          <p:cNvPicPr>
            <a:picLocks noGrp="1" noChangeAspect="1"/>
          </p:cNvPicPr>
          <p:nvPr>
            <p:ph idx="1"/>
          </p:nvPr>
        </p:nvPicPr>
        <p:blipFill>
          <a:blip r:embed="rId2"/>
          <a:stretch>
            <a:fillRect/>
          </a:stretch>
        </p:blipFill>
        <p:spPr>
          <a:xfrm>
            <a:off x="2656080" y="2366963"/>
            <a:ext cx="6242842" cy="3881437"/>
          </a:xfrm>
        </p:spPr>
      </p:pic>
    </p:spTree>
    <p:extLst>
      <p:ext uri="{BB962C8B-B14F-4D97-AF65-F5344CB8AC3E}">
        <p14:creationId xmlns:p14="http://schemas.microsoft.com/office/powerpoint/2010/main" val="272868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B7F-DB6E-1CFA-651C-FF97436271A2}"/>
              </a:ext>
            </a:extLst>
          </p:cNvPr>
          <p:cNvSpPr>
            <a:spLocks noGrp="1"/>
          </p:cNvSpPr>
          <p:nvPr>
            <p:ph type="title"/>
          </p:nvPr>
        </p:nvSpPr>
        <p:spPr/>
        <p:txBody>
          <a:bodyPr>
            <a:normAutofit/>
          </a:bodyPr>
          <a:lstStyle/>
          <a:p>
            <a:br>
              <a:rPr lang="en-US" sz="2000" dirty="0"/>
            </a:br>
            <a:endParaRPr lang="en-US" sz="2000" dirty="0"/>
          </a:p>
        </p:txBody>
      </p:sp>
      <p:pic>
        <p:nvPicPr>
          <p:cNvPr id="5" name="Content Placeholder 4">
            <a:extLst>
              <a:ext uri="{FF2B5EF4-FFF2-40B4-BE49-F238E27FC236}">
                <a16:creationId xmlns:a16="http://schemas.microsoft.com/office/drawing/2014/main" id="{B95E6A46-1F87-73E9-DA01-63286C1F4D2C}"/>
              </a:ext>
            </a:extLst>
          </p:cNvPr>
          <p:cNvPicPr>
            <a:picLocks noGrp="1" noChangeAspect="1"/>
          </p:cNvPicPr>
          <p:nvPr>
            <p:ph idx="1"/>
          </p:nvPr>
        </p:nvPicPr>
        <p:blipFill>
          <a:blip r:embed="rId2"/>
          <a:srcRect/>
          <a:stretch/>
        </p:blipFill>
        <p:spPr>
          <a:xfrm>
            <a:off x="2917998" y="1365504"/>
            <a:ext cx="5604230" cy="4882896"/>
          </a:xfrm>
        </p:spPr>
      </p:pic>
      <p:sp>
        <p:nvSpPr>
          <p:cNvPr id="3" name="TextBox 2">
            <a:extLst>
              <a:ext uri="{FF2B5EF4-FFF2-40B4-BE49-F238E27FC236}">
                <a16:creationId xmlns:a16="http://schemas.microsoft.com/office/drawing/2014/main" id="{6BFE6696-A520-672C-D020-876AF9C44EB3}"/>
              </a:ext>
            </a:extLst>
          </p:cNvPr>
          <p:cNvSpPr txBox="1"/>
          <p:nvPr/>
        </p:nvSpPr>
        <p:spPr>
          <a:xfrm>
            <a:off x="2917998" y="609599"/>
            <a:ext cx="6173450" cy="369332"/>
          </a:xfrm>
          <a:prstGeom prst="rect">
            <a:avLst/>
          </a:prstGeom>
          <a:noFill/>
        </p:spPr>
        <p:txBody>
          <a:bodyPr wrap="square" rtlCol="0">
            <a:spAutoFit/>
          </a:bodyPr>
          <a:lstStyle/>
          <a:p>
            <a:r>
              <a:rPr lang="en-US" dirty="0"/>
              <a:t>Azure Fundamentals have a lifetime certification validity </a:t>
            </a:r>
          </a:p>
        </p:txBody>
      </p:sp>
    </p:spTree>
    <p:extLst>
      <p:ext uri="{BB962C8B-B14F-4D97-AF65-F5344CB8AC3E}">
        <p14:creationId xmlns:p14="http://schemas.microsoft.com/office/powerpoint/2010/main" val="1317306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B7F-DB6E-1CFA-651C-FF97436271A2}"/>
              </a:ext>
            </a:extLst>
          </p:cNvPr>
          <p:cNvSpPr>
            <a:spLocks noGrp="1"/>
          </p:cNvSpPr>
          <p:nvPr>
            <p:ph type="title"/>
          </p:nvPr>
        </p:nvSpPr>
        <p:spPr/>
        <p:txBody>
          <a:bodyPr>
            <a:normAutofit/>
          </a:bodyPr>
          <a:lstStyle/>
          <a:p>
            <a:br>
              <a:rPr lang="en-US" sz="2000" dirty="0"/>
            </a:br>
            <a:endParaRPr lang="en-US" sz="2000" dirty="0"/>
          </a:p>
        </p:txBody>
      </p:sp>
      <p:pic>
        <p:nvPicPr>
          <p:cNvPr id="5" name="Content Placeholder 4">
            <a:extLst>
              <a:ext uri="{FF2B5EF4-FFF2-40B4-BE49-F238E27FC236}">
                <a16:creationId xmlns:a16="http://schemas.microsoft.com/office/drawing/2014/main" id="{B95E6A46-1F87-73E9-DA01-63286C1F4D2C}"/>
              </a:ext>
            </a:extLst>
          </p:cNvPr>
          <p:cNvPicPr>
            <a:picLocks noGrp="1" noChangeAspect="1"/>
          </p:cNvPicPr>
          <p:nvPr>
            <p:ph idx="1"/>
          </p:nvPr>
        </p:nvPicPr>
        <p:blipFill>
          <a:blip r:embed="rId2"/>
          <a:srcRect/>
          <a:stretch/>
        </p:blipFill>
        <p:spPr>
          <a:xfrm>
            <a:off x="1215332" y="1783080"/>
            <a:ext cx="9409069" cy="3291840"/>
          </a:xfrm>
        </p:spPr>
      </p:pic>
      <p:sp>
        <p:nvSpPr>
          <p:cNvPr id="3" name="TextBox 2">
            <a:extLst>
              <a:ext uri="{FF2B5EF4-FFF2-40B4-BE49-F238E27FC236}">
                <a16:creationId xmlns:a16="http://schemas.microsoft.com/office/drawing/2014/main" id="{6BFE6696-A520-672C-D020-876AF9C44EB3}"/>
              </a:ext>
            </a:extLst>
          </p:cNvPr>
          <p:cNvSpPr txBox="1"/>
          <p:nvPr/>
        </p:nvSpPr>
        <p:spPr>
          <a:xfrm>
            <a:off x="1215333" y="609599"/>
            <a:ext cx="9409068" cy="1015663"/>
          </a:xfrm>
          <a:prstGeom prst="rect">
            <a:avLst/>
          </a:prstGeom>
          <a:noFill/>
        </p:spPr>
        <p:txBody>
          <a:bodyPr wrap="square" rtlCol="0">
            <a:spAutoFit/>
          </a:bodyPr>
          <a:lstStyle/>
          <a:p>
            <a:pPr algn="ctr"/>
            <a:r>
              <a:rPr lang="en-US" sz="2400" dirty="0"/>
              <a:t>Explore the exam sandbox (Microsoft Learn)</a:t>
            </a:r>
          </a:p>
          <a:p>
            <a:pPr algn="ctr"/>
            <a:endParaRPr lang="en-US" dirty="0"/>
          </a:p>
          <a:p>
            <a:pPr algn="ctr"/>
            <a:r>
              <a:rPr lang="en-US" dirty="0">
                <a:hlinkClick r:id="rId3"/>
              </a:rPr>
              <a:t>https://docs.microsoft.com/en-us/learn/certifications/prepare-exam</a:t>
            </a:r>
            <a:r>
              <a:rPr lang="en-US" dirty="0"/>
              <a:t> </a:t>
            </a:r>
          </a:p>
        </p:txBody>
      </p:sp>
    </p:spTree>
    <p:extLst>
      <p:ext uri="{BB962C8B-B14F-4D97-AF65-F5344CB8AC3E}">
        <p14:creationId xmlns:p14="http://schemas.microsoft.com/office/powerpoint/2010/main" val="154711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607EA8-FB3C-4451-9EDC-03167A5E7814}"/>
              </a:ext>
            </a:extLst>
          </p:cNvPr>
          <p:cNvSpPr>
            <a:spLocks noGrp="1"/>
          </p:cNvSpPr>
          <p:nvPr>
            <p:ph type="title"/>
          </p:nvPr>
        </p:nvSpPr>
        <p:spPr/>
        <p:txBody>
          <a:bodyPr/>
          <a:lstStyle/>
          <a:p>
            <a:r>
              <a:rPr lang="en-US" dirty="0">
                <a:latin typeface="IBM Plex Sans"/>
              </a:rPr>
              <a:t>Azure Tech Groups - Code of Conduct</a:t>
            </a:r>
            <a:endParaRPr lang="en-GB" dirty="0"/>
          </a:p>
        </p:txBody>
      </p:sp>
      <p:sp>
        <p:nvSpPr>
          <p:cNvPr id="2" name="Content Placeholder 1">
            <a:extLst>
              <a:ext uri="{FF2B5EF4-FFF2-40B4-BE49-F238E27FC236}">
                <a16:creationId xmlns:a16="http://schemas.microsoft.com/office/drawing/2014/main" id="{58B3B1D2-3109-43AC-823A-E678448C5125}"/>
              </a:ext>
            </a:extLst>
          </p:cNvPr>
          <p:cNvSpPr>
            <a:spLocks noGrp="1"/>
          </p:cNvSpPr>
          <p:nvPr>
            <p:ph idx="1"/>
          </p:nvPr>
        </p:nvSpPr>
        <p:spPr>
          <a:xfrm>
            <a:off x="369047" y="1821677"/>
            <a:ext cx="9354834" cy="1607349"/>
          </a:xfrm>
        </p:spPr>
        <p:txBody>
          <a:bodyPr vert="horz" wrap="square" lIns="91440" tIns="45720" rIns="91440" bIns="45720" numCol="1" anchor="t" anchorCtr="0" compatLnSpc="1">
            <a:prstTxWarp prst="textNoShape">
              <a:avLst/>
            </a:prstTxWarp>
            <a:noAutofit/>
          </a:bodyPr>
          <a:lstStyle/>
          <a:p>
            <a:pPr marL="0" indent="0">
              <a:buNone/>
            </a:pPr>
            <a:r>
              <a:rPr lang="en-US" sz="2400" dirty="0">
                <a:latin typeface="IBM Plex Sans"/>
              </a:rPr>
              <a:t>Microsoft is dedicated to empowering every person and every organization on the planet to achieve more.</a:t>
            </a:r>
          </a:p>
          <a:p>
            <a:pPr marL="0" indent="0">
              <a:buNone/>
            </a:pPr>
            <a:r>
              <a:rPr lang="en-GB" sz="2400" dirty="0">
                <a:solidFill>
                  <a:srgbClr val="FF0000"/>
                </a:solidFill>
                <a:latin typeface="IBM Plex Sans"/>
              </a:rPr>
              <a:t>Harassment in any form is not tolerated.</a:t>
            </a:r>
            <a:endParaRPr lang="en-GB" sz="2000" dirty="0">
              <a:solidFill>
                <a:srgbClr val="FF0000"/>
              </a:solidFill>
              <a:latin typeface="IBM Plex Sans"/>
            </a:endParaRPr>
          </a:p>
        </p:txBody>
      </p:sp>
      <p:pic>
        <p:nvPicPr>
          <p:cNvPr id="5" name="Graphic 4">
            <a:extLst>
              <a:ext uri="{FF2B5EF4-FFF2-40B4-BE49-F238E27FC236}">
                <a16:creationId xmlns:a16="http://schemas.microsoft.com/office/drawing/2014/main" id="{D1FCB109-88CF-4CF8-B0F8-0BED6450BD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7401" y="1363453"/>
            <a:ext cx="638816" cy="638816"/>
          </a:xfrm>
          <a:prstGeom prst="rect">
            <a:avLst/>
          </a:prstGeom>
        </p:spPr>
      </p:pic>
      <p:pic>
        <p:nvPicPr>
          <p:cNvPr id="7" name="Graphic 6">
            <a:extLst>
              <a:ext uri="{FF2B5EF4-FFF2-40B4-BE49-F238E27FC236}">
                <a16:creationId xmlns:a16="http://schemas.microsoft.com/office/drawing/2014/main" id="{06E9CE32-C010-45E9-A8A7-4FB3C0D3EA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7401" y="3166473"/>
            <a:ext cx="638816" cy="638816"/>
          </a:xfrm>
          <a:prstGeom prst="rect">
            <a:avLst/>
          </a:prstGeom>
        </p:spPr>
      </p:pic>
      <p:pic>
        <p:nvPicPr>
          <p:cNvPr id="9" name="Graphic 8">
            <a:extLst>
              <a:ext uri="{FF2B5EF4-FFF2-40B4-BE49-F238E27FC236}">
                <a16:creationId xmlns:a16="http://schemas.microsoft.com/office/drawing/2014/main" id="{5374FD08-13AE-4B9F-87A2-41EA1195D6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27401" y="457994"/>
            <a:ext cx="638816" cy="638816"/>
          </a:xfrm>
          <a:prstGeom prst="rect">
            <a:avLst/>
          </a:prstGeom>
        </p:spPr>
      </p:pic>
      <p:pic>
        <p:nvPicPr>
          <p:cNvPr id="11" name="Graphic 10">
            <a:extLst>
              <a:ext uri="{FF2B5EF4-FFF2-40B4-BE49-F238E27FC236}">
                <a16:creationId xmlns:a16="http://schemas.microsoft.com/office/drawing/2014/main" id="{96FFCAE5-966D-4BB8-BF83-756A5284CF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27401" y="4071932"/>
            <a:ext cx="638816" cy="634868"/>
          </a:xfrm>
          <a:prstGeom prst="rect">
            <a:avLst/>
          </a:prstGeom>
        </p:spPr>
      </p:pic>
      <p:pic>
        <p:nvPicPr>
          <p:cNvPr id="13" name="Graphic 12">
            <a:extLst>
              <a:ext uri="{FF2B5EF4-FFF2-40B4-BE49-F238E27FC236}">
                <a16:creationId xmlns:a16="http://schemas.microsoft.com/office/drawing/2014/main" id="{35297D71-40CF-48CD-A023-98E3DC4796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29376" y="2268911"/>
            <a:ext cx="634868" cy="634868"/>
          </a:xfrm>
          <a:prstGeom prst="rect">
            <a:avLst/>
          </a:prstGeom>
        </p:spPr>
      </p:pic>
      <p:pic>
        <p:nvPicPr>
          <p:cNvPr id="15" name="Graphic 14">
            <a:extLst>
              <a:ext uri="{FF2B5EF4-FFF2-40B4-BE49-F238E27FC236}">
                <a16:creationId xmlns:a16="http://schemas.microsoft.com/office/drawing/2014/main" id="{BECEB208-F82F-406E-A531-E40BF1E94F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25428" y="4933960"/>
            <a:ext cx="634868" cy="634868"/>
          </a:xfrm>
          <a:prstGeom prst="rect">
            <a:avLst/>
          </a:prstGeom>
        </p:spPr>
      </p:pic>
      <p:sp>
        <p:nvSpPr>
          <p:cNvPr id="17" name="Content Placeholder 1">
            <a:extLst>
              <a:ext uri="{FF2B5EF4-FFF2-40B4-BE49-F238E27FC236}">
                <a16:creationId xmlns:a16="http://schemas.microsoft.com/office/drawing/2014/main" id="{4C5834EA-AC84-4C46-A59A-6775BFD3B8CC}"/>
              </a:ext>
            </a:extLst>
          </p:cNvPr>
          <p:cNvSpPr txBox="1">
            <a:spLocks/>
          </p:cNvSpPr>
          <p:nvPr/>
        </p:nvSpPr>
        <p:spPr bwMode="auto">
          <a:xfrm>
            <a:off x="191004" y="3588886"/>
            <a:ext cx="9354834" cy="26595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chemeClr val="tx1"/>
                </a:solidFill>
                <a:latin typeface="IBM Plex Sans"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400" b="1" dirty="0">
                <a:latin typeface="IBM Plex Sans"/>
              </a:rPr>
              <a:t>Please report any concerns</a:t>
            </a:r>
            <a:endParaRPr lang="en-GB" sz="2400" dirty="0">
              <a:latin typeface="IBM Plex Sans"/>
            </a:endParaRPr>
          </a:p>
          <a:p>
            <a:pPr marL="0" indent="0">
              <a:lnSpc>
                <a:spcPct val="100000"/>
              </a:lnSpc>
              <a:buFont typeface="Arial"/>
              <a:buNone/>
            </a:pPr>
            <a:r>
              <a:rPr lang="en-US" sz="2000" dirty="0">
                <a:latin typeface="IBM Plex Sans"/>
              </a:rPr>
              <a:t>Please report any concerns, suspicious activity, or disruptive behavior to the Azure Tech Groups team at </a:t>
            </a:r>
            <a:r>
              <a:rPr lang="en-US" sz="2000" dirty="0">
                <a:latin typeface="IBM Plex Sans"/>
                <a:hlinkClick r:id="rId14"/>
              </a:rPr>
              <a:t>azure-tech-groups@microsoft.com</a:t>
            </a:r>
            <a:r>
              <a:rPr lang="en-US" sz="2000" dirty="0">
                <a:latin typeface="IBM Plex Sans"/>
              </a:rPr>
              <a:t>.</a:t>
            </a:r>
          </a:p>
          <a:p>
            <a:pPr marL="0" indent="0">
              <a:lnSpc>
                <a:spcPct val="100000"/>
              </a:lnSpc>
              <a:buFont typeface="Arial"/>
              <a:buNone/>
            </a:pPr>
            <a:endParaRPr lang="en-GB" sz="2400" b="1" dirty="0">
              <a:latin typeface="IBM Plex Sans"/>
            </a:endParaRPr>
          </a:p>
          <a:p>
            <a:pPr marL="0" indent="0">
              <a:lnSpc>
                <a:spcPct val="100000"/>
              </a:lnSpc>
              <a:buFont typeface="Arial"/>
              <a:buNone/>
            </a:pPr>
            <a:r>
              <a:rPr lang="en-GB" sz="2400" b="1" dirty="0">
                <a:latin typeface="IBM Plex Sans"/>
              </a:rPr>
              <a:t>Read our full Code of Conduct</a:t>
            </a:r>
            <a:r>
              <a:rPr lang="en-GB" sz="2400" dirty="0">
                <a:latin typeface="IBM Plex Sans"/>
              </a:rPr>
              <a:t> </a:t>
            </a:r>
            <a:endParaRPr lang="en-GB" sz="2000" dirty="0">
              <a:latin typeface="IBM Plex Sans"/>
            </a:endParaRPr>
          </a:p>
          <a:p>
            <a:pPr marL="0" indent="0">
              <a:lnSpc>
                <a:spcPct val="100000"/>
              </a:lnSpc>
              <a:buFont typeface="Arial"/>
              <a:buNone/>
            </a:pPr>
            <a:r>
              <a:rPr lang="en-GB" sz="2000" dirty="0">
                <a:latin typeface="IBM Plex Sans"/>
                <a:hlinkClick r:id="rId15"/>
              </a:rPr>
              <a:t>https://developer.microsoft.com/en-us/azure-tech-groups/code-of-conduct</a:t>
            </a:r>
            <a:endParaRPr lang="en-GB" sz="2000" dirty="0">
              <a:latin typeface="IBM Plex Sans"/>
            </a:endParaRPr>
          </a:p>
          <a:p>
            <a:pPr marL="0" indent="0">
              <a:lnSpc>
                <a:spcPct val="100000"/>
              </a:lnSpc>
              <a:buFont typeface="Arial"/>
              <a:buNone/>
            </a:pPr>
            <a:endParaRPr lang="en-GB" sz="2000" dirty="0">
              <a:latin typeface="IBM Plex Sans"/>
            </a:endParaRPr>
          </a:p>
        </p:txBody>
      </p:sp>
    </p:spTree>
    <p:extLst>
      <p:ext uri="{BB962C8B-B14F-4D97-AF65-F5344CB8AC3E}">
        <p14:creationId xmlns:p14="http://schemas.microsoft.com/office/powerpoint/2010/main" val="613101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0E0A35-B97A-AEB6-597C-264FFD8D248F}"/>
              </a:ext>
            </a:extLst>
          </p:cNvPr>
          <p:cNvSpPr>
            <a:spLocks noGrp="1"/>
          </p:cNvSpPr>
          <p:nvPr>
            <p:ph type="ctrTitle"/>
          </p:nvPr>
        </p:nvSpPr>
        <p:spPr>
          <a:xfrm>
            <a:off x="829734" y="854529"/>
            <a:ext cx="5799665" cy="5148943"/>
          </a:xfrm>
        </p:spPr>
        <p:txBody>
          <a:bodyPr vert="horz" lIns="91440" tIns="45720" rIns="91440" bIns="45720" rtlCol="0" anchor="ctr">
            <a:normAutofit/>
          </a:bodyPr>
          <a:lstStyle/>
          <a:p>
            <a:pPr algn="r"/>
            <a:r>
              <a:rPr lang="en-US" dirty="0">
                <a:solidFill>
                  <a:schemeClr val="accent1"/>
                </a:solidFill>
                <a:latin typeface="+mj-lt"/>
              </a:rPr>
              <a:t>What are the Benefits?</a:t>
            </a:r>
          </a:p>
        </p:txBody>
      </p:sp>
    </p:spTree>
    <p:extLst>
      <p:ext uri="{BB962C8B-B14F-4D97-AF65-F5344CB8AC3E}">
        <p14:creationId xmlns:p14="http://schemas.microsoft.com/office/powerpoint/2010/main" val="415153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49D-EF4A-AE89-D4E3-5D6D12BB949A}"/>
              </a:ext>
            </a:extLst>
          </p:cNvPr>
          <p:cNvSpPr>
            <a:spLocks noGrp="1"/>
          </p:cNvSpPr>
          <p:nvPr>
            <p:ph type="ctrTitle"/>
          </p:nvPr>
        </p:nvSpPr>
        <p:spPr>
          <a:xfrm>
            <a:off x="4974337" y="1265315"/>
            <a:ext cx="4299666" cy="2580822"/>
          </a:xfrm>
        </p:spPr>
        <p:txBody>
          <a:bodyPr>
            <a:normAutofit/>
          </a:bodyPr>
          <a:lstStyle/>
          <a:p>
            <a:pPr algn="ctr"/>
            <a:r>
              <a:rPr lang="en-US" dirty="0"/>
              <a:t>The Benefits of Certification</a:t>
            </a:r>
          </a:p>
        </p:txBody>
      </p:sp>
      <p:sp>
        <p:nvSpPr>
          <p:cNvPr id="3" name="Subtitle 2">
            <a:extLst>
              <a:ext uri="{FF2B5EF4-FFF2-40B4-BE49-F238E27FC236}">
                <a16:creationId xmlns:a16="http://schemas.microsoft.com/office/drawing/2014/main" id="{218801A2-C7AA-CE74-9529-29F74DC75F23}"/>
              </a:ext>
            </a:extLst>
          </p:cNvPr>
          <p:cNvSpPr>
            <a:spLocks noGrp="1"/>
          </p:cNvSpPr>
          <p:nvPr>
            <p:ph type="subTitle" idx="1"/>
          </p:nvPr>
        </p:nvSpPr>
        <p:spPr>
          <a:xfrm>
            <a:off x="4974337" y="3995971"/>
            <a:ext cx="4299666" cy="2508524"/>
          </a:xfrm>
        </p:spPr>
        <p:txBody>
          <a:bodyPr>
            <a:normAutofit/>
          </a:bodyPr>
          <a:lstStyle/>
          <a:p>
            <a:pPr marL="0" marR="0" algn="l">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91% </a:t>
            </a:r>
            <a:r>
              <a:rPr lang="en-US" sz="1600" dirty="0">
                <a:effectLst/>
                <a:latin typeface="Calibri" panose="020F0502020204030204" pitchFamily="34" charset="0"/>
                <a:ea typeface="Times New Roman" panose="02020603050405020304" pitchFamily="18" charset="0"/>
                <a:cs typeface="Calibri" panose="020F0502020204030204" pitchFamily="34" charset="0"/>
              </a:rPr>
              <a:t>of certified IT professionals say certification has given them increased confidence to do their jobs.  </a:t>
            </a:r>
            <a:r>
              <a:rPr lang="en-US" sz="1600" dirty="0">
                <a:effectLst/>
                <a:latin typeface="Calibri" panose="020F0502020204030204" pitchFamily="34" charset="0"/>
                <a:ea typeface="Calibri" panose="020F0502020204030204" pitchFamily="34" charset="0"/>
                <a:cs typeface="Calibri" panose="020F0502020204030204" pitchFamily="34" charset="0"/>
              </a:rPr>
              <a:t>2021 Pearson Vue Value of Certification</a:t>
            </a:r>
          </a:p>
          <a:p>
            <a:pPr marL="0" marR="0" algn="l">
              <a:lnSpc>
                <a:spcPct val="90000"/>
              </a:lnSpc>
              <a:spcBef>
                <a:spcPts val="0"/>
              </a:spcBef>
              <a:spcAft>
                <a:spcPts val="0"/>
              </a:spcAf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l">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74% </a:t>
            </a:r>
            <a:r>
              <a:rPr lang="en-US" sz="1600" dirty="0">
                <a:effectLst/>
                <a:latin typeface="Calibri" panose="020F0502020204030204" pitchFamily="34" charset="0"/>
                <a:ea typeface="Times New Roman" panose="02020603050405020304" pitchFamily="18" charset="0"/>
                <a:cs typeface="Calibri" panose="020F0502020204030204" pitchFamily="34" charset="0"/>
              </a:rPr>
              <a:t>of certified IT professionals say they have greater work autonomy and independence.   </a:t>
            </a:r>
            <a:r>
              <a:rPr lang="en-US" sz="1600" dirty="0">
                <a:effectLst/>
                <a:latin typeface="Calibri" panose="020F0502020204030204" pitchFamily="34" charset="0"/>
                <a:ea typeface="Calibri" panose="020F0502020204030204" pitchFamily="34" charset="0"/>
                <a:cs typeface="Calibri" panose="020F0502020204030204" pitchFamily="34" charset="0"/>
              </a:rPr>
              <a:t>2021 Pearson Vue Value of Certification</a:t>
            </a:r>
          </a:p>
          <a:p>
            <a:pPr marL="0" marR="0" algn="l">
              <a:lnSpc>
                <a:spcPct val="90000"/>
              </a:lnSpc>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94% </a:t>
            </a:r>
            <a:r>
              <a:rPr lang="en-US" sz="1600" dirty="0">
                <a:effectLst/>
                <a:latin typeface="Calibri" panose="020F0502020204030204" pitchFamily="34" charset="0"/>
                <a:ea typeface="Times New Roman" panose="02020603050405020304" pitchFamily="18" charset="0"/>
                <a:cs typeface="Calibri" panose="020F0502020204030204" pitchFamily="34" charset="0"/>
              </a:rPr>
              <a:t>of decision-makers worldwide say that certified team members provide added value.  </a:t>
            </a:r>
            <a:r>
              <a:rPr lang="en-US" sz="1600" dirty="0">
                <a:effectLst/>
                <a:latin typeface="Calibri" panose="020F0502020204030204" pitchFamily="34" charset="0"/>
                <a:ea typeface="Calibri" panose="020F0502020204030204" pitchFamily="34" charset="0"/>
                <a:cs typeface="Calibri" panose="020F0502020204030204" pitchFamily="34" charset="0"/>
              </a:rPr>
              <a:t>Global Knowledge 2020 IT skills and salary report</a:t>
            </a:r>
          </a:p>
          <a:p>
            <a:pPr algn="l">
              <a:lnSpc>
                <a:spcPct val="90000"/>
              </a:lnSpc>
            </a:pPr>
            <a:endParaRPr lang="en-US" sz="700" dirty="0"/>
          </a:p>
        </p:txBody>
      </p:sp>
      <p:sp>
        <p:nvSpPr>
          <p:cNvPr id="12" name="Isosceles Triangle 9">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Graphic 12" descr="Diploma">
            <a:extLst>
              <a:ext uri="{FF2B5EF4-FFF2-40B4-BE49-F238E27FC236}">
                <a16:creationId xmlns:a16="http://schemas.microsoft.com/office/drawing/2014/main" id="{6484B3BA-FA8F-71F7-932A-39634B75C1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81804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443DA64-E25E-C3E7-5EE8-09ED7CDC74D2}"/>
              </a:ext>
            </a:extLst>
          </p:cNvPr>
          <p:cNvSpPr>
            <a:spLocks noGrp="1"/>
          </p:cNvSpPr>
          <p:nvPr>
            <p:ph type="title"/>
          </p:nvPr>
        </p:nvSpPr>
        <p:spPr>
          <a:xfrm>
            <a:off x="677334" y="609600"/>
            <a:ext cx="8596668" cy="733093"/>
          </a:xfrm>
        </p:spPr>
        <p:txBody>
          <a:bodyPr vert="horz" lIns="91440" tIns="45720" rIns="91440" bIns="45720" rtlCol="0" anchor="t">
            <a:normAutofit fontScale="90000"/>
          </a:bodyPr>
          <a:lstStyle/>
          <a:p>
            <a:r>
              <a:rPr lang="en-US" sz="3600" dirty="0">
                <a:effectLst/>
              </a:rPr>
              <a:t>2021 Pearson VUE Value of IT Certification</a:t>
            </a:r>
            <a:br>
              <a:rPr lang="en-US" sz="3600" dirty="0">
                <a:effectLst/>
              </a:rPr>
            </a:br>
            <a:endParaRPr lang="en-US" sz="3600" dirty="0"/>
          </a:p>
        </p:txBody>
      </p:sp>
      <p:pic>
        <p:nvPicPr>
          <p:cNvPr id="6" name="Picture Placeholder 5" descr="A picture containing diagram&#10;&#10;Description automatically generated">
            <a:extLst>
              <a:ext uri="{FF2B5EF4-FFF2-40B4-BE49-F238E27FC236}">
                <a16:creationId xmlns:a16="http://schemas.microsoft.com/office/drawing/2014/main" id="{5AD079AF-496C-2D7F-8EC5-DC6FD35E0BF6}"/>
              </a:ext>
            </a:extLst>
          </p:cNvPr>
          <p:cNvPicPr>
            <a:picLocks noGrp="1" noChangeAspect="1"/>
          </p:cNvPicPr>
          <p:nvPr>
            <p:ph type="pic" idx="1"/>
          </p:nvPr>
        </p:nvPicPr>
        <p:blipFill>
          <a:blip r:embed="rId2"/>
          <a:srcRect t="10801" b="10801"/>
          <a:stretch>
            <a:fillRect/>
          </a:stretch>
        </p:blipFill>
        <p:spPr>
          <a:xfrm>
            <a:off x="817474" y="2159331"/>
            <a:ext cx="5283289" cy="2360934"/>
          </a:xfrm>
          <a:prstGeom prst="rect">
            <a:avLst/>
          </a:prstGeom>
        </p:spPr>
      </p:pic>
      <p:sp>
        <p:nvSpPr>
          <p:cNvPr id="4" name="Text Placeholder 3">
            <a:extLst>
              <a:ext uri="{FF2B5EF4-FFF2-40B4-BE49-F238E27FC236}">
                <a16:creationId xmlns:a16="http://schemas.microsoft.com/office/drawing/2014/main" id="{F262556E-B986-8098-3D73-44EF08071208}"/>
              </a:ext>
            </a:extLst>
          </p:cNvPr>
          <p:cNvSpPr>
            <a:spLocks noGrp="1"/>
          </p:cNvSpPr>
          <p:nvPr>
            <p:ph type="body" sz="half" idx="2"/>
          </p:nvPr>
        </p:nvSpPr>
        <p:spPr>
          <a:xfrm>
            <a:off x="6416039" y="2160589"/>
            <a:ext cx="2927185" cy="3880773"/>
          </a:xfrm>
        </p:spPr>
        <p:txBody>
          <a:bodyPr vert="horz" lIns="91440" tIns="45720" rIns="91440" bIns="45720" rtlCol="0">
            <a:normAutofit/>
          </a:bodyPr>
          <a:lstStyle/>
          <a:p>
            <a:pPr>
              <a:buFont typeface="Wingdings 3" charset="2"/>
              <a:buChar char=""/>
            </a:pPr>
            <a:r>
              <a:rPr lang="en-US" sz="2000" dirty="0">
                <a:effectLst/>
              </a:rPr>
              <a:t>61% of tech professionals say they earned a promotion, </a:t>
            </a:r>
          </a:p>
          <a:p>
            <a:pPr>
              <a:buFont typeface="Wingdings 3" charset="2"/>
              <a:buChar char=""/>
            </a:pPr>
            <a:r>
              <a:rPr lang="en-US" sz="2000" dirty="0">
                <a:effectLst/>
              </a:rPr>
              <a:t>73% upskilled to keep pace with changing technologies </a:t>
            </a:r>
          </a:p>
          <a:p>
            <a:pPr>
              <a:buFont typeface="Wingdings 3" charset="2"/>
              <a:buChar char=""/>
            </a:pPr>
            <a:r>
              <a:rPr lang="en-US" sz="2000" dirty="0">
                <a:effectLst/>
              </a:rPr>
              <a:t>76% have greater job satisfaction </a:t>
            </a:r>
          </a:p>
          <a:p>
            <a:pPr>
              <a:buFont typeface="Wingdings 3" charset="2"/>
              <a:buChar char=""/>
            </a:pPr>
            <a:endParaRPr lang="en-US" sz="1500" dirty="0"/>
          </a:p>
        </p:txBody>
      </p:sp>
    </p:spTree>
    <p:extLst>
      <p:ext uri="{BB962C8B-B14F-4D97-AF65-F5344CB8AC3E}">
        <p14:creationId xmlns:p14="http://schemas.microsoft.com/office/powerpoint/2010/main" val="210899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31">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3" name="Straight Connector 32">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00E0A35-B97A-AEB6-597C-264FFD8D248F}"/>
              </a:ext>
            </a:extLst>
          </p:cNvPr>
          <p:cNvSpPr>
            <a:spLocks noGrp="1"/>
          </p:cNvSpPr>
          <p:nvPr>
            <p:ph type="ctrTitle"/>
          </p:nvPr>
        </p:nvSpPr>
        <p:spPr>
          <a:xfrm>
            <a:off x="4974337" y="1265314"/>
            <a:ext cx="4299666" cy="3249131"/>
          </a:xfrm>
        </p:spPr>
        <p:txBody>
          <a:bodyPr vert="horz" lIns="91440" tIns="45720" rIns="91440" bIns="45720" rtlCol="0" anchor="b">
            <a:normAutofit/>
          </a:bodyPr>
          <a:lstStyle/>
          <a:p>
            <a:pPr>
              <a:lnSpc>
                <a:spcPct val="110000"/>
              </a:lnSpc>
            </a:pPr>
            <a:r>
              <a:rPr lang="en-US" sz="3000" dirty="0">
                <a:solidFill>
                  <a:schemeClr val="accent1"/>
                </a:solidFill>
                <a:latin typeface="+mj-lt"/>
              </a:rPr>
              <a:t>Career Development</a:t>
            </a:r>
            <a:br>
              <a:rPr lang="en-US" sz="3000" dirty="0">
                <a:solidFill>
                  <a:schemeClr val="accent1"/>
                </a:solidFill>
                <a:latin typeface="+mj-lt"/>
              </a:rPr>
            </a:br>
            <a:br>
              <a:rPr lang="en-US" sz="3000" dirty="0">
                <a:solidFill>
                  <a:schemeClr val="accent1"/>
                </a:solidFill>
                <a:latin typeface="+mj-lt"/>
              </a:rPr>
            </a:br>
            <a:r>
              <a:rPr lang="en-US" sz="3000" dirty="0">
                <a:solidFill>
                  <a:schemeClr val="accent1"/>
                </a:solidFill>
                <a:latin typeface="+mj-lt"/>
              </a:rPr>
              <a:t>Enrich your Professional Brand</a:t>
            </a:r>
            <a:br>
              <a:rPr lang="en-US" sz="3000" dirty="0">
                <a:solidFill>
                  <a:schemeClr val="accent1"/>
                </a:solidFill>
                <a:latin typeface="+mj-lt"/>
              </a:rPr>
            </a:br>
            <a:endParaRPr lang="en-US" sz="3000" dirty="0">
              <a:solidFill>
                <a:schemeClr val="accent1"/>
              </a:solidFill>
              <a:latin typeface="+mj-lt"/>
            </a:endParaRPr>
          </a:p>
        </p:txBody>
      </p:sp>
      <p:sp>
        <p:nvSpPr>
          <p:cNvPr id="47" name="Isosceles Triangle 43">
            <a:extLst>
              <a:ext uri="{FF2B5EF4-FFF2-40B4-BE49-F238E27FC236}">
                <a16:creationId xmlns:a16="http://schemas.microsoft.com/office/drawing/2014/main" id="{03D271DD-C9EA-4985-BA0C-037A88FA3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8" name="Graphic 28" descr="Handshake">
            <a:extLst>
              <a:ext uri="{FF2B5EF4-FFF2-40B4-BE49-F238E27FC236}">
                <a16:creationId xmlns:a16="http://schemas.microsoft.com/office/drawing/2014/main" id="{18148A33-D690-6CA7-F6CF-C241F4ADB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08627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B067-DEE0-6D81-4836-64E93053D64A}"/>
              </a:ext>
            </a:extLst>
          </p:cNvPr>
          <p:cNvSpPr>
            <a:spLocks noGrp="1"/>
          </p:cNvSpPr>
          <p:nvPr>
            <p:ph type="title"/>
          </p:nvPr>
        </p:nvSpPr>
        <p:spPr/>
        <p:txBody>
          <a:bodyPr>
            <a:normAutofit/>
          </a:bodyPr>
          <a:lstStyle/>
          <a:p>
            <a:r>
              <a:rPr lang="en-US" sz="1800" dirty="0"/>
              <a:t>Credly.com Digital Credentials Profile URL</a:t>
            </a:r>
            <a:br>
              <a:rPr lang="en-US" sz="1800" dirty="0"/>
            </a:br>
            <a:r>
              <a:rPr lang="en-US" sz="1800" dirty="0">
                <a:hlinkClick r:id="rId2"/>
              </a:rPr>
              <a:t>https://www.credly.com/users/juan-moya.c7ac3</a:t>
            </a:r>
            <a:br>
              <a:rPr lang="en-US" sz="1800" dirty="0"/>
            </a:br>
            <a:r>
              <a:rPr lang="en-US" sz="1800" dirty="0">
                <a:hlinkClick r:id="rId3"/>
              </a:rPr>
              <a:t>https://www.credly.com/badges/abb8b768-e61e-47ae-89af-11ca0f602ece571</a:t>
            </a:r>
            <a:br>
              <a:rPr lang="en-US" sz="1800" dirty="0"/>
            </a:br>
            <a:endParaRPr lang="en-US" sz="18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6562577-373F-1B31-C44D-5E184612D873}"/>
              </a:ext>
            </a:extLst>
          </p:cNvPr>
          <p:cNvPicPr>
            <a:picLocks noGrp="1" noChangeAspect="1"/>
          </p:cNvPicPr>
          <p:nvPr>
            <p:ph idx="1"/>
          </p:nvPr>
        </p:nvPicPr>
        <p:blipFill>
          <a:blip r:embed="rId4"/>
          <a:stretch>
            <a:fillRect/>
          </a:stretch>
        </p:blipFill>
        <p:spPr>
          <a:xfrm>
            <a:off x="2029163" y="2160588"/>
            <a:ext cx="5893712" cy="3881437"/>
          </a:xfrm>
        </p:spPr>
      </p:pic>
    </p:spTree>
    <p:extLst>
      <p:ext uri="{BB962C8B-B14F-4D97-AF65-F5344CB8AC3E}">
        <p14:creationId xmlns:p14="http://schemas.microsoft.com/office/powerpoint/2010/main" val="2894845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 website, Teams&#10;&#10;Description automatically generated">
            <a:extLst>
              <a:ext uri="{FF2B5EF4-FFF2-40B4-BE49-F238E27FC236}">
                <a16:creationId xmlns:a16="http://schemas.microsoft.com/office/drawing/2014/main" id="{4CED6F98-07B1-28DE-5681-DCBA9B544556}"/>
              </a:ext>
            </a:extLst>
          </p:cNvPr>
          <p:cNvPicPr>
            <a:picLocks noGrp="1" noChangeAspect="1"/>
          </p:cNvPicPr>
          <p:nvPr>
            <p:ph idx="1"/>
          </p:nvPr>
        </p:nvPicPr>
        <p:blipFill rotWithShape="1">
          <a:blip r:embed="rId2"/>
          <a:srcRect r="1" b="13481"/>
          <a:stretch/>
        </p:blipFill>
        <p:spPr>
          <a:xfrm>
            <a:off x="568452" y="794208"/>
            <a:ext cx="11055096" cy="5715000"/>
          </a:xfrm>
          <a:prstGeom prst="rect">
            <a:avLst/>
          </a:prstGeom>
        </p:spPr>
      </p:pic>
      <p:sp>
        <p:nvSpPr>
          <p:cNvPr id="2" name="TextBox 1">
            <a:extLst>
              <a:ext uri="{FF2B5EF4-FFF2-40B4-BE49-F238E27FC236}">
                <a16:creationId xmlns:a16="http://schemas.microsoft.com/office/drawing/2014/main" id="{999C3537-66F7-7B89-0A7E-CF5E8CDA2A38}"/>
              </a:ext>
            </a:extLst>
          </p:cNvPr>
          <p:cNvSpPr txBox="1"/>
          <p:nvPr/>
        </p:nvSpPr>
        <p:spPr>
          <a:xfrm>
            <a:off x="3253819" y="348792"/>
            <a:ext cx="5684362" cy="369332"/>
          </a:xfrm>
          <a:prstGeom prst="rect">
            <a:avLst/>
          </a:prstGeom>
          <a:noFill/>
        </p:spPr>
        <p:txBody>
          <a:bodyPr wrap="square" rtlCol="0">
            <a:spAutoFit/>
          </a:bodyPr>
          <a:lstStyle/>
          <a:p>
            <a:r>
              <a:rPr lang="en-US" dirty="0"/>
              <a:t>LinkedIn – Analytics for your posting from Credly.com </a:t>
            </a:r>
          </a:p>
        </p:txBody>
      </p:sp>
    </p:spTree>
    <p:extLst>
      <p:ext uri="{BB962C8B-B14F-4D97-AF65-F5344CB8AC3E}">
        <p14:creationId xmlns:p14="http://schemas.microsoft.com/office/powerpoint/2010/main" val="3812701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 email&#10;&#10;Description automatically generated">
            <a:extLst>
              <a:ext uri="{FF2B5EF4-FFF2-40B4-BE49-F238E27FC236}">
                <a16:creationId xmlns:a16="http://schemas.microsoft.com/office/drawing/2014/main" id="{17DD6A1D-DCB9-9E42-CE9E-CD63CB7D037A}"/>
              </a:ext>
            </a:extLst>
          </p:cNvPr>
          <p:cNvPicPr>
            <a:picLocks noGrp="1" noChangeAspect="1"/>
          </p:cNvPicPr>
          <p:nvPr>
            <p:ph idx="1"/>
          </p:nvPr>
        </p:nvPicPr>
        <p:blipFill rotWithShape="1">
          <a:blip r:embed="rId2"/>
          <a:srcRect r="1" b="14905"/>
          <a:stretch/>
        </p:blipFill>
        <p:spPr>
          <a:xfrm>
            <a:off x="568452" y="571500"/>
            <a:ext cx="11055096" cy="5715000"/>
          </a:xfrm>
          <a:prstGeom prst="rect">
            <a:avLst/>
          </a:prstGeom>
        </p:spPr>
      </p:pic>
    </p:spTree>
    <p:extLst>
      <p:ext uri="{BB962C8B-B14F-4D97-AF65-F5344CB8AC3E}">
        <p14:creationId xmlns:p14="http://schemas.microsoft.com/office/powerpoint/2010/main" val="3758980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 email&#10;&#10;Description automatically generated">
            <a:extLst>
              <a:ext uri="{FF2B5EF4-FFF2-40B4-BE49-F238E27FC236}">
                <a16:creationId xmlns:a16="http://schemas.microsoft.com/office/drawing/2014/main" id="{7024D0DC-FCEA-D1A8-51AD-4A74025C17FF}"/>
              </a:ext>
            </a:extLst>
          </p:cNvPr>
          <p:cNvPicPr>
            <a:picLocks noGrp="1" noChangeAspect="1"/>
          </p:cNvPicPr>
          <p:nvPr>
            <p:ph idx="1"/>
          </p:nvPr>
        </p:nvPicPr>
        <p:blipFill>
          <a:blip r:embed="rId2"/>
          <a:stretch>
            <a:fillRect/>
          </a:stretch>
        </p:blipFill>
        <p:spPr>
          <a:xfrm>
            <a:off x="2349685" y="1131994"/>
            <a:ext cx="7494507" cy="4590386"/>
          </a:xfrm>
          <a:prstGeom prst="rect">
            <a:avLst/>
          </a:prstGeom>
        </p:spPr>
      </p:pic>
    </p:spTree>
    <p:extLst>
      <p:ext uri="{BB962C8B-B14F-4D97-AF65-F5344CB8AC3E}">
        <p14:creationId xmlns:p14="http://schemas.microsoft.com/office/powerpoint/2010/main" val="3442013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FA844EB-B4EF-4B2F-95CF-9E5C16B5B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D31205C9-9B34-4789-AA9B-D7B86D3A10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C1E24DB-0094-4D06-8F57-85C95C8743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DE703DF5-9BDF-42DB-9820-EDEAC68B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045EAFA8-4C32-4942-9360-AB2082086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CAD2203-A7B2-45D8-9240-A3542F0FD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DC5EF1D-D76F-48F5-ACAF-7F209B64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C021030B-EC50-4CBB-847B-BF6FA8978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E8ACDF8F-1AEB-4514-AC25-BDD3A547F9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D6FF1EB-A33A-4569-B7E2-09FD56D169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844DC64-9C05-463C-B2AB-40225DA81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E8F0FAEC-BFE0-9C4F-8ED0-5403F6246191}"/>
              </a:ext>
            </a:extLst>
          </p:cNvPr>
          <p:cNvSpPr txBox="1">
            <a:spLocks/>
          </p:cNvSpPr>
          <p:nvPr/>
        </p:nvSpPr>
        <p:spPr bwMode="auto">
          <a:xfrm>
            <a:off x="677334" y="1253067"/>
            <a:ext cx="6155266" cy="4351866"/>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l" rtl="0" eaLnBrk="1" fontAlgn="base" hangingPunct="1">
              <a:lnSpc>
                <a:spcPct val="120000"/>
              </a:lnSpc>
              <a:spcBef>
                <a:spcPct val="0"/>
              </a:spcBef>
              <a:spcAft>
                <a:spcPct val="0"/>
              </a:spcAft>
              <a:defRPr sz="6000" b="1" i="0" kern="1200">
                <a:solidFill>
                  <a:schemeClr val="bg1"/>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571500" indent="-5715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latin typeface="+mn-lt"/>
                <a:ea typeface="+mn-ea"/>
                <a:cs typeface="+mn-cs"/>
              </a:rPr>
              <a:t>The rapid pace of tech innovation combined with corporations need to manage vast amounts of data is disruptive to financial planning and workforce stability.</a:t>
            </a:r>
          </a:p>
          <a:p>
            <a:pPr marL="571500" indent="-5715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latin typeface="+mn-lt"/>
                <a:ea typeface="+mn-ea"/>
                <a:cs typeface="+mn-cs"/>
              </a:rPr>
              <a:t>Microsoft Azure 2022 revenue growth and popularity offers an opportunity to boost our technical skills and personal brand.</a:t>
            </a:r>
          </a:p>
          <a:p>
            <a:pPr marL="571500" indent="-5715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latin typeface="+mn-lt"/>
                <a:ea typeface="+mn-ea"/>
                <a:cs typeface="+mn-cs"/>
              </a:rPr>
              <a:t>We should take advantage of the benefits of Microsoft Azure Fundamentals certification exams.</a:t>
            </a:r>
          </a:p>
        </p:txBody>
      </p:sp>
      <p:sp>
        <p:nvSpPr>
          <p:cNvPr id="22" name="Rectangle 21">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4" name="Straight Connector 23">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7829658" y="1253067"/>
            <a:ext cx="3371742" cy="4351866"/>
          </a:xfrm>
        </p:spPr>
        <p:txBody>
          <a:bodyPr vert="horz" lIns="91440" tIns="45720" rIns="91440" bIns="45720" rtlCol="0" anchor="ctr">
            <a:normAutofit/>
          </a:bodyPr>
          <a:lstStyle/>
          <a:p>
            <a:r>
              <a:rPr lang="en-US" sz="3600" dirty="0">
                <a:latin typeface="+mj-lt"/>
              </a:rPr>
              <a:t>Summary</a:t>
            </a:r>
          </a:p>
        </p:txBody>
      </p:sp>
    </p:spTree>
    <p:extLst>
      <p:ext uri="{BB962C8B-B14F-4D97-AF65-F5344CB8AC3E}">
        <p14:creationId xmlns:p14="http://schemas.microsoft.com/office/powerpoint/2010/main" val="3710734905"/>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6" name="Straight Connector 45">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677334" y="230958"/>
            <a:ext cx="8596668" cy="843698"/>
          </a:xfrm>
        </p:spPr>
        <p:txBody>
          <a:bodyPr vert="horz" lIns="91440" tIns="45720" rIns="91440" bIns="45720" rtlCol="0" anchor="t">
            <a:normAutofit/>
          </a:bodyPr>
          <a:lstStyle/>
          <a:p>
            <a:r>
              <a:rPr lang="en-US" sz="3600" dirty="0">
                <a:solidFill>
                  <a:schemeClr val="accent1"/>
                </a:solidFill>
                <a:latin typeface="+mj-lt"/>
              </a:rPr>
              <a:t>My Experience</a:t>
            </a:r>
          </a:p>
        </p:txBody>
      </p:sp>
      <p:sp>
        <p:nvSpPr>
          <p:cNvPr id="3" name="Title 1">
            <a:extLst>
              <a:ext uri="{FF2B5EF4-FFF2-40B4-BE49-F238E27FC236}">
                <a16:creationId xmlns:a16="http://schemas.microsoft.com/office/drawing/2014/main" id="{E8F0FAEC-BFE0-9C4F-8ED0-5403F6246191}"/>
              </a:ext>
            </a:extLst>
          </p:cNvPr>
          <p:cNvSpPr txBox="1">
            <a:spLocks/>
          </p:cNvSpPr>
          <p:nvPr/>
        </p:nvSpPr>
        <p:spPr bwMode="auto">
          <a:xfrm>
            <a:off x="677334" y="1385739"/>
            <a:ext cx="5220430" cy="5241303"/>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numCol="1" rtlCol="0" anchorCtr="0" compatLnSpc="1">
            <a:prstTxWarp prst="textNoShape">
              <a:avLst/>
            </a:prstTxWarp>
            <a:normAutofit lnSpcReduction="10000"/>
          </a:bodyPr>
          <a:lstStyle>
            <a:lvl1pPr algn="l" rtl="0" eaLnBrk="1" fontAlgn="base" hangingPunct="1">
              <a:lnSpc>
                <a:spcPct val="120000"/>
              </a:lnSpc>
              <a:spcBef>
                <a:spcPct val="0"/>
              </a:spcBef>
              <a:spcAft>
                <a:spcPct val="0"/>
              </a:spcAft>
              <a:defRPr sz="6000" b="1" i="0" kern="1200">
                <a:solidFill>
                  <a:schemeClr val="bg1"/>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The Azure Data Fundamentals Webinar material was too fundamental to keep my attention for two sessions. However, the DP-900 exam was challenging for the time I invested in preparing.</a:t>
            </a:r>
          </a:p>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There was no way to rewatch the webinar as a video to prepare for the exam.</a:t>
            </a:r>
          </a:p>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The Learning Paths in Microsoft Learn are a good review the exam’s Skills measured areas.</a:t>
            </a:r>
          </a:p>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I enjoyed the gamification of the learning experience with XP (experience), Badges and Trophies.</a:t>
            </a:r>
          </a:p>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I learned after taking the exam that my Certification Profile (MCID) should be linked to my personal Microsoft Account (MSA).  This will allow me to manage my certification from my Microsoft Learn Profile. I will get an email when it is time to renew.</a:t>
            </a:r>
          </a:p>
          <a:p>
            <a:pPr marL="571500" indent="-571500">
              <a:lnSpc>
                <a:spcPct val="110000"/>
              </a:lnSpc>
              <a:spcBef>
                <a:spcPts val="1000"/>
              </a:spcBef>
              <a:spcAft>
                <a:spcPts val="0"/>
              </a:spcAft>
              <a:buClr>
                <a:schemeClr val="accent1"/>
              </a:buClr>
              <a:buSzPct val="80000"/>
              <a:buFont typeface="Wingdings 3" charset="2"/>
              <a:buChar char=""/>
            </a:pPr>
            <a:r>
              <a:rPr lang="en-US" sz="1500" dirty="0">
                <a:solidFill>
                  <a:schemeClr val="tx1">
                    <a:lumMod val="75000"/>
                    <a:lumOff val="25000"/>
                  </a:schemeClr>
                </a:solidFill>
                <a:latin typeface="+mn-lt"/>
                <a:ea typeface="+mn-ea"/>
                <a:cs typeface="+mn-cs"/>
              </a:rPr>
              <a:t>LinkedIn (Microsoft owned) provided the best experience after posting my certification badge.</a:t>
            </a:r>
          </a:p>
          <a:p>
            <a:pPr marL="571500" indent="-571500">
              <a:lnSpc>
                <a:spcPct val="110000"/>
              </a:lnSpc>
              <a:spcBef>
                <a:spcPts val="1000"/>
              </a:spcBef>
              <a:spcAft>
                <a:spcPts val="0"/>
              </a:spcAft>
              <a:buClr>
                <a:schemeClr val="accent1"/>
              </a:buClr>
              <a:buSzPct val="80000"/>
              <a:buFont typeface="Wingdings 3" charset="2"/>
              <a:buChar char=""/>
            </a:pPr>
            <a:endParaRPr lang="en-US" sz="1500" dirty="0">
              <a:solidFill>
                <a:schemeClr val="tx1">
                  <a:lumMod val="75000"/>
                  <a:lumOff val="25000"/>
                </a:schemeClr>
              </a:solidFill>
              <a:latin typeface="+mn-lt"/>
              <a:ea typeface="+mn-ea"/>
              <a:cs typeface="+mn-cs"/>
            </a:endParaRPr>
          </a:p>
          <a:p>
            <a:pPr marL="571500" indent="-571500">
              <a:lnSpc>
                <a:spcPct val="110000"/>
              </a:lnSpc>
              <a:spcBef>
                <a:spcPts val="1000"/>
              </a:spcBef>
              <a:spcAft>
                <a:spcPts val="0"/>
              </a:spcAft>
              <a:buClr>
                <a:schemeClr val="accent1"/>
              </a:buClr>
              <a:buSzPct val="80000"/>
              <a:buFont typeface="Wingdings 3" charset="2"/>
              <a:buChar char=""/>
            </a:pPr>
            <a:endParaRPr lang="en-US" sz="1500" dirty="0">
              <a:solidFill>
                <a:schemeClr val="tx1">
                  <a:lumMod val="75000"/>
                  <a:lumOff val="25000"/>
                </a:schemeClr>
              </a:solidFill>
              <a:latin typeface="+mn-lt"/>
              <a:ea typeface="+mn-ea"/>
              <a:cs typeface="+mn-cs"/>
            </a:endParaRPr>
          </a:p>
          <a:p>
            <a:pPr marL="571500" indent="-571500">
              <a:lnSpc>
                <a:spcPct val="110000"/>
              </a:lnSpc>
              <a:spcBef>
                <a:spcPts val="1000"/>
              </a:spcBef>
              <a:spcAft>
                <a:spcPts val="0"/>
              </a:spcAft>
              <a:buClr>
                <a:schemeClr val="accent1"/>
              </a:buClr>
              <a:buSzPct val="80000"/>
              <a:buFont typeface="Wingdings 3" charset="2"/>
              <a:buChar char=""/>
            </a:pPr>
            <a:endParaRPr lang="en-US" sz="1500" dirty="0">
              <a:solidFill>
                <a:schemeClr val="tx1">
                  <a:lumMod val="75000"/>
                  <a:lumOff val="25000"/>
                </a:schemeClr>
              </a:solidFill>
              <a:latin typeface="+mn-lt"/>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2FD3B205-3877-AD5C-3379-6401D0126158}"/>
              </a:ext>
            </a:extLst>
          </p:cNvPr>
          <p:cNvPicPr>
            <a:picLocks noChangeAspect="1"/>
          </p:cNvPicPr>
          <p:nvPr/>
        </p:nvPicPr>
        <p:blipFill>
          <a:blip r:embed="rId2"/>
          <a:stretch>
            <a:fillRect/>
          </a:stretch>
        </p:blipFill>
        <p:spPr>
          <a:xfrm>
            <a:off x="6087417" y="2159000"/>
            <a:ext cx="3145536" cy="2437790"/>
          </a:xfrm>
          <a:prstGeom prst="rect">
            <a:avLst/>
          </a:prstGeom>
        </p:spPr>
      </p:pic>
    </p:spTree>
    <p:extLst>
      <p:ext uri="{BB962C8B-B14F-4D97-AF65-F5344CB8AC3E}">
        <p14:creationId xmlns:p14="http://schemas.microsoft.com/office/powerpoint/2010/main" val="111626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CC9B-D507-6445-8B25-52BE472023F6}"/>
              </a:ext>
            </a:extLst>
          </p:cNvPr>
          <p:cNvSpPr>
            <a:spLocks noGrp="1"/>
          </p:cNvSpPr>
          <p:nvPr>
            <p:ph type="title"/>
          </p:nvPr>
        </p:nvSpPr>
        <p:spPr/>
        <p:txBody>
          <a:bodyPr/>
          <a:lstStyle/>
          <a:p>
            <a:r>
              <a:rPr lang="en-US" dirty="0"/>
              <a:t>Juan</a:t>
            </a:r>
          </a:p>
        </p:txBody>
      </p:sp>
      <p:sp>
        <p:nvSpPr>
          <p:cNvPr id="3" name="Content Placeholder 2">
            <a:extLst>
              <a:ext uri="{FF2B5EF4-FFF2-40B4-BE49-F238E27FC236}">
                <a16:creationId xmlns:a16="http://schemas.microsoft.com/office/drawing/2014/main" id="{7F99F984-5EE3-D946-985F-107BD24A32D9}"/>
              </a:ext>
            </a:extLst>
          </p:cNvPr>
          <p:cNvSpPr>
            <a:spLocks noGrp="1"/>
          </p:cNvSpPr>
          <p:nvPr>
            <p:ph idx="1"/>
          </p:nvPr>
        </p:nvSpPr>
        <p:spPr/>
        <p:txBody>
          <a:bodyPr/>
          <a:lstStyle/>
          <a:p>
            <a:r>
              <a:rPr lang="en-US" dirty="0"/>
              <a:t>Sr Database Administrator</a:t>
            </a:r>
          </a:p>
        </p:txBody>
      </p:sp>
      <p:pic>
        <p:nvPicPr>
          <p:cNvPr id="13" name="Picture Placeholder 12">
            <a:extLst>
              <a:ext uri="{FF2B5EF4-FFF2-40B4-BE49-F238E27FC236}">
                <a16:creationId xmlns:a16="http://schemas.microsoft.com/office/drawing/2014/main" id="{F204E9F5-6050-4C42-ADC3-B865CB842845}"/>
              </a:ext>
            </a:extLst>
          </p:cNvPr>
          <p:cNvPicPr>
            <a:picLocks noGrp="1" noChangeAspect="1"/>
          </p:cNvPicPr>
          <p:nvPr>
            <p:ph type="pic" sz="quarter" idx="15"/>
          </p:nvPr>
        </p:nvPicPr>
        <p:blipFill>
          <a:blip r:embed="rId2"/>
          <a:srcRect t="9185" b="9185"/>
          <a:stretch/>
        </p:blipFill>
        <p:spPr/>
      </p:pic>
      <p:sp>
        <p:nvSpPr>
          <p:cNvPr id="5" name="Content Placeholder 4">
            <a:extLst>
              <a:ext uri="{FF2B5EF4-FFF2-40B4-BE49-F238E27FC236}">
                <a16:creationId xmlns:a16="http://schemas.microsoft.com/office/drawing/2014/main" id="{9F42CBC0-B7F5-7640-B95A-C8228AED1A05}"/>
              </a:ext>
            </a:extLst>
          </p:cNvPr>
          <p:cNvSpPr>
            <a:spLocks noGrp="1"/>
          </p:cNvSpPr>
          <p:nvPr>
            <p:ph idx="12"/>
          </p:nvPr>
        </p:nvSpPr>
        <p:spPr/>
        <p:txBody>
          <a:bodyPr/>
          <a:lstStyle/>
          <a:p>
            <a:r>
              <a:rPr lang="en-US" dirty="0">
                <a:hlinkClick r:id="rId3"/>
              </a:rPr>
              <a:t>@MoyaJuanM</a:t>
            </a:r>
            <a:endParaRPr lang="en-US" dirty="0"/>
          </a:p>
        </p:txBody>
      </p:sp>
      <p:sp>
        <p:nvSpPr>
          <p:cNvPr id="6" name="Content Placeholder 5">
            <a:extLst>
              <a:ext uri="{FF2B5EF4-FFF2-40B4-BE49-F238E27FC236}">
                <a16:creationId xmlns:a16="http://schemas.microsoft.com/office/drawing/2014/main" id="{33635C4D-5EAB-354D-9225-BC04B576C009}"/>
              </a:ext>
            </a:extLst>
          </p:cNvPr>
          <p:cNvSpPr>
            <a:spLocks noGrp="1"/>
          </p:cNvSpPr>
          <p:nvPr>
            <p:ph idx="13"/>
          </p:nvPr>
        </p:nvSpPr>
        <p:spPr/>
        <p:txBody>
          <a:bodyPr>
            <a:normAutofit fontScale="85000" lnSpcReduction="10000"/>
          </a:bodyPr>
          <a:lstStyle/>
          <a:p>
            <a:r>
              <a:rPr lang="en-US" dirty="0">
                <a:hlinkClick r:id="rId4"/>
              </a:rPr>
              <a:t>https://www.linkedin.com/in/juanmmoya</a:t>
            </a:r>
            <a:endParaRPr lang="en-US" dirty="0"/>
          </a:p>
        </p:txBody>
      </p:sp>
      <p:sp>
        <p:nvSpPr>
          <p:cNvPr id="7" name="Content Placeholder 6">
            <a:extLst>
              <a:ext uri="{FF2B5EF4-FFF2-40B4-BE49-F238E27FC236}">
                <a16:creationId xmlns:a16="http://schemas.microsoft.com/office/drawing/2014/main" id="{81F9E485-670C-8F44-8C45-B464164BEA42}"/>
              </a:ext>
            </a:extLst>
          </p:cNvPr>
          <p:cNvSpPr>
            <a:spLocks noGrp="1"/>
          </p:cNvSpPr>
          <p:nvPr>
            <p:ph idx="14"/>
          </p:nvPr>
        </p:nvSpPr>
        <p:spPr/>
        <p:txBody>
          <a:bodyPr/>
          <a:lstStyle/>
          <a:p>
            <a:r>
              <a:rPr lang="en-US" dirty="0">
                <a:hlinkClick r:id="rId5"/>
              </a:rPr>
              <a:t>https://www.meetup.com/dsmsql/</a:t>
            </a:r>
            <a:endParaRPr lang="en-US" dirty="0"/>
          </a:p>
        </p:txBody>
      </p:sp>
      <p:sp>
        <p:nvSpPr>
          <p:cNvPr id="8" name="Content Placeholder 7">
            <a:extLst>
              <a:ext uri="{FF2B5EF4-FFF2-40B4-BE49-F238E27FC236}">
                <a16:creationId xmlns:a16="http://schemas.microsoft.com/office/drawing/2014/main" id="{4177444F-EC04-6443-BB89-E14460A223D8}"/>
              </a:ext>
            </a:extLst>
          </p:cNvPr>
          <p:cNvSpPr>
            <a:spLocks noGrp="1"/>
          </p:cNvSpPr>
          <p:nvPr>
            <p:ph idx="17"/>
          </p:nvPr>
        </p:nvSpPr>
        <p:spPr/>
        <p:txBody>
          <a:bodyPr>
            <a:normAutofit fontScale="85000" lnSpcReduction="10000"/>
          </a:bodyPr>
          <a:lstStyle/>
          <a:p>
            <a:r>
              <a:rPr lang="en-US" dirty="0"/>
              <a:t>Farm Bureau Financial Services</a:t>
            </a:r>
          </a:p>
          <a:p>
            <a:endParaRPr lang="en-US" dirty="0"/>
          </a:p>
        </p:txBody>
      </p:sp>
      <p:sp>
        <p:nvSpPr>
          <p:cNvPr id="18" name="Content Placeholder 17">
            <a:extLst>
              <a:ext uri="{FF2B5EF4-FFF2-40B4-BE49-F238E27FC236}">
                <a16:creationId xmlns:a16="http://schemas.microsoft.com/office/drawing/2014/main" id="{2AB2DBF1-DB5F-D242-B438-4B5B729AADB4}"/>
              </a:ext>
            </a:extLst>
          </p:cNvPr>
          <p:cNvSpPr>
            <a:spLocks noGrp="1"/>
          </p:cNvSpPr>
          <p:nvPr>
            <p:ph idx="18"/>
          </p:nvPr>
        </p:nvSpPr>
        <p:spPr/>
        <p:txBody>
          <a:bodyPr>
            <a:normAutofit fontScale="85000" lnSpcReduction="10000"/>
          </a:bodyPr>
          <a:lstStyle/>
          <a:p>
            <a:pPr marL="0" indent="0">
              <a:buNone/>
            </a:pPr>
            <a:r>
              <a:rPr lang="en-GB" dirty="0">
                <a:latin typeface="IBM Plex Sans"/>
              </a:rPr>
              <a:t>I’m the Local Group Leader for the Iowa Data Professionals Association (IDPA) - Des Moines SQL Server User Group as well as the Organizer for Meetup.com/dsmsql.</a:t>
            </a:r>
          </a:p>
          <a:p>
            <a:pPr marL="0" indent="0">
              <a:buNone/>
            </a:pPr>
            <a:endParaRPr lang="en-GB" dirty="0">
              <a:latin typeface="IBM Plex Sans"/>
            </a:endParaRPr>
          </a:p>
          <a:p>
            <a:pPr marL="0" indent="0">
              <a:buNone/>
            </a:pPr>
            <a:r>
              <a:rPr lang="en-GB" dirty="0">
                <a:latin typeface="IBM Plex Sans"/>
              </a:rPr>
              <a:t>Currently I'm working at </a:t>
            </a:r>
            <a:r>
              <a:rPr lang="en-US" dirty="0">
                <a:latin typeface="IBM Plex Sans"/>
              </a:rPr>
              <a:t>Farm Bureau Financial Services, West Des Moines, in the Infrastructure &amp; Operations Department.</a:t>
            </a:r>
          </a:p>
          <a:p>
            <a:pPr marL="0" indent="0">
              <a:buNone/>
            </a:pPr>
            <a:endParaRPr lang="en-US" dirty="0">
              <a:latin typeface="IBM Plex Sans"/>
            </a:endParaRPr>
          </a:p>
          <a:p>
            <a:endParaRPr lang="en-US" dirty="0"/>
          </a:p>
        </p:txBody>
      </p:sp>
      <p:sp>
        <p:nvSpPr>
          <p:cNvPr id="10" name="Content Placeholder 9">
            <a:extLst>
              <a:ext uri="{FF2B5EF4-FFF2-40B4-BE49-F238E27FC236}">
                <a16:creationId xmlns:a16="http://schemas.microsoft.com/office/drawing/2014/main" id="{44070677-7761-B14E-83B4-073DA9F60352}"/>
              </a:ext>
            </a:extLst>
          </p:cNvPr>
          <p:cNvSpPr>
            <a:spLocks noGrp="1"/>
          </p:cNvSpPr>
          <p:nvPr>
            <p:ph idx="19"/>
          </p:nvPr>
        </p:nvSpPr>
        <p:spPr/>
        <p:txBody>
          <a:bodyPr>
            <a:normAutofit fontScale="92500" lnSpcReduction="10000"/>
          </a:bodyPr>
          <a:lstStyle/>
          <a:p>
            <a:r>
              <a:rPr lang="en-US" dirty="0">
                <a:latin typeface="IBM Plex Sans SemiBold"/>
              </a:rPr>
              <a:t>He/Him</a:t>
            </a:r>
            <a:endParaRPr lang="en-US" dirty="0"/>
          </a:p>
        </p:txBody>
      </p:sp>
      <p:sp>
        <p:nvSpPr>
          <p:cNvPr id="11" name="Text Placeholder 10">
            <a:extLst>
              <a:ext uri="{FF2B5EF4-FFF2-40B4-BE49-F238E27FC236}">
                <a16:creationId xmlns:a16="http://schemas.microsoft.com/office/drawing/2014/main" id="{72C2EFE8-9608-7346-9A4F-49484BC20A93}"/>
              </a:ext>
            </a:extLst>
          </p:cNvPr>
          <p:cNvSpPr>
            <a:spLocks noGrp="1"/>
          </p:cNvSpPr>
          <p:nvPr>
            <p:ph type="body" sz="quarter" idx="20"/>
          </p:nvPr>
        </p:nvSpPr>
        <p:spPr/>
        <p:txBody>
          <a:bodyPr/>
          <a:lstStyle/>
          <a:p>
            <a:r>
              <a:rPr lang="en-US" dirty="0"/>
              <a:t>Moya</a:t>
            </a:r>
          </a:p>
        </p:txBody>
      </p:sp>
      <p:pic>
        <p:nvPicPr>
          <p:cNvPr id="14" name="Graphic 13">
            <a:extLst>
              <a:ext uri="{FF2B5EF4-FFF2-40B4-BE49-F238E27FC236}">
                <a16:creationId xmlns:a16="http://schemas.microsoft.com/office/drawing/2014/main" id="{8619409C-887A-B848-A295-B00F174B38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2585" y="5899613"/>
            <a:ext cx="368937" cy="368937"/>
          </a:xfrm>
          <a:prstGeom prst="rect">
            <a:avLst/>
          </a:prstGeom>
        </p:spPr>
      </p:pic>
      <p:pic>
        <p:nvPicPr>
          <p:cNvPr id="15" name="Picture 14">
            <a:extLst>
              <a:ext uri="{FF2B5EF4-FFF2-40B4-BE49-F238E27FC236}">
                <a16:creationId xmlns:a16="http://schemas.microsoft.com/office/drawing/2014/main" id="{3E7747AC-8AB1-AE40-9A6A-7B3246642D9C}"/>
              </a:ext>
            </a:extLst>
          </p:cNvPr>
          <p:cNvPicPr>
            <a:picLocks noChangeAspect="1"/>
          </p:cNvPicPr>
          <p:nvPr/>
        </p:nvPicPr>
        <p:blipFill>
          <a:blip r:embed="rId8"/>
          <a:stretch>
            <a:fillRect/>
          </a:stretch>
        </p:blipFill>
        <p:spPr>
          <a:xfrm>
            <a:off x="498577" y="4798351"/>
            <a:ext cx="356952" cy="291306"/>
          </a:xfrm>
          <a:prstGeom prst="rect">
            <a:avLst/>
          </a:prstGeom>
        </p:spPr>
      </p:pic>
      <p:pic>
        <p:nvPicPr>
          <p:cNvPr id="16" name="Graphic 15">
            <a:extLst>
              <a:ext uri="{FF2B5EF4-FFF2-40B4-BE49-F238E27FC236}">
                <a16:creationId xmlns:a16="http://schemas.microsoft.com/office/drawing/2014/main" id="{5F7B0E04-5A03-AD4C-91C3-E83005AE9D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8577" y="5354986"/>
            <a:ext cx="356952" cy="356952"/>
          </a:xfrm>
          <a:prstGeom prst="rect">
            <a:avLst/>
          </a:prstGeom>
        </p:spPr>
      </p:pic>
    </p:spTree>
    <p:extLst>
      <p:ext uri="{BB962C8B-B14F-4D97-AF65-F5344CB8AC3E}">
        <p14:creationId xmlns:p14="http://schemas.microsoft.com/office/powerpoint/2010/main" val="886874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58F7BA4-B6D7-4093-BC9D-BA2CF918AE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A1490F55-F54C-467C-B8A6-A31153CC5A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2F2A405-ED68-4CB8-9732-67DA21F2A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8A7D2B90-65E1-48B0-8CA7-52D547406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E924D5FD-FDCC-4B58-A2A3-D540DA620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E193FF4-6DE7-4427-8CA6-6391CF05F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B53557E8-484E-4039-B233-EBFF43A3B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45E1412B-7A92-4620-B822-2510023D4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D21DAC8F-94C8-4EBC-8454-1525B0F59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A34D249F-4969-44EA-A390-4FCDA5EB9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AB39E86-A756-4CA8-B71D-0AF734B31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1286933" y="609600"/>
            <a:ext cx="10197494" cy="1099457"/>
          </a:xfrm>
        </p:spPr>
        <p:txBody>
          <a:bodyPr vert="horz" lIns="91440" tIns="45720" rIns="91440" bIns="45720" rtlCol="0" anchor="t">
            <a:normAutofit/>
          </a:bodyPr>
          <a:lstStyle/>
          <a:p>
            <a:r>
              <a:rPr lang="en-US" sz="5400" dirty="0">
                <a:solidFill>
                  <a:schemeClr val="accent1"/>
                </a:solidFill>
                <a:latin typeface="+mj-lt"/>
              </a:rPr>
              <a:t>Thank You</a:t>
            </a:r>
          </a:p>
        </p:txBody>
      </p:sp>
      <p:sp>
        <p:nvSpPr>
          <p:cNvPr id="44" name="Isosceles Triangle 43">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itle 1">
            <a:extLst>
              <a:ext uri="{FF2B5EF4-FFF2-40B4-BE49-F238E27FC236}">
                <a16:creationId xmlns:a16="http://schemas.microsoft.com/office/drawing/2014/main" id="{D890B346-05D9-99F0-BEFF-CC18C9B58A03}"/>
              </a:ext>
            </a:extLst>
          </p:cNvPr>
          <p:cNvGraphicFramePr/>
          <p:nvPr>
            <p:extLst>
              <p:ext uri="{D42A27DB-BD31-4B8C-83A1-F6EECF244321}">
                <p14:modId xmlns:p14="http://schemas.microsoft.com/office/powerpoint/2010/main" val="14054158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92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18">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20">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2">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3" name="Straight Connector 24">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CFE9C88B-93CA-A9E8-29F1-85E19FEA7E64}"/>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a:t>Why You Should Take an Azure Fundamentals Certification Exam</a:t>
            </a:r>
          </a:p>
        </p:txBody>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0910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F26D-77B0-4E42-994A-FF9451D1CCE1}"/>
              </a:ext>
            </a:extLst>
          </p:cNvPr>
          <p:cNvSpPr>
            <a:spLocks noGrp="1"/>
          </p:cNvSpPr>
          <p:nvPr>
            <p:ph type="ctrTitle"/>
          </p:nvPr>
        </p:nvSpPr>
        <p:spPr>
          <a:xfrm>
            <a:off x="788893" y="663701"/>
            <a:ext cx="10614212" cy="1156135"/>
          </a:xfrm>
        </p:spPr>
        <p:txBody>
          <a:bodyPr>
            <a:normAutofit/>
          </a:bodyPr>
          <a:lstStyle/>
          <a:p>
            <a:pPr algn="ctr"/>
            <a:r>
              <a:rPr lang="en-US" dirty="0"/>
              <a:t>Agenda</a:t>
            </a:r>
          </a:p>
        </p:txBody>
      </p:sp>
      <p:sp>
        <p:nvSpPr>
          <p:cNvPr id="3" name="Title 1">
            <a:extLst>
              <a:ext uri="{FF2B5EF4-FFF2-40B4-BE49-F238E27FC236}">
                <a16:creationId xmlns:a16="http://schemas.microsoft.com/office/drawing/2014/main" id="{E8F0FAEC-BFE0-9C4F-8ED0-5403F6246191}"/>
              </a:ext>
            </a:extLst>
          </p:cNvPr>
          <p:cNvSpPr txBox="1">
            <a:spLocks/>
          </p:cNvSpPr>
          <p:nvPr/>
        </p:nvSpPr>
        <p:spPr bwMode="auto">
          <a:xfrm>
            <a:off x="1507671" y="2104710"/>
            <a:ext cx="9176657" cy="3655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lnSpc>
                <a:spcPct val="120000"/>
              </a:lnSpc>
              <a:spcBef>
                <a:spcPct val="0"/>
              </a:spcBef>
              <a:spcAft>
                <a:spcPct val="0"/>
              </a:spcAft>
              <a:defRPr sz="6000" b="1" i="0" kern="1200">
                <a:solidFill>
                  <a:schemeClr val="bg1"/>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571500" indent="-571500">
              <a:buFont typeface="Arial" panose="020B0604020202020204" pitchFamily="34" charset="0"/>
              <a:buChar char="•"/>
            </a:pPr>
            <a:r>
              <a:rPr lang="en-US" sz="3600" dirty="0">
                <a:latin typeface="IBM Plex Sans SemiBold" panose="020B0503050203000203" pitchFamily="34" charset="77"/>
              </a:rPr>
              <a:t>What is the Problem?</a:t>
            </a:r>
          </a:p>
          <a:p>
            <a:pPr marL="571500" indent="-571500">
              <a:buFont typeface="Arial" panose="020B0604020202020204" pitchFamily="34" charset="0"/>
              <a:buChar char="•"/>
            </a:pPr>
            <a:r>
              <a:rPr lang="en-US" sz="3600" dirty="0">
                <a:latin typeface="IBM Plex Sans SemiBold" panose="020B0503050203000203" pitchFamily="34" charset="77"/>
              </a:rPr>
              <a:t>What is the Solution?</a:t>
            </a:r>
          </a:p>
          <a:p>
            <a:pPr marL="571500" indent="-571500">
              <a:buFont typeface="Arial" panose="020B0604020202020204" pitchFamily="34" charset="0"/>
              <a:buChar char="•"/>
            </a:pPr>
            <a:r>
              <a:rPr lang="en-US" sz="3600" dirty="0">
                <a:latin typeface="IBM Plex Sans SemiBold" panose="020B0503050203000203" pitchFamily="34" charset="77"/>
              </a:rPr>
              <a:t>What are the Benefits?</a:t>
            </a:r>
          </a:p>
          <a:p>
            <a:pPr marL="571500" indent="-571500">
              <a:buFont typeface="Arial" panose="020B0604020202020204" pitchFamily="34" charset="0"/>
              <a:buChar char="•"/>
            </a:pPr>
            <a:r>
              <a:rPr lang="en-US" sz="3600" dirty="0">
                <a:latin typeface="IBM Plex Sans SemiBold" panose="020B0503050203000203" pitchFamily="34" charset="77"/>
              </a:rPr>
              <a:t>Summary</a:t>
            </a:r>
          </a:p>
          <a:p>
            <a:pPr marL="571500" indent="-571500">
              <a:buFont typeface="Arial" panose="020B0604020202020204" pitchFamily="34" charset="0"/>
              <a:buChar char="•"/>
            </a:pPr>
            <a:endParaRPr lang="en-US" sz="3600" dirty="0">
              <a:latin typeface="IBM Plex Sans SemiBold" panose="020B0503050203000203" pitchFamily="34" charset="77"/>
            </a:endParaRPr>
          </a:p>
        </p:txBody>
      </p:sp>
    </p:spTree>
    <p:extLst>
      <p:ext uri="{BB962C8B-B14F-4D97-AF65-F5344CB8AC3E}">
        <p14:creationId xmlns:p14="http://schemas.microsoft.com/office/powerpoint/2010/main" val="42510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F993C45-B237-4CD5-A232-CD2DFFF5AB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BE9EA4F6-F0E3-4DB3-8F82-B91A1F693A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A7345F-1794-4777-80F8-B67B01BE7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AEB4062E-9879-4D6E-8C9A-55D81D61C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E0E1E50E-9B56-49FC-AC93-34C80F438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86CF095-2697-4E6D-832B-E71B7C8D6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A93A2EA0-D245-490B-A61D-8B32A8DF4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6BAC7BF2-009C-48C7-A7F2-2139B507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D60F62B-3828-4F12-B884-8A8925325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8A41293-53F5-4380-B216-EB66A4353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6DDE673-E05B-400B-B6E1-335E425D8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0E0A35-B97A-AEB6-597C-264FFD8D248F}"/>
              </a:ext>
            </a:extLst>
          </p:cNvPr>
          <p:cNvSpPr>
            <a:spLocks noGrp="1"/>
          </p:cNvSpPr>
          <p:nvPr>
            <p:ph type="ctrTitle"/>
          </p:nvPr>
        </p:nvSpPr>
        <p:spPr>
          <a:xfrm>
            <a:off x="1507066" y="999460"/>
            <a:ext cx="5698067" cy="4479852"/>
          </a:xfrm>
        </p:spPr>
        <p:txBody>
          <a:bodyPr vert="horz" lIns="91440" tIns="45720" rIns="91440" bIns="45720" rtlCol="0" anchor="ctr">
            <a:normAutofit/>
          </a:bodyPr>
          <a:lstStyle/>
          <a:p>
            <a:pPr algn="r"/>
            <a:r>
              <a:rPr lang="en-US" sz="5400" dirty="0">
                <a:solidFill>
                  <a:schemeClr val="accent1"/>
                </a:solidFill>
                <a:latin typeface="+mj-lt"/>
              </a:rPr>
              <a:t>What is the Problem?</a:t>
            </a:r>
          </a:p>
        </p:txBody>
      </p:sp>
      <p:sp>
        <p:nvSpPr>
          <p:cNvPr id="21"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6522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44">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9" name="Picture 3">
            <a:extLst>
              <a:ext uri="{FF2B5EF4-FFF2-40B4-BE49-F238E27FC236}">
                <a16:creationId xmlns:a16="http://schemas.microsoft.com/office/drawing/2014/main" id="{4A799C21-7724-7B1F-5AD4-0631883A5A3B}"/>
              </a:ext>
            </a:extLst>
          </p:cNvPr>
          <p:cNvPicPr>
            <a:picLocks noChangeAspect="1"/>
          </p:cNvPicPr>
          <p:nvPr/>
        </p:nvPicPr>
        <p:blipFill rotWithShape="1">
          <a:blip r:embed="rId2"/>
          <a:srcRect l="9091" t="12020" b="11372"/>
          <a:stretch/>
        </p:blipFill>
        <p:spPr>
          <a:xfrm>
            <a:off x="1" y="10"/>
            <a:ext cx="12191999" cy="6857990"/>
          </a:xfrm>
          <a:prstGeom prst="rect">
            <a:avLst/>
          </a:prstGeom>
        </p:spPr>
      </p:pic>
      <p:sp>
        <p:nvSpPr>
          <p:cNvPr id="56" name="Isosceles Triangle 55">
            <a:extLst>
              <a:ext uri="{FF2B5EF4-FFF2-40B4-BE49-F238E27FC236}">
                <a16:creationId xmlns:a16="http://schemas.microsoft.com/office/drawing/2014/main" id="{CC4083E7-7DB9-4FC5-B464-F3D93B8D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Parallelogram 57">
            <a:extLst>
              <a:ext uri="{FF2B5EF4-FFF2-40B4-BE49-F238E27FC236}">
                <a16:creationId xmlns:a16="http://schemas.microsoft.com/office/drawing/2014/main" id="{3A31F45F-754F-4DE9-BB47-376D852F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562" y="0"/>
            <a:ext cx="7315200" cy="6858000"/>
          </a:xfrm>
          <a:prstGeom prst="parallelogram">
            <a:avLst>
              <a:gd name="adj" fmla="val 14937"/>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527EB943-755E-4000-849C-70B9070CB5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88C0E865-DD2F-4731-8827-462D0810D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926CA434-D0D7-4D87-925F-AADDDC580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5">
            <a:extLst>
              <a:ext uri="{FF2B5EF4-FFF2-40B4-BE49-F238E27FC236}">
                <a16:creationId xmlns:a16="http://schemas.microsoft.com/office/drawing/2014/main" id="{321F9B9F-EF9D-471D-8682-32FC29FFD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B3E64CAB-A26E-41D9-BDF3-C2126B5E8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0E0A35-B97A-AEB6-597C-264FFD8D248F}"/>
              </a:ext>
            </a:extLst>
          </p:cNvPr>
          <p:cNvSpPr>
            <a:spLocks noGrp="1"/>
          </p:cNvSpPr>
          <p:nvPr>
            <p:ph type="ctrTitle"/>
          </p:nvPr>
        </p:nvSpPr>
        <p:spPr>
          <a:xfrm>
            <a:off x="4704200" y="1678665"/>
            <a:ext cx="5664292" cy="2369131"/>
          </a:xfrm>
        </p:spPr>
        <p:txBody>
          <a:bodyPr vert="horz" lIns="91440" tIns="45720" rIns="91440" bIns="45720" rtlCol="0" anchor="b">
            <a:normAutofit/>
          </a:bodyPr>
          <a:lstStyle/>
          <a:p>
            <a:pPr algn="r">
              <a:lnSpc>
                <a:spcPct val="110000"/>
              </a:lnSpc>
            </a:pPr>
            <a:r>
              <a:rPr lang="en-US" sz="2200" dirty="0">
                <a:solidFill>
                  <a:schemeClr val="accent1"/>
                </a:solidFill>
                <a:latin typeface="+mj-lt"/>
              </a:rPr>
              <a:t>“Disrupt With Data” – Microsoft Windows</a:t>
            </a:r>
            <a:br>
              <a:rPr lang="en-US" sz="2200" dirty="0">
                <a:solidFill>
                  <a:schemeClr val="accent1"/>
                </a:solidFill>
                <a:latin typeface="+mj-lt"/>
              </a:rPr>
            </a:br>
            <a:br>
              <a:rPr lang="en-US" sz="2200" dirty="0">
                <a:solidFill>
                  <a:schemeClr val="accent1"/>
                </a:solidFill>
                <a:latin typeface="+mj-lt"/>
              </a:rPr>
            </a:br>
            <a:br>
              <a:rPr lang="en-US" sz="2200" dirty="0">
                <a:solidFill>
                  <a:schemeClr val="accent1"/>
                </a:solidFill>
                <a:latin typeface="+mj-lt"/>
              </a:rPr>
            </a:br>
            <a:br>
              <a:rPr lang="en-US" sz="2200" dirty="0">
                <a:solidFill>
                  <a:schemeClr val="accent1"/>
                </a:solidFill>
                <a:latin typeface="+mj-lt"/>
              </a:rPr>
            </a:br>
            <a:endParaRPr lang="en-US" sz="2200" dirty="0">
              <a:solidFill>
                <a:schemeClr val="accent1"/>
              </a:solidFill>
              <a:latin typeface="+mj-lt"/>
            </a:endParaRPr>
          </a:p>
        </p:txBody>
      </p:sp>
      <p:sp>
        <p:nvSpPr>
          <p:cNvPr id="70" name="Rectangle 27">
            <a:extLst>
              <a:ext uri="{FF2B5EF4-FFF2-40B4-BE49-F238E27FC236}">
                <a16:creationId xmlns:a16="http://schemas.microsoft.com/office/drawing/2014/main" id="{B514DF98-6EAD-4CC5-A489-A860CF56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8">
            <a:extLst>
              <a:ext uri="{FF2B5EF4-FFF2-40B4-BE49-F238E27FC236}">
                <a16:creationId xmlns:a16="http://schemas.microsoft.com/office/drawing/2014/main" id="{B4D87FD0-176F-488F-BAD6-5CB75827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9">
            <a:extLst>
              <a:ext uri="{FF2B5EF4-FFF2-40B4-BE49-F238E27FC236}">
                <a16:creationId xmlns:a16="http://schemas.microsoft.com/office/drawing/2014/main" id="{92534681-4F90-4D14-B32A-6C2FB37C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7F846794-611C-4DF8-A443-7C27A11C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187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99E704-A962-BF90-0BF8-FAD6DED1B102}"/>
              </a:ext>
            </a:extLst>
          </p:cNvPr>
          <p:cNvPicPr>
            <a:picLocks noGrp="1" noChangeAspect="1"/>
          </p:cNvPicPr>
          <p:nvPr>
            <p:ph idx="1"/>
          </p:nvPr>
        </p:nvPicPr>
        <p:blipFill>
          <a:blip r:embed="rId2"/>
          <a:stretch/>
        </p:blipFill>
        <p:spPr>
          <a:xfrm>
            <a:off x="3795993" y="1131994"/>
            <a:ext cx="4601890" cy="4590386"/>
          </a:xfrm>
          <a:prstGeom prst="rect">
            <a:avLst/>
          </a:prstGeom>
        </p:spPr>
      </p:pic>
      <p:sp>
        <p:nvSpPr>
          <p:cNvPr id="2" name="TextBox 1">
            <a:extLst>
              <a:ext uri="{FF2B5EF4-FFF2-40B4-BE49-F238E27FC236}">
                <a16:creationId xmlns:a16="http://schemas.microsoft.com/office/drawing/2014/main" id="{3B5A9A28-DD31-1C00-8E13-62A973263964}"/>
              </a:ext>
            </a:extLst>
          </p:cNvPr>
          <p:cNvSpPr txBox="1"/>
          <p:nvPr/>
        </p:nvSpPr>
        <p:spPr>
          <a:xfrm>
            <a:off x="3365369" y="6023727"/>
            <a:ext cx="5184742" cy="646331"/>
          </a:xfrm>
          <a:prstGeom prst="rect">
            <a:avLst/>
          </a:prstGeom>
          <a:noFill/>
        </p:spPr>
        <p:txBody>
          <a:bodyPr wrap="square" rtlCol="0">
            <a:spAutoFit/>
          </a:bodyPr>
          <a:lstStyle/>
          <a:p>
            <a:r>
              <a:rPr lang="en-US" dirty="0"/>
              <a:t>Ask SQL Family (ASF) 026: Aaron Bertrand, Sentry One, Interview Oct 2019 sqlplayer.net</a:t>
            </a:r>
          </a:p>
        </p:txBody>
      </p:sp>
      <p:sp>
        <p:nvSpPr>
          <p:cNvPr id="3" name="TextBox 2">
            <a:extLst>
              <a:ext uri="{FF2B5EF4-FFF2-40B4-BE49-F238E27FC236}">
                <a16:creationId xmlns:a16="http://schemas.microsoft.com/office/drawing/2014/main" id="{B05E7C1E-CD6C-0701-C865-2586CDE23394}"/>
              </a:ext>
            </a:extLst>
          </p:cNvPr>
          <p:cNvSpPr txBox="1"/>
          <p:nvPr/>
        </p:nvSpPr>
        <p:spPr>
          <a:xfrm>
            <a:off x="2753710" y="483475"/>
            <a:ext cx="6442841" cy="369332"/>
          </a:xfrm>
          <a:prstGeom prst="rect">
            <a:avLst/>
          </a:prstGeom>
          <a:noFill/>
        </p:spPr>
        <p:txBody>
          <a:bodyPr wrap="square" rtlCol="0">
            <a:spAutoFit/>
          </a:bodyPr>
          <a:lstStyle/>
          <a:p>
            <a:r>
              <a:rPr lang="en-US" dirty="0"/>
              <a:t>“Disrupt with Data” – Microsoft Windows (Laptop Sticker)</a:t>
            </a:r>
          </a:p>
        </p:txBody>
      </p:sp>
    </p:spTree>
    <p:extLst>
      <p:ext uri="{BB962C8B-B14F-4D97-AF65-F5344CB8AC3E}">
        <p14:creationId xmlns:p14="http://schemas.microsoft.com/office/powerpoint/2010/main" val="3208804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573</TotalTime>
  <Words>1195</Words>
  <Application>Microsoft Office PowerPoint</Application>
  <PresentationFormat>Widescreen</PresentationFormat>
  <Paragraphs>126</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IBM Plex Sans</vt:lpstr>
      <vt:lpstr>IBM Plex Sans SemiBold</vt:lpstr>
      <vt:lpstr>Trebuchet MS</vt:lpstr>
      <vt:lpstr>Wingdings 3</vt:lpstr>
      <vt:lpstr>Facet</vt:lpstr>
      <vt:lpstr>Welcome</vt:lpstr>
      <vt:lpstr>Thank You!! Our Sponsors:</vt:lpstr>
      <vt:lpstr>Azure Tech Groups - Code of Conduct</vt:lpstr>
      <vt:lpstr>Juan</vt:lpstr>
      <vt:lpstr>Why You Should Take an Azure Fundamentals Certification Exam</vt:lpstr>
      <vt:lpstr>Agenda</vt:lpstr>
      <vt:lpstr>What is the Problem?</vt:lpstr>
      <vt:lpstr>“Disrupt With Data” – Microsoft Windows    </vt:lpstr>
      <vt:lpstr>PowerPoint Presentation</vt:lpstr>
      <vt:lpstr>PowerPoint Presentation</vt:lpstr>
      <vt:lpstr>PowerPoint Presentation</vt:lpstr>
      <vt:lpstr>Technical Skills required to do our job are changing significantly!</vt:lpstr>
      <vt:lpstr>What is the Solution?</vt:lpstr>
      <vt:lpstr>PowerPoint Presentation</vt:lpstr>
      <vt:lpstr>Microsoft Azure Fundamentals Virtual Training Day Webinars are FREE!</vt:lpstr>
      <vt:lpstr> </vt:lpstr>
      <vt:lpstr> </vt:lpstr>
      <vt:lpstr> </vt:lpstr>
      <vt:lpstr>Azure Data Fundamentals  4 modules  (6 hours)  </vt:lpstr>
      <vt:lpstr> </vt:lpstr>
      <vt:lpstr> </vt:lpstr>
      <vt:lpstr> </vt:lpstr>
      <vt:lpstr>Azure Fundamentals  18 modules </vt:lpstr>
      <vt:lpstr>Solution</vt:lpstr>
      <vt:lpstr>You completed the Azure Fundamentals Webinar.  You received the email to claim your voucher for a FREE exam.  You have the knowledge and the skills now.  Why schedule the free exam?  Why go for chance to get an Azure Fundamentals certification? </vt:lpstr>
      <vt:lpstr>Brent Ozar, SQL Server Consultant, Microsoft Certified Masters, Brent Ozar Unlimited  Which Microsoft Certification Should You Get? https://www.brentozar.com/archive/2021/01/which-microsoft-certification-should-you-get/</vt:lpstr>
      <vt:lpstr>Microsoft Exam Types Fundamental exams (45 minutes) “Most Microsoft Certification exams typically contain between 40-60 questions; …” </vt:lpstr>
      <vt:lpstr> </vt:lpstr>
      <vt:lpstr> </vt:lpstr>
      <vt:lpstr>What are the Benefits?</vt:lpstr>
      <vt:lpstr>The Benefits of Certification</vt:lpstr>
      <vt:lpstr>2021 Pearson VUE Value of IT Certification </vt:lpstr>
      <vt:lpstr>Career Development  Enrich your Professional Brand </vt:lpstr>
      <vt:lpstr>Credly.com Digital Credentials Profile URL https://www.credly.com/users/juan-moya.c7ac3 https://www.credly.com/badges/abb8b768-e61e-47ae-89af-11ca0f602ece571 </vt:lpstr>
      <vt:lpstr>PowerPoint Presentation</vt:lpstr>
      <vt:lpstr>PowerPoint Presentation</vt:lpstr>
      <vt:lpstr>PowerPoint Presentation</vt:lpstr>
      <vt:lpstr>Summary</vt:lpstr>
      <vt:lpstr>My Experience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 Exam</dc:title>
  <dc:creator>Juan Moya</dc:creator>
  <cp:keywords>Meetup</cp:keywords>
  <cp:lastModifiedBy>Juan Moya</cp:lastModifiedBy>
  <cp:revision>162</cp:revision>
  <dcterms:created xsi:type="dcterms:W3CDTF">2022-07-07T14:18:50Z</dcterms:created>
  <dcterms:modified xsi:type="dcterms:W3CDTF">2022-07-11T14:36:55Z</dcterms:modified>
  <cp:category>IDPA-Des Moines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491112-3728-42a0-bf3f-6af30dbff049_Enabled">
    <vt:lpwstr>true</vt:lpwstr>
  </property>
  <property fmtid="{D5CDD505-2E9C-101B-9397-08002B2CF9AE}" pid="3" name="MSIP_Label_bf491112-3728-42a0-bf3f-6af30dbff049_SetDate">
    <vt:lpwstr>2022-07-07T14:18:50Z</vt:lpwstr>
  </property>
  <property fmtid="{D5CDD505-2E9C-101B-9397-08002B2CF9AE}" pid="4" name="MSIP_Label_bf491112-3728-42a0-bf3f-6af30dbff049_Method">
    <vt:lpwstr>Standard</vt:lpwstr>
  </property>
  <property fmtid="{D5CDD505-2E9C-101B-9397-08002B2CF9AE}" pid="5" name="MSIP_Label_bf491112-3728-42a0-bf3f-6af30dbff049_Name">
    <vt:lpwstr>Sensitive</vt:lpwstr>
  </property>
  <property fmtid="{D5CDD505-2E9C-101B-9397-08002B2CF9AE}" pid="6" name="MSIP_Label_bf491112-3728-42a0-bf3f-6af30dbff049_SiteId">
    <vt:lpwstr>ef1b64d8-5bfd-4574-a645-bfbe6065b103</vt:lpwstr>
  </property>
  <property fmtid="{D5CDD505-2E9C-101B-9397-08002B2CF9AE}" pid="7" name="MSIP_Label_bf491112-3728-42a0-bf3f-6af30dbff049_ActionId">
    <vt:lpwstr>256579c9-c91f-4119-925c-6c3d2e80ad42</vt:lpwstr>
  </property>
  <property fmtid="{D5CDD505-2E9C-101B-9397-08002B2CF9AE}" pid="8" name="MSIP_Label_bf491112-3728-42a0-bf3f-6af30dbff049_ContentBits">
    <vt:lpwstr>0</vt:lpwstr>
  </property>
</Properties>
</file>