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0" r:id="rId4"/>
    <p:sldId id="268" r:id="rId5"/>
    <p:sldId id="269" r:id="rId6"/>
    <p:sldId id="266" r:id="rId7"/>
    <p:sldId id="264" r:id="rId8"/>
    <p:sldId id="265" r:id="rId9"/>
    <p:sldId id="271" r:id="rId10"/>
    <p:sldId id="270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DD971FF-D201-4062-814F-3E151606B0F3}" type="datetimeFigureOut">
              <a:rPr lang="he-IL" smtClean="0"/>
              <a:t>ד'/סיון/תשפ"ד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7723FA9-A28A-4152-9353-B9A48A2E43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362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להוסיף </a:t>
            </a:r>
            <a:r>
              <a:rPr lang="en-US" dirty="0"/>
              <a:t>power low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89C9E-B1C5-4EF7-B3BC-D73CF4DE0265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1994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מה רואים כאן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89C9E-B1C5-4EF7-B3BC-D73CF4DE0265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9820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800" dirty="0">
                <a:effectLst/>
                <a:latin typeface="Tahoma" panose="020B0604030504040204" pitchFamily="34" charset="0"/>
              </a:rPr>
              <a:t>צריך לשנות את ההסתברות</a:t>
            </a:r>
            <a:endParaRPr lang="he-IL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89C9E-B1C5-4EF7-B3BC-D73CF4DE0265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0059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800" dirty="0">
                <a:effectLst/>
                <a:latin typeface="Tahoma" panose="020B0604030504040204" pitchFamily="34" charset="0"/>
              </a:rPr>
              <a:t>מה אומרים הגרפים האלו? לראות במצגת של הדסה תוצאות של הפצה</a:t>
            </a:r>
            <a:endParaRPr lang="he-IL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89C9E-B1C5-4EF7-B3BC-D73CF4DE0265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277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FCE2DA-7C6A-8B5C-0CC1-45732D325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B59AAC2-29C9-0E74-BEAE-511DFAB56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B922E4C-73C7-255B-228B-9D9B3922A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C0DC-4ED1-47CC-BF05-F0A2418C766F}" type="datetimeFigureOut">
              <a:rPr lang="he-IL" smtClean="0"/>
              <a:t>ג'/סיון/תשפ"ד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FA5C69F-8544-8DEC-66F7-EB2CCBA61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FF4E9A3-9D6C-6AD3-8187-55D36CB9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8AD7-E75B-495A-89EC-4630F210AA6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892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0E9B82-71AE-9C75-7C3B-AC430D5E8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D3893EF-4667-7E07-466F-53F144025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1D7BC86-28CE-8C3C-86F0-235FFA295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C0DC-4ED1-47CC-BF05-F0A2418C766F}" type="datetimeFigureOut">
              <a:rPr lang="he-IL" smtClean="0"/>
              <a:t>ג'/סיון/תשפ"ד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5C9F37B-05DE-CCBB-EBD4-D8C1C959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8007E29-CDEF-8460-CE3E-ED602AB4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8AD7-E75B-495A-89EC-4630F210AA6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243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7F80576-6BAB-CCE3-6B6C-7F77C52D18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D5DC40D-0CB8-1705-A562-AD0B8CDEF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7986C59-1C97-A947-4E45-CD12B6BCB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C0DC-4ED1-47CC-BF05-F0A2418C766F}" type="datetimeFigureOut">
              <a:rPr lang="he-IL" smtClean="0"/>
              <a:t>ג'/סיון/תשפ"ד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1368F8E-5CC6-E070-D018-41F52C0AF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E80C6B1-EA0D-D055-950D-FB81004A8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8AD7-E75B-495A-89EC-4630F210AA6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827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108E2F-0B8C-A8FC-B2C0-DEC8EFE26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E51969F-70C4-B235-6FE0-BEFAFD264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79C859A-6027-455A-FE43-DE08274A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C0DC-4ED1-47CC-BF05-F0A2418C766F}" type="datetimeFigureOut">
              <a:rPr lang="he-IL" smtClean="0"/>
              <a:t>ג'/סיון/תשפ"ד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B39AE9A-D9E5-E359-D2C9-18A00D012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E73521B-4CE4-FF4D-35A7-E37968401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8AD7-E75B-495A-89EC-4630F210AA6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855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FA33982-5F99-6E86-9C2F-54C13E1D6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0167CC4-F718-C073-143A-E10C10C92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A0C1982-C248-9844-8E25-50B3A4C9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C0DC-4ED1-47CC-BF05-F0A2418C766F}" type="datetimeFigureOut">
              <a:rPr lang="he-IL" smtClean="0"/>
              <a:t>ג'/סיון/תשפ"ד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87CEAF4-ADAC-EEB6-98E1-6FDC3E0A7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5D78E4B-9612-F76E-E151-F3E0AED0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8AD7-E75B-495A-89EC-4630F210AA6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499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F19B17-4FFC-F9CA-032E-C2203A72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CCEB1DB-62A9-B9A1-CDA5-F2CC7385E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1602E8D-A635-8209-1E7C-657CE9643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397548C-1510-86E9-A933-C63EE5846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C0DC-4ED1-47CC-BF05-F0A2418C766F}" type="datetimeFigureOut">
              <a:rPr lang="he-IL" smtClean="0"/>
              <a:t>ג'/סיון/תשפ"ד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F8D1E9F-074D-D0E5-F539-AD2492069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9DF26B8-CF6F-4DB2-47CE-AA63E242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8AD7-E75B-495A-89EC-4630F210AA6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733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C03350-C421-C170-94A1-8843F1679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629A7F8-138D-1A8A-F7DC-7E8E84929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B1C90C8-A726-E96E-DFEC-1FBDE7BA1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E0BCA05-65CB-EFF2-289B-DF9C496F6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389095FE-C870-D91F-5715-D1EB31BBA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275CB6F-2EF1-2B94-1EAC-FEC71C39D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C0DC-4ED1-47CC-BF05-F0A2418C766F}" type="datetimeFigureOut">
              <a:rPr lang="he-IL" smtClean="0"/>
              <a:t>ג'/סיון/תשפ"ד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1FC3B58-79EB-9119-2C04-C5052C614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8D4D9091-4007-5E10-683B-82C0048B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8AD7-E75B-495A-89EC-4630F210AA6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399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88F9A5-EC54-48ED-0C8A-C4BF37A3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1860FED3-56BA-A2D3-114C-483002F1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C0DC-4ED1-47CC-BF05-F0A2418C766F}" type="datetimeFigureOut">
              <a:rPr lang="he-IL" smtClean="0"/>
              <a:t>ג'/סיון/תשפ"ד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476B6BB-BCC2-A8D5-36EB-009294F1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922295C-BFF0-DAEE-1F5D-EC7C77BA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8AD7-E75B-495A-89EC-4630F210AA6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122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84FF54A-B0DE-6CA3-CFA9-2288E4DB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C0DC-4ED1-47CC-BF05-F0A2418C766F}" type="datetimeFigureOut">
              <a:rPr lang="he-IL" smtClean="0"/>
              <a:t>ג'/סיון/תשפ"ד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348C4C8-5D28-EC25-89F0-ECBA872D6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CE1036D-ACFE-329E-8555-6822B824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8AD7-E75B-495A-89EC-4630F210AA6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337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5E81A7-AEFC-E7E5-6EC6-BBD9EA825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56EBBE-4D21-9AF0-1313-A032E3C2C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721B654-BD85-8809-71DE-70E9DF651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4DB4435-666E-C002-31A5-D584D437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C0DC-4ED1-47CC-BF05-F0A2418C766F}" type="datetimeFigureOut">
              <a:rPr lang="he-IL" smtClean="0"/>
              <a:t>ג'/סיון/תשפ"ד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E6C8961-7C17-34E5-8B58-1C566B790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0565DA7-2DDE-4DD3-4A52-A5E0482E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8AD7-E75B-495A-89EC-4630F210AA6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444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86888A-A0D5-E3DD-F26E-F71B7F4BD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B812E2B-EB91-7A32-C9EF-7A9A75F18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3A323D9-3FBA-0FD7-31A1-5C6E9F61D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A498B78-2429-509E-CFC0-F8D9E8A6E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C0DC-4ED1-47CC-BF05-F0A2418C766F}" type="datetimeFigureOut">
              <a:rPr lang="he-IL" smtClean="0"/>
              <a:t>ג'/סיון/תשפ"ד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C1D9F22-5446-BC73-F5CF-66BF94D3A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AC0E451-60FA-462E-B012-5DF928FAB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8AD7-E75B-495A-89EC-4630F210AA6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951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B9E5D5D0-0B82-F22E-5F90-F66F403BD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3C91F5B-5741-2994-2631-320CF22F9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90E5D04-02EE-154B-0DD1-D357D1A85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6C0DC-4ED1-47CC-BF05-F0A2418C766F}" type="datetimeFigureOut">
              <a:rPr lang="he-IL" smtClean="0"/>
              <a:t>ג'/סיון/תשפ"ד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814B0C6-C85D-8E16-19D3-9AB615686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5A36479-311A-ECCA-BE29-72E87AFCA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58AD7-E75B-495A-89EC-4630F210AA6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003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FA976C1-5A75-13E2-B07C-EFC0E47F8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latin typeface="Guttman-Aharoni" panose="02010701010101010101" pitchFamily="2" charset="-79"/>
                <a:cs typeface="Guttman-Aharoni" panose="02010701010101010101" pitchFamily="2" charset="-79"/>
              </a:rPr>
              <a:t>ויקיפדיה – מלחמת "חרבות ברזל"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AB87A05-D8AB-2110-E3E3-5DABC7E45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מקור הנתונים:</a:t>
            </a:r>
          </a:p>
          <a:p>
            <a:pPr marL="0" indent="0">
              <a:buNone/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הורדנו נתונים מוויקיפדיה באנגלית באמצעות ה-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התחלנו מהערך "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Re'im music festival massacre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והורדנו את כל הקישורים היוצאים מדף זה ומכל קישור המשכנו להוריד את הקישורים היוצאים ממנו עד לעומק 3 ככה הגענו ל- 55434 צמתים ו- 199162 קשתות.</a:t>
            </a:r>
          </a:p>
          <a:p>
            <a:pPr marL="0" indent="0">
              <a:buNone/>
            </a:pPr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he-IL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שאלת המחקר: "האם קיים קשר בין שני כותבים בעלי כמות מאמרים דומה אשר פרסמו בתאריכים זהים?"</a:t>
            </a:r>
          </a:p>
        </p:txBody>
      </p:sp>
    </p:spTree>
    <p:extLst>
      <p:ext uri="{BB962C8B-B14F-4D97-AF65-F5344CB8AC3E}">
        <p14:creationId xmlns:p14="http://schemas.microsoft.com/office/powerpoint/2010/main" val="2469192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1B7B5A-DCAD-E036-DC03-026DC7E6B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מסקנות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B73AAA1-FE30-36BA-66A8-4676FB14E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המחקר חושף קשר בולט בין מחברים שכתבו מאמרים לאחר ה7 באוקטובר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לבין כמות המאמרים שכתבו.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הדפוסים שמצאנו, מראים כי לרוב המחברים יש תפוקה עקבית.</a:t>
            </a:r>
            <a:endParaRPr lang="he-IL" alt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0" lang="he-IL" alt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המחקר מדגים את הקשר בין ההתנהגויות של כותבים במונחים של יצירת מאמרים לאחר 7 באוקטובר, עם מגמה כללית של הגברת מרכזיות וקישוריות של מאמרים חדשים יותר ברשת ויקיפדיה.</a:t>
            </a:r>
            <a:endParaRPr kumimoji="0" lang="he-IL" altLang="he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6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32A170FA-A061-9C5C-C00E-6F8C711D1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05" y="103366"/>
            <a:ext cx="4126674" cy="2851578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8B610850-177B-867F-2C26-1B68EAE73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הגרף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1B14093-462F-BA34-4452-6615F2145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065" y="2954075"/>
            <a:ext cx="5356529" cy="3903925"/>
          </a:xfrm>
        </p:spPr>
        <p:txBody>
          <a:bodyPr>
            <a:normAutofit/>
          </a:bodyPr>
          <a:lstStyle/>
          <a:p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צומת – ערך בויקיפדיה.</a:t>
            </a:r>
          </a:p>
          <a:p>
            <a:pPr lvl="1"/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מספר הצמתים בגרף המקורי: 55434.</a:t>
            </a:r>
          </a:p>
          <a:p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קשת – קישור מערך מסוים לערך אחר בויקיפדיה.</a:t>
            </a:r>
          </a:p>
          <a:p>
            <a:pPr lvl="1"/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מספר הקשתות בגרף המקורי: 199162.</a:t>
            </a:r>
          </a:p>
          <a:p>
            <a:pPr marL="0" indent="0">
              <a:buNone/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כל צומת מחזיק את הנתונים הבאים:</a:t>
            </a:r>
          </a:p>
          <a:p>
            <a:pPr lvl="1"/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שם הערך </a:t>
            </a:r>
            <a:r>
              <a:rPr lang="he-I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בויקיפדיה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תאריך היצירה של הערך.</a:t>
            </a:r>
          </a:p>
          <a:p>
            <a:pPr lvl="1"/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שם הכותב.</a:t>
            </a:r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90BDED47-D255-9369-4A02-69D7C169E9CE}"/>
              </a:ext>
            </a:extLst>
          </p:cNvPr>
          <p:cNvSpPr txBox="1">
            <a:spLocks/>
          </p:cNvSpPr>
          <p:nvPr/>
        </p:nvSpPr>
        <p:spPr>
          <a:xfrm>
            <a:off x="1025718" y="2954944"/>
            <a:ext cx="5356529" cy="3799689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רכיב קשירות: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גודל רכיב הקשירות הגדול ביותר: 55432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קוטר: 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הגרף לאחר השביעי באוקטובר:</a:t>
            </a:r>
          </a:p>
          <a:p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מספר הצמתים: 1800</a:t>
            </a:r>
          </a:p>
          <a:p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מספר הקשתות: 68930</a:t>
            </a:r>
          </a:p>
        </p:txBody>
      </p:sp>
    </p:spTree>
    <p:extLst>
      <p:ext uri="{BB962C8B-B14F-4D97-AF65-F5344CB8AC3E}">
        <p14:creationId xmlns:p14="http://schemas.microsoft.com/office/powerpoint/2010/main" val="4280073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8DC2BF-1A28-1FBF-2346-7E3921A30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5009" y="2238613"/>
            <a:ext cx="3186068" cy="1325563"/>
          </a:xfrm>
        </p:spPr>
        <p:txBody>
          <a:bodyPr>
            <a:normAutofit fontScale="90000"/>
          </a:bodyPr>
          <a:lstStyle/>
          <a:p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התפלגות דרגות לפני ואחרי 7.10</a:t>
            </a:r>
          </a:p>
        </p:txBody>
      </p:sp>
      <p:pic>
        <p:nvPicPr>
          <p:cNvPr id="5" name="מציין מיקום תוכן 4" descr="תמונה שמכילה טקסט, תרשים, עלילה, קו&#10;&#10;התיאור נוצר באופן אוטומטי">
            <a:extLst>
              <a:ext uri="{FF2B5EF4-FFF2-40B4-BE49-F238E27FC236}">
                <a16:creationId xmlns:a16="http://schemas.microsoft.com/office/drawing/2014/main" id="{69DBE33D-9EE1-EC8E-1569-98E0B43ED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41" y="111276"/>
            <a:ext cx="8262093" cy="6593039"/>
          </a:xfrm>
        </p:spPr>
      </p:pic>
    </p:spTree>
    <p:extLst>
      <p:ext uri="{BB962C8B-B14F-4D97-AF65-F5344CB8AC3E}">
        <p14:creationId xmlns:p14="http://schemas.microsoft.com/office/powerpoint/2010/main" val="470275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D079C1-A576-73A5-EA86-C7CBA42A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ניתוח מרכזיות רשת של טבחים בישראל 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מול טבחים בעזה</a:t>
            </a:r>
            <a:endParaRPr lang="he-IL" dirty="0"/>
          </a:p>
        </p:txBody>
      </p:sp>
      <p:pic>
        <p:nvPicPr>
          <p:cNvPr id="10" name="תמונה 9" descr="תמונה שמכילה טקסט, צילום מסך, מקביל, תרשים&#10;&#10;התיאור נוצר באופן אוטומטי">
            <a:extLst>
              <a:ext uri="{FF2B5EF4-FFF2-40B4-BE49-F238E27FC236}">
                <a16:creationId xmlns:a16="http://schemas.microsoft.com/office/drawing/2014/main" id="{5163F02F-FCAA-050E-9F76-15B94C0F77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52"/>
          <a:stretch/>
        </p:blipFill>
        <p:spPr>
          <a:xfrm>
            <a:off x="1042610" y="1896632"/>
            <a:ext cx="10311190" cy="490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9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1626F900-FAD0-F272-1667-DDB3F8BD966B}"/>
              </a:ext>
            </a:extLst>
          </p:cNvPr>
          <p:cNvGraphicFramePr>
            <a:graphicFrameLocks noGrp="1"/>
          </p:cNvGraphicFramePr>
          <p:nvPr/>
        </p:nvGraphicFramePr>
        <p:xfrm>
          <a:off x="2457752" y="2282371"/>
          <a:ext cx="8128000" cy="3134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736161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657658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889618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27568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כותרת </a:t>
                      </a:r>
                      <a:r>
                        <a:rPr lang="he-IL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בויקיפדיה</a:t>
                      </a:r>
                      <a:endParaRPr lang="he-IL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PageRank</a:t>
                      </a:r>
                      <a:endParaRPr lang="he-IL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Closeness</a:t>
                      </a:r>
                      <a:endParaRPr lang="he-IL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Betweenness</a:t>
                      </a:r>
                      <a:endParaRPr lang="he-IL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26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Re'im music festival massacre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0.002125</a:t>
                      </a:r>
                      <a:endParaRPr lang="he-IL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0.197471</a:t>
                      </a:r>
                      <a:endParaRPr lang="he-IL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0.002150</a:t>
                      </a:r>
                      <a:endParaRPr lang="he-IL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49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Be'eri massacre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0.002053</a:t>
                      </a:r>
                      <a:endParaRPr lang="he-IL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0.196768</a:t>
                      </a:r>
                      <a:endParaRPr lang="he-IL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0.000563</a:t>
                      </a:r>
                      <a:endParaRPr lang="he-IL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360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Nahal Oz massacre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0.000450</a:t>
                      </a:r>
                      <a:endParaRPr lang="he-IL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0.103158</a:t>
                      </a:r>
                      <a:endParaRPr lang="he-IL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0.000134</a:t>
                      </a:r>
                      <a:endParaRPr lang="he-IL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949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Refah</a:t>
                      </a: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massacre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0.000444</a:t>
                      </a:r>
                      <a:endParaRPr lang="he-IL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0.103349</a:t>
                      </a:r>
                      <a:endParaRPr lang="he-IL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0.000225</a:t>
                      </a:r>
                      <a:endParaRPr lang="he-IL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880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Al-Rashid massacre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0.000442</a:t>
                      </a:r>
                      <a:endParaRPr lang="he-IL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0.101838</a:t>
                      </a:r>
                      <a:endParaRPr lang="he-IL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0.0000958</a:t>
                      </a:r>
                      <a:endParaRPr lang="he-IL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022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Shadia Abu Ghazala school massacre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0.000423</a:t>
                      </a:r>
                      <a:endParaRPr lang="he-IL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0.101282</a:t>
                      </a:r>
                      <a:endParaRPr lang="he-IL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0.000441</a:t>
                      </a:r>
                      <a:endParaRPr lang="he-IL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32533"/>
                  </a:ext>
                </a:extLst>
              </a:tr>
            </a:tbl>
          </a:graphicData>
        </a:graphic>
      </p:graphicFrame>
      <p:sp>
        <p:nvSpPr>
          <p:cNvPr id="5" name="כותרת 1">
            <a:extLst>
              <a:ext uri="{FF2B5EF4-FFF2-40B4-BE49-F238E27FC236}">
                <a16:creationId xmlns:a16="http://schemas.microsoft.com/office/drawing/2014/main" id="{EFFADB9F-61BE-A61F-CF6E-7DF4D58B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ניתוח מרכזיות רשת של טבחים בישראל 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מול טבחים בעזה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31728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5573AC-7F6E-1AE8-A03C-FFECE433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PageRank, Betweenness, Closeness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של הגרף המלא ושל הגרף לאחר ה- 7.10</a:t>
            </a:r>
          </a:p>
        </p:txBody>
      </p:sp>
      <p:pic>
        <p:nvPicPr>
          <p:cNvPr id="4" name="מציין מיקום תוכן 4">
            <a:extLst>
              <a:ext uri="{FF2B5EF4-FFF2-40B4-BE49-F238E27FC236}">
                <a16:creationId xmlns:a16="http://schemas.microsoft.com/office/drawing/2014/main" id="{CEC3B145-7434-CE8E-FE72-70DB569AC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2476" y="1825625"/>
            <a:ext cx="85470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56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3646BB-6DA0-BD6C-BE68-967434C4D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הפצה -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Spreading</a:t>
            </a:r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6B06CCE-E0CD-8440-E61D-5C498073F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הסתברויות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p1, p2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p1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כמות מאמרים שפרסם הכותב / כמות המאמרים הגדולה ביותר שכתבו (154).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p2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תאריך פרסום הפוסט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p1 * p2</a:t>
            </a:r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פונקציה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המוגדרת באופן הבא: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f(u, v) = 1 if p(u) = p(v) else p(u) * p(v)</a:t>
            </a:r>
          </a:p>
          <a:p>
            <a:pPr marL="457200" lvl="1" indent="0">
              <a:buNone/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המאמר הכי דומה למקור שלנו הוא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Israeli invasion of the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gaza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strip</a:t>
            </a:r>
          </a:p>
          <a:p>
            <a:pPr marL="457200" lvl="1" indent="0">
              <a:buNone/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המאמר שהכי פחות דומה למאמר שלנו הוא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2024 Iranian strike in Israel</a:t>
            </a:r>
          </a:p>
          <a:p>
            <a:pPr marL="457200" lvl="1" indent="0">
              <a:buNone/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הרצאה אקראית מהמקור: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f(“Re’im music festival massacre”, “2024 University of Pennsylvania pro-Palestinian campus occupation” ) = 0.734375	</a:t>
            </a:r>
          </a:p>
        </p:txBody>
      </p:sp>
    </p:spTree>
    <p:extLst>
      <p:ext uri="{BB962C8B-B14F-4D97-AF65-F5344CB8AC3E}">
        <p14:creationId xmlns:p14="http://schemas.microsoft.com/office/powerpoint/2010/main" val="606673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9274A9-E032-04B8-60BA-C55E89E4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הפצה מהמקור לכל המאמרים</a:t>
            </a:r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8A5425CD-40F1-C0BB-09F5-2BF29B23B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152" y="1690687"/>
            <a:ext cx="5733225" cy="4351338"/>
          </a:xfrm>
          <a:prstGeom prst="rect">
            <a:avLst/>
          </a:prstGeom>
        </p:spPr>
      </p:pic>
      <p:pic>
        <p:nvPicPr>
          <p:cNvPr id="6" name="מציין מיקום תוכן 4">
            <a:extLst>
              <a:ext uri="{FF2B5EF4-FFF2-40B4-BE49-F238E27FC236}">
                <a16:creationId xmlns:a16="http://schemas.microsoft.com/office/drawing/2014/main" id="{B1725CE1-0E32-C99F-BED6-C30B9DB24865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04" y="1928628"/>
            <a:ext cx="6199748" cy="387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554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EBFA46-630E-AA22-4D00-5D6C50A7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PowerLaw</a:t>
            </a:r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ABE676AF-31C4-6B75-3A9A-926E4D402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711" y="1825625"/>
            <a:ext cx="103385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7629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431</Words>
  <Application>Microsoft Office PowerPoint</Application>
  <PresentationFormat>מסך רחב</PresentationFormat>
  <Paragraphs>78</Paragraphs>
  <Slides>10</Slides>
  <Notes>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Guttman-Aharoni</vt:lpstr>
      <vt:lpstr>Tahoma</vt:lpstr>
      <vt:lpstr>ערכת נושא Office</vt:lpstr>
      <vt:lpstr>ויקיפדיה – מלחמת "חרבות ברזל"</vt:lpstr>
      <vt:lpstr>הגרף</vt:lpstr>
      <vt:lpstr>התפלגות דרגות לפני ואחרי 7.10</vt:lpstr>
      <vt:lpstr>ניתוח מרכזיות רשת של טבחים בישראל  מול טבחים בעזה</vt:lpstr>
      <vt:lpstr>ניתוח מרכזיות רשת של טבחים בישראל  מול טבחים בעזה</vt:lpstr>
      <vt:lpstr>PageRank, Betweenness, Closeness של הגרף המלא ושל הגרף לאחר ה- 7.10</vt:lpstr>
      <vt:lpstr>הפצה - Spreading</vt:lpstr>
      <vt:lpstr>הפצה מהמקור לכל המאמרים</vt:lpstr>
      <vt:lpstr>PowerLaw</vt:lpstr>
      <vt:lpstr>מסקנות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Shoam Moyal</dc:creator>
  <cp:lastModifiedBy>Shoam Moyal</cp:lastModifiedBy>
  <cp:revision>2</cp:revision>
  <dcterms:created xsi:type="dcterms:W3CDTF">2024-06-09T11:44:43Z</dcterms:created>
  <dcterms:modified xsi:type="dcterms:W3CDTF">2024-06-10T14:21:24Z</dcterms:modified>
</cp:coreProperties>
</file>