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7" r:id="rId9"/>
    <p:sldId id="265" r:id="rId10"/>
    <p:sldId id="266" r:id="rId11"/>
  </p:sldIdLst>
  <p:sldSz cx="18288000" cy="10287000"/>
  <p:notesSz cx="6858000" cy="9144000"/>
  <p:embeddedFontLst>
    <p:embeddedFont>
      <p:font typeface="Calibri" panose="020F0502020204030204" pitchFamily="34" charset="0"/>
      <p:regular r:id="rId13"/>
      <p:bold r:id="rId14"/>
      <p:italic r:id="rId15"/>
      <p:boldItalic r:id="rId16"/>
    </p:embeddedFont>
    <p:embeddedFont>
      <p:font typeface="Clear Sans Regular Bold" panose="020B0604020202020204" charset="0"/>
      <p:regular r:id="rId17"/>
    </p:embeddedFont>
    <p:embeddedFont>
      <p:font typeface="Georgia" panose="02040502050405020303" pitchFamily="18"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3146" autoAdjust="0"/>
  </p:normalViewPr>
  <p:slideViewPr>
    <p:cSldViewPr>
      <p:cViewPr varScale="1">
        <p:scale>
          <a:sx n="44" d="100"/>
          <a:sy n="44" d="100"/>
        </p:scale>
        <p:origin x="76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05.08.2024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4271106"/>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eorgia" panose="02040502050405020303" pitchFamily="18" charset="0"/>
              </a:rPr>
              <a:t>Analysis on 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mj-lt"/>
                </a:rPr>
                <a:t>Project recap</a:t>
              </a:r>
            </a:p>
            <a:p>
              <a:pPr>
                <a:lnSpc>
                  <a:spcPts val="2660"/>
                </a:lnSpc>
              </a:pPr>
              <a:r>
                <a:rPr lang="en-US" sz="1900" spc="-19" dirty="0">
                  <a:solidFill>
                    <a:srgbClr val="000000"/>
                  </a:solidFill>
                  <a:latin typeface="+mj-lt"/>
                </a:rPr>
                <a:t>Problem</a:t>
              </a:r>
            </a:p>
            <a:p>
              <a:pPr>
                <a:lnSpc>
                  <a:spcPts val="2660"/>
                </a:lnSpc>
              </a:pPr>
              <a:r>
                <a:rPr lang="en-US" sz="1900" spc="-19" dirty="0">
                  <a:solidFill>
                    <a:srgbClr val="000000"/>
                  </a:solidFill>
                  <a:latin typeface="+mj-lt"/>
                </a:rPr>
                <a:t>The Analytics team</a:t>
              </a:r>
            </a:p>
            <a:p>
              <a:pPr>
                <a:lnSpc>
                  <a:spcPts val="2660"/>
                </a:lnSpc>
              </a:pPr>
              <a:r>
                <a:rPr lang="en-US" sz="1900" spc="-19" dirty="0">
                  <a:solidFill>
                    <a:srgbClr val="000000"/>
                  </a:solidFill>
                  <a:latin typeface="+mj-lt"/>
                </a:rPr>
                <a:t>Process</a:t>
              </a:r>
            </a:p>
            <a:p>
              <a:pPr>
                <a:lnSpc>
                  <a:spcPts val="2660"/>
                </a:lnSpc>
              </a:pPr>
              <a:r>
                <a:rPr lang="en-US" sz="1900" spc="-19" dirty="0">
                  <a:solidFill>
                    <a:srgbClr val="000000"/>
                  </a:solidFill>
                  <a:latin typeface="+mj-lt"/>
                </a:rPr>
                <a:t>Insights</a:t>
              </a:r>
            </a:p>
            <a:p>
              <a:pPr>
                <a:lnSpc>
                  <a:spcPts val="2660"/>
                </a:lnSpc>
              </a:pPr>
              <a:r>
                <a:rPr lang="en-US" sz="1900" spc="-19" dirty="0">
                  <a:solidFill>
                    <a:srgbClr val="000000"/>
                  </a:solidFill>
                  <a:latin typeface="+mj-lt"/>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5" name="TextBox 34">
            <a:extLst>
              <a:ext uri="{FF2B5EF4-FFF2-40B4-BE49-F238E27FC236}">
                <a16:creationId xmlns:a16="http://schemas.microsoft.com/office/drawing/2014/main" id="{5DC24A81-D94B-40CD-812E-E778345240BD}"/>
              </a:ext>
            </a:extLst>
          </p:cNvPr>
          <p:cNvSpPr txBox="1"/>
          <p:nvPr/>
        </p:nvSpPr>
        <p:spPr>
          <a:xfrm>
            <a:off x="8319776" y="2440781"/>
            <a:ext cx="7969404" cy="3693319"/>
          </a:xfrm>
          <a:prstGeom prst="rect">
            <a:avLst/>
          </a:prstGeom>
          <a:noFill/>
        </p:spPr>
        <p:txBody>
          <a:bodyPr wrap="square" rtlCol="0">
            <a:spAutoFit/>
          </a:bodyPr>
          <a:lstStyle/>
          <a:p>
            <a:r>
              <a:rPr lang="en-US" sz="2400" dirty="0"/>
              <a:t>Social Buzz is a fast growing technology platform that needs to </a:t>
            </a:r>
          </a:p>
          <a:p>
            <a:r>
              <a:rPr lang="en-US" sz="2400" dirty="0"/>
              <a:t>adapt quickly to its global scale.</a:t>
            </a:r>
          </a:p>
          <a:p>
            <a:r>
              <a:rPr lang="en-US" sz="2400" dirty="0"/>
              <a:t>Accenture has started a 3 months POC to focus on 3 tasks such as:</a:t>
            </a:r>
          </a:p>
          <a:p>
            <a:pPr marL="285750" indent="-285750">
              <a:buFont typeface="Arial" panose="020B0604020202020204" pitchFamily="34" charset="0"/>
              <a:buChar char="•"/>
            </a:pPr>
            <a:r>
              <a:rPr lang="en-US" sz="2400" dirty="0"/>
              <a:t>An audit of their big data practice </a:t>
            </a:r>
          </a:p>
          <a:p>
            <a:pPr marL="285750" indent="-285750">
              <a:buFont typeface="Arial" panose="020B0604020202020204" pitchFamily="34" charset="0"/>
              <a:buChar char="•"/>
            </a:pPr>
            <a:r>
              <a:rPr lang="en-US" sz="2400" dirty="0"/>
              <a:t>Recommendations for a successful IPO </a:t>
            </a:r>
          </a:p>
          <a:p>
            <a:pPr marL="285750" indent="-285750">
              <a:buFont typeface="Arial" panose="020B0604020202020204" pitchFamily="34" charset="0"/>
              <a:buChar char="•"/>
            </a:pPr>
            <a:r>
              <a:rPr lang="en-US" sz="2400" dirty="0"/>
              <a:t>An analysis of Social Buzz content categories that highlights the top</a:t>
            </a:r>
          </a:p>
          <a:p>
            <a:pPr marL="285750" indent="-285750">
              <a:buFont typeface="Arial" panose="020B0604020202020204" pitchFamily="34" charset="0"/>
              <a:buChar char="•"/>
            </a:pPr>
            <a:r>
              <a:rPr lang="en-US" sz="2400" dirty="0"/>
              <a:t> 5 categories with the largest aggregate popularity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38100"/>
            <a:ext cx="9964482" cy="10287000"/>
          </a:xfrm>
          <a:prstGeom prst="rect">
            <a:avLst/>
          </a:prstGeom>
          <a:solidFill>
            <a:srgbClr val="A100FF"/>
          </a:solidFill>
          <a:ln>
            <a:solidFill>
              <a:srgbClr val="A100FF"/>
            </a:solidFill>
          </a:ln>
        </p:spPr>
        <p:txBody>
          <a:bodyPr anchor="ctr"/>
          <a:lstStyle/>
          <a:p>
            <a:pPr algn="ctr"/>
            <a:r>
              <a:rPr lang="en-AU" sz="2400" dirty="0">
                <a:solidFill>
                  <a:schemeClr val="bg1"/>
                </a:solidFill>
              </a:rPr>
              <a:t>Thousands of post everyday. How can we capitalize on so much data being generated</a:t>
            </a:r>
          </a:p>
          <a:p>
            <a:pPr algn="ctr"/>
            <a:r>
              <a:rPr lang="en-AU" sz="2400" dirty="0">
                <a:solidFill>
                  <a:schemeClr val="bg1"/>
                </a:solidFill>
              </a:rPr>
              <a:t>Analysis on how to find the Top 5 most poplar category of </a:t>
            </a:r>
            <a:r>
              <a:rPr lang="en-AU" sz="2000" dirty="0">
                <a:solidFill>
                  <a:schemeClr val="bg1"/>
                </a:solidFill>
              </a:rPr>
              <a:t>content</a:t>
            </a:r>
            <a:r>
              <a:rPr lang="en-AU" sz="2400" dirty="0">
                <a:solidFill>
                  <a:schemeClr val="bg1"/>
                </a:solidFill>
              </a:rPr>
              <a:t>.</a:t>
            </a: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1DC2FA5A-45F2-4059-B921-353195B30951}"/>
              </a:ext>
            </a:extLst>
          </p:cNvPr>
          <p:cNvSpPr txBox="1"/>
          <p:nvPr/>
        </p:nvSpPr>
        <p:spPr>
          <a:xfrm>
            <a:off x="3962400" y="1284816"/>
            <a:ext cx="2743123" cy="461665"/>
          </a:xfrm>
          <a:prstGeom prst="rect">
            <a:avLst/>
          </a:prstGeom>
          <a:noFill/>
        </p:spPr>
        <p:txBody>
          <a:bodyPr wrap="none" rtlCol="0">
            <a:spAutoFit/>
          </a:bodyPr>
          <a:lstStyle/>
          <a:p>
            <a:r>
              <a:rPr lang="en-US" sz="2400" dirty="0">
                <a:solidFill>
                  <a:schemeClr val="bg1"/>
                </a:solidFill>
              </a:rPr>
              <a:t>Data Understanding </a:t>
            </a:r>
          </a:p>
        </p:txBody>
      </p:sp>
      <p:sp>
        <p:nvSpPr>
          <p:cNvPr id="40" name="TextBox 39">
            <a:extLst>
              <a:ext uri="{FF2B5EF4-FFF2-40B4-BE49-F238E27FC236}">
                <a16:creationId xmlns:a16="http://schemas.microsoft.com/office/drawing/2014/main" id="{944019F9-3A29-4EFC-BFA6-5164D101A8CB}"/>
              </a:ext>
            </a:extLst>
          </p:cNvPr>
          <p:cNvSpPr txBox="1"/>
          <p:nvPr/>
        </p:nvSpPr>
        <p:spPr>
          <a:xfrm>
            <a:off x="5867400" y="2984043"/>
            <a:ext cx="1907638" cy="461665"/>
          </a:xfrm>
          <a:prstGeom prst="rect">
            <a:avLst/>
          </a:prstGeom>
          <a:noFill/>
        </p:spPr>
        <p:txBody>
          <a:bodyPr wrap="none" rtlCol="0">
            <a:spAutoFit/>
          </a:bodyPr>
          <a:lstStyle/>
          <a:p>
            <a:r>
              <a:rPr lang="en-US" sz="2400" dirty="0">
                <a:solidFill>
                  <a:schemeClr val="bg1"/>
                </a:solidFill>
              </a:rPr>
              <a:t>Data Cleaning</a:t>
            </a:r>
          </a:p>
        </p:txBody>
      </p:sp>
      <p:sp>
        <p:nvSpPr>
          <p:cNvPr id="41" name="TextBox 40">
            <a:extLst>
              <a:ext uri="{FF2B5EF4-FFF2-40B4-BE49-F238E27FC236}">
                <a16:creationId xmlns:a16="http://schemas.microsoft.com/office/drawing/2014/main" id="{E15630AE-3813-43CF-9A4E-48B5494E5236}"/>
              </a:ext>
            </a:extLst>
          </p:cNvPr>
          <p:cNvSpPr txBox="1"/>
          <p:nvPr/>
        </p:nvSpPr>
        <p:spPr>
          <a:xfrm>
            <a:off x="7696200" y="4457700"/>
            <a:ext cx="2074350" cy="461665"/>
          </a:xfrm>
          <a:prstGeom prst="rect">
            <a:avLst/>
          </a:prstGeom>
          <a:noFill/>
        </p:spPr>
        <p:txBody>
          <a:bodyPr wrap="none" rtlCol="0">
            <a:spAutoFit/>
          </a:bodyPr>
          <a:lstStyle/>
          <a:p>
            <a:r>
              <a:rPr lang="en-US" sz="2400" dirty="0">
                <a:solidFill>
                  <a:schemeClr val="bg1"/>
                </a:solidFill>
              </a:rPr>
              <a:t>Data modelling</a:t>
            </a:r>
          </a:p>
        </p:txBody>
      </p:sp>
      <p:sp>
        <p:nvSpPr>
          <p:cNvPr id="42" name="TextBox 41">
            <a:extLst>
              <a:ext uri="{FF2B5EF4-FFF2-40B4-BE49-F238E27FC236}">
                <a16:creationId xmlns:a16="http://schemas.microsoft.com/office/drawing/2014/main" id="{1F2E797D-B026-488F-88A2-B8C52646E814}"/>
              </a:ext>
            </a:extLst>
          </p:cNvPr>
          <p:cNvSpPr txBox="1"/>
          <p:nvPr/>
        </p:nvSpPr>
        <p:spPr>
          <a:xfrm>
            <a:off x="9525000" y="6205835"/>
            <a:ext cx="1808572" cy="461665"/>
          </a:xfrm>
          <a:prstGeom prst="rect">
            <a:avLst/>
          </a:prstGeom>
          <a:noFill/>
        </p:spPr>
        <p:txBody>
          <a:bodyPr wrap="none" rtlCol="0">
            <a:spAutoFit/>
          </a:bodyPr>
          <a:lstStyle/>
          <a:p>
            <a:r>
              <a:rPr lang="en-US" sz="2400" dirty="0">
                <a:solidFill>
                  <a:schemeClr val="bg1"/>
                </a:solidFill>
              </a:rPr>
              <a:t>Data analysis</a:t>
            </a:r>
          </a:p>
        </p:txBody>
      </p:sp>
      <p:sp>
        <p:nvSpPr>
          <p:cNvPr id="43" name="TextBox 42">
            <a:extLst>
              <a:ext uri="{FF2B5EF4-FFF2-40B4-BE49-F238E27FC236}">
                <a16:creationId xmlns:a16="http://schemas.microsoft.com/office/drawing/2014/main" id="{537D3496-EE95-43D0-AC71-3A1B3224A725}"/>
              </a:ext>
            </a:extLst>
          </p:cNvPr>
          <p:cNvSpPr txBox="1"/>
          <p:nvPr/>
        </p:nvSpPr>
        <p:spPr>
          <a:xfrm>
            <a:off x="11353800" y="8050768"/>
            <a:ext cx="2365391" cy="461665"/>
          </a:xfrm>
          <a:prstGeom prst="rect">
            <a:avLst/>
          </a:prstGeom>
          <a:noFill/>
        </p:spPr>
        <p:txBody>
          <a:bodyPr wrap="none" rtlCol="0">
            <a:spAutoFit/>
          </a:bodyPr>
          <a:lstStyle/>
          <a:p>
            <a:r>
              <a:rPr lang="en-US" sz="2400" dirty="0">
                <a:solidFill>
                  <a:schemeClr val="bg1"/>
                </a:solidFill>
              </a:rPr>
              <a:t>Generate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C3C974C4-F44F-4696-9400-99A42AF097D3}"/>
              </a:ext>
            </a:extLst>
          </p:cNvPr>
          <p:cNvSpPr txBox="1"/>
          <p:nvPr/>
        </p:nvSpPr>
        <p:spPr>
          <a:xfrm>
            <a:off x="2127159" y="4438590"/>
            <a:ext cx="3413370" cy="400110"/>
          </a:xfrm>
          <a:prstGeom prst="rect">
            <a:avLst/>
          </a:prstGeom>
          <a:noFill/>
        </p:spPr>
        <p:txBody>
          <a:bodyPr wrap="none" rtlCol="0">
            <a:spAutoFit/>
          </a:bodyPr>
          <a:lstStyle/>
          <a:p>
            <a:r>
              <a:rPr lang="en-US" sz="2000" dirty="0"/>
              <a:t>There are 16 unique categories</a:t>
            </a:r>
          </a:p>
        </p:txBody>
      </p:sp>
      <p:sp>
        <p:nvSpPr>
          <p:cNvPr id="15" name="TextBox 14">
            <a:extLst>
              <a:ext uri="{FF2B5EF4-FFF2-40B4-BE49-F238E27FC236}">
                <a16:creationId xmlns:a16="http://schemas.microsoft.com/office/drawing/2014/main" id="{7B96EDE4-92F7-4456-B760-92D6172EA71D}"/>
              </a:ext>
            </a:extLst>
          </p:cNvPr>
          <p:cNvSpPr txBox="1"/>
          <p:nvPr/>
        </p:nvSpPr>
        <p:spPr>
          <a:xfrm>
            <a:off x="6297711" y="4305300"/>
            <a:ext cx="4979889" cy="400110"/>
          </a:xfrm>
          <a:prstGeom prst="rect">
            <a:avLst/>
          </a:prstGeom>
          <a:noFill/>
        </p:spPr>
        <p:txBody>
          <a:bodyPr wrap="none" rtlCol="0">
            <a:spAutoFit/>
          </a:bodyPr>
          <a:lstStyle/>
          <a:p>
            <a:r>
              <a:rPr lang="en-US" sz="2000" dirty="0"/>
              <a:t>There 1,897 reactions to the Animals category</a:t>
            </a:r>
          </a:p>
        </p:txBody>
      </p:sp>
      <p:sp>
        <p:nvSpPr>
          <p:cNvPr id="16" name="TextBox 15">
            <a:extLst>
              <a:ext uri="{FF2B5EF4-FFF2-40B4-BE49-F238E27FC236}">
                <a16:creationId xmlns:a16="http://schemas.microsoft.com/office/drawing/2014/main" id="{83C0B6B9-5121-47F2-BBD2-2865BD41AAAB}"/>
              </a:ext>
            </a:extLst>
          </p:cNvPr>
          <p:cNvSpPr txBox="1"/>
          <p:nvPr/>
        </p:nvSpPr>
        <p:spPr>
          <a:xfrm>
            <a:off x="13182600" y="4393168"/>
            <a:ext cx="4201728" cy="400110"/>
          </a:xfrm>
          <a:prstGeom prst="rect">
            <a:avLst/>
          </a:prstGeom>
          <a:noFill/>
        </p:spPr>
        <p:txBody>
          <a:bodyPr wrap="none" rtlCol="0">
            <a:spAutoFit/>
          </a:bodyPr>
          <a:lstStyle/>
          <a:p>
            <a:r>
              <a:rPr lang="en-US" sz="2000" dirty="0"/>
              <a:t>May is the month with the most posts.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669073E1-B44F-4C15-B098-D4722FAC73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95540" y="1756593"/>
            <a:ext cx="15540060" cy="66449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pic>
        <p:nvPicPr>
          <p:cNvPr id="29" name="Picture 28">
            <a:extLst>
              <a:ext uri="{FF2B5EF4-FFF2-40B4-BE49-F238E27FC236}">
                <a16:creationId xmlns:a16="http://schemas.microsoft.com/office/drawing/2014/main" id="{4D851F5C-743C-4845-B650-ABFB409AEE22}"/>
              </a:ext>
            </a:extLst>
          </p:cNvPr>
          <p:cNvPicPr>
            <a:picLocks noChangeAspect="1"/>
          </p:cNvPicPr>
          <p:nvPr/>
        </p:nvPicPr>
        <p:blipFill>
          <a:blip r:embed="rId7"/>
          <a:stretch>
            <a:fillRect/>
          </a:stretch>
        </p:blipFill>
        <p:spPr>
          <a:xfrm>
            <a:off x="2438400" y="1525753"/>
            <a:ext cx="15849600" cy="7580147"/>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1571271"/>
            <a:chOff x="0" y="-47625"/>
            <a:chExt cx="7569956" cy="2095029"/>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1355414"/>
            </a:xfrm>
            <a:prstGeom prst="rect">
              <a:avLst/>
            </a:prstGeom>
          </p:spPr>
          <p:txBody>
            <a:bodyPr lIns="0" tIns="0" rIns="0" bIns="0" rtlCol="0" anchor="t">
              <a:spAutoFit/>
            </a:bodyPr>
            <a:lstStyle/>
            <a:p>
              <a:pPr>
                <a:lnSpc>
                  <a:spcPts val="2660"/>
                </a:lnSpc>
              </a:pPr>
              <a:r>
                <a:rPr lang="en-US" sz="2000" spc="-19" dirty="0">
                  <a:solidFill>
                    <a:srgbClr val="000000"/>
                  </a:solidFill>
                </a:rPr>
                <a:t>Animals and Science are the two most popular form of content. This shows that most people on the platform prefer content that is informative or that is factual.</a:t>
              </a: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66709"/>
            </a:xfrm>
            <a:prstGeom prst="rect">
              <a:avLst/>
            </a:prstGeom>
          </p:spPr>
          <p:txBody>
            <a:bodyPr lIns="0" tIns="0" rIns="0" bIns="0" rtlCol="0" anchor="t">
              <a:spAutoFit/>
            </a:bodyPr>
            <a:lstStyle/>
            <a:p>
              <a:pPr>
                <a:lnSpc>
                  <a:spcPts val="2940"/>
                </a:lnSpc>
              </a:pPr>
              <a:r>
                <a:rPr lang="en-US" sz="2000" spc="-21" dirty="0">
                  <a:solidFill>
                    <a:srgbClr val="000000"/>
                  </a:solidFill>
                </a:rPr>
                <a:t>Analysis</a:t>
              </a: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BB77B139-66A8-4D19-8D4B-BA9ED5D92DAF}"/>
              </a:ext>
            </a:extLst>
          </p:cNvPr>
          <p:cNvSpPr txBox="1"/>
          <p:nvPr/>
        </p:nvSpPr>
        <p:spPr>
          <a:xfrm>
            <a:off x="11506200" y="3848100"/>
            <a:ext cx="6553200" cy="5324535"/>
          </a:xfrm>
          <a:prstGeom prst="rect">
            <a:avLst/>
          </a:prstGeom>
          <a:noFill/>
        </p:spPr>
        <p:txBody>
          <a:bodyPr wrap="square" rtlCol="0">
            <a:spAutoFit/>
          </a:bodyPr>
          <a:lstStyle/>
          <a:p>
            <a:r>
              <a:rPr lang="en-US" sz="2000" dirty="0"/>
              <a:t>Insights</a:t>
            </a:r>
          </a:p>
          <a:p>
            <a:endParaRPr lang="en-US" sz="2000" dirty="0"/>
          </a:p>
          <a:p>
            <a:r>
              <a:rPr lang="en-US" sz="2000" dirty="0"/>
              <a:t>Content that gears towards food such as healthy eating ranking high </a:t>
            </a:r>
          </a:p>
          <a:p>
            <a:r>
              <a:rPr lang="en-US" sz="2000" dirty="0"/>
              <a:t>and food coming 5</a:t>
            </a:r>
            <a:r>
              <a:rPr lang="en-US" sz="2000" baseline="30000" dirty="0"/>
              <a:t>th</a:t>
            </a:r>
            <a:r>
              <a:rPr lang="en-US" sz="2000" dirty="0"/>
              <a:t> seems to perform really well. Therefore the company create campaigns that are geared towards healthy eating lifestyle to raise engagement.</a:t>
            </a:r>
          </a:p>
          <a:p>
            <a:endParaRPr lang="en-US" sz="2000" dirty="0"/>
          </a:p>
          <a:p>
            <a:r>
              <a:rPr lang="en-US" sz="2000" dirty="0"/>
              <a:t>From the analysis we can see that when content is consumed by traditional forms of media such as audio, video, and pictures. The popularity in the categories remain the same but when looking at non-traditional forms of media such as GIFs there is a shift.</a:t>
            </a:r>
          </a:p>
          <a:p>
            <a:endParaRPr lang="en-US" sz="2000" dirty="0"/>
          </a:p>
          <a:p>
            <a:r>
              <a:rPr lang="en-US" sz="2000" dirty="0"/>
              <a:t>Food related content  such as cooking and food are in the top 5. This means that healthy eating can gain popularity in this form of content type if more was generated.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2462</TotalTime>
  <Words>327</Words>
  <Application>Microsoft Office PowerPoint</Application>
  <PresentationFormat>Custom</PresentationFormat>
  <Paragraphs>67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Georgia</vt:lpstr>
      <vt:lpstr>Calibri</vt:lpstr>
      <vt:lpstr>Arial</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HP</cp:lastModifiedBy>
  <cp:revision>30</cp:revision>
  <dcterms:created xsi:type="dcterms:W3CDTF">2006-08-16T00:00:00Z</dcterms:created>
  <dcterms:modified xsi:type="dcterms:W3CDTF">2024-08-05T22:17:42Z</dcterms:modified>
  <dc:identifier>DAEhDyfaYKE</dc:identifier>
</cp:coreProperties>
</file>