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3716000" cy="24384000"/>
  <p:embeddedFontLst>
    <p:embeddedFont>
      <p:font typeface="Arial Black" panose="020B0A04020102020204" pitchFamily="3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EB Garamond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FOTGNReIe1DhisanOtcyYfVc7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16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6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16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42" name="Google Shape;142;p17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7" name="Google Shape;157;p1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18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0" name="Google Shape;160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9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19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19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19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9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19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20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20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0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4" name="Google Shape;184;p20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89" name="Google Shape;189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1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21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24" name="Google Shape;24;p9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7" name="Google Shape;27;p9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9" name="Google Shape;29;p9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40" name="Google Shape;40;p10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3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3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88" name="Google Shape;88;p15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5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5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5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15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15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 dirty="0"/>
          </a:p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781301" y="1984248"/>
            <a:ext cx="6772274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BIGTECHCOMPANY</a:t>
            </a:r>
            <a:endParaRPr dirty="0"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Financial Overview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QUARTERLY PERFORMANCE</a:t>
            </a:r>
            <a:endParaRPr dirty="0"/>
          </a:p>
        </p:txBody>
      </p:sp>
      <p:sp>
        <p:nvSpPr>
          <p:cNvPr id="243" name="Google Shape;243;p2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BigTechCompany</a:t>
            </a:r>
            <a:endParaRPr dirty="0"/>
          </a:p>
        </p:txBody>
      </p:sp>
      <p:sp>
        <p:nvSpPr>
          <p:cNvPr id="244" name="Google Shape;244;p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245" name="Google Shape;245;p2"/>
          <p:cNvSpPr/>
          <p:nvPr/>
        </p:nvSpPr>
        <p:spPr>
          <a:xfrm>
            <a:off x="1191768" y="1864659"/>
            <a:ext cx="9753600" cy="45361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CC70D1-4D89-42CA-B6F8-0E330D641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36679"/>
              </p:ext>
            </p:extLst>
          </p:nvPr>
        </p:nvGraphicFramePr>
        <p:xfrm>
          <a:off x="1191766" y="1864657"/>
          <a:ext cx="9753599" cy="453614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01674">
                  <a:extLst>
                    <a:ext uri="{9D8B030D-6E8A-4147-A177-3AD203B41FA5}">
                      <a16:colId xmlns:a16="http://schemas.microsoft.com/office/drawing/2014/main" val="1481402608"/>
                    </a:ext>
                  </a:extLst>
                </a:gridCol>
                <a:gridCol w="861325">
                  <a:extLst>
                    <a:ext uri="{9D8B030D-6E8A-4147-A177-3AD203B41FA5}">
                      <a16:colId xmlns:a16="http://schemas.microsoft.com/office/drawing/2014/main" val="3022289399"/>
                    </a:ext>
                  </a:extLst>
                </a:gridCol>
                <a:gridCol w="861325">
                  <a:extLst>
                    <a:ext uri="{9D8B030D-6E8A-4147-A177-3AD203B41FA5}">
                      <a16:colId xmlns:a16="http://schemas.microsoft.com/office/drawing/2014/main" val="279802087"/>
                    </a:ext>
                  </a:extLst>
                </a:gridCol>
                <a:gridCol w="861325">
                  <a:extLst>
                    <a:ext uri="{9D8B030D-6E8A-4147-A177-3AD203B41FA5}">
                      <a16:colId xmlns:a16="http://schemas.microsoft.com/office/drawing/2014/main" val="2829431951"/>
                    </a:ext>
                  </a:extLst>
                </a:gridCol>
                <a:gridCol w="861325">
                  <a:extLst>
                    <a:ext uri="{9D8B030D-6E8A-4147-A177-3AD203B41FA5}">
                      <a16:colId xmlns:a16="http://schemas.microsoft.com/office/drawing/2014/main" val="2928115929"/>
                    </a:ext>
                  </a:extLst>
                </a:gridCol>
                <a:gridCol w="861325">
                  <a:extLst>
                    <a:ext uri="{9D8B030D-6E8A-4147-A177-3AD203B41FA5}">
                      <a16:colId xmlns:a16="http://schemas.microsoft.com/office/drawing/2014/main" val="2741731343"/>
                    </a:ext>
                  </a:extLst>
                </a:gridCol>
                <a:gridCol w="861325">
                  <a:extLst>
                    <a:ext uri="{9D8B030D-6E8A-4147-A177-3AD203B41FA5}">
                      <a16:colId xmlns:a16="http://schemas.microsoft.com/office/drawing/2014/main" val="2142959527"/>
                    </a:ext>
                  </a:extLst>
                </a:gridCol>
                <a:gridCol w="861325">
                  <a:extLst>
                    <a:ext uri="{9D8B030D-6E8A-4147-A177-3AD203B41FA5}">
                      <a16:colId xmlns:a16="http://schemas.microsoft.com/office/drawing/2014/main" val="3659237984"/>
                    </a:ext>
                  </a:extLst>
                </a:gridCol>
                <a:gridCol w="861325">
                  <a:extLst>
                    <a:ext uri="{9D8B030D-6E8A-4147-A177-3AD203B41FA5}">
                      <a16:colId xmlns:a16="http://schemas.microsoft.com/office/drawing/2014/main" val="367010694"/>
                    </a:ext>
                  </a:extLst>
                </a:gridCol>
                <a:gridCol w="861325">
                  <a:extLst>
                    <a:ext uri="{9D8B030D-6E8A-4147-A177-3AD203B41FA5}">
                      <a16:colId xmlns:a16="http://schemas.microsoft.com/office/drawing/2014/main" val="2388308331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BigTechCompany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590207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($ in thousands)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2023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315926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$501,430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$513,924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$523,843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$539,652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$550,744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$557,910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$554,791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$549,644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$571,305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35171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Quarterly Growth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237262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443617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Income (EBITDA)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$137,190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$129,334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$122,868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$44,224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$138,014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$110,480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$107,311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$38,493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$120,002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54408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Quarterly Growth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-6%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-5%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-64%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212%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-20%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-3%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-64%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212%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83025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572557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Net Income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$119,470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$94,711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$101,435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$42,520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$111,821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$100,867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$97,877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$3,870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$102,019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987259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Quarterly Growth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-21%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-58%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163%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-10%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-3%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-96%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2536%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40844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Net Income per Share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$3.85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$3.05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$3.27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$1.37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$3.60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$3.24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$3.14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$0.12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$3.27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167277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449744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Free Cash Flow (FCF)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$48,416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-$12,253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-$7,438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-$39,848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$56,118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$891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$33,030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$23,259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$56,812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497078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590298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Financial Metrics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Q1 2021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Q2 2021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Q3 2021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Q4 2021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Q1 2022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Q2 2022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Q3 2022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Q4 2022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solidFill>
                            <a:schemeClr val="tx1"/>
                          </a:solidFill>
                          <a:effectLst/>
                        </a:rPr>
                        <a:t>Q1 2023</a:t>
                      </a:r>
                      <a:endParaRPr lang="en-US" sz="12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867253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EBITDA Margin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380077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Net Income Margin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560231"/>
                  </a:ext>
                </a:extLst>
              </a:tr>
              <a:tr h="519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FCF per Diluted Share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$1.52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-$0.38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-$0.23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-$1.25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$1.77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$0.03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$1.05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$0.74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$1.79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9229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CUSTOMER TRENDS</a:t>
            </a:r>
            <a:endParaRPr dirty="0"/>
          </a:p>
        </p:txBody>
      </p:sp>
      <p:sp>
        <p:nvSpPr>
          <p:cNvPr id="251" name="Google Shape;251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52" name="Google Shape;252;p3"/>
          <p:cNvSpPr txBox="1"/>
          <p:nvPr/>
        </p:nvSpPr>
        <p:spPr>
          <a:xfrm>
            <a:off x="951309" y="1627662"/>
            <a:ext cx="10671048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200" dirty="0">
                <a:latin typeface="+mn-lt"/>
              </a:rPr>
              <a:t>The price hike in beginning of 2022 caused a lot of users to cancel their subscription but also on average lead to an increase in new users </a:t>
            </a:r>
            <a:endParaRPr sz="1200" dirty="0">
              <a:latin typeface="+mn-lt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200" dirty="0">
                <a:latin typeface="+mn-lt"/>
              </a:rPr>
              <a:t>There is a positive upward trend in number of customers at the end of the period</a:t>
            </a:r>
            <a:endParaRPr sz="1200" dirty="0">
              <a:latin typeface="+mn-lt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200" dirty="0">
                <a:latin typeface="+mn-lt"/>
              </a:rPr>
              <a:t>There is a spike in the churn rate from Q4 20221 to Q1 2022 but by Q3 2022 they begin to steadily decline.  </a:t>
            </a:r>
            <a:endParaRPr sz="1200" dirty="0">
              <a:latin typeface="+mn-lt"/>
            </a:endParaRPr>
          </a:p>
        </p:txBody>
      </p:sp>
      <p:sp>
        <p:nvSpPr>
          <p:cNvPr id="255" name="Google Shape;255;p3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BigTechCompany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3F0059-CE81-4A70-B288-2E146BC05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541327"/>
              </p:ext>
            </p:extLst>
          </p:nvPr>
        </p:nvGraphicFramePr>
        <p:xfrm>
          <a:off x="2156178" y="3554632"/>
          <a:ext cx="8466665" cy="31718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29005">
                  <a:extLst>
                    <a:ext uri="{9D8B030D-6E8A-4147-A177-3AD203B41FA5}">
                      <a16:colId xmlns:a16="http://schemas.microsoft.com/office/drawing/2014/main" val="4191120559"/>
                    </a:ext>
                  </a:extLst>
                </a:gridCol>
                <a:gridCol w="659740">
                  <a:extLst>
                    <a:ext uri="{9D8B030D-6E8A-4147-A177-3AD203B41FA5}">
                      <a16:colId xmlns:a16="http://schemas.microsoft.com/office/drawing/2014/main" val="3396737582"/>
                    </a:ext>
                  </a:extLst>
                </a:gridCol>
                <a:gridCol w="659740">
                  <a:extLst>
                    <a:ext uri="{9D8B030D-6E8A-4147-A177-3AD203B41FA5}">
                      <a16:colId xmlns:a16="http://schemas.microsoft.com/office/drawing/2014/main" val="1388525055"/>
                    </a:ext>
                  </a:extLst>
                </a:gridCol>
                <a:gridCol w="659740">
                  <a:extLst>
                    <a:ext uri="{9D8B030D-6E8A-4147-A177-3AD203B41FA5}">
                      <a16:colId xmlns:a16="http://schemas.microsoft.com/office/drawing/2014/main" val="1011060970"/>
                    </a:ext>
                  </a:extLst>
                </a:gridCol>
                <a:gridCol w="659740">
                  <a:extLst>
                    <a:ext uri="{9D8B030D-6E8A-4147-A177-3AD203B41FA5}">
                      <a16:colId xmlns:a16="http://schemas.microsoft.com/office/drawing/2014/main" val="2914922955"/>
                    </a:ext>
                  </a:extLst>
                </a:gridCol>
                <a:gridCol w="659740">
                  <a:extLst>
                    <a:ext uri="{9D8B030D-6E8A-4147-A177-3AD203B41FA5}">
                      <a16:colId xmlns:a16="http://schemas.microsoft.com/office/drawing/2014/main" val="1676052491"/>
                    </a:ext>
                  </a:extLst>
                </a:gridCol>
                <a:gridCol w="659740">
                  <a:extLst>
                    <a:ext uri="{9D8B030D-6E8A-4147-A177-3AD203B41FA5}">
                      <a16:colId xmlns:a16="http://schemas.microsoft.com/office/drawing/2014/main" val="4090654773"/>
                    </a:ext>
                  </a:extLst>
                </a:gridCol>
                <a:gridCol w="659740">
                  <a:extLst>
                    <a:ext uri="{9D8B030D-6E8A-4147-A177-3AD203B41FA5}">
                      <a16:colId xmlns:a16="http://schemas.microsoft.com/office/drawing/2014/main" val="3372939769"/>
                    </a:ext>
                  </a:extLst>
                </a:gridCol>
                <a:gridCol w="659740">
                  <a:extLst>
                    <a:ext uri="{9D8B030D-6E8A-4147-A177-3AD203B41FA5}">
                      <a16:colId xmlns:a16="http://schemas.microsoft.com/office/drawing/2014/main" val="598880596"/>
                    </a:ext>
                  </a:extLst>
                </a:gridCol>
                <a:gridCol w="659740">
                  <a:extLst>
                    <a:ext uri="{9D8B030D-6E8A-4147-A177-3AD203B41FA5}">
                      <a16:colId xmlns:a16="http://schemas.microsoft.com/office/drawing/2014/main" val="767223121"/>
                    </a:ext>
                  </a:extLst>
                </a:gridCol>
              </a:tblGrid>
              <a:tr h="190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Customer Trends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Q1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Q2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Q3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Q4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Q1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Q2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Q3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Q4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Q1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3304709"/>
                  </a:ext>
                </a:extLst>
              </a:tr>
              <a:tr h="190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</a:rPr>
                        <a:t>#s in thousands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2021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2021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2021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2021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2022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2022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2022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2022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2023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675296"/>
                  </a:ext>
                </a:extLst>
              </a:tr>
              <a:tr h="175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288700"/>
                  </a:ext>
                </a:extLst>
              </a:tr>
              <a:tr h="175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Cost of Subscription (Quarterly)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$33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$33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$34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$34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$34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$34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$34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721691"/>
                  </a:ext>
                </a:extLst>
              </a:tr>
              <a:tr h="175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6532370"/>
                  </a:ext>
                </a:extLst>
              </a:tr>
              <a:tr h="3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 of Users (Beginning of Period)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15,195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15,573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15,874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16,353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16,198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16,409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16,317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16,166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16,803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391665"/>
                  </a:ext>
                </a:extLst>
              </a:tr>
              <a:tr h="3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Attrition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89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200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204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444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2,446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5,000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1,655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1,244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322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8351725"/>
                  </a:ext>
                </a:extLst>
              </a:tr>
              <a:tr h="3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New Users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468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501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683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289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2,657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4,908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1,504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1,881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1,965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0660437"/>
                  </a:ext>
                </a:extLst>
              </a:tr>
              <a:tr h="3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 of Users (End of Period)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15,573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15,874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16,353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16,198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16,409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16,317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16,166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16,803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18,446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6169202"/>
                  </a:ext>
                </a:extLst>
              </a:tr>
              <a:tr h="175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Change in # of Users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2%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3%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-1%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1%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-1%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-1%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4%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10%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734713"/>
                  </a:ext>
                </a:extLst>
              </a:tr>
              <a:tr h="175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7922631"/>
                  </a:ext>
                </a:extLst>
              </a:tr>
              <a:tr h="3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Net Change in Customers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379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301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479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(155)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211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(92)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(151)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637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1,643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9837082"/>
                  </a:ext>
                </a:extLst>
              </a:tr>
              <a:tr h="175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Churn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03239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PROJECTIONS</a:t>
            </a:r>
            <a:endParaRPr dirty="0"/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262" name="Google Shape;262;p4"/>
          <p:cNvSpPr/>
          <p:nvPr/>
        </p:nvSpPr>
        <p:spPr>
          <a:xfrm>
            <a:off x="1191768" y="1864659"/>
            <a:ext cx="9753600" cy="45361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dirty="0"/>
          </a:p>
        </p:txBody>
      </p:sp>
      <p:sp>
        <p:nvSpPr>
          <p:cNvPr id="263" name="Google Shape;263;p4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BigTechCompany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E7E4C6-3B7B-4AA8-9754-3A5582992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236182"/>
              </p:ext>
            </p:extLst>
          </p:nvPr>
        </p:nvGraphicFramePr>
        <p:xfrm>
          <a:off x="1191768" y="1864659"/>
          <a:ext cx="9753599" cy="453614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993679">
                  <a:extLst>
                    <a:ext uri="{9D8B030D-6E8A-4147-A177-3AD203B41FA5}">
                      <a16:colId xmlns:a16="http://schemas.microsoft.com/office/drawing/2014/main" val="3234669096"/>
                    </a:ext>
                  </a:extLst>
                </a:gridCol>
                <a:gridCol w="1287605">
                  <a:extLst>
                    <a:ext uri="{9D8B030D-6E8A-4147-A177-3AD203B41FA5}">
                      <a16:colId xmlns:a16="http://schemas.microsoft.com/office/drawing/2014/main" val="3039305682"/>
                    </a:ext>
                  </a:extLst>
                </a:gridCol>
                <a:gridCol w="1094463">
                  <a:extLst>
                    <a:ext uri="{9D8B030D-6E8A-4147-A177-3AD203B41FA5}">
                      <a16:colId xmlns:a16="http://schemas.microsoft.com/office/drawing/2014/main" val="2794211621"/>
                    </a:ext>
                  </a:extLst>
                </a:gridCol>
                <a:gridCol w="1094463">
                  <a:extLst>
                    <a:ext uri="{9D8B030D-6E8A-4147-A177-3AD203B41FA5}">
                      <a16:colId xmlns:a16="http://schemas.microsoft.com/office/drawing/2014/main" val="730940740"/>
                    </a:ext>
                  </a:extLst>
                </a:gridCol>
                <a:gridCol w="1094463">
                  <a:extLst>
                    <a:ext uri="{9D8B030D-6E8A-4147-A177-3AD203B41FA5}">
                      <a16:colId xmlns:a16="http://schemas.microsoft.com/office/drawing/2014/main" val="2234284647"/>
                    </a:ext>
                  </a:extLst>
                </a:gridCol>
                <a:gridCol w="1094463">
                  <a:extLst>
                    <a:ext uri="{9D8B030D-6E8A-4147-A177-3AD203B41FA5}">
                      <a16:colId xmlns:a16="http://schemas.microsoft.com/office/drawing/2014/main" val="3355097061"/>
                    </a:ext>
                  </a:extLst>
                </a:gridCol>
                <a:gridCol w="1094463">
                  <a:extLst>
                    <a:ext uri="{9D8B030D-6E8A-4147-A177-3AD203B41FA5}">
                      <a16:colId xmlns:a16="http://schemas.microsoft.com/office/drawing/2014/main" val="1930944467"/>
                    </a:ext>
                  </a:extLst>
                </a:gridCol>
              </a:tblGrid>
              <a:tr h="28350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2020-2024E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113487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</a:rPr>
                        <a:t>Financial Highlights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2020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2021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2022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2023E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2024E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CAGR</a:t>
                      </a:r>
                      <a:endParaRPr lang="en-US" sz="12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051372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Revenues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$1,999,444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$2,078,849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$2,213,089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$2,285,221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$2,628,004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7%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0910711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Annual Growth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407937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Operating Income (EBITDA)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$371,461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$433,616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$394,298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$480,009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$528,010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9%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2424590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Annual Growth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453965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Net Income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$247,641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$358,136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$314,435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$408,075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$440,721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16%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508290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Annual Growth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-12%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0707520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Net Income per Share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$12.11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$11.55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$10.11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$13.09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$14.14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4%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4848302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Free Cash Flow (FCF)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$755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-$11,123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$113,297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$227,248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$222,703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314%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1343016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776121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</a:rPr>
                        <a:t>Financial Metrics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727188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EBITDA Margin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8510706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Net Income Margin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6383272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Debt / EBITDA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2.7x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2.4x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2.5x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2.0x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1.9x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9725920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FCF per Diluted Share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$0.03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-$0.35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$3.58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$7.18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$7.03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3335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CONCLUSIONS</a:t>
            </a:r>
            <a:endParaRPr dirty="0"/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270" name="Google Shape;270;p5"/>
          <p:cNvSpPr txBox="1"/>
          <p:nvPr/>
        </p:nvSpPr>
        <p:spPr>
          <a:xfrm>
            <a:off x="1600478" y="2236345"/>
            <a:ext cx="9215718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Highlights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200" dirty="0">
                <a:latin typeface="+mn-lt"/>
              </a:rPr>
              <a:t>The revenue of the company positively trends slightly upwards </a:t>
            </a:r>
            <a:endParaRPr sz="1200" dirty="0">
              <a:latin typeface="+mn-lt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200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The company's cash flow sees a significant rise in 2022 </a:t>
            </a:r>
            <a:endParaRPr sz="1200" dirty="0">
              <a:latin typeface="+mn-lt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200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The company's debt/EBITDA does not surpass 3.0x which shows the strong health of the company </a:t>
            </a:r>
            <a:endParaRPr sz="1200" dirty="0">
              <a:latin typeface="+mn-lt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of Concern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200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The earnings of the company are steadily increasing every quarter except for Q3 &amp; Q4 2022 where there is a slight drop</a:t>
            </a:r>
            <a:endParaRPr sz="1200" dirty="0">
              <a:latin typeface="+mn-lt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200" dirty="0">
                <a:latin typeface="+mn-lt"/>
              </a:rPr>
              <a:t>In Q4 2021 there was a steep drop in operating income and net income which indicated a sharp decrease in the profitability of the company and a high increase in expenses compared to other quarters.</a:t>
            </a:r>
            <a:endParaRPr sz="1200" dirty="0">
              <a:latin typeface="+mn-lt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200" dirty="0">
                <a:latin typeface="+mn-lt"/>
              </a:rPr>
              <a:t>While the debt/EBITDA shows that the company is healthy. The EBITDA margins for each quarter falls way below the industry average of 39% . This shows that the company is not making much cash profits.</a:t>
            </a:r>
            <a:endParaRPr sz="1200" dirty="0">
              <a:latin typeface="+mn-lt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lang="en-US" sz="1200" dirty="0">
              <a:solidFill>
                <a:schemeClr val="dk1"/>
              </a:solidFill>
              <a:latin typeface="+mn-lt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200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The company needs to provide an explanation for the steep drop in net income and EBITDA for  Q4 2021</a:t>
            </a:r>
            <a:endParaRPr sz="1200" dirty="0">
              <a:latin typeface="+mn-lt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200" dirty="0">
                <a:latin typeface="+mn-lt"/>
              </a:rPr>
              <a:t>Customers have a high elasticity to changes in price, therefore the company should refrain from making frequent price changes.</a:t>
            </a:r>
            <a:endParaRPr sz="1200" dirty="0">
              <a:latin typeface="+mn-lt"/>
            </a:endParaRP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BigTechCompany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934</Words>
  <Application>Microsoft Office PowerPoint</Application>
  <PresentationFormat>Widescreen</PresentationFormat>
  <Paragraphs>375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Noto Sans Symbols</vt:lpstr>
      <vt:lpstr>EB Garamond</vt:lpstr>
      <vt:lpstr>Calibri</vt:lpstr>
      <vt:lpstr>Office Theme</vt:lpstr>
      <vt:lpstr>BIGTECHCOMPANY</vt:lpstr>
      <vt:lpstr>QUARTERLY PERFORMANCE</vt:lpstr>
      <vt:lpstr>CUSTOMER TRENDS</vt:lpstr>
      <vt:lpstr>PROJECTIONS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BIGTECHCOMPANY</dc:title>
  <dc:creator>Stephanie Rodgers</dc:creator>
  <cp:lastModifiedBy>HP</cp:lastModifiedBy>
  <cp:revision>11</cp:revision>
  <dcterms:created xsi:type="dcterms:W3CDTF">2023-05-19T18:17:16Z</dcterms:created>
  <dcterms:modified xsi:type="dcterms:W3CDTF">2024-05-17T02:13:12Z</dcterms:modified>
</cp:coreProperties>
</file>