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sldIdLst>
    <p:sldId id="261" r:id="rId5"/>
    <p:sldId id="304" r:id="rId6"/>
    <p:sldId id="298" r:id="rId7"/>
    <p:sldId id="289" r:id="rId8"/>
    <p:sldId id="291" r:id="rId9"/>
    <p:sldId id="299" r:id="rId10"/>
    <p:sldId id="293" r:id="rId11"/>
    <p:sldId id="314" r:id="rId12"/>
    <p:sldId id="315" r:id="rId13"/>
    <p:sldId id="316" r:id="rId14"/>
    <p:sldId id="318" r:id="rId15"/>
    <p:sldId id="319" r:id="rId16"/>
    <p:sldId id="320" r:id="rId17"/>
    <p:sldId id="294" r:id="rId18"/>
    <p:sldId id="312" r:id="rId19"/>
    <p:sldId id="322" r:id="rId20"/>
    <p:sldId id="300" r:id="rId21"/>
    <p:sldId id="302" r:id="rId22"/>
  </p:sldIdLst>
  <p:sldSz cx="9144000" cy="6858000" type="letter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uel Valenzuela Concha" initials="MVC" lastIdx="1" clrIdx="0">
    <p:extLst>
      <p:ext uri="{19B8F6BF-5375-455C-9EA6-DF929625EA0E}">
        <p15:presenceInfo xmlns:p15="http://schemas.microsoft.com/office/powerpoint/2012/main" userId="S-1-5-21-993326457-1990213774-629508014-60950" providerId="AD"/>
      </p:ext>
    </p:extLst>
  </p:cmAuthor>
  <p:cmAuthor id="2" name="Manuel Valenzuela Concha" initials="MVC [2]" lastIdx="1" clrIdx="1">
    <p:extLst>
      <p:ext uri="{19B8F6BF-5375-455C-9EA6-DF929625EA0E}">
        <p15:presenceInfo xmlns:p15="http://schemas.microsoft.com/office/powerpoint/2012/main" userId="S::manuel.valenzuela@unab.cl::63540914-dbe4-4c70-a8f0-0e52a38a1d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000"/>
    <a:srgbClr val="E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yax\OneDrive\Documentos\GitHub\tesis_entrega\codigo_y_datos\resultados_pruebas\analisis_felip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yax\OneDrive\Documentos\GitHub\tesis_entrega\codigo_y_datos\resultados_pruebas\analisis_tiempo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 dirty="0"/>
              <a:t>Evolución Fitness</a:t>
            </a:r>
            <a:r>
              <a:rPr lang="es-CL" baseline="0" dirty="0"/>
              <a:t> vs Máximo por tipo</a:t>
            </a:r>
          </a:p>
          <a:p>
            <a:pPr>
              <a:defRPr/>
            </a:pPr>
            <a:r>
              <a:rPr lang="es-CL" sz="700" baseline="0" dirty="0"/>
              <a:t>5 vehículos por clientes</a:t>
            </a:r>
            <a:endParaRPr lang="es-CL" sz="7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Mínimo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(Sheet1!$B$62,Sheet1!$B$63,Sheet1!$B$65,Sheet1!$B$68,Sheet1!$B$72)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(Sheet1!$F$62,Sheet1!$F$63,Sheet1!$F$65,Sheet1!$F$68,Sheet1!$F$72)</c:f>
              <c:numCache>
                <c:formatCode>0</c:formatCode>
                <c:ptCount val="5"/>
                <c:pt idx="0">
                  <c:v>6144569.6806189483</c:v>
                </c:pt>
                <c:pt idx="1">
                  <c:v>5834130.2380862078</c:v>
                </c:pt>
                <c:pt idx="2">
                  <c:v>7649460.9863265138</c:v>
                </c:pt>
                <c:pt idx="3">
                  <c:v>6920285.2300867084</c:v>
                </c:pt>
                <c:pt idx="4">
                  <c:v>6233869.0850352366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72-489C-9C8A-67732AAC8E4C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Promedio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(Sheet1!$B$62,Sheet1!$B$63,Sheet1!$B$65,Sheet1!$B$68,Sheet1!$B$72)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(Sheet1!$H$62,Sheet1!$H$63,Sheet1!$H$65,Sheet1!$H$68,Sheet1!$H$72)</c:f>
              <c:numCache>
                <c:formatCode>0</c:formatCode>
                <c:ptCount val="5"/>
                <c:pt idx="0">
                  <c:v>8520991.8164595943</c:v>
                </c:pt>
                <c:pt idx="1">
                  <c:v>8197036.434513011</c:v>
                </c:pt>
                <c:pt idx="2">
                  <c:v>9525948.9335632995</c:v>
                </c:pt>
                <c:pt idx="3">
                  <c:v>9565661.9652667511</c:v>
                </c:pt>
                <c:pt idx="4">
                  <c:v>7943521.561159268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72-489C-9C8A-67732AAC8E4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Máximo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(Sheet1!$B$62,Sheet1!$B$63,Sheet1!$B$65,Sheet1!$B$68,Sheet1!$B$72)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(Sheet1!$D$62,Sheet1!$D$63,Sheet1!$D$65,Sheet1!$D$68,Sheet1!$D$72)</c:f>
              <c:numCache>
                <c:formatCode>0</c:formatCode>
                <c:ptCount val="5"/>
                <c:pt idx="0">
                  <c:v>9066512.1459101215</c:v>
                </c:pt>
                <c:pt idx="1">
                  <c:v>8653931.2808938902</c:v>
                </c:pt>
                <c:pt idx="2">
                  <c:v>9995201.1224868037</c:v>
                </c:pt>
                <c:pt idx="3">
                  <c:v>10087921.05949226</c:v>
                </c:pt>
                <c:pt idx="4">
                  <c:v>8333658.3720827019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72-489C-9C8A-67732AAC8E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99129183"/>
        <c:axId val="699130143"/>
      </c:barChart>
      <c:catAx>
        <c:axId val="6991291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L" dirty="0"/>
                  <a:t>Máximo</a:t>
                </a:r>
                <a:r>
                  <a:rPr lang="es-CL" baseline="0" dirty="0"/>
                  <a:t> por Tipo</a:t>
                </a:r>
                <a:endParaRPr lang="es-CL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699130143"/>
        <c:crosses val="autoZero"/>
        <c:auto val="1"/>
        <c:lblAlgn val="ctr"/>
        <c:lblOffset val="100"/>
        <c:noMultiLvlLbl val="0"/>
      </c:catAx>
      <c:valAx>
        <c:axId val="699130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L" dirty="0"/>
                  <a:t>Fitness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69912918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 dirty="0"/>
              <a:t>Duración en horas de cada experimento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1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Pruebas</c:v>
              </c:pt>
            </c:strLit>
          </c:cat>
          <c:val>
            <c:numRef>
              <c:f>Sheet1!$K$59</c:f>
              <c:numCache>
                <c:formatCode>General</c:formatCode>
                <c:ptCount val="1"/>
                <c:pt idx="0">
                  <c:v>63.301290793220204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63-4372-A4D4-9CD8BEB1158F}"/>
            </c:ext>
          </c:extLst>
        </c:ser>
        <c:ser>
          <c:idx val="1"/>
          <c:order val="1"/>
          <c:tx>
            <c:v>2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1"/>
              <c:pt idx="0">
                <c:v>Pruebas</c:v>
              </c:pt>
            </c:strLit>
          </c:cat>
          <c:val>
            <c:numRef>
              <c:f>Sheet1!$L$59</c:f>
              <c:numCache>
                <c:formatCode>General</c:formatCode>
                <c:ptCount val="1"/>
                <c:pt idx="0">
                  <c:v>135.015396411154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63-4372-A4D4-9CD8BEB115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5320975"/>
        <c:axId val="1968277327"/>
      </c:barChart>
      <c:catAx>
        <c:axId val="196532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968277327"/>
        <c:crosses val="autoZero"/>
        <c:auto val="1"/>
        <c:lblAlgn val="ctr"/>
        <c:lblOffset val="100"/>
        <c:noMultiLvlLbl val="0"/>
      </c:catAx>
      <c:valAx>
        <c:axId val="1968277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L" dirty="0"/>
                  <a:t>Horas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196532097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47D60-E39B-E041-B6CE-3FDC1A8BB989}" type="datetimeFigureOut">
              <a:rPr lang="es-ES_tradnl" smtClean="0"/>
              <a:t>24/02/2025</a:t>
            </a:fld>
            <a:endParaRPr lang="es-ES_tradn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D1966-643A-ED45-BFF9-B0FE18A32E2B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6330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 problema es relevante en escenarios logísticos modernos, específicamente en la entrega de vehículos a los distintos depósitos y automotoras disponibles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95781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10E38-A431-3270-94FB-221FC72B0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0A3F457-F835-FD13-156C-DE81637EC5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F7D16A9-567C-3513-C3F7-1AE1BD1DF8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0DF031-F40A-3F25-8522-4002BFCE20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918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A5668-FBDD-13B1-D2E3-0B62BFB6B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6EFB95F-24CB-D16F-52EF-7BEBB95466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97F5D5E-7102-95AA-779A-FA10F949B1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84F09B-D7D1-168E-7CC0-708A2D8F7B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521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4782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1197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B1D0E-35C6-30E0-F1F3-21936470F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427EA6C-7716-A91F-800F-52B5FB8FEC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3C26709-BF79-5094-5CFE-18403A3B2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40928F-36B1-BC8E-EF65-7FAEF926D5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900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C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Hay un solo deposito del cual salen todos los vehículos.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C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Cada uno de los tres tipos de vehículos de transporte tiene una cantidad máxima de carga y espacio disponible diferente dependiendo de sus medidas. 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C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Cada cliente es visitado una única vez.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339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9034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dirty="0"/>
              <a:t>El funcionamiento general del código hecho por nosotros es de la siguiente manera,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6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62563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6797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58B09-2474-14F0-63BB-AA52EA75F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6F3A752-92E8-6438-1627-0CE6537777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998464F-A81C-C32F-B732-8B78A0949F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C685A0-6136-6939-F61A-C102846C00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3482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0194F-2B14-BF0C-7D89-954998069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CC3B85B-2A3D-79DA-A4F1-9DF0F7E866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06610C6-3428-3890-2A1F-B88E402083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A9F80A-3704-2320-4506-37BE771133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4765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49E90-7D8C-AA75-A6DE-B44B9E03C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D3721B1-2DD0-6732-3694-48D43EA099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E576DDA-46B2-EF35-08A5-2A64427C1F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F62D0F-F84B-EA5C-A6E6-78B4B3CA39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330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A7E69-98B2-4060-EC85-F4978701D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0FD7F4B-F6F0-9B8E-87DD-B96B8795FF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9AEC6E1-BC08-7155-852F-A4D70FE95D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B48309-D3DA-E194-1352-2E92D8943C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AD1966-643A-ED45-BFF9-B0FE18A32E2B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2650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F2C0-F190-44F9-98BE-B5AA32BF5ADC}" type="datetime1">
              <a:rPr lang="es-ES_tradnl" smtClean="0"/>
              <a:t>24/02/2025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5910-2359-4ECC-8AEB-24798C282E61}" type="datetime1">
              <a:rPr lang="es-ES_tradnl" smtClean="0"/>
              <a:t>24/02/2025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A1AA-E5BA-4DD5-A8B2-EBD3D542F64D}" type="datetime1">
              <a:rPr lang="es-ES_tradnl" smtClean="0"/>
              <a:t>24/02/2025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A376-E8D2-4374-8B8A-65E134BB9403}" type="datetime1">
              <a:rPr lang="es-ES_tradnl" smtClean="0"/>
              <a:t>24/02/2025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2499-8EAB-4E04-94A0-3D057D991CB2}" type="datetime1">
              <a:rPr lang="es-ES_tradnl" smtClean="0"/>
              <a:t>24/02/2025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948A4-CE44-4F83-9B63-3E5C6D4CCDDC}" type="datetime1">
              <a:rPr lang="es-ES_tradnl" smtClean="0"/>
              <a:t>24/02/2025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F53D-C4ED-4A4D-81D7-73F0C45CFAA6}" type="datetime1">
              <a:rPr lang="es-ES_tradnl" smtClean="0"/>
              <a:t>24/02/2025</a:t>
            </a:fld>
            <a:endParaRPr lang="es-ES_tradn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33A7-327A-43A6-B9BD-3D68E1867C37}" type="datetime1">
              <a:rPr lang="es-ES_tradnl" smtClean="0"/>
              <a:t>24/02/2025</a:t>
            </a:fld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6D88-51C0-4E23-873F-DFA18C3950E4}" type="datetime1">
              <a:rPr lang="es-ES_tradnl" smtClean="0"/>
              <a:t>24/02/2025</a:t>
            </a:fld>
            <a:endParaRPr lang="es-ES_trad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2D98-7BF3-47D6-B3E5-DFA37EF5C59E}" type="datetime1">
              <a:rPr lang="es-ES_tradnl" smtClean="0"/>
              <a:t>24/02/2025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dirty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D206-59E6-41FD-B40C-FA42F02BD279}" type="datetime1">
              <a:rPr lang="es-ES_tradnl" smtClean="0"/>
              <a:t>24/02/2025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ECFA1-94A6-4C5C-988E-A6CBBCFDCD96}" type="datetime1">
              <a:rPr lang="es-ES_tradnl" smtClean="0"/>
              <a:t>24/02/2025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F6F5-E16D-F340-A90C-ABCF032D59B6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3442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Moyaxon/tesis_entrega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dalyc.org/articulo.oa?id=498850173004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doi.org/10.1016/j.trb.2011.02.004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sus.com/cl/laptops/for-gaming/tuf-gaming/asus-tuf-gaming-f15-2023/techspec/" TargetMode="External"/><Relationship Id="rId11" Type="http://schemas.openxmlformats.org/officeDocument/2006/relationships/hyperlink" Target="https://en.wikipedia.org/wiki/Vehicle_routing_problem#cite_ref-4" TargetMode="External"/><Relationship Id="rId5" Type="http://schemas.openxmlformats.org/officeDocument/2006/relationships/hyperlink" Target="https://doi.org/10.1137/1.9781611973594.ch10" TargetMode="External"/><Relationship Id="rId10" Type="http://schemas.openxmlformats.org/officeDocument/2006/relationships/hyperlink" Target="https://doi.org/10.1016/J.TRD.2011.01.011" TargetMode="External"/><Relationship Id="rId4" Type="http://schemas.openxmlformats.org/officeDocument/2006/relationships/hyperlink" Target="https://www.acer.com/mx-es/laptops/nitro/nitro-5/pdp/NH.Q7MAL.001" TargetMode="External"/><Relationship Id="rId9" Type="http://schemas.openxmlformats.org/officeDocument/2006/relationships/hyperlink" Target="https://doi.org/10.1016/J.CIE.2015.12.007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openstreetmap.org/wiki/Overpass_API" TargetMode="External"/><Relationship Id="rId13" Type="http://schemas.openxmlformats.org/officeDocument/2006/relationships/hyperlink" Target="https://doi.org/10.4067/S0718-07642020000100207" TargetMode="External"/><Relationship Id="rId3" Type="http://schemas.openxmlformats.org/officeDocument/2006/relationships/hyperlink" Target="https://doi.org/10.1016/0377-2217(92)90138-Y" TargetMode="External"/><Relationship Id="rId7" Type="http://schemas.openxmlformats.org/officeDocument/2006/relationships/hyperlink" Target="https://www.openstreetmap.org/" TargetMode="External"/><Relationship Id="rId12" Type="http://schemas.openxmlformats.org/officeDocument/2006/relationships/hyperlink" Target="https://www.python.org/downloads/release/python-3100/" TargetMode="External"/><Relationship Id="rId2" Type="http://schemas.openxmlformats.org/officeDocument/2006/relationships/hyperlink" Target="https://doi.org/10.1007/978-3-540-68783-2/COV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esusnu&#241;ez.com/wp-content/uploads/pseudoy_cypython.pdf" TargetMode="External"/><Relationship Id="rId11" Type="http://schemas.openxmlformats.org/officeDocument/2006/relationships/hyperlink" Target="https://pseint.sourceforge.net/slide/pseint.html" TargetMode="External"/><Relationship Id="rId5" Type="http://schemas.openxmlformats.org/officeDocument/2006/relationships/hyperlink" Target="https://doi.org/10.21203/rs.3.rs-2942819/v1" TargetMode="External"/><Relationship Id="rId15" Type="http://schemas.openxmlformats.org/officeDocument/2006/relationships/image" Target="../media/image4.png"/><Relationship Id="rId10" Type="http://schemas.openxmlformats.org/officeDocument/2006/relationships/hyperlink" Target="https://observablehq.com/@swissmanu/pmx-crossover" TargetMode="External"/><Relationship Id="rId4" Type="http://schemas.openxmlformats.org/officeDocument/2006/relationships/hyperlink" Target="https://ssrn.com/abstract=4239703" TargetMode="External"/><Relationship Id="rId9" Type="http://schemas.openxmlformats.org/officeDocument/2006/relationships/hyperlink" Target="https://overpass-turbo.eu/" TargetMode="External"/><Relationship Id="rId1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>
          <a:xfrm>
            <a:off x="492141" y="3591697"/>
            <a:ext cx="77786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H="1">
            <a:off x="2186081" y="2158313"/>
            <a:ext cx="1" cy="12731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2186082" y="2099024"/>
            <a:ext cx="5700750" cy="1256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L" sz="1800" b="1" kern="1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ANÁLISIS E IMPLEMENTACIÓN DEL “HETEROGENEOUS MULTI-TYPE FLEET</a:t>
            </a:r>
            <a:r>
              <a:rPr lang="es-CL" kern="100" dirty="0">
                <a:solidFill>
                  <a:schemeClr val="bg2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VEHICLE ROUTING PROBLEM IN FINISHED VEHICLE LOGISTICS” (HVRP-FVL)</a:t>
            </a:r>
            <a:endParaRPr lang="es-CL" sz="1800" kern="100" dirty="0">
              <a:solidFill>
                <a:schemeClr val="bg2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059527" y="3666768"/>
            <a:ext cx="3953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Facultad de Ingeniería</a:t>
            </a:r>
          </a:p>
          <a:p>
            <a:pPr algn="ctr"/>
            <a:r>
              <a:rPr lang="es-ES_tradnl" dirty="0">
                <a:solidFill>
                  <a:schemeClr val="bg1"/>
                </a:solidFill>
              </a:rPr>
              <a:t>Tesis de pregrado </a:t>
            </a:r>
          </a:p>
          <a:p>
            <a:pPr algn="ctr"/>
            <a:endParaRPr lang="es-ES_tradnl" dirty="0">
              <a:solidFill>
                <a:schemeClr val="bg1"/>
              </a:solidFill>
            </a:endParaRPr>
          </a:p>
          <a:p>
            <a:pPr algn="ctr"/>
            <a:r>
              <a:rPr lang="es-ES_tradnl" dirty="0">
                <a:solidFill>
                  <a:schemeClr val="bg1"/>
                </a:solidFill>
              </a:rPr>
              <a:t>Candidatos: Felipe Moya y Bastián Moya</a:t>
            </a:r>
          </a:p>
          <a:p>
            <a:pPr algn="ctr"/>
            <a:r>
              <a:rPr lang="es-ES_tradnl" dirty="0">
                <a:solidFill>
                  <a:schemeClr val="bg1"/>
                </a:solidFill>
              </a:rPr>
              <a:t>Profesor Guía: Dr. Gustavo Gatica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05" b="24764"/>
          <a:stretch/>
        </p:blipFill>
        <p:spPr>
          <a:xfrm>
            <a:off x="0" y="0"/>
            <a:ext cx="9158013" cy="143569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46510" r="153" b="5990"/>
          <a:stretch/>
        </p:blipFill>
        <p:spPr>
          <a:xfrm>
            <a:off x="-14013" y="5486719"/>
            <a:ext cx="9172026" cy="137128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49" y="2158313"/>
            <a:ext cx="1279083" cy="118959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46841" y="18182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894480A-1A1D-941F-B359-F279FCBD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33661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2B528-E829-9A7A-5182-9BFB9C3B1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D9466BD-BB98-2641-F5E3-C08E5A15CD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339CFCCD-D4E1-FDE8-F62E-70C69950B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729D94EC-359B-7964-DCFF-09423D70C6AB}"/>
              </a:ext>
            </a:extLst>
          </p:cNvPr>
          <p:cNvSpPr txBox="1"/>
          <p:nvPr/>
        </p:nvSpPr>
        <p:spPr>
          <a:xfrm>
            <a:off x="108721" y="89553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 dirty="0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Resultados Pruebas 2 </a:t>
            </a: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9792EBD-691F-5585-F4C1-CEBEF222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10</a:t>
            </a:fld>
            <a:endParaRPr lang="es-ES_tradnl" dirty="0"/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DD9BADF7-0647-714F-75A0-35C12A739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237433"/>
              </p:ext>
            </p:extLst>
          </p:nvPr>
        </p:nvGraphicFramePr>
        <p:xfrm>
          <a:off x="423745" y="1412293"/>
          <a:ext cx="8251902" cy="4472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6878">
                  <a:extLst>
                    <a:ext uri="{9D8B030D-6E8A-4147-A177-3AD203B41FA5}">
                      <a16:colId xmlns:a16="http://schemas.microsoft.com/office/drawing/2014/main" val="943336886"/>
                    </a:ext>
                  </a:extLst>
                </a:gridCol>
                <a:gridCol w="1246460">
                  <a:extLst>
                    <a:ext uri="{9D8B030D-6E8A-4147-A177-3AD203B41FA5}">
                      <a16:colId xmlns:a16="http://schemas.microsoft.com/office/drawing/2014/main" val="2939347929"/>
                    </a:ext>
                  </a:extLst>
                </a:gridCol>
                <a:gridCol w="981307">
                  <a:extLst>
                    <a:ext uri="{9D8B030D-6E8A-4147-A177-3AD203B41FA5}">
                      <a16:colId xmlns:a16="http://schemas.microsoft.com/office/drawing/2014/main" val="3877207575"/>
                    </a:ext>
                  </a:extLst>
                </a:gridCol>
                <a:gridCol w="992459">
                  <a:extLst>
                    <a:ext uri="{9D8B030D-6E8A-4147-A177-3AD203B41FA5}">
                      <a16:colId xmlns:a16="http://schemas.microsoft.com/office/drawing/2014/main" val="2119296322"/>
                    </a:ext>
                  </a:extLst>
                </a:gridCol>
                <a:gridCol w="1048214">
                  <a:extLst>
                    <a:ext uri="{9D8B030D-6E8A-4147-A177-3AD203B41FA5}">
                      <a16:colId xmlns:a16="http://schemas.microsoft.com/office/drawing/2014/main" val="3208859438"/>
                    </a:ext>
                  </a:extLst>
                </a:gridCol>
                <a:gridCol w="892098">
                  <a:extLst>
                    <a:ext uri="{9D8B030D-6E8A-4147-A177-3AD203B41FA5}">
                      <a16:colId xmlns:a16="http://schemas.microsoft.com/office/drawing/2014/main" val="1150657083"/>
                    </a:ext>
                  </a:extLst>
                </a:gridCol>
                <a:gridCol w="981307">
                  <a:extLst>
                    <a:ext uri="{9D8B030D-6E8A-4147-A177-3AD203B41FA5}">
                      <a16:colId xmlns:a16="http://schemas.microsoft.com/office/drawing/2014/main" val="1776355528"/>
                    </a:ext>
                  </a:extLst>
                </a:gridCol>
                <a:gridCol w="1193179">
                  <a:extLst>
                    <a:ext uri="{9D8B030D-6E8A-4147-A177-3AD203B41FA5}">
                      <a16:colId xmlns:a16="http://schemas.microsoft.com/office/drawing/2014/main" val="1811698954"/>
                    </a:ext>
                  </a:extLst>
                </a:gridCol>
              </a:tblGrid>
              <a:tr h="5438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N° DE CLIENTES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MÁXIMO POR TIPO      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kern="0" dirty="0">
                          <a:effectLst/>
                        </a:rPr>
                        <a:t>MAXIMO PEDIDO</a:t>
                      </a:r>
                      <a:endParaRPr lang="es-CL" dirty="0"/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MÁXIMO</a:t>
                      </a:r>
                      <a:br>
                        <a:rPr lang="es-CL" sz="1400" kern="0" dirty="0">
                          <a:effectLst/>
                        </a:rPr>
                      </a:br>
                      <a:r>
                        <a:rPr lang="es-CL" sz="1400" kern="0" dirty="0">
                          <a:effectLst/>
                        </a:rPr>
                        <a:t>FITNESS [RMB]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POS MAX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MINÍMO</a:t>
                      </a:r>
                      <a:br>
                        <a:rPr lang="es-CL" sz="1400" kern="0" dirty="0">
                          <a:effectLst/>
                        </a:rPr>
                      </a:br>
                      <a:r>
                        <a:rPr lang="es-CL" sz="1400" kern="0" dirty="0">
                          <a:effectLst/>
                        </a:rPr>
                        <a:t>FITNESS [RMB]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POS MIN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PROMEDIO</a:t>
                      </a:r>
                      <a:br>
                        <a:rPr lang="es-CL" sz="1400" kern="0" dirty="0">
                          <a:effectLst/>
                        </a:rPr>
                      </a:br>
                      <a:r>
                        <a:rPr lang="es-CL" sz="1400" kern="0" dirty="0">
                          <a:effectLst/>
                        </a:rPr>
                        <a:t>FITNESS [RMB]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154345774"/>
                  </a:ext>
                </a:extLst>
              </a:tr>
              <a:tr h="253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9066512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476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6144570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8520992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90240601"/>
                  </a:ext>
                </a:extLst>
              </a:tr>
              <a:tr h="253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8653931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285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5834130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8197036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753982146"/>
                  </a:ext>
                </a:extLst>
              </a:tr>
              <a:tr h="253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3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9995201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373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7649461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8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9525949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101932111"/>
                  </a:ext>
                </a:extLst>
              </a:tr>
              <a:tr h="253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4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10087921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828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6920285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9565662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003331493"/>
                  </a:ext>
                </a:extLst>
              </a:tr>
              <a:tr h="253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8333658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702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6233869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7943522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685396528"/>
                  </a:ext>
                </a:extLst>
              </a:tr>
              <a:tr h="253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21555158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244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19927002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20947410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886024075"/>
                  </a:ext>
                </a:extLst>
              </a:tr>
              <a:tr h="253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3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12243889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855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11252327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6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11907828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702216945"/>
                  </a:ext>
                </a:extLst>
              </a:tr>
              <a:tr h="253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4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11722565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152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10899649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888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11421702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827194422"/>
                  </a:ext>
                </a:extLst>
              </a:tr>
              <a:tr h="253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13732886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301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12907263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13525151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66115063"/>
                  </a:ext>
                </a:extLst>
              </a:tr>
              <a:tr h="253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3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11917624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852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10347353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11523501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581974863"/>
                  </a:ext>
                </a:extLst>
              </a:tr>
              <a:tr h="253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4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14238745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301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13412104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478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13948576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889540789"/>
                  </a:ext>
                </a:extLst>
              </a:tr>
              <a:tr h="253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17186591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540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16524785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63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16920851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253908958"/>
                  </a:ext>
                </a:extLst>
              </a:tr>
              <a:tr h="253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4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11563224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320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10980915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858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11337824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300162181"/>
                  </a:ext>
                </a:extLst>
              </a:tr>
              <a:tr h="253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24735899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807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23685982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192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24362351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550685078"/>
                  </a:ext>
                </a:extLst>
              </a:tr>
              <a:tr h="253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21276489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584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20697539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655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21025788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594592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777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C624E-E205-E7DD-267B-580ECAE1D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368D38E-F974-2E88-8CB2-7A3EB42B02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C2AF57D0-A94D-D275-A315-5E7626C09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3C6D2DDC-F27E-DF9B-20B4-5D450705D5AF}"/>
              </a:ext>
            </a:extLst>
          </p:cNvPr>
          <p:cNvSpPr txBox="1"/>
          <p:nvPr/>
        </p:nvSpPr>
        <p:spPr>
          <a:xfrm>
            <a:off x="108721" y="89553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 dirty="0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Análisis </a:t>
            </a: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54FF747-FABB-4DA5-8709-DA149BC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11</a:t>
            </a:fld>
            <a:endParaRPr lang="es-ES_tradnl" dirty="0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4E5F1E00-CDEF-DCE0-24CE-30AAE74D35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7514513"/>
              </p:ext>
            </p:extLst>
          </p:nvPr>
        </p:nvGraphicFramePr>
        <p:xfrm>
          <a:off x="1016154" y="1030056"/>
          <a:ext cx="7111692" cy="557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528135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94015-F577-B737-81B2-0F871C040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0278E3B-742F-800E-CD25-AEADC1E6C9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43A4EF6E-FCF1-A8E2-E076-D960F92E8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4002E71B-F63C-0153-4297-F4F269D03054}"/>
              </a:ext>
            </a:extLst>
          </p:cNvPr>
          <p:cNvSpPr txBox="1"/>
          <p:nvPr/>
        </p:nvSpPr>
        <p:spPr>
          <a:xfrm>
            <a:off x="108721" y="89553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 dirty="0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Análisis tiempos </a:t>
            </a: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7DFD2AF-F9AE-0F65-4595-D1A7C0DC8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12</a:t>
            </a:fld>
            <a:endParaRPr lang="es-ES_tradnl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6E2F967-BF0B-7F20-1A09-E1F1E2838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324951"/>
              </p:ext>
            </p:extLst>
          </p:nvPr>
        </p:nvGraphicFramePr>
        <p:xfrm>
          <a:off x="1193179" y="1036796"/>
          <a:ext cx="6719897" cy="39681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9153">
                  <a:extLst>
                    <a:ext uri="{9D8B030D-6E8A-4147-A177-3AD203B41FA5}">
                      <a16:colId xmlns:a16="http://schemas.microsoft.com/office/drawing/2014/main" val="1352055329"/>
                    </a:ext>
                  </a:extLst>
                </a:gridCol>
                <a:gridCol w="815633">
                  <a:extLst>
                    <a:ext uri="{9D8B030D-6E8A-4147-A177-3AD203B41FA5}">
                      <a16:colId xmlns:a16="http://schemas.microsoft.com/office/drawing/2014/main" val="275292833"/>
                    </a:ext>
                  </a:extLst>
                </a:gridCol>
                <a:gridCol w="1002782">
                  <a:extLst>
                    <a:ext uri="{9D8B030D-6E8A-4147-A177-3AD203B41FA5}">
                      <a16:colId xmlns:a16="http://schemas.microsoft.com/office/drawing/2014/main" val="4270509969"/>
                    </a:ext>
                  </a:extLst>
                </a:gridCol>
                <a:gridCol w="1216467">
                  <a:extLst>
                    <a:ext uri="{9D8B030D-6E8A-4147-A177-3AD203B41FA5}">
                      <a16:colId xmlns:a16="http://schemas.microsoft.com/office/drawing/2014/main" val="3328630283"/>
                    </a:ext>
                  </a:extLst>
                </a:gridCol>
                <a:gridCol w="1216467">
                  <a:extLst>
                    <a:ext uri="{9D8B030D-6E8A-4147-A177-3AD203B41FA5}">
                      <a16:colId xmlns:a16="http://schemas.microsoft.com/office/drawing/2014/main" val="1699747417"/>
                    </a:ext>
                  </a:extLst>
                </a:gridCol>
                <a:gridCol w="1619395">
                  <a:extLst>
                    <a:ext uri="{9D8B030D-6E8A-4147-A177-3AD203B41FA5}">
                      <a16:colId xmlns:a16="http://schemas.microsoft.com/office/drawing/2014/main" val="3811700518"/>
                    </a:ext>
                  </a:extLst>
                </a:gridCol>
              </a:tblGrid>
              <a:tr h="7069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N° de Clientes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Máximo por tipo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Máximo por Cliente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Tiempo HVRP-FVL prueba 1</a:t>
                      </a:r>
                      <a:br>
                        <a:rPr lang="es-CL" sz="1400" kern="0" dirty="0">
                          <a:effectLst/>
                        </a:rPr>
                      </a:br>
                      <a:r>
                        <a:rPr lang="es-CL" sz="1400" kern="0" dirty="0">
                          <a:effectLst/>
                        </a:rPr>
                        <a:t>[S]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Tiempo HVRP-FVL prueba 2</a:t>
                      </a:r>
                      <a:br>
                        <a:rPr lang="es-CL" sz="1400" kern="0" dirty="0">
                          <a:effectLst/>
                        </a:rPr>
                      </a:br>
                      <a:r>
                        <a:rPr lang="es-CL" sz="1400" kern="0" dirty="0">
                          <a:effectLst/>
                        </a:rPr>
                        <a:t>[S]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Porcentaje aumento de tiempo</a:t>
                      </a:r>
                      <a:br>
                        <a:rPr lang="es-CL" sz="1400" kern="0" dirty="0">
                          <a:effectLst/>
                        </a:rPr>
                      </a:br>
                      <a:r>
                        <a:rPr lang="es-CL" sz="1400" kern="0" dirty="0">
                          <a:effectLst/>
                        </a:rPr>
                        <a:t>[%]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extLst>
                  <a:ext uri="{0D108BD9-81ED-4DB2-BD59-A6C34878D82A}">
                    <a16:rowId xmlns:a16="http://schemas.microsoft.com/office/drawing/2014/main" val="3398384517"/>
                  </a:ext>
                </a:extLst>
              </a:tr>
              <a:tr h="2174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4289,665489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8863,292754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106,6196718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extLst>
                  <a:ext uri="{0D108BD9-81ED-4DB2-BD59-A6C34878D82A}">
                    <a16:rowId xmlns:a16="http://schemas.microsoft.com/office/drawing/2014/main" val="1056253150"/>
                  </a:ext>
                </a:extLst>
              </a:tr>
              <a:tr h="2174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4652,014741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9827,152655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111,2450884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extLst>
                  <a:ext uri="{0D108BD9-81ED-4DB2-BD59-A6C34878D82A}">
                    <a16:rowId xmlns:a16="http://schemas.microsoft.com/office/drawing/2014/main" val="433877478"/>
                  </a:ext>
                </a:extLst>
              </a:tr>
              <a:tr h="2174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5182,379978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11283,76387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117,7332406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extLst>
                  <a:ext uri="{0D108BD9-81ED-4DB2-BD59-A6C34878D82A}">
                    <a16:rowId xmlns:a16="http://schemas.microsoft.com/office/drawing/2014/main" val="266480278"/>
                  </a:ext>
                </a:extLst>
              </a:tr>
              <a:tr h="2174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3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4710,481986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10245,52741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117,5048633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extLst>
                  <a:ext uri="{0D108BD9-81ED-4DB2-BD59-A6C34878D82A}">
                    <a16:rowId xmlns:a16="http://schemas.microsoft.com/office/drawing/2014/main" val="2805395310"/>
                  </a:ext>
                </a:extLst>
              </a:tr>
              <a:tr h="2174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3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5899,426592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12469,51236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111,3682096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extLst>
                  <a:ext uri="{0D108BD9-81ED-4DB2-BD59-A6C34878D82A}">
                    <a16:rowId xmlns:a16="http://schemas.microsoft.com/office/drawing/2014/main" val="1742930039"/>
                  </a:ext>
                </a:extLst>
              </a:tr>
              <a:tr h="2174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3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6090,601832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12291,0346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101,8032854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extLst>
                  <a:ext uri="{0D108BD9-81ED-4DB2-BD59-A6C34878D82A}">
                    <a16:rowId xmlns:a16="http://schemas.microsoft.com/office/drawing/2014/main" val="3476922191"/>
                  </a:ext>
                </a:extLst>
              </a:tr>
              <a:tr h="2174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4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4636,020566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10047,62368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116,7294888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extLst>
                  <a:ext uri="{0D108BD9-81ED-4DB2-BD59-A6C34878D82A}">
                    <a16:rowId xmlns:a16="http://schemas.microsoft.com/office/drawing/2014/main" val="1762043400"/>
                  </a:ext>
                </a:extLst>
              </a:tr>
              <a:tr h="2174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4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6388,394864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13668,48969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113,9581222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extLst>
                  <a:ext uri="{0D108BD9-81ED-4DB2-BD59-A6C34878D82A}">
                    <a16:rowId xmlns:a16="http://schemas.microsoft.com/office/drawing/2014/main" val="1562704202"/>
                  </a:ext>
                </a:extLst>
              </a:tr>
              <a:tr h="2174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4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8195,897773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16311,26067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99,01737573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extLst>
                  <a:ext uri="{0D108BD9-81ED-4DB2-BD59-A6C34878D82A}">
                    <a16:rowId xmlns:a16="http://schemas.microsoft.com/office/drawing/2014/main" val="2898442522"/>
                  </a:ext>
                </a:extLst>
              </a:tr>
              <a:tr h="2174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4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7415,063356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16944,79479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128,5185436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extLst>
                  <a:ext uri="{0D108BD9-81ED-4DB2-BD59-A6C34878D82A}">
                    <a16:rowId xmlns:a16="http://schemas.microsoft.com/office/drawing/2014/main" val="741405711"/>
                  </a:ext>
                </a:extLst>
              </a:tr>
              <a:tr h="2174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4733,422256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9892,037916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108,9827905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extLst>
                  <a:ext uri="{0D108BD9-81ED-4DB2-BD59-A6C34878D82A}">
                    <a16:rowId xmlns:a16="http://schemas.microsoft.com/office/drawing/2014/main" val="1588851265"/>
                  </a:ext>
                </a:extLst>
              </a:tr>
              <a:tr h="2174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6612,791518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14424,0091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118,1228465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extLst>
                  <a:ext uri="{0D108BD9-81ED-4DB2-BD59-A6C34878D82A}">
                    <a16:rowId xmlns:a16="http://schemas.microsoft.com/office/drawing/2014/main" val="1238288579"/>
                  </a:ext>
                </a:extLst>
              </a:tr>
              <a:tr h="2174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9381,482415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22051,08302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135,0490258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extLst>
                  <a:ext uri="{0D108BD9-81ED-4DB2-BD59-A6C34878D82A}">
                    <a16:rowId xmlns:a16="http://schemas.microsoft.com/office/drawing/2014/main" val="750633522"/>
                  </a:ext>
                </a:extLst>
              </a:tr>
              <a:tr h="2174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7162,221347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18947,70408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164,5506634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extLst>
                  <a:ext uri="{0D108BD9-81ED-4DB2-BD59-A6C34878D82A}">
                    <a16:rowId xmlns:a16="http://schemas.microsoft.com/office/drawing/2014/main" val="1029217647"/>
                  </a:ext>
                </a:extLst>
              </a:tr>
              <a:tr h="2174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9893,294857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21077,62579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113,0496068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36" marR="14436" marT="0" marB="0" anchor="ctr"/>
                </a:tc>
                <a:extLst>
                  <a:ext uri="{0D108BD9-81ED-4DB2-BD59-A6C34878D82A}">
                    <a16:rowId xmlns:a16="http://schemas.microsoft.com/office/drawing/2014/main" val="690046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749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76C1C-46FB-174E-968C-5A472003E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FADFAC6-DC39-240D-AC2C-52536735D9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B6D2E86E-4EF0-0AE5-5932-F3BF30B78A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7B3DF976-EEEE-83D8-4AF7-3852CDA4477F}"/>
              </a:ext>
            </a:extLst>
          </p:cNvPr>
          <p:cNvSpPr txBox="1"/>
          <p:nvPr/>
        </p:nvSpPr>
        <p:spPr>
          <a:xfrm>
            <a:off x="108721" y="89553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 dirty="0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Análisis tiempos </a:t>
            </a: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DEC718C-AD07-C40B-455B-BFA5DD12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13</a:t>
            </a:fld>
            <a:endParaRPr lang="es-ES_tradnl" dirty="0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52F9C875-DCDA-DF45-9CD6-1B8117C4C0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1298243"/>
              </p:ext>
            </p:extLst>
          </p:nvPr>
        </p:nvGraphicFramePr>
        <p:xfrm>
          <a:off x="1363238" y="1516566"/>
          <a:ext cx="6375707" cy="4492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43201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08721" y="89553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 dirty="0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Conclusiones</a:t>
            </a: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976DF84-1216-7AF4-BFDE-2A97F8C8480D}"/>
              </a:ext>
            </a:extLst>
          </p:cNvPr>
          <p:cNvSpPr txBox="1"/>
          <p:nvPr/>
        </p:nvSpPr>
        <p:spPr>
          <a:xfrm>
            <a:off x="548062" y="1762403"/>
            <a:ext cx="8047875" cy="3555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L" dirty="0"/>
              <a:t>El desarrollo y pruebas hechas han demostrado que el modelo matemático propuesto funciona y puede mejorarse.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L" dirty="0"/>
              <a:t>Falto probar casos de mayor exigencia computacional.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L" dirty="0"/>
              <a:t>Aunque Python fue el programa elegido, falto probar otros lenguajes para comparar la eficiencia de estos en las mismas condiciones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L" dirty="0"/>
              <a:t>Este trabajo puede contarse como uno de los primeros en probar este acercamiento, siendo los predecesores 2 trabajos anteriores, el usado como inspiración y una versión anterior del mismo.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CL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0CABAB3-5BDB-DF89-4CC8-EAD404D1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14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25615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08721" y="83837"/>
            <a:ext cx="7804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finished vehicle routing problem with a heterogeneous transport fleet (HVRP-FVL)</a:t>
            </a:r>
            <a:endParaRPr kumimoji="0" lang="es-ES_tradnl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ea typeface="Gungsuh" charset="-127"/>
              <a:cs typeface="Helvetica" panose="020B0604020202020204" pitchFamily="34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0CABAB3-5BDB-DF89-4CC8-EAD404D1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15</a:t>
            </a:fld>
            <a:endParaRPr lang="es-ES_tradnl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B2ABEB7-90EA-9A6E-04DD-454CD2319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135" y="-2519411"/>
            <a:ext cx="4378450" cy="296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FBEDF15-738E-29D9-74B1-606550CB9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9389" y="802887"/>
            <a:ext cx="4402322" cy="599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77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5F5C-7B5D-7249-0E31-4E6732FB3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3469A82-0CDF-F2E6-A10C-445E5EE813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78CD76D-FAD6-FBB8-782F-B3CF079A3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93C937C8-248B-4E8D-D040-91CDD6BA3FC7}"/>
              </a:ext>
            </a:extLst>
          </p:cNvPr>
          <p:cNvSpPr txBox="1"/>
          <p:nvPr/>
        </p:nvSpPr>
        <p:spPr>
          <a:xfrm>
            <a:off x="108721" y="83837"/>
            <a:ext cx="7804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2000" noProof="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Repositorio</a:t>
            </a:r>
            <a:endParaRPr kumimoji="0" lang="es-ES_tradnl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ea typeface="Gungsuh" charset="-127"/>
              <a:cs typeface="Helvetica" panose="020B0604020202020204" pitchFamily="34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3F36836-1560-397F-E30A-63E94022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16</a:t>
            </a:fld>
            <a:endParaRPr lang="es-ES_tradnl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0C0747C-4AF8-3A64-D865-61C545C88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135" y="-2519411"/>
            <a:ext cx="4378450" cy="296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67E4574-2668-3A06-65E7-9C9CA0182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7366" y="2119129"/>
            <a:ext cx="2629267" cy="261974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4507D4F-0BF5-5774-A63E-BC4AF0C4004B}"/>
              </a:ext>
            </a:extLst>
          </p:cNvPr>
          <p:cNvSpPr txBox="1"/>
          <p:nvPr/>
        </p:nvSpPr>
        <p:spPr>
          <a:xfrm>
            <a:off x="2355135" y="5173718"/>
            <a:ext cx="4590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>
                <a:hlinkClick r:id="rId6"/>
              </a:rPr>
              <a:t>https://github.com/Moyaxon/tesis_entrega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60888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2AF6697-B429-C4A9-0D02-6820BC371B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28026" y="0"/>
            <a:ext cx="9172026" cy="80288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0C0273A-8CAC-78AE-4C83-CC31FB9BEF25}"/>
              </a:ext>
            </a:extLst>
          </p:cNvPr>
          <p:cNvSpPr txBox="1"/>
          <p:nvPr/>
        </p:nvSpPr>
        <p:spPr>
          <a:xfrm>
            <a:off x="108721" y="170610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 dirty="0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Referencias</a:t>
            </a: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4FDCF00-4A11-7A68-A583-FEF3D9F17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4F207F8-D80D-829B-61F0-6FDD4F44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17</a:t>
            </a:fld>
            <a:endParaRPr lang="es-ES_tradnl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645E06F-8684-85DA-8519-BEDDA09B9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68" y="1524319"/>
            <a:ext cx="7605134" cy="466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Acer. (n.d.). </a:t>
            </a:r>
            <a:r>
              <a:rPr kumimoji="0" lang="en-US" altLang="es-CL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Nitro 5 (AN515-45).</a:t>
            </a:r>
            <a:r>
              <a:rPr kumimoji="0" lang="en-US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Retrieved January 5, 2025, from </a:t>
            </a:r>
            <a:r>
              <a:rPr kumimoji="0" lang="en-US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  <a:hlinkClick r:id="rId4"/>
              </a:rPr>
              <a:t>https://www.acer.com/mx-es/laptops/nitro/nitro-5/pdp/NH.Q7MAL.001</a:t>
            </a:r>
            <a:endParaRPr kumimoji="0" lang="en-US" altLang="es-C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L" altLang="es-C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Archetti, C., Speranza, M. G. &amp; Vigo, D. (2014). </a:t>
            </a:r>
            <a:r>
              <a:rPr kumimoji="0" lang="en-US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Vehicle Routing: Problems, Methods, and Applications. In </a:t>
            </a:r>
            <a:r>
              <a:rPr kumimoji="0" lang="en-US" altLang="es-CL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Vehicle Routing</a:t>
            </a:r>
            <a:r>
              <a:rPr kumimoji="0" lang="en-US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(Second). Society for Industrial and Applied Mathematics. </a:t>
            </a:r>
            <a:r>
              <a:rPr kumimoji="0" lang="en-US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https://doi.org/10.1137/1.9781611973594.ch10</a:t>
            </a:r>
            <a:endParaRPr kumimoji="0" lang="en-US" altLang="es-C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L" altLang="es-C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ASUS. (2023). </a:t>
            </a:r>
            <a:r>
              <a:rPr kumimoji="0" lang="en-US" altLang="es-CL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ASUS TUF Gaming F15 (2023).</a:t>
            </a:r>
            <a:r>
              <a:rPr kumimoji="0" lang="en-US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  <a:hlinkClick r:id="rId6"/>
              </a:rPr>
              <a:t>https://www.asus.com/cl/laptops/for-gaming/tuf-gaming/asus-tuf-gaming-f15-2023/techspec/</a:t>
            </a:r>
            <a:endParaRPr kumimoji="0" lang="en-US" altLang="es-C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L" altLang="es-C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Bektaş, T. &amp; Laporte, G. (2011). The Pollution-Routing Problem. </a:t>
            </a:r>
            <a:r>
              <a:rPr kumimoji="0" lang="en-US" altLang="es-CL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Transportation Research Part B: Methodological</a:t>
            </a:r>
            <a:r>
              <a:rPr kumimoji="0" lang="en-US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en-US" altLang="es-CL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45</a:t>
            </a:r>
            <a:r>
              <a:rPr kumimoji="0" lang="en-US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(8), 1232–1250. </a:t>
            </a:r>
            <a:r>
              <a:rPr kumimoji="0" lang="en-US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  <a:hlinkClick r:id="rId7"/>
              </a:rPr>
              <a:t>https://doi.org/10.1016/j.trb.2011.02.004</a:t>
            </a:r>
            <a:endParaRPr kumimoji="0" lang="en-US" altLang="es-C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L" altLang="es-C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Bibiana Rocha Medina, L., Cristina González La Rota, E. &amp; Arturo Orjuela Castro, J. (n.d.). Una revisión al estado del arte del problema de ruteo de vehículos: Evolución histórica y métodos de solución State of the art review of the vehicle routing problem: A historic account with solving methods. </a:t>
            </a:r>
            <a:r>
              <a:rPr kumimoji="0" lang="en-US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In </a:t>
            </a:r>
            <a:r>
              <a:rPr kumimoji="0" lang="en-US" altLang="es-CL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Ingeniería</a:t>
            </a:r>
            <a:r>
              <a:rPr kumimoji="0" lang="en-US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(Vol. 16, Issue 2). </a:t>
            </a:r>
            <a:r>
              <a:rPr kumimoji="0" lang="en-US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  <a:hlinkClick r:id="rId8"/>
              </a:rPr>
              <a:t>https://www.redalyc.org/articulo.oa?id=498850173004 </a:t>
            </a:r>
            <a:endParaRPr kumimoji="0" lang="en-US" altLang="es-C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L" altLang="es-C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Braekers, K., Ramaekers, K. &amp; Van Nieuwenhuyse, I. (2016). The vehicle routing problem: State of the art classification and review. </a:t>
            </a:r>
            <a:r>
              <a:rPr kumimoji="0" lang="en-US" altLang="es-CL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Computers and Industrial Engineering</a:t>
            </a:r>
            <a:r>
              <a:rPr kumimoji="0" lang="en-US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en-US" altLang="es-CL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99</a:t>
            </a:r>
            <a:r>
              <a:rPr kumimoji="0" lang="en-US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, 300–313. </a:t>
            </a:r>
            <a:r>
              <a:rPr kumimoji="0" lang="en-US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  <a:hlinkClick r:id="rId9"/>
              </a:rPr>
              <a:t>https://doi.org/10.1016/J.CIE.2015.12.007</a:t>
            </a:r>
            <a:endParaRPr kumimoji="0" lang="en-US" altLang="es-C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L" altLang="es-C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Demir, E., Bektaş, T. &amp; Laporte, G. (2011). A comparative analysis of several vehicle emission models for road freight transportation. </a:t>
            </a:r>
            <a:r>
              <a:rPr kumimoji="0" lang="en-US" altLang="es-CL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Transportation Research Part D: Transport and Environment</a:t>
            </a:r>
            <a:r>
              <a:rPr kumimoji="0" lang="en-US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en-US" altLang="es-CL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16</a:t>
            </a:r>
            <a:r>
              <a:rPr kumimoji="0" lang="en-US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(5), 347–357. </a:t>
            </a:r>
            <a:r>
              <a:rPr kumimoji="0" lang="en-US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  <a:hlinkClick r:id="rId10"/>
              </a:rPr>
              <a:t>https://doi.org/10.1016/J.TRD.2011.01.011</a:t>
            </a:r>
            <a:endParaRPr kumimoji="0" lang="en-US" altLang="es-C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Vehicle routing problem - Wikipedia</a:t>
            </a:r>
            <a:r>
              <a:rPr kumimoji="0" lang="es-CL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kumimoji="0" lang="en-US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(n.d.). Retrieved January 5, 2025, from </a:t>
            </a:r>
            <a:r>
              <a:rPr kumimoji="0" lang="en-US" altLang="es-C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  <a:hlinkClick r:id="rId11"/>
              </a:rPr>
              <a:t>https://en.wikipedia.org/wiki/Vehicle_routing_problem#cite_ref-4</a:t>
            </a:r>
            <a:endParaRPr kumimoji="0" lang="es-CL" altLang="es-C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8729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47728C-79B8-66FA-BC76-66E76CC4A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0"/>
            <a:ext cx="7886700" cy="4976019"/>
          </a:xfrm>
        </p:spPr>
        <p:txBody>
          <a:bodyPr>
            <a:normAutofit fontScale="25000" lnSpcReduction="20000"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sz="4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Hasle, G., Lie, K. A. &amp; Quak, E. (2007). Geometric modelling, numerical simulation, and optimization: Applied mathematics at SINTEF. </a:t>
            </a:r>
            <a:r>
              <a:rPr kumimoji="0" lang="es-CL" sz="4400" b="0" i="1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Geometric Modelling, Numerical Simulation, and Optimization: Applied Mathematics at SINTEF</a:t>
            </a:r>
            <a:r>
              <a:rPr kumimoji="0" lang="es-CL" sz="4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, 1–558. </a:t>
            </a:r>
            <a:r>
              <a:rPr kumimoji="0" lang="es-CL" sz="4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https://doi.org/10.1007/978-3-540-68783-2/COVER</a:t>
            </a:r>
            <a:endParaRPr kumimoji="0" lang="es-CL" sz="44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L" sz="44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sz="4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Laporte, G. (1992). The traveling salesman problem: An overview of exact and approximate algorithms. </a:t>
            </a:r>
            <a:r>
              <a:rPr kumimoji="0" lang="es-CL" sz="4400" b="0" i="1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European Journal of Operational Research</a:t>
            </a:r>
            <a:r>
              <a:rPr kumimoji="0" lang="es-CL" sz="4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es-CL" sz="4400" b="0" i="1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59</a:t>
            </a:r>
            <a:r>
              <a:rPr kumimoji="0" lang="es-CL" sz="4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(2), 231–247. </a:t>
            </a:r>
            <a:r>
              <a:rPr kumimoji="0" lang="es-CL" sz="4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https://doi.org/10.1016/0377-2217(92)90138-Y</a:t>
            </a:r>
            <a:endParaRPr kumimoji="0" lang="es-CL" sz="44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L" sz="44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sz="4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Liu, J., Yuan, B., Hu, Y. &amp; Smith, A. E. (n.d.). </a:t>
            </a:r>
            <a:r>
              <a:rPr kumimoji="0" lang="es-CL" sz="4400" b="0" i="1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The finished vehicle routing problem with a heterogeneous transport fleet</a:t>
            </a:r>
            <a:r>
              <a:rPr kumimoji="0" lang="es-CL" sz="4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kumimoji="0" lang="es-CL" sz="4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  <a:hlinkClick r:id="rId4"/>
              </a:rPr>
              <a:t>https://ssrn.com/abstract=4239703</a:t>
            </a:r>
            <a:endParaRPr kumimoji="0" lang="es-CL" sz="44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L" sz="44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sz="4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Liu, J., Yuan, B. &amp; Zan, Y. (2023). </a:t>
            </a:r>
            <a:r>
              <a:rPr kumimoji="0" lang="es-CL" sz="4400" b="0" i="1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The finished vehicle routing problem with a heterogeneous transport fleet</a:t>
            </a:r>
            <a:r>
              <a:rPr kumimoji="0" lang="es-CL" sz="4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kumimoji="0" lang="es-CL" sz="4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https://doi.org/10.21203/rs.3.rs-2942819/v1</a:t>
            </a:r>
            <a:endParaRPr kumimoji="0" lang="es-CL" sz="44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L" sz="44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sz="4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Núñez, J. &amp; Cotejo, A. J. (n.d.). </a:t>
            </a:r>
            <a:r>
              <a:rPr kumimoji="0" lang="es-CL" sz="4400" b="0" i="1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Pseudocódigo + Diagramas de Flujo + Introducción a los lenguajes: C y Python.</a:t>
            </a:r>
            <a:r>
              <a:rPr kumimoji="0" lang="es-CL" sz="4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Retrieved January 5, 2025, from </a:t>
            </a:r>
            <a:r>
              <a:rPr kumimoji="0" lang="es-CL" sz="4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  <a:hlinkClick r:id="rId6"/>
              </a:rPr>
              <a:t>https://xn--jesusnuez-r6a.com/wp-content/uploads/pseudoy_cypython.pdf</a:t>
            </a:r>
            <a:endParaRPr kumimoji="0" lang="es-CL" sz="44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L" sz="44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sz="4400" b="0" i="1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OpenStreetMap</a:t>
            </a:r>
            <a:r>
              <a:rPr kumimoji="0" lang="es-CL" sz="4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 (n.d.). Retrieved January 5, 2025, from </a:t>
            </a:r>
            <a:r>
              <a:rPr kumimoji="0" lang="es-CL" sz="4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  <a:hlinkClick r:id="rId7"/>
              </a:rPr>
              <a:t>https://www.openstreetmap.org/</a:t>
            </a:r>
            <a:endParaRPr kumimoji="0" lang="es-CL" sz="44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L" sz="44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sz="4400" b="0" i="1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Overpass API Wiki</a:t>
            </a:r>
            <a:r>
              <a:rPr kumimoji="0" lang="es-CL" sz="4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 (n.d.). Retrieved January 5, 2025, from </a:t>
            </a:r>
            <a:r>
              <a:rPr kumimoji="0" lang="es-CL" sz="4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  <a:hlinkClick r:id="rId8"/>
              </a:rPr>
              <a:t>https://wiki.openstreetmap.org/wiki/Overpass_API</a:t>
            </a:r>
            <a:endParaRPr kumimoji="0" lang="es-CL" sz="44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L" sz="44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sz="4400" b="0" i="1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OverPass Turbo</a:t>
            </a:r>
            <a:r>
              <a:rPr kumimoji="0" lang="es-CL" sz="4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 (n.d.). Retrieved January 5, 2025, from </a:t>
            </a:r>
            <a:r>
              <a:rPr kumimoji="0" lang="es-CL" sz="4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  <a:hlinkClick r:id="rId9"/>
              </a:rPr>
              <a:t>https://overpass-turbo.eu</a:t>
            </a:r>
            <a:endParaRPr kumimoji="0" lang="es-CL" sz="44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L" sz="44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sz="4400" b="0" i="1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PMX Crossover / Manuel Alabor | Observable</a:t>
            </a:r>
            <a:r>
              <a:rPr kumimoji="0" lang="es-CL" sz="4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 (n.d.). Retrieved January 5, 2025, from </a:t>
            </a:r>
            <a:r>
              <a:rPr kumimoji="0" lang="es-CL" sz="4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  <a:hlinkClick r:id="rId10"/>
              </a:rPr>
              <a:t>https://observablehq.com/@swissmanu/pmx-crossover</a:t>
            </a:r>
            <a:endParaRPr kumimoji="0" lang="es-CL" sz="44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L" sz="44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sz="4400" b="0" i="1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PSeInt</a:t>
            </a:r>
            <a:r>
              <a:rPr kumimoji="0" lang="es-CL" sz="4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 (n.d.). Retrieved January 5, 2025, from </a:t>
            </a:r>
            <a:r>
              <a:rPr kumimoji="0" lang="es-CL" sz="4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  <a:hlinkClick r:id="rId11"/>
              </a:rPr>
              <a:t>https://pseint.sourceforge.net/slide/pseint.html</a:t>
            </a:r>
            <a:endParaRPr kumimoji="0" lang="es-CL" sz="44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L" sz="44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sz="4400" b="0" i="1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Python Release Python 3.10.0 | Python.org</a:t>
            </a:r>
            <a:r>
              <a:rPr kumimoji="0" lang="es-CL" sz="4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 (n.d.). Retrieved January 5, 2025, from </a:t>
            </a:r>
            <a:r>
              <a:rPr kumimoji="0" lang="es-CL" sz="4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  <a:hlinkClick r:id="rId12"/>
              </a:rPr>
              <a:t>https://www.python.org/downloads/release/python-3100/</a:t>
            </a:r>
            <a:endParaRPr kumimoji="0" lang="es-CL" sz="44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L" sz="44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sz="4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Rodríguez-Vásquez, W. C. (2020). Modelado de un problema de ruteo de vehículos con múltiples depósitos, ventanas de tiempo y flota heterogénea de un servicio de mensajería. </a:t>
            </a:r>
            <a:r>
              <a:rPr kumimoji="0" lang="es-CL" sz="4400" b="0" i="1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Información Tecnológica</a:t>
            </a:r>
            <a:r>
              <a:rPr kumimoji="0" lang="es-CL" sz="4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es-CL" sz="4400" b="0" i="1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31</a:t>
            </a:r>
            <a:r>
              <a:rPr kumimoji="0" lang="es-CL" sz="4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(1), 207–214. </a:t>
            </a:r>
            <a:r>
              <a:rPr kumimoji="0" lang="es-CL" sz="4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  <a:hlinkClick r:id="rId13"/>
              </a:rPr>
              <a:t>https://doi.org/10.4067/S0718-07642020000100207</a:t>
            </a:r>
            <a:endParaRPr kumimoji="0" lang="es-CL" sz="44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s-CL" noProof="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AF6697-B429-C4A9-0D02-6820BC371B3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28026" y="0"/>
            <a:ext cx="9172026" cy="80288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0C0273A-8CAC-78AE-4C83-CC31FB9BEF25}"/>
              </a:ext>
            </a:extLst>
          </p:cNvPr>
          <p:cNvSpPr txBox="1"/>
          <p:nvPr/>
        </p:nvSpPr>
        <p:spPr>
          <a:xfrm>
            <a:off x="108721" y="170610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2400" b="1" noProof="0" dirty="0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Referencias</a:t>
            </a:r>
            <a:endParaRPr kumimoji="0" lang="es-C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4FDCF00-4A11-7A68-A583-FEF3D9F17B7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C1DB65D-2006-F51B-EDAA-F607E144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CL" noProof="0" smtClean="0"/>
              <a:t>18</a:t>
            </a:fld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330656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063239-EFA5-F07D-BE89-54CA74B80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37" y="1253331"/>
            <a:ext cx="7886700" cy="4351338"/>
          </a:xfrm>
        </p:spPr>
        <p:txBody>
          <a:bodyPr/>
          <a:lstStyle/>
          <a:p>
            <a:pPr algn="just"/>
            <a:r>
              <a:rPr lang="es-CL" dirty="0"/>
              <a:t>Entregas especializadas</a:t>
            </a:r>
          </a:p>
          <a:p>
            <a:pPr algn="just"/>
            <a:r>
              <a:rPr lang="es-CL" dirty="0"/>
              <a:t>Manejo del tiempo</a:t>
            </a:r>
          </a:p>
          <a:p>
            <a:pPr algn="just"/>
            <a:r>
              <a:rPr lang="es-CL" dirty="0"/>
              <a:t>Aplicado en envíos.</a:t>
            </a:r>
          </a:p>
          <a:p>
            <a:pPr algn="just"/>
            <a:r>
              <a:rPr lang="es-CL" dirty="0"/>
              <a:t>Logístico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B1FF49-D959-DED6-62C0-9A863492BA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20B25BB-F511-834F-3BDD-78F5B84348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C2511EA-FA2C-0406-3FA3-50B66829D13C}"/>
              </a:ext>
            </a:extLst>
          </p:cNvPr>
          <p:cNvSpPr txBox="1"/>
          <p:nvPr/>
        </p:nvSpPr>
        <p:spPr>
          <a:xfrm>
            <a:off x="108721" y="89553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 dirty="0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Introducción </a:t>
            </a: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67E4566-F9C6-432A-3BD5-972B24AF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2</a:t>
            </a:fld>
            <a:endParaRPr lang="es-ES_tradnl" dirty="0"/>
          </a:p>
        </p:txBody>
      </p:sp>
      <p:pic>
        <p:nvPicPr>
          <p:cNvPr id="2050" name="Picture 2" descr="Transporte de Vehículos - Transportes y Mudanzas">
            <a:extLst>
              <a:ext uri="{FF2B5EF4-FFF2-40B4-BE49-F238E27FC236}">
                <a16:creationId xmlns:a16="http://schemas.microsoft.com/office/drawing/2014/main" id="{BF512E7E-8EE8-076C-73AC-01FCC0120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079" y="3769113"/>
            <a:ext cx="3957232" cy="262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l transporte para el traslado de vehículos es más barato en Argentina">
            <a:extLst>
              <a:ext uri="{FF2B5EF4-FFF2-40B4-BE49-F238E27FC236}">
                <a16:creationId xmlns:a16="http://schemas.microsoft.com/office/drawing/2014/main" id="{D0A38ACF-0264-087D-F5B9-BF237CA62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84" y="3769113"/>
            <a:ext cx="3932498" cy="262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90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C426F2-9964-BF7B-91F0-C84D17261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1104900"/>
            <a:ext cx="8105775" cy="5072063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s-MX" sz="1600" b="1" u="sng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Objetivo General:</a:t>
            </a:r>
            <a:endParaRPr lang="es-CL" sz="16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L" sz="1600" dirty="0"/>
              <a:t>Replicar y evaluar el modelo propuesto para el HVRP-FVL.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CL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s-MX" sz="1600" b="1" u="sng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Objetivos Específicos:</a:t>
            </a:r>
            <a:endParaRPr lang="es-CL" sz="16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L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Analizar el modelo matemático propuesto.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L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Comparar los resultados obtenidos con la información original.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L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Probar el modelo de distintas maneras, viendo el impacto en tiempo de ejecución.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CL" sz="16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0C01A3-CDB8-55BB-D4E5-4AB67CF4E0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28026" y="1"/>
            <a:ext cx="9172026" cy="80288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1B7C6F5-B3D3-5B3C-B966-9506775B7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101429"/>
            <a:ext cx="719254" cy="60002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F5ACC25-ED57-85B5-9545-876926363631}"/>
              </a:ext>
            </a:extLst>
          </p:cNvPr>
          <p:cNvSpPr txBox="1"/>
          <p:nvPr/>
        </p:nvSpPr>
        <p:spPr>
          <a:xfrm>
            <a:off x="241822" y="134293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 dirty="0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Objetivos</a:t>
            </a: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8A654D1-F9A2-F0EC-6518-CB4ADF93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3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1669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08721" y="89553"/>
            <a:ext cx="7804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Gungsuh" charset="-127"/>
                <a:cs typeface="Gungsuh" charset="-127"/>
              </a:rPr>
              <a:t>HVRP-FVL: Heterogeneous VRP in Finished Vehicle Logistic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CD1A54A-01F3-A6B1-E37F-0B0B85DC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4</a:t>
            </a:fld>
            <a:endParaRPr lang="es-ES_tradn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734D74-1678-EA9D-9A90-CD2FA7645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329" y="1792036"/>
            <a:ext cx="5181341" cy="360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88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08721" y="89553"/>
            <a:ext cx="8207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 dirty="0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Modelo</a:t>
            </a: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a 2">
                <a:extLst>
                  <a:ext uri="{FF2B5EF4-FFF2-40B4-BE49-F238E27FC236}">
                    <a16:creationId xmlns:a16="http://schemas.microsoft.com/office/drawing/2014/main" id="{1CCF40C5-D14A-B034-22A5-B35903FD8C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6281095"/>
                  </p:ext>
                </p:extLst>
              </p:nvPr>
            </p:nvGraphicFramePr>
            <p:xfrm>
              <a:off x="108721" y="918046"/>
              <a:ext cx="5231375" cy="586618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47257">
                      <a:extLst>
                        <a:ext uri="{9D8B030D-6E8A-4147-A177-3AD203B41FA5}">
                          <a16:colId xmlns:a16="http://schemas.microsoft.com/office/drawing/2014/main" val="1235809227"/>
                        </a:ext>
                      </a:extLst>
                    </a:gridCol>
                    <a:gridCol w="3984118">
                      <a:extLst>
                        <a:ext uri="{9D8B030D-6E8A-4147-A177-3AD203B41FA5}">
                          <a16:colId xmlns:a16="http://schemas.microsoft.com/office/drawing/2014/main" val="2813753124"/>
                        </a:ext>
                      </a:extLst>
                    </a:gridCol>
                  </a:tblGrid>
                  <a:tr h="24891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 dirty="0">
                              <a:effectLst/>
                            </a:rPr>
                            <a:t>Función objetivo y Restricciones</a:t>
                          </a:r>
                          <a:endParaRPr lang="es-CL" sz="11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423" marR="6642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 dirty="0">
                              <a:effectLst/>
                              <a:latin typeface="Aptos" panose="020B0004020202020204" pitchFamily="34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Ecuación</a:t>
                          </a:r>
                        </a:p>
                      </a:txBody>
                      <a:tcPr marL="66423" marR="66423" marT="0" marB="0" anchor="ctr"/>
                    </a:tc>
                    <a:extLst>
                      <a:ext uri="{0D108BD9-81ED-4DB2-BD59-A6C34878D82A}">
                        <a16:rowId xmlns:a16="http://schemas.microsoft.com/office/drawing/2014/main" val="349298710"/>
                      </a:ext>
                    </a:extLst>
                  </a:tr>
                  <a:tr h="80729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 dirty="0">
                              <a:effectLst/>
                            </a:rPr>
                            <a:t>Función Objetivo</a:t>
                          </a:r>
                          <a:endParaRPr lang="es-CL" sz="11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423" marR="66423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6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𝐹</m:t>
                                </m:r>
                                <m:r>
                                  <a:rPr lang="es-CL" sz="16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6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6423" marR="66423" marT="0" marB="0" anchor="ctr"/>
                    </a:tc>
                    <a:extLst>
                      <a:ext uri="{0D108BD9-81ED-4DB2-BD59-A6C34878D82A}">
                        <a16:rowId xmlns:a16="http://schemas.microsoft.com/office/drawing/2014/main" val="3699232790"/>
                      </a:ext>
                    </a:extLst>
                  </a:tr>
                  <a:tr h="10013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 dirty="0">
                              <a:effectLst/>
                            </a:rPr>
                            <a:t>Conservación del movimiento</a:t>
                          </a:r>
                          <a:endParaRPr lang="es-CL" sz="11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423" marR="66423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s-CL" sz="16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𝑖𝑗𝑢</m:t>
                                        </m:r>
                                      </m:sub>
                                      <m:sup>
                                        <m: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𝑗𝑖𝑢</m:t>
                                        </m:r>
                                      </m:sub>
                                      <m:sup>
                                        <m: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,∀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𝑗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𝑁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,∀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𝐾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;∀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𝑢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6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6423" marR="66423" marT="0" marB="0" anchor="ctr"/>
                    </a:tc>
                    <a:extLst>
                      <a:ext uri="{0D108BD9-81ED-4DB2-BD59-A6C34878D82A}">
                        <a16:rowId xmlns:a16="http://schemas.microsoft.com/office/drawing/2014/main" val="764386505"/>
                      </a:ext>
                    </a:extLst>
                  </a:tr>
                  <a:tr h="9173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L" sz="1100" kern="100" dirty="0">
                              <a:effectLst/>
                            </a:rPr>
                            <a:t>Asignación Única</a:t>
                          </a:r>
                          <a:endParaRPr lang="es-CL" sz="11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423" marR="664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s-CL" sz="16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𝑢</m:t>
                                    </m:r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𝑈𝑘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𝑘</m:t>
                                        </m:r>
                                        <m: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𝐾</m:t>
                                        </m:r>
                                      </m:sup>
                                      <m:e>
                                        <m:sSubSup>
                                          <m:sSubSupPr>
                                            <m:ctrlPr>
                                              <a:rPr lang="es-CL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CL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s-CL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𝑖𝑢</m:t>
                                            </m:r>
                                          </m:sub>
                                          <m:sup>
                                            <m:r>
                                              <a:rPr lang="es-CL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𝑘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nary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=1,∀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s-CL" sz="16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6423" marR="66423" marT="0" marB="0" anchor="ctr"/>
                    </a:tc>
                    <a:extLst>
                      <a:ext uri="{0D108BD9-81ED-4DB2-BD59-A6C34878D82A}">
                        <a16:rowId xmlns:a16="http://schemas.microsoft.com/office/drawing/2014/main" val="3230987524"/>
                      </a:ext>
                    </a:extLst>
                  </a:tr>
                  <a:tr h="8867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ES" sz="1100" kern="100" dirty="0">
                              <a:effectLst/>
                            </a:rPr>
                            <a:t>Restricción de alto y ancho de carga</a:t>
                          </a:r>
                          <a:endParaRPr lang="es-CL" sz="11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423" marR="66423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CL" sz="16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𝑖𝑢</m:t>
                                    </m:r>
                                  </m:sub>
                                  <m:sup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𝑆</m:t>
                                    </m:r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=0, ∀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𝑁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;∀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𝐾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;∀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𝑢</m:t>
                                </m:r>
                                <m:r>
                                  <a:rPr lang="es-CL" sz="16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6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6423" marR="66423" marT="0" marB="0" anchor="ctr"/>
                    </a:tc>
                    <a:extLst>
                      <a:ext uri="{0D108BD9-81ED-4DB2-BD59-A6C34878D82A}">
                        <a16:rowId xmlns:a16="http://schemas.microsoft.com/office/drawing/2014/main" val="3632622296"/>
                      </a:ext>
                    </a:extLst>
                  </a:tr>
                  <a:tr h="9506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ES" sz="1100" kern="100" dirty="0">
                              <a:effectLst/>
                            </a:rPr>
                            <a:t>Restricción de capacidad de carga</a:t>
                          </a:r>
                          <a:endParaRPr lang="es-CL" sz="11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423" marR="66423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s-CL" sz="16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  <m: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bSup>
                                          <m:sSubSupPr>
                                            <m:ctrlPr>
                                              <a:rPr lang="es-CL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CL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CL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CL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𝑖𝑝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s-CL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CL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CL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𝑝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s-CL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s-CL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𝑖𝑢</m:t>
                                            </m:r>
                                          </m:sub>
                                          <m:sup>
                                            <m:r>
                                              <a:rPr lang="es-CL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𝑘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,∀</m:t>
                                    </m:r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∈</m:t>
                                    </m:r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𝐾</m:t>
                                    </m:r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,∀</m:t>
                                    </m:r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𝑢</m:t>
                                    </m:r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∈</m:t>
                                    </m:r>
                                  </m:e>
                                </m:nary>
                                <m:sSub>
                                  <m:sSubPr>
                                    <m:ctrlP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6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6423" marR="66423" marT="0" marB="0" anchor="ctr"/>
                    </a:tc>
                    <a:extLst>
                      <a:ext uri="{0D108BD9-81ED-4DB2-BD59-A6C34878D82A}">
                        <a16:rowId xmlns:a16="http://schemas.microsoft.com/office/drawing/2014/main" val="2291261784"/>
                      </a:ext>
                    </a:extLst>
                  </a:tr>
                  <a:tr h="9506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ES" sz="1100" kern="100" dirty="0">
                              <a:effectLst/>
                            </a:rPr>
                            <a:t>Restricción de largo de carga</a:t>
                          </a:r>
                          <a:endParaRPr lang="es-CL" sz="11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423" marR="66423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s-CL" sz="16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  <m: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bSup>
                                          <m:sSubSupPr>
                                            <m:ctrlPr>
                                              <a:rPr lang="es-CL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CL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CL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CL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𝑖𝑝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s-CL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CL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CL" sz="16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𝑝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s-CL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s-CL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𝑖𝑢</m:t>
                                            </m:r>
                                          </m:sub>
                                          <m:sup>
                                            <m:r>
                                              <a:rPr lang="es-CL" sz="16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𝑘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s-CL" sz="16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,∀</m:t>
                                    </m:r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∈</m:t>
                                    </m:r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𝐾</m:t>
                                    </m:r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,∀</m:t>
                                    </m:r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𝑢</m:t>
                                    </m:r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∈</m:t>
                                    </m:r>
                                  </m:e>
                                </m:nary>
                                <m:sSub>
                                  <m:sSubPr>
                                    <m:ctrlP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s-CL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6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6423" marR="66423" marT="0" marB="0" anchor="ctr"/>
                    </a:tc>
                    <a:extLst>
                      <a:ext uri="{0D108BD9-81ED-4DB2-BD59-A6C34878D82A}">
                        <a16:rowId xmlns:a16="http://schemas.microsoft.com/office/drawing/2014/main" val="14602064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a 2">
                <a:extLst>
                  <a:ext uri="{FF2B5EF4-FFF2-40B4-BE49-F238E27FC236}">
                    <a16:creationId xmlns:a16="http://schemas.microsoft.com/office/drawing/2014/main" id="{1CCF40C5-D14A-B034-22A5-B35903FD8C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6281095"/>
                  </p:ext>
                </p:extLst>
              </p:nvPr>
            </p:nvGraphicFramePr>
            <p:xfrm>
              <a:off x="108721" y="918046"/>
              <a:ext cx="5231375" cy="586618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47257">
                      <a:extLst>
                        <a:ext uri="{9D8B030D-6E8A-4147-A177-3AD203B41FA5}">
                          <a16:colId xmlns:a16="http://schemas.microsoft.com/office/drawing/2014/main" val="1235809227"/>
                        </a:ext>
                      </a:extLst>
                    </a:gridCol>
                    <a:gridCol w="3984118">
                      <a:extLst>
                        <a:ext uri="{9D8B030D-6E8A-4147-A177-3AD203B41FA5}">
                          <a16:colId xmlns:a16="http://schemas.microsoft.com/office/drawing/2014/main" val="2813753124"/>
                        </a:ext>
                      </a:extLst>
                    </a:gridCol>
                  </a:tblGrid>
                  <a:tr h="35223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 dirty="0">
                              <a:effectLst/>
                            </a:rPr>
                            <a:t>Función objetivo y Restricciones</a:t>
                          </a:r>
                          <a:endParaRPr lang="es-CL" sz="11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423" marR="6642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 dirty="0">
                              <a:effectLst/>
                              <a:latin typeface="Aptos" panose="020B0004020202020204" pitchFamily="34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Ecuación</a:t>
                          </a:r>
                        </a:p>
                      </a:txBody>
                      <a:tcPr marL="66423" marR="66423" marT="0" marB="0" anchor="ctr"/>
                    </a:tc>
                    <a:extLst>
                      <a:ext uri="{0D108BD9-81ED-4DB2-BD59-A6C34878D82A}">
                        <a16:rowId xmlns:a16="http://schemas.microsoft.com/office/drawing/2014/main" val="349298710"/>
                      </a:ext>
                    </a:extLst>
                  </a:tr>
                  <a:tr h="80729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 dirty="0">
                              <a:effectLst/>
                            </a:rPr>
                            <a:t>Función Objetivo</a:t>
                          </a:r>
                          <a:endParaRPr lang="es-CL" sz="11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423" marR="66423" marT="0" marB="0" anchor="ctr"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6423" marR="66423" marT="0" marB="0" anchor="ctr">
                        <a:blipFill>
                          <a:blip r:embed="rId5"/>
                          <a:stretch>
                            <a:fillRect l="-31498" t="-49242" r="-765" b="-5871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232790"/>
                      </a:ext>
                    </a:extLst>
                  </a:tr>
                  <a:tr h="10013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 dirty="0">
                              <a:effectLst/>
                            </a:rPr>
                            <a:t>Conservación del movimiento</a:t>
                          </a:r>
                          <a:endParaRPr lang="es-CL" sz="11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423" marR="66423" marT="0" marB="0" anchor="ctr"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6423" marR="66423" marT="0" marB="0" anchor="ctr">
                        <a:blipFill>
                          <a:blip r:embed="rId5"/>
                          <a:stretch>
                            <a:fillRect l="-31498" t="-119394" r="-765" b="-3696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4386505"/>
                      </a:ext>
                    </a:extLst>
                  </a:tr>
                  <a:tr h="9173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L" sz="1100" kern="100" dirty="0">
                              <a:effectLst/>
                            </a:rPr>
                            <a:t>Asignación Única</a:t>
                          </a:r>
                          <a:endParaRPr lang="es-CL" sz="11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423" marR="66423" marT="0" marB="0" anchor="ctr"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6423" marR="66423" marT="0" marB="0" anchor="ctr">
                        <a:blipFill>
                          <a:blip r:embed="rId5"/>
                          <a:stretch>
                            <a:fillRect l="-31498" t="-241333" r="-765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0987524"/>
                      </a:ext>
                    </a:extLst>
                  </a:tr>
                  <a:tr h="8867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ES" sz="1100" kern="100" dirty="0">
                              <a:effectLst/>
                            </a:rPr>
                            <a:t>Restricción de alto y ancho de carga</a:t>
                          </a:r>
                          <a:endParaRPr lang="es-CL" sz="11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423" marR="66423" marT="0" marB="0" anchor="ctr"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6423" marR="66423" marT="0" marB="0" anchor="ctr">
                        <a:blipFill>
                          <a:blip r:embed="rId5"/>
                          <a:stretch>
                            <a:fillRect l="-31498" t="-350685" r="-765" b="-2150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2622296"/>
                      </a:ext>
                    </a:extLst>
                  </a:tr>
                  <a:tr h="9506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ES" sz="1100" kern="100" dirty="0">
                              <a:effectLst/>
                            </a:rPr>
                            <a:t>Restricción de capacidad de carga</a:t>
                          </a:r>
                          <a:endParaRPr lang="es-CL" sz="11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423" marR="66423" marT="0" marB="0" anchor="ctr"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6423" marR="66423" marT="0" marB="0" anchor="ctr">
                        <a:blipFill>
                          <a:blip r:embed="rId5"/>
                          <a:stretch>
                            <a:fillRect l="-31498" t="-421795" r="-765" b="-1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1261784"/>
                      </a:ext>
                    </a:extLst>
                  </a:tr>
                  <a:tr h="9506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ES" sz="1100" kern="100" dirty="0">
                              <a:effectLst/>
                            </a:rPr>
                            <a:t>Restricción de largo de carga</a:t>
                          </a:r>
                          <a:endParaRPr lang="es-CL" sz="11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423" marR="66423" marT="0" marB="0" anchor="ctr"/>
                    </a:tc>
                    <a:tc>
                      <a:txBody>
                        <a:bodyPr/>
                        <a:lstStyle/>
                        <a:p>
                          <a:endParaRPr lang="es-CL"/>
                        </a:p>
                      </a:txBody>
                      <a:tcPr marL="66423" marR="66423" marT="0" marB="0" anchor="ctr">
                        <a:blipFill>
                          <a:blip r:embed="rId5"/>
                          <a:stretch>
                            <a:fillRect l="-31498" t="-521795" r="-765" b="-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02064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1">
            <a:extLst>
              <a:ext uri="{FF2B5EF4-FFF2-40B4-BE49-F238E27FC236}">
                <a16:creationId xmlns:a16="http://schemas.microsoft.com/office/drawing/2014/main" id="{A172A2F7-ED6F-3A9C-94C0-2D1BA1840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213" y="1754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62EE6C-65C6-E746-5188-FB512E30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5</a:t>
            </a:fld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0335F01-054A-32C7-B4FB-AAE81054B78D}"/>
                  </a:ext>
                </a:extLst>
              </p:cNvPr>
              <p:cNvSpPr txBox="1"/>
              <p:nvPr/>
            </p:nvSpPr>
            <p:spPr>
              <a:xfrm>
                <a:off x="5326083" y="1684611"/>
                <a:ext cx="3817917" cy="3929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s-CL" sz="140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s-CL" sz="1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: Conjunto de nodos (clientes), donde </a:t>
                </a:r>
                <a14:m>
                  <m:oMath xmlns:m="http://schemas.openxmlformats.org/officeDocument/2006/math">
                    <m:r>
                      <a:rPr lang="es-CL" sz="1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es-CL" sz="1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 es el depósito.</a:t>
                </a: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s-CL" sz="1400" b="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s-CL" sz="1400" b="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r>
                  <a:rPr lang="es-CL" sz="1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 Variable de decisión 1</a:t>
                </a: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s-CL" sz="1400" b="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s-CL" sz="1400" b="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r>
                  <a:rPr lang="es-CL" sz="1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 Variable de decisión 2</a:t>
                </a: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s-CL" sz="1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​: Capacidad máxima </a:t>
                </a: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s-CL" sz="14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𝐾</m:t>
                    </m:r>
                    <m:r>
                      <a:rPr lang="es-CL" sz="1400" b="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r>
                  <a:rPr lang="es-CL" sz="1400" dirty="0">
                    <a:effectLst/>
                    <a:latin typeface="Arial" panose="020B0604020202020204" pitchFamily="34" charset="0"/>
                    <a:ea typeface="Aptos" panose="020B0004020202020204" pitchFamily="34" charset="0"/>
                  </a:rPr>
                  <a:t> Flota heterogénea de vehículos </a:t>
                </a:r>
                <a14:m>
                  <m:oMath xmlns:m="http://schemas.openxmlformats.org/officeDocument/2006/math">
                    <m:r>
                      <a:rPr lang="es-CL" sz="1400" i="1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𝐾</m:t>
                    </m:r>
                    <m:r>
                      <a:rPr lang="es-CL" sz="1400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s-CL" sz="1400" kern="100" dirty="0">
                  <a:effectLst/>
                  <a:latin typeface="Arial" panose="020B06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CL" sz="1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: Demanda del cliente </a:t>
                </a:r>
                <a14:m>
                  <m:oMath xmlns:m="http://schemas.openxmlformats.org/officeDocument/2006/math">
                    <m:r>
                      <a:rPr lang="es-CL" sz="1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s-CL" sz="1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s-CL" sz="1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(en toneladas).</a:t>
                </a: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b>
                        <m: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𝑖𝑝</m:t>
                        </m:r>
                      </m:sub>
                    </m:sSub>
                  </m:oMath>
                </a14:m>
                <a:r>
                  <a:rPr lang="es-CL" sz="1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​: Demanda del cliente </a:t>
                </a:r>
                <a14:m>
                  <m:oMath xmlns:m="http://schemas.openxmlformats.org/officeDocument/2006/math">
                    <m:r>
                      <a:rPr lang="es-CL" sz="1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s-CL" sz="1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 de vehículos tipo </a:t>
                </a:r>
                <a14:m>
                  <m:oMath xmlns:m="http://schemas.openxmlformats.org/officeDocument/2006/math">
                    <m:r>
                      <a:rPr lang="es-CL" sz="1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es-CL" sz="1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CL" sz="1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CL" sz="1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b>
                        <m: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CL" sz="1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s-CL" sz="1400" i="1" kern="100" dirty="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CL" sz="1400" kern="100" dirty="0">
                    <a:effectLst/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: Limitaciones de carga, largo, ancho y alto del vehículo de tipo </a:t>
                </a:r>
                <a14:m>
                  <m:oMath xmlns:m="http://schemas.openxmlformats.org/officeDocument/2006/math">
                    <m:r>
                      <a:rPr lang="es-CL" sz="1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s-CL" sz="1400" kern="100" dirty="0">
                    <a:effectLst/>
                    <a:latin typeface="Arial" panose="020B0604020202020204" pitchFamily="34" charset="0"/>
                    <a:ea typeface="Yu Gothic" panose="020B0400000000000000" pitchFamily="34" charset="-128"/>
                    <a:cs typeface="Arial" panose="020B0604020202020204" pitchFamily="34" charset="0"/>
                  </a:rPr>
                  <a:t>.</a:t>
                </a:r>
                <a:endParaRPr lang="es-CL" sz="1400" kern="100" dirty="0">
                  <a:effectLst/>
                  <a:latin typeface="Arial" panose="020B06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s-CL" sz="14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s-CL" sz="1400" kern="100" dirty="0">
                    <a:effectLst/>
                    <a:latin typeface="Arial" panose="020B0604020202020204" pitchFamily="34" charset="0"/>
                    <a:ea typeface="Yu Gothic" panose="020B0400000000000000" pitchFamily="34" charset="-128"/>
                    <a:cs typeface="Arial" panose="020B0604020202020204" pitchFamily="34" charset="0"/>
                  </a:rPr>
                  <a:t>: Disponibilidad del vehículo de transporte </a:t>
                </a:r>
                <a14:m>
                  <m:oMath xmlns:m="http://schemas.openxmlformats.org/officeDocument/2006/math">
                    <m:r>
                      <a:rPr lang="es-CL" sz="14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s-CL" sz="1400" kern="100" dirty="0">
                    <a:effectLst/>
                    <a:latin typeface="Arial" panose="020B0604020202020204" pitchFamily="34" charset="0"/>
                    <a:ea typeface="Yu Gothic" panose="020B0400000000000000" pitchFamily="34" charset="-128"/>
                    <a:cs typeface="Arial" panose="020B0604020202020204" pitchFamily="34" charset="0"/>
                  </a:rPr>
                  <a:t> para el vehículo terminado del tipo </a:t>
                </a:r>
                <a14:m>
                  <m:oMath xmlns:m="http://schemas.openxmlformats.org/officeDocument/2006/math">
                    <m:r>
                      <a:rPr lang="es-CL" sz="14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endParaRPr lang="es-CL" sz="1400" kern="100" dirty="0">
                  <a:effectLst/>
                  <a:latin typeface="Arial" panose="020B06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L" sz="14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s-CL" sz="14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s-CL" sz="14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Arial" panose="020B0604020202020204" pitchFamily="34" charset="0"/>
                            </a:rPr>
                            <m:t>𝑝</m:t>
                          </m:r>
                        </m:sub>
                        <m:sup>
                          <m:r>
                            <a:rPr lang="es-CL" sz="14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Arial" panose="020B0604020202020204" pitchFamily="34" charset="0"/>
                            </a:rPr>
                            <m:t>𝑘</m:t>
                          </m:r>
                        </m:sup>
                      </m:sSubSup>
                      <m:r>
                        <a:rPr lang="es-CL" sz="14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CL" sz="14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L" sz="14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Arial" panose="020B0604020202020204" pitchFamily="34" charset="0"/>
                                </a:rPr>
                              </m:ctrlPr>
                            </m:eqArrPr>
                            <m:e>
                              <m:r>
                                <a:rPr lang="es-CL" sz="14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Arial" panose="020B0604020202020204" pitchFamily="34" charset="0"/>
                                </a:rPr>
                                <m:t>1, </m:t>
                              </m:r>
                              <m:sSub>
                                <m:sSubPr>
                                  <m:ctrlPr>
                                    <a:rPr lang="es-CL" sz="14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14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s-CL" sz="14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s-CL" sz="1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s-CL" sz="14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14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s-CL" sz="14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CL" sz="1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s-CL" sz="1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  <m:r>
                                <a:rPr lang="es-CL" sz="1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s-CL" sz="14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14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s-CL" sz="14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s-CL" sz="1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s-CL" sz="14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14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s-CL" sz="14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CL" sz="14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Arial" panose="020B0604020202020204" pitchFamily="34" charset="0"/>
                                </a:rPr>
                                <m:t>0, </m:t>
                              </m:r>
                              <m:r>
                                <a:rPr lang="es-CL" sz="14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Arial" panose="020B0604020202020204" pitchFamily="34" charset="0"/>
                                </a:rPr>
                                <m:t>𝑐𝑎𝑠𝑜</m:t>
                              </m:r>
                              <m:r>
                                <a:rPr lang="es-CL" sz="14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s-CL" sz="14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Arial" panose="020B0604020202020204" pitchFamily="34" charset="0"/>
                                </a:rPr>
                                <m:t>𝑐𝑜𝑛𝑡𝑟𝑎𝑟𝑖𝑜</m:t>
                              </m:r>
                            </m:e>
                          </m:eqArr>
                          <m:r>
                            <a:rPr lang="es-CL" sz="14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Arial" panose="020B0604020202020204" pitchFamily="34" charset="0"/>
                            </a:rPr>
                            <m:t> ∀</m:t>
                          </m:r>
                          <m:r>
                            <a:rPr lang="es-CL" sz="14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Arial" panose="020B0604020202020204" pitchFamily="34" charset="0"/>
                            </a:rPr>
                            <m:t>𝑝</m:t>
                          </m:r>
                          <m:r>
                            <a:rPr lang="es-CL" sz="14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Arial" panose="020B0604020202020204" pitchFamily="34" charset="0"/>
                            </a:rPr>
                            <m:t>,∀</m:t>
                          </m:r>
                          <m:r>
                            <a:rPr lang="es-CL" sz="14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s-CL" sz="1400" kern="100" dirty="0">
                  <a:effectLst/>
                  <a:latin typeface="Arial" panose="020B06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0335F01-054A-32C7-B4FB-AAE81054B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083" y="1684611"/>
                <a:ext cx="3817917" cy="3929474"/>
              </a:xfrm>
              <a:prstGeom prst="rect">
                <a:avLst/>
              </a:prstGeom>
              <a:blipFill>
                <a:blip r:embed="rId6"/>
                <a:stretch>
                  <a:fillRect l="-479" t="-31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308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70CFF53-F1CF-46CD-83F2-A24892084A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28026" y="0"/>
            <a:ext cx="9172026" cy="80288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EDB7A83-387A-2210-1175-76893DC93A2A}"/>
              </a:ext>
            </a:extLst>
          </p:cNvPr>
          <p:cNvSpPr txBox="1"/>
          <p:nvPr/>
        </p:nvSpPr>
        <p:spPr>
          <a:xfrm>
            <a:off x="108721" y="89553"/>
            <a:ext cx="8920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800" b="1" dirty="0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Funcionamiento</a:t>
            </a:r>
            <a:endParaRPr kumimoji="0" lang="es-ES_tradnl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081BD1E-2079-A030-563F-AD3FEB3BF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057FFDC-520A-0961-868C-C3B453E2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6</a:t>
            </a:fld>
            <a:endParaRPr lang="es-ES_tradnl" dirty="0"/>
          </a:p>
        </p:txBody>
      </p:sp>
      <p:pic>
        <p:nvPicPr>
          <p:cNvPr id="16" name="Imagen 1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B30F543F-6314-7CA3-8E37-B36B3FC259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82" t="5617" r="1730" b="12520"/>
          <a:stretch/>
        </p:blipFill>
        <p:spPr bwMode="auto">
          <a:xfrm>
            <a:off x="640000" y="2498039"/>
            <a:ext cx="7875350" cy="29104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Flecha: en U 7">
            <a:extLst>
              <a:ext uri="{FF2B5EF4-FFF2-40B4-BE49-F238E27FC236}">
                <a16:creationId xmlns:a16="http://schemas.microsoft.com/office/drawing/2014/main" id="{D2B94706-D134-551E-008F-3362BC6A1AB2}"/>
              </a:ext>
            </a:extLst>
          </p:cNvPr>
          <p:cNvSpPr/>
          <p:nvPr/>
        </p:nvSpPr>
        <p:spPr>
          <a:xfrm>
            <a:off x="3511296" y="3995928"/>
            <a:ext cx="612648" cy="475488"/>
          </a:xfrm>
          <a:prstGeom prst="uturnArrow">
            <a:avLst>
              <a:gd name="adj1" fmla="val 0"/>
              <a:gd name="adj2" fmla="val 25000"/>
              <a:gd name="adj3" fmla="val 23077"/>
              <a:gd name="adj4" fmla="val 51923"/>
              <a:gd name="adj5" fmla="val 7500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9" name="Flecha: en U 8">
            <a:extLst>
              <a:ext uri="{FF2B5EF4-FFF2-40B4-BE49-F238E27FC236}">
                <a16:creationId xmlns:a16="http://schemas.microsoft.com/office/drawing/2014/main" id="{123458C4-D5DB-71E8-01AF-6B8E06C4FEEB}"/>
              </a:ext>
            </a:extLst>
          </p:cNvPr>
          <p:cNvSpPr/>
          <p:nvPr/>
        </p:nvSpPr>
        <p:spPr>
          <a:xfrm rot="10800000">
            <a:off x="3447288" y="5273584"/>
            <a:ext cx="612648" cy="475488"/>
          </a:xfrm>
          <a:prstGeom prst="uturnArrow">
            <a:avLst>
              <a:gd name="adj1" fmla="val 0"/>
              <a:gd name="adj2" fmla="val 25000"/>
              <a:gd name="adj3" fmla="val 23077"/>
              <a:gd name="adj4" fmla="val 51923"/>
              <a:gd name="adj5" fmla="val 7500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68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90707" y="89553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 dirty="0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Resultados Casos de estudio 1: 21 Clientes</a:t>
            </a: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5D06F26-B665-C893-9B50-50E028ED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7</a:t>
            </a:fld>
            <a:endParaRPr lang="es-ES_tradnl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7C5D751-72E9-3B03-C71C-F4CB09E35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001804"/>
              </p:ext>
            </p:extLst>
          </p:nvPr>
        </p:nvGraphicFramePr>
        <p:xfrm>
          <a:off x="4992955" y="1701478"/>
          <a:ext cx="3783054" cy="2166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6930">
                  <a:extLst>
                    <a:ext uri="{9D8B030D-6E8A-4147-A177-3AD203B41FA5}">
                      <a16:colId xmlns:a16="http://schemas.microsoft.com/office/drawing/2014/main" val="223798715"/>
                    </a:ext>
                  </a:extLst>
                </a:gridCol>
                <a:gridCol w="1142226">
                  <a:extLst>
                    <a:ext uri="{9D8B030D-6E8A-4147-A177-3AD203B41FA5}">
                      <a16:colId xmlns:a16="http://schemas.microsoft.com/office/drawing/2014/main" val="3229093891"/>
                    </a:ext>
                  </a:extLst>
                </a:gridCol>
                <a:gridCol w="1733898">
                  <a:extLst>
                    <a:ext uri="{9D8B030D-6E8A-4147-A177-3AD203B41FA5}">
                      <a16:colId xmlns:a16="http://schemas.microsoft.com/office/drawing/2014/main" val="2206841937"/>
                    </a:ext>
                  </a:extLst>
                </a:gridCol>
              </a:tblGrid>
              <a:tr h="3505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100" dirty="0">
                          <a:effectLst/>
                        </a:rPr>
                        <a:t>Ruta n°      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100" dirty="0">
                          <a:effectLst/>
                        </a:rPr>
                        <a:t>Tipo Vehículo          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100" dirty="0">
                          <a:effectLst/>
                        </a:rPr>
                        <a:t>Ruta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2279345"/>
                  </a:ext>
                </a:extLst>
              </a:tr>
              <a:tr h="2018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100" dirty="0">
                          <a:effectLst/>
                        </a:rPr>
                        <a:t>1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100" dirty="0">
                          <a:effectLst/>
                        </a:rPr>
                        <a:t>1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100" dirty="0">
                          <a:effectLst/>
                        </a:rPr>
                        <a:t>[20, 21]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0375507"/>
                  </a:ext>
                </a:extLst>
              </a:tr>
              <a:tr h="2018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100" dirty="0">
                          <a:effectLst/>
                        </a:rPr>
                        <a:t>2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100" dirty="0">
                          <a:effectLst/>
                        </a:rPr>
                        <a:t>3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100" dirty="0">
                          <a:effectLst/>
                        </a:rPr>
                        <a:t>[19, 18, 15]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0522104"/>
                  </a:ext>
                </a:extLst>
              </a:tr>
              <a:tr h="2018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100" dirty="0">
                          <a:effectLst/>
                        </a:rPr>
                        <a:t>3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100" dirty="0">
                          <a:effectLst/>
                        </a:rPr>
                        <a:t>2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100" dirty="0">
                          <a:effectLst/>
                        </a:rPr>
                        <a:t>[14, 17]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569940"/>
                  </a:ext>
                </a:extLst>
              </a:tr>
              <a:tr h="2018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100" dirty="0">
                          <a:effectLst/>
                        </a:rPr>
                        <a:t>4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100" dirty="0">
                          <a:effectLst/>
                        </a:rPr>
                        <a:t>3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100" dirty="0">
                          <a:effectLst/>
                        </a:rPr>
                        <a:t>[13, 12, 11]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4123117"/>
                  </a:ext>
                </a:extLst>
              </a:tr>
              <a:tr h="2018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100" dirty="0">
                          <a:effectLst/>
                        </a:rPr>
                        <a:t>5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100" dirty="0">
                          <a:effectLst/>
                        </a:rPr>
                        <a:t>2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100" dirty="0">
                          <a:effectLst/>
                        </a:rPr>
                        <a:t>[8, 10]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1448069"/>
                  </a:ext>
                </a:extLst>
              </a:tr>
              <a:tr h="2018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100" dirty="0">
                          <a:effectLst/>
                        </a:rPr>
                        <a:t>6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100" dirty="0">
                          <a:effectLst/>
                        </a:rPr>
                        <a:t>2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100" dirty="0">
                          <a:effectLst/>
                        </a:rPr>
                        <a:t>[16, 1]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2979157"/>
                  </a:ext>
                </a:extLst>
              </a:tr>
              <a:tr h="2018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100" dirty="0">
                          <a:effectLst/>
                        </a:rPr>
                        <a:t>7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100" dirty="0">
                          <a:effectLst/>
                        </a:rPr>
                        <a:t>1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100" dirty="0">
                          <a:effectLst/>
                        </a:rPr>
                        <a:t>[4, 2]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917456"/>
                  </a:ext>
                </a:extLst>
              </a:tr>
              <a:tr h="2018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100" dirty="0">
                          <a:effectLst/>
                        </a:rPr>
                        <a:t>8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100" dirty="0">
                          <a:effectLst/>
                        </a:rPr>
                        <a:t>3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100" dirty="0">
                          <a:effectLst/>
                        </a:rPr>
                        <a:t>[3, 6, 9]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449915"/>
                  </a:ext>
                </a:extLst>
              </a:tr>
              <a:tr h="2018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100" dirty="0">
                          <a:effectLst/>
                        </a:rPr>
                        <a:t>9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100" dirty="0">
                          <a:effectLst/>
                        </a:rPr>
                        <a:t>2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100" dirty="0">
                          <a:effectLst/>
                        </a:rPr>
                        <a:t>[7, 5]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8417464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66C35F0-D1F6-0123-56C7-E85C84797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150769"/>
              </p:ext>
            </p:extLst>
          </p:nvPr>
        </p:nvGraphicFramePr>
        <p:xfrm>
          <a:off x="367991" y="1702318"/>
          <a:ext cx="3783054" cy="21724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6931">
                  <a:extLst>
                    <a:ext uri="{9D8B030D-6E8A-4147-A177-3AD203B41FA5}">
                      <a16:colId xmlns:a16="http://schemas.microsoft.com/office/drawing/2014/main" val="3889801582"/>
                    </a:ext>
                  </a:extLst>
                </a:gridCol>
                <a:gridCol w="1133088">
                  <a:extLst>
                    <a:ext uri="{9D8B030D-6E8A-4147-A177-3AD203B41FA5}">
                      <a16:colId xmlns:a16="http://schemas.microsoft.com/office/drawing/2014/main" val="2312304135"/>
                    </a:ext>
                  </a:extLst>
                </a:gridCol>
                <a:gridCol w="1743035">
                  <a:extLst>
                    <a:ext uri="{9D8B030D-6E8A-4147-A177-3AD203B41FA5}">
                      <a16:colId xmlns:a16="http://schemas.microsoft.com/office/drawing/2014/main" val="3921833499"/>
                    </a:ext>
                  </a:extLst>
                </a:gridCol>
              </a:tblGrid>
              <a:tr h="3608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0" dirty="0">
                          <a:effectLst/>
                        </a:rPr>
                        <a:t>Ruta n°      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0" dirty="0">
                          <a:effectLst/>
                        </a:rPr>
                        <a:t>Tipo Vehículo          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0" dirty="0">
                          <a:effectLst/>
                        </a:rPr>
                        <a:t>Ruta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016831127"/>
                  </a:ext>
                </a:extLst>
              </a:tr>
              <a:tr h="1841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0" dirty="0">
                          <a:effectLst/>
                        </a:rPr>
                        <a:t>1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0" dirty="0">
                          <a:effectLst/>
                        </a:rPr>
                        <a:t>1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0" dirty="0">
                          <a:effectLst/>
                        </a:rPr>
                        <a:t>D0→D20→D21→D0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681596124"/>
                  </a:ext>
                </a:extLst>
              </a:tr>
              <a:tr h="1841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0" dirty="0">
                          <a:effectLst/>
                        </a:rPr>
                        <a:t>2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0" dirty="0">
                          <a:effectLst/>
                        </a:rPr>
                        <a:t>3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0" dirty="0">
                          <a:effectLst/>
                        </a:rPr>
                        <a:t>D0→D19→D18→D15→D0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393279848"/>
                  </a:ext>
                </a:extLst>
              </a:tr>
              <a:tr h="1841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0" dirty="0">
                          <a:effectLst/>
                        </a:rPr>
                        <a:t>3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0" dirty="0">
                          <a:effectLst/>
                        </a:rPr>
                        <a:t>2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0" dirty="0">
                          <a:effectLst/>
                        </a:rPr>
                        <a:t>D0→D14→D17→D0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691942033"/>
                  </a:ext>
                </a:extLst>
              </a:tr>
              <a:tr h="1841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0" dirty="0">
                          <a:effectLst/>
                        </a:rPr>
                        <a:t>4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0" dirty="0">
                          <a:effectLst/>
                        </a:rPr>
                        <a:t>3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0" dirty="0">
                          <a:effectLst/>
                        </a:rPr>
                        <a:t>D0→D13→D12→D11→D0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545188381"/>
                  </a:ext>
                </a:extLst>
              </a:tr>
              <a:tr h="1841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0" dirty="0">
                          <a:effectLst/>
                        </a:rPr>
                        <a:t>5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0" dirty="0">
                          <a:effectLst/>
                        </a:rPr>
                        <a:t>2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0" dirty="0">
                          <a:effectLst/>
                        </a:rPr>
                        <a:t>D0→D8→D10→D0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699400241"/>
                  </a:ext>
                </a:extLst>
              </a:tr>
              <a:tr h="1841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0" dirty="0">
                          <a:effectLst/>
                        </a:rPr>
                        <a:t>6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0" dirty="0">
                          <a:effectLst/>
                        </a:rPr>
                        <a:t>2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0" dirty="0">
                          <a:effectLst/>
                        </a:rPr>
                        <a:t>D0→D16→D1→D0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919778623"/>
                  </a:ext>
                </a:extLst>
              </a:tr>
              <a:tr h="1841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0" dirty="0">
                          <a:effectLst/>
                        </a:rPr>
                        <a:t>7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0" dirty="0">
                          <a:effectLst/>
                        </a:rPr>
                        <a:t>1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0" dirty="0">
                          <a:effectLst/>
                        </a:rPr>
                        <a:t>D0→D4→D2→D0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49144883"/>
                  </a:ext>
                </a:extLst>
              </a:tr>
              <a:tr h="1841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0" dirty="0">
                          <a:effectLst/>
                        </a:rPr>
                        <a:t>8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0" dirty="0">
                          <a:effectLst/>
                        </a:rPr>
                        <a:t>3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0" dirty="0">
                          <a:effectLst/>
                        </a:rPr>
                        <a:t>D0→D3→D6→D9→D0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507202608"/>
                  </a:ext>
                </a:extLst>
              </a:tr>
              <a:tr h="1841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300" kern="0" dirty="0">
                          <a:effectLst/>
                        </a:rPr>
                        <a:t>9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0" dirty="0">
                          <a:effectLst/>
                        </a:rPr>
                        <a:t>2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kern="0" dirty="0">
                          <a:effectLst/>
                        </a:rPr>
                        <a:t>D0→D7→D5→D0</a:t>
                      </a:r>
                      <a:endParaRPr lang="es-CL" sz="11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457801828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8990EB7F-4ACE-9E32-DB2E-A61D3BEA9991}"/>
              </a:ext>
            </a:extLst>
          </p:cNvPr>
          <p:cNvSpPr txBox="1"/>
          <p:nvPr/>
        </p:nvSpPr>
        <p:spPr>
          <a:xfrm>
            <a:off x="1020337" y="1038995"/>
            <a:ext cx="458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L" dirty="0"/>
              <a:t>Optimized Solutions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EADBC00-EB26-3E8B-32D6-32A6C1081F60}"/>
              </a:ext>
            </a:extLst>
          </p:cNvPr>
          <p:cNvSpPr txBox="1"/>
          <p:nvPr/>
        </p:nvSpPr>
        <p:spPr>
          <a:xfrm>
            <a:off x="6223775" y="1074998"/>
            <a:ext cx="458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L" dirty="0"/>
              <a:t>Prueba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a 14">
                <a:extLst>
                  <a:ext uri="{FF2B5EF4-FFF2-40B4-BE49-F238E27FC236}">
                    <a16:creationId xmlns:a16="http://schemas.microsoft.com/office/drawing/2014/main" id="{58149595-9C96-2A42-98AB-070C7B5F31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6263319"/>
                  </p:ext>
                </p:extLst>
              </p:nvPr>
            </p:nvGraphicFramePr>
            <p:xfrm>
              <a:off x="1565213" y="5153737"/>
              <a:ext cx="5612130" cy="92811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02385">
                      <a:extLst>
                        <a:ext uri="{9D8B030D-6E8A-4147-A177-3AD203B41FA5}">
                          <a16:colId xmlns:a16="http://schemas.microsoft.com/office/drawing/2014/main" val="3707136708"/>
                        </a:ext>
                      </a:extLst>
                    </a:gridCol>
                    <a:gridCol w="1085850">
                      <a:extLst>
                        <a:ext uri="{9D8B030D-6E8A-4147-A177-3AD203B41FA5}">
                          <a16:colId xmlns:a16="http://schemas.microsoft.com/office/drawing/2014/main" val="2560326979"/>
                        </a:ext>
                      </a:extLst>
                    </a:gridCol>
                    <a:gridCol w="1087120">
                      <a:extLst>
                        <a:ext uri="{9D8B030D-6E8A-4147-A177-3AD203B41FA5}">
                          <a16:colId xmlns:a16="http://schemas.microsoft.com/office/drawing/2014/main" val="112227684"/>
                        </a:ext>
                      </a:extLst>
                    </a:gridCol>
                    <a:gridCol w="1087120">
                      <a:extLst>
                        <a:ext uri="{9D8B030D-6E8A-4147-A177-3AD203B41FA5}">
                          <a16:colId xmlns:a16="http://schemas.microsoft.com/office/drawing/2014/main" val="757372305"/>
                        </a:ext>
                      </a:extLst>
                    </a:gridCol>
                    <a:gridCol w="1049655">
                      <a:extLst>
                        <a:ext uri="{9D8B030D-6E8A-4147-A177-3AD203B41FA5}">
                          <a16:colId xmlns:a16="http://schemas.microsoft.com/office/drawing/2014/main" val="112542131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300" kern="100" dirty="0">
                              <a:effectLst/>
                            </a:rPr>
                            <a:t> </a:t>
                          </a:r>
                          <a:endParaRPr lang="es-CL" sz="1100" kern="100" dirty="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sz="11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13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s-CL" sz="13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100" kern="100" dirty="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sz="11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13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s-CL" sz="13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100" kern="100" dirty="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L" sz="11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13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s-CL" sz="13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L" sz="1100" kern="100" dirty="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3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s-CL" sz="1100" kern="100" dirty="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211195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300" kern="100" dirty="0">
                              <a:effectLst/>
                            </a:rPr>
                            <a:t>Paper</a:t>
                          </a:r>
                          <a:endParaRPr lang="es-CL" sz="1100" kern="100" dirty="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 dirty="0">
                              <a:effectLst/>
                            </a:rPr>
                            <a:t>35078</a:t>
                          </a:r>
                          <a:endParaRPr lang="es-CL" sz="1100" kern="100" dirty="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 dirty="0">
                              <a:effectLst/>
                            </a:rPr>
                            <a:t>95</a:t>
                          </a:r>
                          <a:endParaRPr lang="es-CL" sz="1100" kern="100" dirty="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 dirty="0">
                              <a:effectLst/>
                            </a:rPr>
                            <a:t>32391</a:t>
                          </a:r>
                          <a:endParaRPr lang="es-CL" sz="1100" kern="100" dirty="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 dirty="0">
                              <a:effectLst/>
                            </a:rPr>
                            <a:t>67564</a:t>
                          </a:r>
                          <a:endParaRPr lang="es-CL" sz="1100" kern="100" dirty="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453041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300" kern="100" dirty="0">
                              <a:effectLst/>
                            </a:rPr>
                            <a:t>Replica desarrollada</a:t>
                          </a:r>
                          <a:endParaRPr lang="es-CL" sz="1100" kern="100" dirty="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 dirty="0">
                              <a:effectLst/>
                            </a:rPr>
                            <a:t>43460</a:t>
                          </a:r>
                          <a:endParaRPr lang="es-CL" sz="1100" kern="100" dirty="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 dirty="0">
                              <a:effectLst/>
                            </a:rPr>
                            <a:t>374</a:t>
                          </a:r>
                          <a:endParaRPr lang="es-CL" sz="1100" kern="100" dirty="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 dirty="0">
                              <a:effectLst/>
                            </a:rPr>
                            <a:t>590913</a:t>
                          </a:r>
                          <a:endParaRPr lang="es-CL" sz="1100" kern="100" dirty="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 dirty="0">
                              <a:effectLst/>
                            </a:rPr>
                            <a:t>634749</a:t>
                          </a:r>
                          <a:endParaRPr lang="es-CL" sz="1100" kern="100" dirty="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429509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a 14">
                <a:extLst>
                  <a:ext uri="{FF2B5EF4-FFF2-40B4-BE49-F238E27FC236}">
                    <a16:creationId xmlns:a16="http://schemas.microsoft.com/office/drawing/2014/main" id="{58149595-9C96-2A42-98AB-070C7B5F31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6263319"/>
                  </p:ext>
                </p:extLst>
              </p:nvPr>
            </p:nvGraphicFramePr>
            <p:xfrm>
              <a:off x="1565213" y="5153737"/>
              <a:ext cx="5612130" cy="92811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02385">
                      <a:extLst>
                        <a:ext uri="{9D8B030D-6E8A-4147-A177-3AD203B41FA5}">
                          <a16:colId xmlns:a16="http://schemas.microsoft.com/office/drawing/2014/main" val="3707136708"/>
                        </a:ext>
                      </a:extLst>
                    </a:gridCol>
                    <a:gridCol w="1085850">
                      <a:extLst>
                        <a:ext uri="{9D8B030D-6E8A-4147-A177-3AD203B41FA5}">
                          <a16:colId xmlns:a16="http://schemas.microsoft.com/office/drawing/2014/main" val="2560326979"/>
                        </a:ext>
                      </a:extLst>
                    </a:gridCol>
                    <a:gridCol w="1087120">
                      <a:extLst>
                        <a:ext uri="{9D8B030D-6E8A-4147-A177-3AD203B41FA5}">
                          <a16:colId xmlns:a16="http://schemas.microsoft.com/office/drawing/2014/main" val="112227684"/>
                        </a:ext>
                      </a:extLst>
                    </a:gridCol>
                    <a:gridCol w="1087120">
                      <a:extLst>
                        <a:ext uri="{9D8B030D-6E8A-4147-A177-3AD203B41FA5}">
                          <a16:colId xmlns:a16="http://schemas.microsoft.com/office/drawing/2014/main" val="757372305"/>
                        </a:ext>
                      </a:extLst>
                    </a:gridCol>
                    <a:gridCol w="1049655">
                      <a:extLst>
                        <a:ext uri="{9D8B030D-6E8A-4147-A177-3AD203B41FA5}">
                          <a16:colId xmlns:a16="http://schemas.microsoft.com/office/drawing/2014/main" val="1125421317"/>
                        </a:ext>
                      </a:extLst>
                    </a:gridCol>
                  </a:tblGrid>
                  <a:tr h="31356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300" kern="100">
                              <a:effectLst/>
                            </a:rPr>
                            <a:t> </a:t>
                          </a:r>
                          <a:endParaRPr lang="es-CL" sz="1100" kern="10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20787" t="-1923" r="-30000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19553" t="-1923" r="-19832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19553" t="-1923" r="-9832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36628" t="-1923" r="-2326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1119568"/>
                      </a:ext>
                    </a:extLst>
                  </a:tr>
                  <a:tr h="20129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300" kern="100">
                              <a:effectLst/>
                            </a:rPr>
                            <a:t>Paper</a:t>
                          </a:r>
                          <a:endParaRPr lang="es-CL" sz="1100" kern="10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>
                              <a:effectLst/>
                            </a:rPr>
                            <a:t>35078</a:t>
                          </a:r>
                          <a:endParaRPr lang="es-CL" sz="1100" kern="10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>
                              <a:effectLst/>
                            </a:rPr>
                            <a:t>95</a:t>
                          </a:r>
                          <a:endParaRPr lang="es-CL" sz="1100" kern="10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>
                              <a:effectLst/>
                            </a:rPr>
                            <a:t>32391</a:t>
                          </a:r>
                          <a:endParaRPr lang="es-CL" sz="1100" kern="10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>
                              <a:effectLst/>
                            </a:rPr>
                            <a:t>67564</a:t>
                          </a:r>
                          <a:endParaRPr lang="es-CL" sz="1100" kern="10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45304126"/>
                      </a:ext>
                    </a:extLst>
                  </a:tr>
                  <a:tr h="413258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300" kern="100">
                              <a:effectLst/>
                            </a:rPr>
                            <a:t>Replica desarrollada</a:t>
                          </a:r>
                          <a:endParaRPr lang="es-CL" sz="1100" kern="10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>
                              <a:effectLst/>
                            </a:rPr>
                            <a:t>43460</a:t>
                          </a:r>
                          <a:endParaRPr lang="es-CL" sz="1100" kern="10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>
                              <a:effectLst/>
                            </a:rPr>
                            <a:t>374</a:t>
                          </a:r>
                          <a:endParaRPr lang="es-CL" sz="1100" kern="10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>
                              <a:effectLst/>
                            </a:rPr>
                            <a:t>590913</a:t>
                          </a:r>
                          <a:endParaRPr lang="es-CL" sz="1100" kern="10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CL" sz="1100" kern="100">
                              <a:effectLst/>
                            </a:rPr>
                            <a:t>634749</a:t>
                          </a:r>
                          <a:endParaRPr lang="es-CL" sz="1100" kern="100">
                            <a:effectLst/>
                            <a:latin typeface="Arial" panose="020B06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429509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70C420BC-7DE0-3111-121A-AEF29FAEBA4A}"/>
              </a:ext>
            </a:extLst>
          </p:cNvPr>
          <p:cNvSpPr txBox="1"/>
          <p:nvPr/>
        </p:nvSpPr>
        <p:spPr>
          <a:xfrm>
            <a:off x="3311912" y="4505309"/>
            <a:ext cx="458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L" dirty="0"/>
              <a:t>Comparativa Fitness</a:t>
            </a:r>
          </a:p>
        </p:txBody>
      </p:sp>
    </p:spTree>
    <p:extLst>
      <p:ext uri="{BB962C8B-B14F-4D97-AF65-F5344CB8AC3E}">
        <p14:creationId xmlns:p14="http://schemas.microsoft.com/office/powerpoint/2010/main" val="18908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8EAFC-4DC3-B9FE-9C5D-65CB2DA95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5751032-8EDE-123F-2E0A-CE5249846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36E9C888-4005-5C80-11A5-218A73F926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8FFE9365-4544-AA98-8A90-CDF729CA3D6B}"/>
              </a:ext>
            </a:extLst>
          </p:cNvPr>
          <p:cNvSpPr txBox="1"/>
          <p:nvPr/>
        </p:nvSpPr>
        <p:spPr>
          <a:xfrm>
            <a:off x="108721" y="89553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 dirty="0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Resultados Casos de estudio 2: 100 clientes</a:t>
            </a: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F288BDF-737D-9BDF-C68E-6BA9A6E0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8</a:t>
            </a:fld>
            <a:endParaRPr lang="es-ES_tradnl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9F2789A-DA60-46CE-DB64-C369AA45C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931662"/>
              </p:ext>
            </p:extLst>
          </p:nvPr>
        </p:nvGraphicFramePr>
        <p:xfrm>
          <a:off x="4572000" y="1217631"/>
          <a:ext cx="4004231" cy="5585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5621">
                  <a:extLst>
                    <a:ext uri="{9D8B030D-6E8A-4147-A177-3AD203B41FA5}">
                      <a16:colId xmlns:a16="http://schemas.microsoft.com/office/drawing/2014/main" val="1237569401"/>
                    </a:ext>
                  </a:extLst>
                </a:gridCol>
                <a:gridCol w="1025912">
                  <a:extLst>
                    <a:ext uri="{9D8B030D-6E8A-4147-A177-3AD203B41FA5}">
                      <a16:colId xmlns:a16="http://schemas.microsoft.com/office/drawing/2014/main" val="354496070"/>
                    </a:ext>
                  </a:extLst>
                </a:gridCol>
                <a:gridCol w="2342698">
                  <a:extLst>
                    <a:ext uri="{9D8B030D-6E8A-4147-A177-3AD203B41FA5}">
                      <a16:colId xmlns:a16="http://schemas.microsoft.com/office/drawing/2014/main" val="1510071605"/>
                    </a:ext>
                  </a:extLst>
                </a:gridCol>
              </a:tblGrid>
              <a:tr h="1375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Ruta n°      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Tipo Vehículo          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Ruta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3277849822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1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3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[46, 22, 93]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3364398256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  [97, 95]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3588826631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3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3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  [1, 42, 63, 40]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3313234994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4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3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  [67, 26, 34]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2090076048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5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  [98, 5]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100964692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6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  [32, 9]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2192785516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7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3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  [92, 7, 54]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3879849029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8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3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  [83, 70, 86]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3146251449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9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  [35, 81]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4115753891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10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  [37, 2]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4212343564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11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3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  [4, 23, 57]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292444223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12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3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  [27, 52, 21]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290846489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13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  [80, 24]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127854766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14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3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  [100, 60, 19]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1787080856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15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3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  [50, 94, 18]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2326144955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16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3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  [85, 43, 53]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300381712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17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3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  [87, 49, 20]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3717449980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18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3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  [55, 76, 71]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1981101181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19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1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  [96, 90]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2256228858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20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3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  [10, 89, 8]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1438532122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21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3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  [99, 72]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1071787448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22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3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  [65, 11, 13]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3768844671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23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3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  [75, 29, 12, 44]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3438166572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24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3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  [82, 73, 91]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3044414772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25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  [78, 48]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868423121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26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  [69, 15]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1579340385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27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  [17, 84, 88]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4172848483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28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  [61, 45, 25]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2194991990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29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  [47, 39]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1123265247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30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  [64, 58]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580878386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31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  [31, 6]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3845875987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32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  [16, 38]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306614692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33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  [62, 36]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2201916794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34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1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  [14]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2669190499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35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  [51, 56]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445321464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36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3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  [28, 33, 68]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1614783881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37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  [41, 79]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2627909079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38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  [59, 30]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3417227119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39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  [66, 3]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121223699"/>
                  </a:ext>
                </a:extLst>
              </a:tr>
              <a:tr h="136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40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100" dirty="0">
                          <a:effectLst/>
                        </a:rPr>
                        <a:t>  [74, 77]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93" marR="36993" marT="0" marB="0"/>
                </a:tc>
                <a:extLst>
                  <a:ext uri="{0D108BD9-81ED-4DB2-BD59-A6C34878D82A}">
                    <a16:rowId xmlns:a16="http://schemas.microsoft.com/office/drawing/2014/main" val="2938433617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54C8D6E4-3CE2-85FD-8094-076AC2BA4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839028"/>
              </p:ext>
            </p:extLst>
          </p:nvPr>
        </p:nvGraphicFramePr>
        <p:xfrm>
          <a:off x="379141" y="1217631"/>
          <a:ext cx="4004231" cy="56005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5620">
                  <a:extLst>
                    <a:ext uri="{9D8B030D-6E8A-4147-A177-3AD203B41FA5}">
                      <a16:colId xmlns:a16="http://schemas.microsoft.com/office/drawing/2014/main" val="3137083840"/>
                    </a:ext>
                  </a:extLst>
                </a:gridCol>
                <a:gridCol w="1014761">
                  <a:extLst>
                    <a:ext uri="{9D8B030D-6E8A-4147-A177-3AD203B41FA5}">
                      <a16:colId xmlns:a16="http://schemas.microsoft.com/office/drawing/2014/main" val="404200252"/>
                    </a:ext>
                  </a:extLst>
                </a:gridCol>
                <a:gridCol w="2353850">
                  <a:extLst>
                    <a:ext uri="{9D8B030D-6E8A-4147-A177-3AD203B41FA5}">
                      <a16:colId xmlns:a16="http://schemas.microsoft.com/office/drawing/2014/main" val="4234503507"/>
                    </a:ext>
                  </a:extLst>
                </a:gridCol>
              </a:tblGrid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Ruta n°      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Tipo Vehículo          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Ruta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1177479606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1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3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D0→D46→D22→D93→D0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1800009641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D0→D97→D95→D0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1314869957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3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3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D0→D1→D42→D63→D40→D0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3221018600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4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3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D0→D67→D26→D34→D0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155596853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5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D0→D98→D5→D0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4005453408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6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D0→D32→D9→D0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2068260573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7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3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D0→D92→D7→D54→D0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3027983973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8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3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D0→D83→D70→D86→D0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3885324482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9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D0→D35→D81→D0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3065959506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10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D0→D37→D2→D0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895552009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11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3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D0→D4→D23→D57→D0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1579426355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12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3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D0→D27→D52→D21→D0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2550155952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13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D0→D80→D24→D0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1768366998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14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3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D0→D100→D60→D19→D0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102967061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15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3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D0→D50→D94→D18→D0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1935806906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16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3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D0→D85→D43→D53→D0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1329298380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17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3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D0→D87→D49→D20→D0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1368833069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18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3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D0→D55→D76→D71→D0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2994977986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19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1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D0→D96→D90→D0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2026548712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20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3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D0→D10→D89→D8→D0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706318009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21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3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D0→D99→D72→D0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763972250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22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3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D0→D65→D11→D13→D0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2978581162"/>
                  </a:ext>
                </a:extLst>
              </a:tr>
              <a:tr h="2149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23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3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D0→D75→D29→D12→D44→D0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3593843984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24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3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D0→D82→D73→D91→D0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1504806685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25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D0→D78→D48→D0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3730956694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26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D0→D69→D15→D0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333543943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27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D0→D17→D84→D88→D0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229455103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28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D0→D61→D45→D25→D0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226177681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29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D0→D47→D39→D0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2749398319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30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D0→D64→D58→D0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1154773412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31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D0→D31→D6→D0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633100569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32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D0→D16→D38→D0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1665633959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33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D0→D62→D36→D0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644987074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34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1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D0→D14→D0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162032964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35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D0→D51→D56→D0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2117296264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36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3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D0→D28→D33→D68→D0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308229798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37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D0→D41→D79→D0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188973655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38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D0→D59→D30→D0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1495294094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39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D0→D66→D3→D0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770931337"/>
                  </a:ext>
                </a:extLst>
              </a:tr>
              <a:tr h="13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40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2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800" kern="0" dirty="0">
                          <a:effectLst/>
                        </a:rPr>
                        <a:t>D0→D74→D77→D0</a:t>
                      </a:r>
                      <a:endParaRPr lang="es-CL" sz="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225" marR="21225" marT="0" marB="0" anchor="ctr"/>
                </a:tc>
                <a:extLst>
                  <a:ext uri="{0D108BD9-81ED-4DB2-BD59-A6C34878D82A}">
                    <a16:rowId xmlns:a16="http://schemas.microsoft.com/office/drawing/2014/main" val="3568446736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ACA284E3-01E1-8811-EC10-BC334A621AB4}"/>
              </a:ext>
            </a:extLst>
          </p:cNvPr>
          <p:cNvSpPr txBox="1"/>
          <p:nvPr/>
        </p:nvSpPr>
        <p:spPr>
          <a:xfrm>
            <a:off x="1354891" y="848299"/>
            <a:ext cx="206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Optimized Solutions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6739ABD-ACA4-5E2F-408C-5158D0DE884A}"/>
              </a:ext>
            </a:extLst>
          </p:cNvPr>
          <p:cNvSpPr txBox="1"/>
          <p:nvPr/>
        </p:nvSpPr>
        <p:spPr>
          <a:xfrm>
            <a:off x="5942912" y="848299"/>
            <a:ext cx="103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Prueba 2</a:t>
            </a:r>
          </a:p>
        </p:txBody>
      </p:sp>
    </p:spTree>
    <p:extLst>
      <p:ext uri="{BB962C8B-B14F-4D97-AF65-F5344CB8AC3E}">
        <p14:creationId xmlns:p14="http://schemas.microsoft.com/office/powerpoint/2010/main" val="155228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998B1-1FEC-904D-70A3-C55841F74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78947B1-E75D-C9A3-FD56-10B14AB298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4F77C4F-0A4F-3535-1A04-434F11680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4C0B9F31-98AA-F425-B0AA-C6A256CD10EB}"/>
              </a:ext>
            </a:extLst>
          </p:cNvPr>
          <p:cNvSpPr txBox="1"/>
          <p:nvPr/>
        </p:nvSpPr>
        <p:spPr>
          <a:xfrm>
            <a:off x="108721" y="89553"/>
            <a:ext cx="78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b="1" dirty="0">
                <a:solidFill>
                  <a:prstClr val="white"/>
                </a:solidFill>
                <a:latin typeface="Helvetica" pitchFamily="2" charset="0"/>
                <a:ea typeface="Gungsuh" charset="-127"/>
                <a:cs typeface="Gungsuh" charset="-127"/>
              </a:rPr>
              <a:t>Resultados Pruebas 1 </a:t>
            </a:r>
            <a:endParaRPr kumimoji="0" lang="es-ES_trad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itchFamily="2" charset="0"/>
              <a:ea typeface="Gungsuh" charset="-127"/>
              <a:cs typeface="Gungsuh" charset="-127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59D93F2-ECF3-EF58-69A8-8BFCD180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9</a:t>
            </a:fld>
            <a:endParaRPr lang="es-ES_tradnl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4342CF3-084F-0D43-7F9F-AD39BD463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61301"/>
              </p:ext>
            </p:extLst>
          </p:nvPr>
        </p:nvGraphicFramePr>
        <p:xfrm>
          <a:off x="423746" y="1403951"/>
          <a:ext cx="8251905" cy="44228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858003423"/>
                    </a:ext>
                  </a:extLst>
                </a:gridCol>
                <a:gridCol w="1240201">
                  <a:extLst>
                    <a:ext uri="{9D8B030D-6E8A-4147-A177-3AD203B41FA5}">
                      <a16:colId xmlns:a16="http://schemas.microsoft.com/office/drawing/2014/main" val="2406897994"/>
                    </a:ext>
                  </a:extLst>
                </a:gridCol>
                <a:gridCol w="981048">
                  <a:extLst>
                    <a:ext uri="{9D8B030D-6E8A-4147-A177-3AD203B41FA5}">
                      <a16:colId xmlns:a16="http://schemas.microsoft.com/office/drawing/2014/main" val="3337905347"/>
                    </a:ext>
                  </a:extLst>
                </a:gridCol>
                <a:gridCol w="981048">
                  <a:extLst>
                    <a:ext uri="{9D8B030D-6E8A-4147-A177-3AD203B41FA5}">
                      <a16:colId xmlns:a16="http://schemas.microsoft.com/office/drawing/2014/main" val="1043175126"/>
                    </a:ext>
                  </a:extLst>
                </a:gridCol>
                <a:gridCol w="1055089">
                  <a:extLst>
                    <a:ext uri="{9D8B030D-6E8A-4147-A177-3AD203B41FA5}">
                      <a16:colId xmlns:a16="http://schemas.microsoft.com/office/drawing/2014/main" val="1317150511"/>
                    </a:ext>
                  </a:extLst>
                </a:gridCol>
                <a:gridCol w="911632">
                  <a:extLst>
                    <a:ext uri="{9D8B030D-6E8A-4147-A177-3AD203B41FA5}">
                      <a16:colId xmlns:a16="http://schemas.microsoft.com/office/drawing/2014/main" val="940167650"/>
                    </a:ext>
                  </a:extLst>
                </a:gridCol>
                <a:gridCol w="981048">
                  <a:extLst>
                    <a:ext uri="{9D8B030D-6E8A-4147-A177-3AD203B41FA5}">
                      <a16:colId xmlns:a16="http://schemas.microsoft.com/office/drawing/2014/main" val="2607375552"/>
                    </a:ext>
                  </a:extLst>
                </a:gridCol>
                <a:gridCol w="1187439">
                  <a:extLst>
                    <a:ext uri="{9D8B030D-6E8A-4147-A177-3AD203B41FA5}">
                      <a16:colId xmlns:a16="http://schemas.microsoft.com/office/drawing/2014/main" val="1728824853"/>
                    </a:ext>
                  </a:extLst>
                </a:gridCol>
              </a:tblGrid>
              <a:tr h="6018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N° DE CLIENTES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MÁXIMO POR TIPO      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MAXIMO PEDIDO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MÁXIMO</a:t>
                      </a:r>
                      <a:br>
                        <a:rPr lang="es-CL" sz="1400" kern="0" dirty="0">
                          <a:effectLst/>
                        </a:rPr>
                      </a:br>
                      <a:r>
                        <a:rPr lang="es-CL" sz="1400" kern="0" dirty="0">
                          <a:effectLst/>
                        </a:rPr>
                        <a:t>FITNESS [RMB]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POS MAX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MINÍMO</a:t>
                      </a:r>
                      <a:br>
                        <a:rPr lang="es-CL" sz="1400" kern="0" dirty="0">
                          <a:effectLst/>
                        </a:rPr>
                      </a:br>
                      <a:r>
                        <a:rPr lang="es-CL" sz="1400" kern="0" dirty="0">
                          <a:effectLst/>
                        </a:rPr>
                        <a:t>FITNESS [RMB]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POS MIN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PROMEDIO FITNESS [RMB]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extLst>
                  <a:ext uri="{0D108BD9-81ED-4DB2-BD59-A6C34878D82A}">
                    <a16:rowId xmlns:a16="http://schemas.microsoft.com/office/drawing/2014/main" val="1567246597"/>
                  </a:ext>
                </a:extLst>
              </a:tr>
              <a:tr h="249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1790595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366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1574258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265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1702690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extLst>
                  <a:ext uri="{0D108BD9-81ED-4DB2-BD59-A6C34878D82A}">
                    <a16:rowId xmlns:a16="http://schemas.microsoft.com/office/drawing/2014/main" val="2217039552"/>
                  </a:ext>
                </a:extLst>
              </a:tr>
              <a:tr h="249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1325321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834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1116194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14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1199228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extLst>
                  <a:ext uri="{0D108BD9-81ED-4DB2-BD59-A6C34878D82A}">
                    <a16:rowId xmlns:a16="http://schemas.microsoft.com/office/drawing/2014/main" val="543028046"/>
                  </a:ext>
                </a:extLst>
              </a:tr>
              <a:tr h="249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3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1506685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285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1181822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585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1324501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extLst>
                  <a:ext uri="{0D108BD9-81ED-4DB2-BD59-A6C34878D82A}">
                    <a16:rowId xmlns:a16="http://schemas.microsoft.com/office/drawing/2014/main" val="1134420190"/>
                  </a:ext>
                </a:extLst>
              </a:tr>
              <a:tr h="249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4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1963758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401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1740316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390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1834954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extLst>
                  <a:ext uri="{0D108BD9-81ED-4DB2-BD59-A6C34878D82A}">
                    <a16:rowId xmlns:a16="http://schemas.microsoft.com/office/drawing/2014/main" val="1854245097"/>
                  </a:ext>
                </a:extLst>
              </a:tr>
              <a:tr h="249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1384036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290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1211477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655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1259900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extLst>
                  <a:ext uri="{0D108BD9-81ED-4DB2-BD59-A6C34878D82A}">
                    <a16:rowId xmlns:a16="http://schemas.microsoft.com/office/drawing/2014/main" val="1620879159"/>
                  </a:ext>
                </a:extLst>
              </a:tr>
              <a:tr h="249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3627715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892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3373338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586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3460463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extLst>
                  <a:ext uri="{0D108BD9-81ED-4DB2-BD59-A6C34878D82A}">
                    <a16:rowId xmlns:a16="http://schemas.microsoft.com/office/drawing/2014/main" val="1370842530"/>
                  </a:ext>
                </a:extLst>
              </a:tr>
              <a:tr h="249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3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1614419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700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1440215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832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1514930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extLst>
                  <a:ext uri="{0D108BD9-81ED-4DB2-BD59-A6C34878D82A}">
                    <a16:rowId xmlns:a16="http://schemas.microsoft.com/office/drawing/2014/main" val="706440259"/>
                  </a:ext>
                </a:extLst>
              </a:tr>
              <a:tr h="249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4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2391317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108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2302709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203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2331271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extLst>
                  <a:ext uri="{0D108BD9-81ED-4DB2-BD59-A6C34878D82A}">
                    <a16:rowId xmlns:a16="http://schemas.microsoft.com/office/drawing/2014/main" val="3221198486"/>
                  </a:ext>
                </a:extLst>
              </a:tr>
              <a:tr h="249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2475494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74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2363874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98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2402084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extLst>
                  <a:ext uri="{0D108BD9-81ED-4DB2-BD59-A6C34878D82A}">
                    <a16:rowId xmlns:a16="http://schemas.microsoft.com/office/drawing/2014/main" val="1308262982"/>
                  </a:ext>
                </a:extLst>
              </a:tr>
              <a:tr h="249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3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2981463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156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2691281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898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2799263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extLst>
                  <a:ext uri="{0D108BD9-81ED-4DB2-BD59-A6C34878D82A}">
                    <a16:rowId xmlns:a16="http://schemas.microsoft.com/office/drawing/2014/main" val="2216997329"/>
                  </a:ext>
                </a:extLst>
              </a:tr>
              <a:tr h="249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4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2926156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820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2894354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682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2899268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extLst>
                  <a:ext uri="{0D108BD9-81ED-4DB2-BD59-A6C34878D82A}">
                    <a16:rowId xmlns:a16="http://schemas.microsoft.com/office/drawing/2014/main" val="548270402"/>
                  </a:ext>
                </a:extLst>
              </a:tr>
              <a:tr h="249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3820416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853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3780466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59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3787245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extLst>
                  <a:ext uri="{0D108BD9-81ED-4DB2-BD59-A6C34878D82A}">
                    <a16:rowId xmlns:a16="http://schemas.microsoft.com/office/drawing/2014/main" val="4285015215"/>
                  </a:ext>
                </a:extLst>
              </a:tr>
              <a:tr h="249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4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1726367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685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1618486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886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1633998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extLst>
                  <a:ext uri="{0D108BD9-81ED-4DB2-BD59-A6C34878D82A}">
                    <a16:rowId xmlns:a16="http://schemas.microsoft.com/office/drawing/2014/main" val="2672512022"/>
                  </a:ext>
                </a:extLst>
              </a:tr>
              <a:tr h="249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4782599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789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4558505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3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4642575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extLst>
                  <a:ext uri="{0D108BD9-81ED-4DB2-BD59-A6C34878D82A}">
                    <a16:rowId xmlns:a16="http://schemas.microsoft.com/office/drawing/2014/main" val="547417943"/>
                  </a:ext>
                </a:extLst>
              </a:tr>
              <a:tr h="2499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25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3749599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900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3734869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101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400" kern="0" dirty="0">
                          <a:effectLst/>
                        </a:rPr>
                        <a:t>3737031</a:t>
                      </a:r>
                      <a:endParaRPr lang="es-CL" sz="14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2135" marR="32135" marT="0" marB="0" anchor="ctr"/>
                </a:tc>
                <a:extLst>
                  <a:ext uri="{0D108BD9-81ED-4DB2-BD59-A6C34878D82A}">
                    <a16:rowId xmlns:a16="http://schemas.microsoft.com/office/drawing/2014/main" val="3515276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7857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cbe78f8-b2e5-45d8-83b2-6c0ae1f937c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F1F3A9E70C904A8ABFC2DF2E3A343C" ma:contentTypeVersion="10" ma:contentTypeDescription="Create a new document." ma:contentTypeScope="" ma:versionID="217042961ec31d474979789ebb48c2f5">
  <xsd:schema xmlns:xsd="http://www.w3.org/2001/XMLSchema" xmlns:xs="http://www.w3.org/2001/XMLSchema" xmlns:p="http://schemas.microsoft.com/office/2006/metadata/properties" xmlns:ns3="0cbe78f8-b2e5-45d8-83b2-6c0ae1f937c4" xmlns:ns4="cfef32b5-9850-4a15-9879-2c93847792b3" targetNamespace="http://schemas.microsoft.com/office/2006/metadata/properties" ma:root="true" ma:fieldsID="99fb1eeff806a7fb0e8149d5b35a5621" ns3:_="" ns4:_="">
    <xsd:import namespace="0cbe78f8-b2e5-45d8-83b2-6c0ae1f937c4"/>
    <xsd:import namespace="cfef32b5-9850-4a15-9879-2c93847792b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be78f8-b2e5-45d8-83b2-6c0ae1f937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ef32b5-9850-4a15-9879-2c93847792b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838043-3F32-429D-9CE1-832CB673F6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723C2D-0E6B-4CC9-9837-98C32BD8AB0C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cfef32b5-9850-4a15-9879-2c93847792b3"/>
    <ds:schemaRef ds:uri="0cbe78f8-b2e5-45d8-83b2-6c0ae1f937c4"/>
  </ds:schemaRefs>
</ds:datastoreItem>
</file>

<file path=customXml/itemProps3.xml><?xml version="1.0" encoding="utf-8"?>
<ds:datastoreItem xmlns:ds="http://schemas.openxmlformats.org/officeDocument/2006/customXml" ds:itemID="{C26578A3-DC5B-487B-B0F9-2FBC64CBDCCF}">
  <ds:schemaRefs>
    <ds:schemaRef ds:uri="0cbe78f8-b2e5-45d8-83b2-6c0ae1f937c4"/>
    <ds:schemaRef ds:uri="cfef32b5-9850-4a15-9879-2c93847792b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</TotalTime>
  <Words>2791</Words>
  <Application>Microsoft Office PowerPoint</Application>
  <PresentationFormat>Carta (216 x 279 mm)</PresentationFormat>
  <Paragraphs>821</Paragraphs>
  <Slides>18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Cambria Math</vt:lpstr>
      <vt:lpstr>Helvetica</vt:lpstr>
      <vt:lpstr>Symbol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MOYA CARRASCO FELIPE I</cp:lastModifiedBy>
  <cp:revision>4</cp:revision>
  <dcterms:created xsi:type="dcterms:W3CDTF">2018-06-26T20:44:09Z</dcterms:created>
  <dcterms:modified xsi:type="dcterms:W3CDTF">2025-02-24T23:51:22Z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0x01010057F1F3A9E70C904A8ABFC2DF2E3A343C</vt:lpwstr>
  </property>
</Properties>
</file>