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61" r:id="rId5"/>
    <p:sldId id="289" r:id="rId6"/>
    <p:sldId id="304" r:id="rId7"/>
    <p:sldId id="298" r:id="rId8"/>
    <p:sldId id="291" r:id="rId9"/>
    <p:sldId id="299" r:id="rId10"/>
    <p:sldId id="293" r:id="rId11"/>
    <p:sldId id="314" r:id="rId12"/>
    <p:sldId id="315" r:id="rId13"/>
    <p:sldId id="316" r:id="rId14"/>
    <p:sldId id="318" r:id="rId15"/>
    <p:sldId id="319" r:id="rId16"/>
    <p:sldId id="320" r:id="rId17"/>
    <p:sldId id="294" r:id="rId18"/>
    <p:sldId id="312" r:id="rId19"/>
    <p:sldId id="300" r:id="rId20"/>
    <p:sldId id="302" r:id="rId21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Valenzuela Concha" initials="MVC" lastIdx="1" clrIdx="0">
    <p:extLst>
      <p:ext uri="{19B8F6BF-5375-455C-9EA6-DF929625EA0E}">
        <p15:presenceInfo xmlns:p15="http://schemas.microsoft.com/office/powerpoint/2012/main" userId="S-1-5-21-993326457-1990213774-629508014-60950" providerId="AD"/>
      </p:ext>
    </p:extLst>
  </p:cmAuthor>
  <p:cmAuthor id="2" name="Manuel Valenzuela Concha" initials="MVC [2]" lastIdx="1" clrIdx="1">
    <p:extLst>
      <p:ext uri="{19B8F6BF-5375-455C-9EA6-DF929625EA0E}">
        <p15:presenceInfo xmlns:p15="http://schemas.microsoft.com/office/powerpoint/2012/main" userId="S::manuel.valenzuela@unab.cl::63540914-dbe4-4c70-a8f0-0e52a38a1d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93EAD-CD65-4F50-8F3F-39FBF95EA2A3}" v="2131" dt="2025-02-24T19:19:38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yax\OneDrive\Documentos\GitHub\tesis_entrega\codigo_y_datos\resultados_pruebas\analisis_feli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yax\OneDrive\Documentos\GitHub\tesis_entrega\codigo_y_datos\resultados_pruebas\analisis_tiemp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Evolucion Fitness</a:t>
            </a:r>
            <a:r>
              <a:rPr lang="es-CL" baseline="0"/>
              <a:t> vs Máximo por tipo</a:t>
            </a:r>
          </a:p>
          <a:p>
            <a:pPr>
              <a:defRPr/>
            </a:pPr>
            <a:r>
              <a:rPr lang="es-CL" sz="700" baseline="0"/>
              <a:t>5 vehiculos por clientes</a:t>
            </a:r>
            <a:endParaRPr lang="es-CL" sz="7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Mínimo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(Sheet1!$B$62,Sheet1!$B$63,Sheet1!$B$65,Sheet1!$B$68,Sheet1!$B$72)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(Sheet1!$F$62,Sheet1!$F$63,Sheet1!$F$65,Sheet1!$F$68,Sheet1!$F$72)</c:f>
              <c:numCache>
                <c:formatCode>0</c:formatCode>
                <c:ptCount val="5"/>
                <c:pt idx="0">
                  <c:v>6144569.6806189483</c:v>
                </c:pt>
                <c:pt idx="1">
                  <c:v>5834130.2380862078</c:v>
                </c:pt>
                <c:pt idx="2">
                  <c:v>7649460.9863265138</c:v>
                </c:pt>
                <c:pt idx="3">
                  <c:v>6920285.2300867084</c:v>
                </c:pt>
                <c:pt idx="4">
                  <c:v>6233869.0850352366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89C-9C8A-67732AAC8E4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(Sheet1!$B$62,Sheet1!$B$63,Sheet1!$B$65,Sheet1!$B$68,Sheet1!$B$72)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(Sheet1!$H$62,Sheet1!$H$63,Sheet1!$H$65,Sheet1!$H$68,Sheet1!$H$72)</c:f>
              <c:numCache>
                <c:formatCode>0</c:formatCode>
                <c:ptCount val="5"/>
                <c:pt idx="0">
                  <c:v>8520991.8164595943</c:v>
                </c:pt>
                <c:pt idx="1">
                  <c:v>8197036.434513011</c:v>
                </c:pt>
                <c:pt idx="2">
                  <c:v>9525948.9335632995</c:v>
                </c:pt>
                <c:pt idx="3">
                  <c:v>9565661.9652667511</c:v>
                </c:pt>
                <c:pt idx="4">
                  <c:v>7943521.561159268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89C-9C8A-67732AAC8E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Máximo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(Sheet1!$B$62,Sheet1!$B$63,Sheet1!$B$65,Sheet1!$B$68,Sheet1!$B$72)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(Sheet1!$D$62,Sheet1!$D$63,Sheet1!$D$65,Sheet1!$D$68,Sheet1!$D$72)</c:f>
              <c:numCache>
                <c:formatCode>0</c:formatCode>
                <c:ptCount val="5"/>
                <c:pt idx="0">
                  <c:v>9066512.1459101215</c:v>
                </c:pt>
                <c:pt idx="1">
                  <c:v>8653931.2808938902</c:v>
                </c:pt>
                <c:pt idx="2">
                  <c:v>9995201.1224868037</c:v>
                </c:pt>
                <c:pt idx="3">
                  <c:v>10087921.05949226</c:v>
                </c:pt>
                <c:pt idx="4">
                  <c:v>8333658.3720827019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89C-9C8A-67732AAC8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9129183"/>
        <c:axId val="699130143"/>
      </c:barChart>
      <c:catAx>
        <c:axId val="699129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/>
                  <a:t>Máximo</a:t>
                </a:r>
                <a:r>
                  <a:rPr lang="es-CL" baseline="0"/>
                  <a:t> por Tipo</a:t>
                </a:r>
                <a:endParaRPr lang="es-C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9130143"/>
        <c:crosses val="autoZero"/>
        <c:auto val="1"/>
        <c:lblAlgn val="ctr"/>
        <c:lblOffset val="100"/>
        <c:noMultiLvlLbl val="0"/>
      </c:catAx>
      <c:valAx>
        <c:axId val="69913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/>
                  <a:t>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91291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Duracion en horas de cada experimento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Pruebas</c:v>
              </c:pt>
            </c:strLit>
          </c:cat>
          <c:val>
            <c:numRef>
              <c:f>Sheet1!$K$59</c:f>
              <c:numCache>
                <c:formatCode>General</c:formatCode>
                <c:ptCount val="1"/>
                <c:pt idx="0">
                  <c:v>63.301290793220204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63-4372-A4D4-9CD8BEB1158F}"/>
            </c:ext>
          </c:extLst>
        </c:ser>
        <c:ser>
          <c:idx val="1"/>
          <c:order val="1"/>
          <c:tx>
            <c:v>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Pruebas</c:v>
              </c:pt>
            </c:strLit>
          </c:cat>
          <c:val>
            <c:numRef>
              <c:f>Sheet1!$L$59</c:f>
              <c:numCache>
                <c:formatCode>General</c:formatCode>
                <c:ptCount val="1"/>
                <c:pt idx="0">
                  <c:v>135.015396411154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63-4372-A4D4-9CD8BEB11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5320975"/>
        <c:axId val="1968277327"/>
      </c:barChart>
      <c:catAx>
        <c:axId val="196532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968277327"/>
        <c:crosses val="autoZero"/>
        <c:auto val="1"/>
        <c:lblAlgn val="ctr"/>
        <c:lblOffset val="100"/>
        <c:noMultiLvlLbl val="0"/>
      </c:catAx>
      <c:valAx>
        <c:axId val="1968277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/>
                  <a:t>Horas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9653209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24/02/2025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CL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Hay un solo deposito del cual salen todos los vehículos.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CL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Cada uno de los tres tipos de vehículos de transporte tiene una cantidad máxima de carga y espacio disponible diferente dependiendo de sus medidas.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CL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Cada cliente es visitado una única vez.</a:t>
            </a:r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39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0E38-A431-3270-94FB-221FC72B0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0A3F457-F835-FD13-156C-DE81637EC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F7D16A9-567C-3513-C3F7-1AE1BD1DF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0DF031-F40A-3F25-8522-4002BFCE20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91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A5668-FBDD-13B1-D2E3-0B62BFB6B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6EFB95F-24CB-D16F-52EF-7BEBB9546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97F5D5E-7102-95AA-779A-FA10F949B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84F09B-D7D1-168E-7CC0-708A2D8F7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2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78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19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problema es relevante en escenarios logísticos modernos, específicamente en la entrega de vehículos a los distintos depósitos y automotoras disponibles</a:t>
            </a:r>
          </a:p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578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03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dirty="0"/>
              <a:t>El funcionamiento general del código hecho por nosotros es de la </a:t>
            </a:r>
            <a:r>
              <a:rPr lang="es-CL"/>
              <a:t>siguiente manera,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256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79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58B09-2474-14F0-63BB-AA52EA75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6F3A752-92E8-6438-1627-0CE653777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998464F-A81C-C32F-B732-8B78A0949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C685A0-6136-6939-F61A-C102846C00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48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0194F-2B14-BF0C-7D89-954998069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C3B85B-2A3D-79DA-A4F1-9DF0F7E86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06610C6-3428-3890-2A1F-B88E40208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A9F80A-3704-2320-4506-37BE77113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76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49E90-7D8C-AA75-A6DE-B44B9E03C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D3721B1-2DD0-6732-3694-48D43EA099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E576DDA-46B2-EF35-08A5-2A64427C1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F62D0F-F84B-EA5C-A6E6-78B4B3CA3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33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A7E69-98B2-4060-EC85-F4978701D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0FD7F4B-F6F0-9B8E-87DD-B96B8795F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9AEC6E1-BC08-7155-852F-A4D70FE95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B48309-D3DA-E194-1352-2E92D8943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65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2C0-F190-44F9-98BE-B5AA32BF5ADC}" type="datetime1">
              <a:rPr lang="es-ES_tradnl" smtClean="0"/>
              <a:t>24/02/2025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5910-2359-4ECC-8AEB-24798C282E61}" type="datetime1">
              <a:rPr lang="es-ES_tradnl" smtClean="0"/>
              <a:t>24/02/2025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1AA-E5BA-4DD5-A8B2-EBD3D542F64D}" type="datetime1">
              <a:rPr lang="es-ES_tradnl" smtClean="0"/>
              <a:t>24/02/2025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A376-E8D2-4374-8B8A-65E134BB9403}" type="datetime1">
              <a:rPr lang="es-ES_tradnl" smtClean="0"/>
              <a:t>24/02/2025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499-8EAB-4E04-94A0-3D057D991CB2}" type="datetime1">
              <a:rPr lang="es-ES_tradnl" smtClean="0"/>
              <a:t>24/02/2025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48A4-CE44-4F83-9B63-3E5C6D4CCDDC}" type="datetime1">
              <a:rPr lang="es-ES_tradnl" smtClean="0"/>
              <a:t>24/02/2025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F53D-C4ED-4A4D-81D7-73F0C45CFAA6}" type="datetime1">
              <a:rPr lang="es-ES_tradnl" smtClean="0"/>
              <a:t>24/02/2025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33A7-327A-43A6-B9BD-3D68E1867C37}" type="datetime1">
              <a:rPr lang="es-ES_tradnl" smtClean="0"/>
              <a:t>24/02/2025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6D88-51C0-4E23-873F-DFA18C3950E4}" type="datetime1">
              <a:rPr lang="es-ES_tradnl" smtClean="0"/>
              <a:t>24/02/2025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2D98-7BF3-47D6-B3E5-DFA37EF5C59E}" type="datetime1">
              <a:rPr lang="es-ES_tradnl" smtClean="0"/>
              <a:t>24/02/2025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206-59E6-41FD-B40C-FA42F02BD279}" type="datetime1">
              <a:rPr lang="es-ES_tradnl" smtClean="0"/>
              <a:t>24/02/2025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CFA1-94A6-4C5C-988E-A6CBBCFDCD96}" type="datetime1">
              <a:rPr lang="es-ES_tradnl" smtClean="0"/>
              <a:t>24/02/2025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alyc.org/articulo.oa?id=498850173004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i.org/10.1016/j.trb.2011.02.00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sus.com/cl/laptops/for-gaming/tuf-gaming/asus-tuf-gaming-f15-2023/techspec/" TargetMode="External"/><Relationship Id="rId11" Type="http://schemas.openxmlformats.org/officeDocument/2006/relationships/hyperlink" Target="https://en.wikipedia.org/wiki/Vehicle_routing_problem#cite_ref-4" TargetMode="External"/><Relationship Id="rId5" Type="http://schemas.openxmlformats.org/officeDocument/2006/relationships/hyperlink" Target="https://doi.org/10.1137/1.9781611973594.ch10" TargetMode="External"/><Relationship Id="rId10" Type="http://schemas.openxmlformats.org/officeDocument/2006/relationships/hyperlink" Target="https://doi.org/10.1016/J.TRD.2011.01.011" TargetMode="External"/><Relationship Id="rId4" Type="http://schemas.openxmlformats.org/officeDocument/2006/relationships/hyperlink" Target="https://www.acer.com/mx-es/laptops/nitro/nitro-5/pdp/NH.Q7MAL.001" TargetMode="External"/><Relationship Id="rId9" Type="http://schemas.openxmlformats.org/officeDocument/2006/relationships/hyperlink" Target="https://doi.org/10.1016/J.CIE.2015.12.007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openstreetmap.org/wiki/Overpass_API" TargetMode="External"/><Relationship Id="rId13" Type="http://schemas.openxmlformats.org/officeDocument/2006/relationships/hyperlink" Target="https://doi.org/10.4067/S0718-07642020000100207" TargetMode="External"/><Relationship Id="rId3" Type="http://schemas.openxmlformats.org/officeDocument/2006/relationships/hyperlink" Target="https://doi.org/10.1016/0377-2217(92)90138-Y" TargetMode="External"/><Relationship Id="rId7" Type="http://schemas.openxmlformats.org/officeDocument/2006/relationships/hyperlink" Target="https://www.openstreetmap.org/" TargetMode="External"/><Relationship Id="rId12" Type="http://schemas.openxmlformats.org/officeDocument/2006/relationships/hyperlink" Target="https://www.python.org/downloads/release/python-3100/" TargetMode="External"/><Relationship Id="rId2" Type="http://schemas.openxmlformats.org/officeDocument/2006/relationships/hyperlink" Target="https://doi.org/10.1007/978-3-540-68783-2/CO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susnu&#241;ez.com/wp-content/uploads/pseudoy_cypython.pdf" TargetMode="External"/><Relationship Id="rId11" Type="http://schemas.openxmlformats.org/officeDocument/2006/relationships/hyperlink" Target="https://pseint.sourceforge.net/slide/pseint.html" TargetMode="External"/><Relationship Id="rId5" Type="http://schemas.openxmlformats.org/officeDocument/2006/relationships/hyperlink" Target="https://doi.org/10.21203/rs.3.rs-2942819/v1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observablehq.com/@swissmanu/pmx-crossover" TargetMode="External"/><Relationship Id="rId4" Type="http://schemas.openxmlformats.org/officeDocument/2006/relationships/hyperlink" Target="https://ssrn.com/abstract=4239703" TargetMode="External"/><Relationship Id="rId9" Type="http://schemas.openxmlformats.org/officeDocument/2006/relationships/hyperlink" Target="https://overpass-turbo.eu/" TargetMode="External"/><Relationship Id="rId1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92141" y="3591697"/>
            <a:ext cx="77786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2186081" y="2158313"/>
            <a:ext cx="1" cy="1273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2186082" y="2099024"/>
            <a:ext cx="5700750" cy="1256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L" sz="1800" b="1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ANÁLISIS E IMPLEMENTACIÓN DEL “HETEROGENEOUS MULTI-TYPE FLEET</a:t>
            </a:r>
            <a:r>
              <a:rPr lang="es-CL" kern="100" dirty="0">
                <a:solidFill>
                  <a:schemeClr val="bg2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VEHICLE ROUTING PROBLEM IN FINISHED VEHICLE LOGISTICS” (HVRP-FVL)</a:t>
            </a:r>
            <a:endParaRPr lang="es-CL" sz="1800" kern="100" dirty="0">
              <a:solidFill>
                <a:schemeClr val="bg2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059527" y="3666768"/>
            <a:ext cx="3953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chemeClr val="bg1"/>
                </a:solidFill>
              </a:rPr>
              <a:t>Facultad de Ingeniería</a:t>
            </a:r>
          </a:p>
          <a:p>
            <a:pPr algn="ctr"/>
            <a:r>
              <a:rPr lang="es-ES_tradnl">
                <a:solidFill>
                  <a:schemeClr val="bg1"/>
                </a:solidFill>
              </a:rPr>
              <a:t>Tesis de pregrado </a:t>
            </a:r>
          </a:p>
          <a:p>
            <a:pPr algn="ctr"/>
            <a:endParaRPr lang="es-ES_tradnl">
              <a:solidFill>
                <a:schemeClr val="bg1"/>
              </a:solidFill>
            </a:endParaRPr>
          </a:p>
          <a:p>
            <a:pPr algn="ctr"/>
            <a:r>
              <a:rPr lang="es-ES_tradnl">
                <a:solidFill>
                  <a:schemeClr val="bg1"/>
                </a:solidFill>
              </a:rPr>
              <a:t>Candidatos: Felipe Moya y Bastián Moya</a:t>
            </a:r>
          </a:p>
          <a:p>
            <a:pPr algn="ctr"/>
            <a:r>
              <a:rPr lang="es-ES_tradnl">
                <a:solidFill>
                  <a:schemeClr val="bg1"/>
                </a:solidFill>
              </a:rPr>
              <a:t>Profesor Guía: Dr. Gustavo Gatica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0" y="0"/>
            <a:ext cx="9158013" cy="14356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4013" y="5486719"/>
            <a:ext cx="9172026" cy="137128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9" y="2158313"/>
            <a:ext cx="1279083" cy="118959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46841" y="1818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894480A-1A1D-941F-B359-F279FCBD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366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2B528-E829-9A7A-5182-9BFB9C3B1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D9466BD-BB98-2641-F5E3-C08E5A15C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39CFCCD-D4E1-FDE8-F62E-70C69950B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29D94EC-359B-7964-DCFF-09423D70C6AB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Resultados Pruebas 2 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9792EBD-691F-5585-F4C1-CEBEF222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10</a:t>
            </a:fld>
            <a:endParaRPr lang="es-ES_tradnl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DD9BADF7-0647-714F-75A0-35C12A739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52724"/>
              </p:ext>
            </p:extLst>
          </p:nvPr>
        </p:nvGraphicFramePr>
        <p:xfrm>
          <a:off x="423745" y="1412293"/>
          <a:ext cx="8251902" cy="4342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878">
                  <a:extLst>
                    <a:ext uri="{9D8B030D-6E8A-4147-A177-3AD203B41FA5}">
                      <a16:colId xmlns:a16="http://schemas.microsoft.com/office/drawing/2014/main" val="943336886"/>
                    </a:ext>
                  </a:extLst>
                </a:gridCol>
                <a:gridCol w="1246460">
                  <a:extLst>
                    <a:ext uri="{9D8B030D-6E8A-4147-A177-3AD203B41FA5}">
                      <a16:colId xmlns:a16="http://schemas.microsoft.com/office/drawing/2014/main" val="2939347929"/>
                    </a:ext>
                  </a:extLst>
                </a:gridCol>
                <a:gridCol w="981307">
                  <a:extLst>
                    <a:ext uri="{9D8B030D-6E8A-4147-A177-3AD203B41FA5}">
                      <a16:colId xmlns:a16="http://schemas.microsoft.com/office/drawing/2014/main" val="3877207575"/>
                    </a:ext>
                  </a:extLst>
                </a:gridCol>
                <a:gridCol w="992459">
                  <a:extLst>
                    <a:ext uri="{9D8B030D-6E8A-4147-A177-3AD203B41FA5}">
                      <a16:colId xmlns:a16="http://schemas.microsoft.com/office/drawing/2014/main" val="2119296322"/>
                    </a:ext>
                  </a:extLst>
                </a:gridCol>
                <a:gridCol w="1048214">
                  <a:extLst>
                    <a:ext uri="{9D8B030D-6E8A-4147-A177-3AD203B41FA5}">
                      <a16:colId xmlns:a16="http://schemas.microsoft.com/office/drawing/2014/main" val="3208859438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1150657083"/>
                    </a:ext>
                  </a:extLst>
                </a:gridCol>
                <a:gridCol w="981307">
                  <a:extLst>
                    <a:ext uri="{9D8B030D-6E8A-4147-A177-3AD203B41FA5}">
                      <a16:colId xmlns:a16="http://schemas.microsoft.com/office/drawing/2014/main" val="1776355528"/>
                    </a:ext>
                  </a:extLst>
                </a:gridCol>
                <a:gridCol w="1193179">
                  <a:extLst>
                    <a:ext uri="{9D8B030D-6E8A-4147-A177-3AD203B41FA5}">
                      <a16:colId xmlns:a16="http://schemas.microsoft.com/office/drawing/2014/main" val="1811698954"/>
                    </a:ext>
                  </a:extLst>
                </a:gridCol>
              </a:tblGrid>
              <a:tr h="5438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N° DE CLIENTES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MÁXIMO POR TIPO      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kern="0">
                          <a:effectLst/>
                        </a:rPr>
                        <a:t>MAXIMO PEDIDO</a:t>
                      </a:r>
                      <a:endParaRPr lang="es-CL"/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MÁXIMO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POS MAX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MINÍMO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POS MIN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PROMEDIO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54345774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9066512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476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6144570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8520992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0240601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8653931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285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5834130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8197036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53982146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9995201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373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7649461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9525949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01932111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10087921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828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6920285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9565662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03331493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8333658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702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6233869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7943522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85396528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21555158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244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19927002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20947410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86024075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12243889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855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11252327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11907828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2216945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11722565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10899649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888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11421702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27194422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13732886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301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12907263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13525151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6115063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11917624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852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10347353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11523501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81974863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14238745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301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13412104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478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13948576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89540789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17186591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540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16524785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63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16920851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53908958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11563224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320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10980915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858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11337824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00162181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24735899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807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23685982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192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24362351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50685078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21276489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584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20697539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655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21025788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9459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77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624E-E205-E7DD-267B-580ECAE1D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368D38E-F974-2E88-8CB2-7A3EB42B02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2AF57D0-A94D-D275-A315-5E7626C0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C6D2DDC-F27E-DF9B-20B4-5D450705D5AF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err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Analisis</a:t>
            </a: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 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4FF747-FABB-4DA5-8709-DA149BC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11</a:t>
            </a:fld>
            <a:endParaRPr lang="es-ES_tradnl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E5F1E00-CDEF-DCE0-24CE-30AAE74D3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182348"/>
              </p:ext>
            </p:extLst>
          </p:nvPr>
        </p:nvGraphicFramePr>
        <p:xfrm>
          <a:off x="1016154" y="1030056"/>
          <a:ext cx="7111692" cy="557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2813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94015-F577-B737-81B2-0F871C040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0278E3B-742F-800E-CD25-AEADC1E6C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3A4EF6E-FCF1-A8E2-E076-D960F92E8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002E71B-F63C-0153-4297-F4F269D03054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Análisis tiempos 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7DFD2AF-F9AE-0F65-4595-D1A7C0DC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12</a:t>
            </a:fld>
            <a:endParaRPr lang="es-ES_tradnl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6E2F967-BF0B-7F20-1A09-E1F1E2838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05785"/>
              </p:ext>
            </p:extLst>
          </p:nvPr>
        </p:nvGraphicFramePr>
        <p:xfrm>
          <a:off x="1089388" y="1640300"/>
          <a:ext cx="6719897" cy="3968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153">
                  <a:extLst>
                    <a:ext uri="{9D8B030D-6E8A-4147-A177-3AD203B41FA5}">
                      <a16:colId xmlns:a16="http://schemas.microsoft.com/office/drawing/2014/main" val="1352055329"/>
                    </a:ext>
                  </a:extLst>
                </a:gridCol>
                <a:gridCol w="815633">
                  <a:extLst>
                    <a:ext uri="{9D8B030D-6E8A-4147-A177-3AD203B41FA5}">
                      <a16:colId xmlns:a16="http://schemas.microsoft.com/office/drawing/2014/main" val="275292833"/>
                    </a:ext>
                  </a:extLst>
                </a:gridCol>
                <a:gridCol w="1002782">
                  <a:extLst>
                    <a:ext uri="{9D8B030D-6E8A-4147-A177-3AD203B41FA5}">
                      <a16:colId xmlns:a16="http://schemas.microsoft.com/office/drawing/2014/main" val="4270509969"/>
                    </a:ext>
                  </a:extLst>
                </a:gridCol>
                <a:gridCol w="1216467">
                  <a:extLst>
                    <a:ext uri="{9D8B030D-6E8A-4147-A177-3AD203B41FA5}">
                      <a16:colId xmlns:a16="http://schemas.microsoft.com/office/drawing/2014/main" val="3328630283"/>
                    </a:ext>
                  </a:extLst>
                </a:gridCol>
                <a:gridCol w="1216467">
                  <a:extLst>
                    <a:ext uri="{9D8B030D-6E8A-4147-A177-3AD203B41FA5}">
                      <a16:colId xmlns:a16="http://schemas.microsoft.com/office/drawing/2014/main" val="1699747417"/>
                    </a:ext>
                  </a:extLst>
                </a:gridCol>
                <a:gridCol w="1619395">
                  <a:extLst>
                    <a:ext uri="{9D8B030D-6E8A-4147-A177-3AD203B41FA5}">
                      <a16:colId xmlns:a16="http://schemas.microsoft.com/office/drawing/2014/main" val="3811700518"/>
                    </a:ext>
                  </a:extLst>
                </a:gridCol>
              </a:tblGrid>
              <a:tr h="706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N° de Clientes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Máximo por tipo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Máximo por Cliente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Tiempo HVRP-FVL prueba 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Tiempo HVRP-FVL prueba 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Porcentaje aumento de tiempo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3398384517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4289,665489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8863,292754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106,6196718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056253150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4652,014741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9827,152655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111,2450884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433877478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5182,379978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11283,76387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117,7332406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266480278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4710,481986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10245,52741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117,5048633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2805395310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5899,426592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12469,51236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111,3682096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742930039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6090,601832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12291,0346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101,8032854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3476922191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4636,020566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10047,62368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116,7294888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762043400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6388,394864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13668,48969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113,9581222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562704202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8195,897773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16311,26067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99,01737573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2898442522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7415,063356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16944,79479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128,5185436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741405711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4733,422256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9892,037916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108,9827905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588851265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6612,791518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14424,0091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118,1228465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238288579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9381,482415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22051,08302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135,0490258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750633522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7162,221347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18947,70408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164,5506634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029217647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9893,294857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21077,62579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113,0496068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69004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74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76C1C-46FB-174E-968C-5A472003E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FADFAC6-DC39-240D-AC2C-52536735D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6D2E86E-4EF0-0AE5-5932-F3BF30B78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B3DF976-EEEE-83D8-4AF7-3852CDA4477F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Análisis tiempos 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DEC718C-AD07-C40B-455B-BFA5DD12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13</a:t>
            </a:fld>
            <a:endParaRPr lang="es-ES_tradnl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2F9C875-DCDA-DF45-9CD6-1B8117C4C0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700534"/>
              </p:ext>
            </p:extLst>
          </p:nvPr>
        </p:nvGraphicFramePr>
        <p:xfrm>
          <a:off x="1363238" y="1516566"/>
          <a:ext cx="6375707" cy="449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4320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Conclusiones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76DF84-1216-7AF4-BFDE-2A97F8C8480D}"/>
              </a:ext>
            </a:extLst>
          </p:cNvPr>
          <p:cNvSpPr txBox="1"/>
          <p:nvPr/>
        </p:nvSpPr>
        <p:spPr>
          <a:xfrm>
            <a:off x="548062" y="1762403"/>
            <a:ext cx="8047875" cy="3555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/>
              <a:t>El desarrollo y pruebas hechas han demostrado que el modelo matemático propuesto funciona y puede mejorarse.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/>
              <a:t>Falto probar casos de mayor exigencia computacional.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/>
              <a:t>Aunque Python fue el programa elegido, falto probar otros lenguajes para comparar la eficiencia de estos en las mismas condiciones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/>
              <a:t>Este trabajo puede contarse como uno de los primeros en probar este acercamiento, siendo los predecesores 2 trabajos anteriores, el usado como inspiración y una versión anterior del mismo.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L"/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CABAB3-5BDB-DF89-4CC8-EAD404D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561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721" y="83837"/>
            <a:ext cx="7804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finished vehicle routing problem with a heterogeneous transport fleet (HVRP-FVL)</a:t>
            </a:r>
            <a:endParaRPr kumimoji="0" lang="es-ES_tradnl" sz="2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Gungsuh" charset="-127"/>
              <a:cs typeface="Helvetica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CABAB3-5BDB-DF89-4CC8-EAD404D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15</a:t>
            </a:fld>
            <a:endParaRPr lang="es-ES_tradnl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2ABEB7-90EA-9A6E-04DD-454CD2319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135" y="-2519411"/>
            <a:ext cx="4378450" cy="29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BEDF15-738E-29D9-74B1-606550CB9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389" y="802887"/>
            <a:ext cx="4402322" cy="59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7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AF6697-B429-C4A9-0D02-6820BC371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8026" y="0"/>
            <a:ext cx="9172026" cy="8028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0C0273A-8CAC-78AE-4C83-CC31FB9BEF25}"/>
              </a:ext>
            </a:extLst>
          </p:cNvPr>
          <p:cNvSpPr txBox="1"/>
          <p:nvPr/>
        </p:nvSpPr>
        <p:spPr>
          <a:xfrm>
            <a:off x="108721" y="170610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Referencias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FDCF00-4A11-7A68-A583-FEF3D9F1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4F207F8-D80D-829B-61F0-6FDD4F44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16</a:t>
            </a:fld>
            <a:endParaRPr lang="es-ES_tradnl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45E06F-8684-85DA-8519-BEDDA09B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68" y="1524319"/>
            <a:ext cx="7605134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Acer. (n.d.). </a:t>
            </a:r>
            <a:r>
              <a:rPr kumimoji="0" lang="en-US" altLang="es-CL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Nitro 5 (AN515-45).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Retrieved January 5, 2025, from 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https://www.acer.com/mx-es/laptops/nitro/nitro-5/pdp/NH.Q7MAL.001</a:t>
            </a:r>
            <a:endParaRPr kumimoji="0" lang="en-US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Archetti, C., Speranza, M. G. &amp; Vigo, D. (2014). 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Vehicle Routing: Problems, Methods, and Applications. In </a:t>
            </a:r>
            <a:r>
              <a:rPr kumimoji="0" lang="en-US" altLang="es-CL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Vehicle Routing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(Second). Society for Industrial and Applied Mathematics. 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https://doi.org/10.1137/1.9781611973594.ch10</a:t>
            </a:r>
            <a:endParaRPr kumimoji="0" lang="en-US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ASUS. (2023). </a:t>
            </a:r>
            <a:r>
              <a:rPr kumimoji="0" lang="en-US" altLang="es-CL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ASUS TUF Gaming F15 (2023).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https://www.asus.com/cl/laptops/for-gaming/tuf-gaming/asus-tuf-gaming-f15-2023/techspec/</a:t>
            </a:r>
            <a:endParaRPr kumimoji="0" lang="en-US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Bektaş, T. &amp; Laporte, G. (2011). The Pollution-Routing Problem. </a:t>
            </a:r>
            <a:r>
              <a:rPr kumimoji="0" lang="en-US" altLang="es-CL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Transportation Research Part B: Methodological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s-CL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45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(8), 1232–1250. 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https://doi.org/10.1016/j.trb.2011.02.004</a:t>
            </a:r>
            <a:endParaRPr kumimoji="0" lang="en-US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Bibiana Rocha Medina, L., Cristina González La Rota, E. &amp; Arturo Orjuela Castro, J. (n.d.). Una revisión al estado del arte del problema de ruteo de vehículos: Evolución histórica y métodos de solución State of the art review of the vehicle routing problem: A historic account with solving methods. 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kumimoji="0" lang="en-US" altLang="es-CL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Ingeniería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(Vol. 16, Issue 2). 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https://www.redalyc.org/articulo.oa?id=498850173004 </a:t>
            </a:r>
            <a:endParaRPr kumimoji="0" lang="en-US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Braekers, K., </a:t>
            </a:r>
            <a:r>
              <a:rPr kumimoji="0" lang="en-US" altLang="es-CL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Ramaekers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K. &amp; Van Nieuwenhuyse, I. (2016). The vehicle routing problem: State of the art classification and review. </a:t>
            </a:r>
            <a:r>
              <a:rPr kumimoji="0" lang="en-US" altLang="es-CL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Computers and Industrial Engineering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s-CL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99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300–313. 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https://doi.org/10.1016/J.CIE.2015.12.007</a:t>
            </a:r>
            <a:endParaRPr kumimoji="0" lang="en-US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Demir, E., Bektaş, T. &amp; Laporte, G. (2011). A comparative analysis of several vehicle emission models for road freight transportation. </a:t>
            </a:r>
            <a:r>
              <a:rPr kumimoji="0" lang="en-US" altLang="es-CL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Transportation Research Part D: Transport and Environment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s-CL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16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(5), 347–357. 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10"/>
              </a:rPr>
              <a:t>https://doi.org/10.1016/J.TRD.2011.01.011</a:t>
            </a:r>
            <a:endParaRPr kumimoji="0" lang="en-US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Vehicle routing problem - Wikipedia</a:t>
            </a:r>
            <a:r>
              <a:rPr kumimoji="0" lang="es-CL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(n.d.). Retrieved January 5, 2025, from </a:t>
            </a:r>
            <a:r>
              <a:rPr kumimoji="0" lang="en-US" altLang="es-C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11"/>
              </a:rPr>
              <a:t>https://en.wikipedia.org/wiki/Vehicle_routing_problem#cite_ref-4</a:t>
            </a:r>
            <a:endParaRPr kumimoji="0" lang="es-CL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72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7728C-79B8-66FA-BC76-66E76CC4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0"/>
            <a:ext cx="7886700" cy="4976019"/>
          </a:xfrm>
        </p:spPr>
        <p:txBody>
          <a:bodyPr>
            <a:normAutofit fontScale="25000" lnSpcReduction="20000"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Hasle, G., Lie, K. A. &amp; Quak, E. (2007). Geometric modelling, numerical simulation, and optimization: Applied mathematics at SINTEF. </a:t>
            </a:r>
            <a:r>
              <a:rPr kumimoji="0" lang="en-US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Geometric Modelling, Numerical Simulation, and Optimization: Applied Mathematics at SINTEF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1–558. 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https://doi.org/10.1007/978-3-540-68783-2/COVER</a:t>
            </a:r>
            <a:endParaRPr kumimoji="0" lang="en-US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Laporte, G. (1992). The traveling salesman problem: An overview of exact and approximate algorithms. </a:t>
            </a:r>
            <a:r>
              <a:rPr kumimoji="0" lang="en-US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European Journal of Operational Research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59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(2), 231–247. 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https://doi.org/10.1016/0377-2217(92)90138-Y</a:t>
            </a:r>
            <a:endParaRPr kumimoji="0" lang="en-US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Liu, J., Yuan, B., Hu, Y. &amp; Smith, A. E. (n.d.). </a:t>
            </a:r>
            <a:r>
              <a:rPr kumimoji="0" lang="en-US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finished vehicle routing problem with a heterogeneous transport fleet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https://ssrn.com/abstract=4239703</a:t>
            </a:r>
            <a:endParaRPr kumimoji="0" lang="en-US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Liu, J., Yuan, B. &amp; Zan, Y. (2023). </a:t>
            </a:r>
            <a:r>
              <a:rPr kumimoji="0" lang="en-US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finished vehicle routing problem with a heterogeneous transport fleet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https://doi.org/10.21203/rs.3.rs-2942819/v1</a:t>
            </a:r>
            <a:endParaRPr kumimoji="0" lang="en-US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Núñez, J. &amp; Cotejo, A. J. (n.d.). </a:t>
            </a:r>
            <a:r>
              <a:rPr kumimoji="0" lang="es-CL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Pseudocódigo + Diagramas de Flujo + Introducción a los lenguajes: C y Python.</a:t>
            </a:r>
            <a:r>
              <a:rPr kumimoji="0" lang="es-CL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Retrieved January 5, 2025, from 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https://xn--jesusnuez-r6a.com/wp-content/uploads/pseudoy_cypython.pdf</a:t>
            </a:r>
            <a:endParaRPr kumimoji="0" lang="en-US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OpenStreetMap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(n.d.). Retrieved January 5, 2025, from 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https://www.openstreetmap.org/</a:t>
            </a:r>
            <a:endParaRPr kumimoji="0" lang="en-US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Overpass API Wiki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(n.d.). Retrieved January 5, 2025, from 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https://wiki.openstreetmap.org/wiki/Overpass_API</a:t>
            </a:r>
            <a:endParaRPr kumimoji="0" lang="en-US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OverPass Turbo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(n.d.). Retrieved January 5, 2025, from 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https://overpass-turbo.eu</a:t>
            </a:r>
            <a:endParaRPr kumimoji="0" lang="en-US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PMX Crossover / Manuel Alabor | Observable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(n.d.). Retrieved January 5, 2025, from 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10"/>
              </a:rPr>
              <a:t>https://observablehq.com/@swissmanu/pmx-crossover</a:t>
            </a:r>
            <a:endParaRPr kumimoji="0" lang="en-US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PSeInt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(n.d.). Retrieved January 5, 2025, from 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11"/>
              </a:rPr>
              <a:t>https://pseint.sourceforge.net/slide/pseint.html</a:t>
            </a:r>
            <a:endParaRPr kumimoji="0" lang="en-US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Python Release Python 3.10.0 | Python.org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(n.d.). Retrieved January 5, 2025, from </a:t>
            </a:r>
            <a:r>
              <a:rPr kumimoji="0" lang="en-US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12"/>
              </a:rPr>
              <a:t>https://www.python.org/downloads/release/python-3100/</a:t>
            </a:r>
            <a:endParaRPr kumimoji="0" lang="en-US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Rodríguez-Vásquez, W. C. (2020). Modelado de un problema de ruteo de vehículos con múltiples depósitos, ventanas de tiempo y flota heterogénea de un servicio de mensajería. </a:t>
            </a:r>
            <a:r>
              <a:rPr kumimoji="0" lang="es-CL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Información Tecnológica</a:t>
            </a:r>
            <a:r>
              <a:rPr kumimoji="0" lang="es-CL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s-CL" altLang="es-CL" sz="4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31</a:t>
            </a:r>
            <a:r>
              <a:rPr kumimoji="0" lang="es-CL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(1), 207–214. </a:t>
            </a:r>
            <a:r>
              <a:rPr kumimoji="0" lang="es-CL" altLang="es-CL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13"/>
              </a:rPr>
              <a:t>https://doi.org/10.4067/S0718-07642020000100207</a:t>
            </a:r>
            <a:endParaRPr kumimoji="0" lang="es-CL" altLang="es-CL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AF6697-B429-C4A9-0D02-6820BC371B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8026" y="0"/>
            <a:ext cx="9172026" cy="8028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0C0273A-8CAC-78AE-4C83-CC31FB9BEF25}"/>
              </a:ext>
            </a:extLst>
          </p:cNvPr>
          <p:cNvSpPr txBox="1"/>
          <p:nvPr/>
        </p:nvSpPr>
        <p:spPr>
          <a:xfrm>
            <a:off x="108721" y="170610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Referencias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FDCF00-4A11-7A68-A583-FEF3D9F17B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C1DB65D-2006-F51B-EDAA-F607E144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656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721" y="89553"/>
            <a:ext cx="7804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Gungsuh" charset="-127"/>
                <a:cs typeface="Gungsuh" charset="-127"/>
              </a:rPr>
              <a:t>HVRP-FVL: </a:t>
            </a:r>
            <a:r>
              <a:rPr kumimoji="0" lang="es-ES_tradnl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Gungsuh" charset="-127"/>
                <a:cs typeface="Gungsuh" charset="-127"/>
              </a:rPr>
              <a:t>Heterogeneous</a:t>
            </a:r>
            <a:r>
              <a:rPr kumimoji="0" lang="es-ES_tradnl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Gungsuh" charset="-127"/>
                <a:cs typeface="Gungsuh" charset="-127"/>
              </a:rPr>
              <a:t> VRP in </a:t>
            </a:r>
            <a:r>
              <a:rPr kumimoji="0" lang="es-ES_tradnl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Gungsuh" charset="-127"/>
                <a:cs typeface="Gungsuh" charset="-127"/>
              </a:rPr>
              <a:t>Finished</a:t>
            </a:r>
            <a:r>
              <a:rPr kumimoji="0" lang="es-ES_tradnl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Gungsuh" charset="-127"/>
                <a:cs typeface="Gungsuh" charset="-127"/>
              </a:rPr>
              <a:t> </a:t>
            </a:r>
            <a:r>
              <a:rPr kumimoji="0" lang="es-ES_tradnl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Gungsuh" charset="-127"/>
                <a:cs typeface="Gungsuh" charset="-127"/>
              </a:rPr>
              <a:t>Vehicle</a:t>
            </a:r>
            <a:r>
              <a:rPr kumimoji="0" lang="es-ES_tradnl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Gungsuh" charset="-127"/>
                <a:cs typeface="Gungsuh" charset="-127"/>
              </a:rPr>
              <a:t> </a:t>
            </a:r>
            <a:r>
              <a:rPr kumimoji="0" lang="es-ES_tradnl" sz="2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Gungsuh" charset="-127"/>
                <a:cs typeface="Gungsuh" charset="-127"/>
              </a:rPr>
              <a:t>Logistic</a:t>
            </a:r>
            <a:endParaRPr kumimoji="0" lang="es-ES_tradnl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D1A54A-01F3-A6B1-E37F-0B0B85DC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2</a:t>
            </a:fld>
            <a:endParaRPr lang="es-ES_trad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734D74-1678-EA9D-9A90-CD2FA764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29" y="1792036"/>
            <a:ext cx="5181341" cy="360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8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63239-EFA5-F07D-BE89-54CA74B8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37" y="1253331"/>
            <a:ext cx="7886700" cy="4351338"/>
          </a:xfrm>
        </p:spPr>
        <p:txBody>
          <a:bodyPr/>
          <a:lstStyle/>
          <a:p>
            <a:pPr algn="just"/>
            <a:r>
              <a:rPr lang="es-CL"/>
              <a:t>Entregas especializadas</a:t>
            </a:r>
          </a:p>
          <a:p>
            <a:pPr algn="just"/>
            <a:r>
              <a:rPr lang="es-CL"/>
              <a:t>Manejo del tiempo</a:t>
            </a:r>
          </a:p>
          <a:p>
            <a:pPr algn="just"/>
            <a:r>
              <a:rPr lang="es-CL"/>
              <a:t>Aplicado en envíos.</a:t>
            </a:r>
          </a:p>
          <a:p>
            <a:pPr algn="just"/>
            <a:r>
              <a:rPr lang="es-CL"/>
              <a:t>Logístico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B1FF49-D959-DED6-62C0-9A863492B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0B25BB-F511-834F-3BDD-78F5B8434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2511EA-FA2C-0406-3FA3-50B66829D13C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Introducción 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67E4566-F9C6-432A-3BD5-972B24AF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3</a:t>
            </a:fld>
            <a:endParaRPr lang="es-ES_tradnl"/>
          </a:p>
        </p:txBody>
      </p:sp>
      <p:pic>
        <p:nvPicPr>
          <p:cNvPr id="2050" name="Picture 2" descr="Transporte de Vehículos - Transportes y Mudanzas">
            <a:extLst>
              <a:ext uri="{FF2B5EF4-FFF2-40B4-BE49-F238E27FC236}">
                <a16:creationId xmlns:a16="http://schemas.microsoft.com/office/drawing/2014/main" id="{BF512E7E-8EE8-076C-73AC-01FCC012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79" y="3769113"/>
            <a:ext cx="3957232" cy="262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 transporte para el traslado de vehículos es más barato en Argentina">
            <a:extLst>
              <a:ext uri="{FF2B5EF4-FFF2-40B4-BE49-F238E27FC236}">
                <a16:creationId xmlns:a16="http://schemas.microsoft.com/office/drawing/2014/main" id="{D0A38ACF-0264-087D-F5B9-BF237CA6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4" y="3769113"/>
            <a:ext cx="3932498" cy="26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0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C426F2-9964-BF7B-91F0-C84D1726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104900"/>
            <a:ext cx="8105775" cy="507206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s-MX" sz="1600" b="1" u="sng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Objetivo General:</a:t>
            </a:r>
            <a:endParaRPr lang="es-CL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600" dirty="0"/>
              <a:t>Replicar y evaluar el modelo propuesto para el HVRP-FVL.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s-MX" sz="1600" b="1" u="sng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Objetivos Específicos:</a:t>
            </a:r>
            <a:endParaRPr lang="es-CL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Analizar el modelo matemático propuesto.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Comparar los resultados obtenidos con la información original.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Probar el modelo de distintas maneras, viendo el impacto en tiempo de ejecución.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0C01A3-CDB8-55BB-D4E5-4AB67CF4E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8026" y="1"/>
            <a:ext cx="9172026" cy="8028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B7C6F5-B3D3-5B3C-B966-9506775B7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101429"/>
            <a:ext cx="719254" cy="6000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5ACC25-ED57-85B5-9545-876926363631}"/>
              </a:ext>
            </a:extLst>
          </p:cNvPr>
          <p:cNvSpPr txBox="1"/>
          <p:nvPr/>
        </p:nvSpPr>
        <p:spPr>
          <a:xfrm>
            <a:off x="241822" y="13429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Objetivos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8A654D1-F9A2-F0EC-6518-CB4ADF93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669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721" y="89553"/>
            <a:ext cx="820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Modelo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1CCF40C5-D14A-B034-22A5-B35903FD8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676560"/>
                  </p:ext>
                </p:extLst>
              </p:nvPr>
            </p:nvGraphicFramePr>
            <p:xfrm>
              <a:off x="108721" y="918046"/>
              <a:ext cx="5231375" cy="5866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47257">
                      <a:extLst>
                        <a:ext uri="{9D8B030D-6E8A-4147-A177-3AD203B41FA5}">
                          <a16:colId xmlns:a16="http://schemas.microsoft.com/office/drawing/2014/main" val="1235809227"/>
                        </a:ext>
                      </a:extLst>
                    </a:gridCol>
                    <a:gridCol w="3984118">
                      <a:extLst>
                        <a:ext uri="{9D8B030D-6E8A-4147-A177-3AD203B41FA5}">
                          <a16:colId xmlns:a16="http://schemas.microsoft.com/office/drawing/2014/main" val="2813753124"/>
                        </a:ext>
                      </a:extLst>
                    </a:gridCol>
                  </a:tblGrid>
                  <a:tr h="2489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Función objetivo y </a:t>
                          </a:r>
                          <a:r>
                            <a:rPr lang="es-CL" sz="1100" kern="100" dirty="0" err="1">
                              <a:effectLst/>
                            </a:rPr>
                            <a:t>Restricciónes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  <a:latin typeface="Aptos" panose="020B0004020202020204" pitchFamily="34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Ecuación</a:t>
                          </a: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349298710"/>
                      </a:ext>
                    </a:extLst>
                  </a:tr>
                  <a:tr h="8072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Función Objetivo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  <m:r>
                                  <a:rPr lang="es-CL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3699232790"/>
                      </a:ext>
                    </a:extLst>
                  </a:tr>
                  <a:tr h="10013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Conservación del movimiento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CL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𝑖𝑗𝑢</m:t>
                                        </m:r>
                                      </m:sub>
                                      <m:sup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𝑗𝑖𝑢</m:t>
                                        </m:r>
                                      </m:sub>
                                      <m:sup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764386505"/>
                      </a:ext>
                    </a:extLst>
                  </a:tr>
                  <a:tr h="9173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100" kern="100" dirty="0">
                              <a:effectLst/>
                            </a:rPr>
                            <a:t>Asignación Única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CL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𝑈𝑘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𝑖𝑢</m:t>
                                            </m:r>
                                          </m:sub>
                                          <m:sup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=1,∀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CL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3230987524"/>
                      </a:ext>
                    </a:extLst>
                  </a:tr>
                  <a:tr h="8867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100" kern="100" dirty="0">
                              <a:effectLst/>
                            </a:rPr>
                            <a:t>Restricción de alto y ancho de carga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CL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𝑖𝑢</m:t>
                                    </m:r>
                                  </m:sub>
                                  <m:sup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=0, 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3632622296"/>
                      </a:ext>
                    </a:extLst>
                  </a:tr>
                  <a:tr h="95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100" kern="100" dirty="0">
                              <a:effectLst/>
                            </a:rPr>
                            <a:t>Restricción de capacidad de carga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CL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𝑖𝑝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𝑖𝑢</m:t>
                                            </m:r>
                                          </m:sub>
                                          <m:sup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,∀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,∀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2291261784"/>
                      </a:ext>
                    </a:extLst>
                  </a:tr>
                  <a:tr h="95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100" kern="100" dirty="0">
                              <a:effectLst/>
                            </a:rPr>
                            <a:t>Restricción de largo de carga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CL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𝑖𝑝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𝑖𝑢</m:t>
                                            </m:r>
                                          </m:sub>
                                          <m:sup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,∀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,∀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14602064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1CCF40C5-D14A-B034-22A5-B35903FD8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676560"/>
                  </p:ext>
                </p:extLst>
              </p:nvPr>
            </p:nvGraphicFramePr>
            <p:xfrm>
              <a:off x="108721" y="918046"/>
              <a:ext cx="5231375" cy="5866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47257">
                      <a:extLst>
                        <a:ext uri="{9D8B030D-6E8A-4147-A177-3AD203B41FA5}">
                          <a16:colId xmlns:a16="http://schemas.microsoft.com/office/drawing/2014/main" val="1235809227"/>
                        </a:ext>
                      </a:extLst>
                    </a:gridCol>
                    <a:gridCol w="3984118">
                      <a:extLst>
                        <a:ext uri="{9D8B030D-6E8A-4147-A177-3AD203B41FA5}">
                          <a16:colId xmlns:a16="http://schemas.microsoft.com/office/drawing/2014/main" val="2813753124"/>
                        </a:ext>
                      </a:extLst>
                    </a:gridCol>
                  </a:tblGrid>
                  <a:tr h="3522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Función objetivo y </a:t>
                          </a:r>
                          <a:r>
                            <a:rPr lang="es-CL" sz="1100" kern="100" dirty="0" err="1">
                              <a:effectLst/>
                            </a:rPr>
                            <a:t>Restricciónes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  <a:latin typeface="Aptos" panose="020B0004020202020204" pitchFamily="34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Ecuación</a:t>
                          </a: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349298710"/>
                      </a:ext>
                    </a:extLst>
                  </a:tr>
                  <a:tr h="8072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Función Objetivo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6423" marR="66423" marT="0" marB="0" anchor="ctr">
                        <a:blipFill>
                          <a:blip r:embed="rId5"/>
                          <a:stretch>
                            <a:fillRect l="-31498" t="-49242" r="-765" b="-587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232790"/>
                      </a:ext>
                    </a:extLst>
                  </a:tr>
                  <a:tr h="10013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Conservación del movimiento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6423" marR="66423" marT="0" marB="0" anchor="ctr">
                        <a:blipFill>
                          <a:blip r:embed="rId5"/>
                          <a:stretch>
                            <a:fillRect l="-31498" t="-119394" r="-765" b="-36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386505"/>
                      </a:ext>
                    </a:extLst>
                  </a:tr>
                  <a:tr h="9173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100" kern="100" dirty="0">
                              <a:effectLst/>
                            </a:rPr>
                            <a:t>Asignación Única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6423" marR="66423" marT="0" marB="0" anchor="ctr">
                        <a:blipFill>
                          <a:blip r:embed="rId5"/>
                          <a:stretch>
                            <a:fillRect l="-31498" t="-241333" r="-76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987524"/>
                      </a:ext>
                    </a:extLst>
                  </a:tr>
                  <a:tr h="8867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100" kern="100" dirty="0">
                              <a:effectLst/>
                            </a:rPr>
                            <a:t>Restricción de alto y ancho de carga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6423" marR="66423" marT="0" marB="0" anchor="ctr">
                        <a:blipFill>
                          <a:blip r:embed="rId5"/>
                          <a:stretch>
                            <a:fillRect l="-31498" t="-350685" r="-765" b="-2150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622296"/>
                      </a:ext>
                    </a:extLst>
                  </a:tr>
                  <a:tr h="95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100" kern="100" dirty="0">
                              <a:effectLst/>
                            </a:rPr>
                            <a:t>Restricción de capacidad de carga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6423" marR="66423" marT="0" marB="0" anchor="ctr">
                        <a:blipFill>
                          <a:blip r:embed="rId5"/>
                          <a:stretch>
                            <a:fillRect l="-31498" t="-421795" r="-765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261784"/>
                      </a:ext>
                    </a:extLst>
                  </a:tr>
                  <a:tr h="95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100" kern="100" dirty="0">
                              <a:effectLst/>
                            </a:rPr>
                            <a:t>Restricción de largo de carga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6423" marR="66423" marT="0" marB="0" anchor="ctr">
                        <a:blipFill>
                          <a:blip r:embed="rId5"/>
                          <a:stretch>
                            <a:fillRect l="-31498" t="-521795" r="-765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02064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A172A2F7-ED6F-3A9C-94C0-2D1BA184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2EE6C-65C6-E746-5188-FB512E30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5</a:t>
            </a:fld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0335F01-054A-32C7-B4FB-AAE81054B78D}"/>
                  </a:ext>
                </a:extLst>
              </p:cNvPr>
              <p:cNvSpPr txBox="1"/>
              <p:nvPr/>
            </p:nvSpPr>
            <p:spPr>
              <a:xfrm>
                <a:off x="5326083" y="1684611"/>
                <a:ext cx="3817917" cy="3929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s-CL" sz="14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: Conjunto de nodos (clientes), donde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es el depósito.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s-CL" sz="1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s-CL" sz="1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Variable de decisión 1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s-CL" sz="1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CL" sz="1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Variable de decisión 2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​: Capacidad máxima 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s-CL" sz="14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s-CL" sz="1400" b="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s-CL" sz="1400" dirty="0">
                    <a:effectLst/>
                    <a:latin typeface="Arial" panose="020B0604020202020204" pitchFamily="34" charset="0"/>
                    <a:ea typeface="Aptos" panose="020B0004020202020204" pitchFamily="34" charset="0"/>
                  </a:rPr>
                  <a:t> Flota heterogénea de vehículos </a:t>
                </a:r>
                <a14:m>
                  <m:oMath xmlns:m="http://schemas.openxmlformats.org/officeDocument/2006/math">
                    <m:r>
                      <a:rPr lang="es-CL" sz="1400" i="1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s-CL" sz="14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s-CL" sz="1400" kern="100" dirty="0">
                  <a:effectLst/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: Demanda del cliente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(en toneladas).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​: Demanda del cliente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de vehículos tipo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s-CL" sz="1400" i="1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: Limitaciones de carga, largo, ancho y alto del vehículo de tipo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.</a:t>
                </a:r>
                <a:endParaRPr lang="es-CL" sz="1400" kern="100" dirty="0">
                  <a:effectLst/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: Disponibilidad del vehículo de transporte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 para el vehículo terminado del tipo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s-CL" sz="1400" kern="100" dirty="0">
                  <a:effectLst/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bSup>
                      <m:r>
                        <a:rPr lang="es-CL" sz="14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  <m:t>1, </m:t>
                              </m:r>
                              <m:sSub>
                                <m:sSubPr>
                                  <m:ctrlP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  <m:t>0, </m:t>
                              </m:r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  <m:t>𝑐𝑎𝑠𝑜</m:t>
                              </m:r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  <m:t>𝑐𝑜𝑛𝑡𝑟𝑎𝑟𝑖𝑜</m:t>
                              </m:r>
                            </m:e>
                          </m:eqArr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 ∀</m:t>
                          </m:r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,∀</m:t>
                          </m:r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s-CL" sz="1400" kern="100" dirty="0">
                  <a:effectLst/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0335F01-054A-32C7-B4FB-AAE81054B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83" y="1684611"/>
                <a:ext cx="3817917" cy="3929474"/>
              </a:xfrm>
              <a:prstGeom prst="rect">
                <a:avLst/>
              </a:prstGeom>
              <a:blipFill>
                <a:blip r:embed="rId6"/>
                <a:stretch>
                  <a:fillRect l="-479" t="-3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30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0CFF53-F1CF-46CD-83F2-A24892084A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8026" y="0"/>
            <a:ext cx="9172026" cy="8028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DB7A83-387A-2210-1175-76893DC93A2A}"/>
              </a:ext>
            </a:extLst>
          </p:cNvPr>
          <p:cNvSpPr txBox="1"/>
          <p:nvPr/>
        </p:nvSpPr>
        <p:spPr>
          <a:xfrm>
            <a:off x="108721" y="89553"/>
            <a:ext cx="892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Funcionamiento</a:t>
            </a:r>
            <a:endParaRPr kumimoji="0" lang="es-ES_tradnl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081BD1E-2079-A030-563F-AD3FEB3BF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057FFDC-520A-0961-868C-C3B453E2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6</a:t>
            </a:fld>
            <a:endParaRPr lang="es-ES_tradnl"/>
          </a:p>
        </p:txBody>
      </p:sp>
      <p:pic>
        <p:nvPicPr>
          <p:cNvPr id="16" name="Imagen 1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30F543F-6314-7CA3-8E37-B36B3FC259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82" t="5617" r="1730" b="12520"/>
          <a:stretch/>
        </p:blipFill>
        <p:spPr bwMode="auto">
          <a:xfrm>
            <a:off x="640000" y="2498039"/>
            <a:ext cx="7875350" cy="2910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068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Resultados Casos de estudio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D06F26-B665-C893-9B50-50E028ED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7</a:t>
            </a:fld>
            <a:endParaRPr lang="es-ES_tradnl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7C5D751-72E9-3B03-C71C-F4CB09E35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01804"/>
              </p:ext>
            </p:extLst>
          </p:nvPr>
        </p:nvGraphicFramePr>
        <p:xfrm>
          <a:off x="4992955" y="1701478"/>
          <a:ext cx="3783054" cy="216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930">
                  <a:extLst>
                    <a:ext uri="{9D8B030D-6E8A-4147-A177-3AD203B41FA5}">
                      <a16:colId xmlns:a16="http://schemas.microsoft.com/office/drawing/2014/main" val="223798715"/>
                    </a:ext>
                  </a:extLst>
                </a:gridCol>
                <a:gridCol w="1142226">
                  <a:extLst>
                    <a:ext uri="{9D8B030D-6E8A-4147-A177-3AD203B41FA5}">
                      <a16:colId xmlns:a16="http://schemas.microsoft.com/office/drawing/2014/main" val="3229093891"/>
                    </a:ext>
                  </a:extLst>
                </a:gridCol>
                <a:gridCol w="1733898">
                  <a:extLst>
                    <a:ext uri="{9D8B030D-6E8A-4147-A177-3AD203B41FA5}">
                      <a16:colId xmlns:a16="http://schemas.microsoft.com/office/drawing/2014/main" val="2206841937"/>
                    </a:ext>
                  </a:extLst>
                </a:gridCol>
              </a:tblGrid>
              <a:tr h="3505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>
                          <a:effectLst/>
                        </a:rPr>
                        <a:t>Ruta n°      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>
                          <a:effectLst/>
                        </a:rPr>
                        <a:t>Tipo Vehículo          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>
                          <a:effectLst/>
                        </a:rPr>
                        <a:t>Ruta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279345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>
                          <a:effectLst/>
                        </a:rPr>
                        <a:t>1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1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[20, 21]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375507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>
                          <a:effectLst/>
                        </a:rPr>
                        <a:t>2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3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[19, 18, 15]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522104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>
                          <a:effectLst/>
                        </a:rPr>
                        <a:t>3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2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[14, 17]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69940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>
                          <a:effectLst/>
                        </a:rPr>
                        <a:t>4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3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[13, 12, 11]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123117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>
                          <a:effectLst/>
                        </a:rPr>
                        <a:t>5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2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[8, 10]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48069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>
                          <a:effectLst/>
                        </a:rPr>
                        <a:t>6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2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[16, 1]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2979157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>
                          <a:effectLst/>
                        </a:rPr>
                        <a:t>7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1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[4, 2]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917456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>
                          <a:effectLst/>
                        </a:rPr>
                        <a:t>8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3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[3, 6, 9]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49915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>
                          <a:effectLst/>
                        </a:rPr>
                        <a:t>9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2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>
                          <a:effectLst/>
                        </a:rPr>
                        <a:t>[7, 5]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41746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66C35F0-D1F6-0123-56C7-E85C8479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50769"/>
              </p:ext>
            </p:extLst>
          </p:nvPr>
        </p:nvGraphicFramePr>
        <p:xfrm>
          <a:off x="367991" y="1702318"/>
          <a:ext cx="3783054" cy="2172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931">
                  <a:extLst>
                    <a:ext uri="{9D8B030D-6E8A-4147-A177-3AD203B41FA5}">
                      <a16:colId xmlns:a16="http://schemas.microsoft.com/office/drawing/2014/main" val="3889801582"/>
                    </a:ext>
                  </a:extLst>
                </a:gridCol>
                <a:gridCol w="1133088">
                  <a:extLst>
                    <a:ext uri="{9D8B030D-6E8A-4147-A177-3AD203B41FA5}">
                      <a16:colId xmlns:a16="http://schemas.microsoft.com/office/drawing/2014/main" val="2312304135"/>
                    </a:ext>
                  </a:extLst>
                </a:gridCol>
                <a:gridCol w="1743035">
                  <a:extLst>
                    <a:ext uri="{9D8B030D-6E8A-4147-A177-3AD203B41FA5}">
                      <a16:colId xmlns:a16="http://schemas.microsoft.com/office/drawing/2014/main" val="3921833499"/>
                    </a:ext>
                  </a:extLst>
                </a:gridCol>
              </a:tblGrid>
              <a:tr h="3608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>
                          <a:effectLst/>
                        </a:rPr>
                        <a:t>Ruta n°      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>
                          <a:effectLst/>
                        </a:rPr>
                        <a:t>Tipo Vehículo          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>
                          <a:effectLst/>
                        </a:rPr>
                        <a:t>Ruta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16831127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>
                          <a:effectLst/>
                        </a:rPr>
                        <a:t>1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1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D0→D20→D21→D0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81596124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>
                          <a:effectLst/>
                        </a:rPr>
                        <a:t>2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3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D0→D19→D18→D15→D0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93279848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>
                          <a:effectLst/>
                        </a:rPr>
                        <a:t>3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2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D0→D14→D17→D0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91942033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>
                          <a:effectLst/>
                        </a:rPr>
                        <a:t>4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3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D0→D13→D12→D11→D0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45188381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>
                          <a:effectLst/>
                        </a:rPr>
                        <a:t>5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2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D0→D8→D10→D0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99400241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>
                          <a:effectLst/>
                        </a:rPr>
                        <a:t>6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2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D0→D16→D1→D0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19778623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>
                          <a:effectLst/>
                        </a:rPr>
                        <a:t>7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1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D0→D4→D2→D0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9144883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>
                          <a:effectLst/>
                        </a:rPr>
                        <a:t>8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3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D0→D3→D6→D9→D0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07202608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>
                          <a:effectLst/>
                        </a:rPr>
                        <a:t>9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2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>
                          <a:effectLst/>
                        </a:rPr>
                        <a:t>D0→D7→D5→D0</a:t>
                      </a:r>
                      <a:endParaRPr lang="es-CL" sz="11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57801828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8990EB7F-4ACE-9E32-DB2E-A61D3BEA9991}"/>
              </a:ext>
            </a:extLst>
          </p:cNvPr>
          <p:cNvSpPr txBox="1"/>
          <p:nvPr/>
        </p:nvSpPr>
        <p:spPr>
          <a:xfrm>
            <a:off x="1020337" y="1038995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/>
              <a:t>Optimized Solutions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EADBC00-EB26-3E8B-32D6-32A6C1081F60}"/>
              </a:ext>
            </a:extLst>
          </p:cNvPr>
          <p:cNvSpPr txBox="1"/>
          <p:nvPr/>
        </p:nvSpPr>
        <p:spPr>
          <a:xfrm>
            <a:off x="6223775" y="1074998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/>
              <a:t>Prueba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a 14">
                <a:extLst>
                  <a:ext uri="{FF2B5EF4-FFF2-40B4-BE49-F238E27FC236}">
                    <a16:creationId xmlns:a16="http://schemas.microsoft.com/office/drawing/2014/main" id="{58149595-9C96-2A42-98AB-070C7B5F31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263319"/>
                  </p:ext>
                </p:extLst>
              </p:nvPr>
            </p:nvGraphicFramePr>
            <p:xfrm>
              <a:off x="1565213" y="5153737"/>
              <a:ext cx="5612130" cy="928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02385">
                      <a:extLst>
                        <a:ext uri="{9D8B030D-6E8A-4147-A177-3AD203B41FA5}">
                          <a16:colId xmlns:a16="http://schemas.microsoft.com/office/drawing/2014/main" val="3707136708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2560326979"/>
                        </a:ext>
                      </a:extLst>
                    </a:gridCol>
                    <a:gridCol w="1087120">
                      <a:extLst>
                        <a:ext uri="{9D8B030D-6E8A-4147-A177-3AD203B41FA5}">
                          <a16:colId xmlns:a16="http://schemas.microsoft.com/office/drawing/2014/main" val="112227684"/>
                        </a:ext>
                      </a:extLst>
                    </a:gridCol>
                    <a:gridCol w="1087120">
                      <a:extLst>
                        <a:ext uri="{9D8B030D-6E8A-4147-A177-3AD203B41FA5}">
                          <a16:colId xmlns:a16="http://schemas.microsoft.com/office/drawing/2014/main" val="757372305"/>
                        </a:ext>
                      </a:extLst>
                    </a:gridCol>
                    <a:gridCol w="1049655">
                      <a:extLst>
                        <a:ext uri="{9D8B030D-6E8A-4147-A177-3AD203B41FA5}">
                          <a16:colId xmlns:a16="http://schemas.microsoft.com/office/drawing/2014/main" val="112542131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300" kern="100">
                              <a:effectLst/>
                            </a:rPr>
                            <a:t> 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CL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CL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CL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211195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300" kern="100">
                              <a:effectLst/>
                            </a:rPr>
                            <a:t>Paper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35078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95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32391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67564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453041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300" kern="100">
                              <a:effectLst/>
                            </a:rPr>
                            <a:t>Replica desarrollada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43460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374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590913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634749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42950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a 14">
                <a:extLst>
                  <a:ext uri="{FF2B5EF4-FFF2-40B4-BE49-F238E27FC236}">
                    <a16:creationId xmlns:a16="http://schemas.microsoft.com/office/drawing/2014/main" id="{58149595-9C96-2A42-98AB-070C7B5F31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263319"/>
                  </p:ext>
                </p:extLst>
              </p:nvPr>
            </p:nvGraphicFramePr>
            <p:xfrm>
              <a:off x="1565213" y="5153737"/>
              <a:ext cx="5612130" cy="928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02385">
                      <a:extLst>
                        <a:ext uri="{9D8B030D-6E8A-4147-A177-3AD203B41FA5}">
                          <a16:colId xmlns:a16="http://schemas.microsoft.com/office/drawing/2014/main" val="3707136708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2560326979"/>
                        </a:ext>
                      </a:extLst>
                    </a:gridCol>
                    <a:gridCol w="1087120">
                      <a:extLst>
                        <a:ext uri="{9D8B030D-6E8A-4147-A177-3AD203B41FA5}">
                          <a16:colId xmlns:a16="http://schemas.microsoft.com/office/drawing/2014/main" val="112227684"/>
                        </a:ext>
                      </a:extLst>
                    </a:gridCol>
                    <a:gridCol w="1087120">
                      <a:extLst>
                        <a:ext uri="{9D8B030D-6E8A-4147-A177-3AD203B41FA5}">
                          <a16:colId xmlns:a16="http://schemas.microsoft.com/office/drawing/2014/main" val="757372305"/>
                        </a:ext>
                      </a:extLst>
                    </a:gridCol>
                    <a:gridCol w="1049655">
                      <a:extLst>
                        <a:ext uri="{9D8B030D-6E8A-4147-A177-3AD203B41FA5}">
                          <a16:colId xmlns:a16="http://schemas.microsoft.com/office/drawing/2014/main" val="1125421317"/>
                        </a:ext>
                      </a:extLst>
                    </a:gridCol>
                  </a:tblGrid>
                  <a:tr h="31356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300" kern="100">
                              <a:effectLst/>
                            </a:rPr>
                            <a:t> 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20787" t="-1923" r="-30000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19553" t="-1923" r="-19832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19553" t="-1923" r="-9832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36628" t="-1923" r="-2326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119568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300" kern="100">
                              <a:effectLst/>
                            </a:rPr>
                            <a:t>Paper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35078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95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32391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67564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45304126"/>
                      </a:ext>
                    </a:extLst>
                  </a:tr>
                  <a:tr h="413258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300" kern="100">
                              <a:effectLst/>
                            </a:rPr>
                            <a:t>Replica desarrollada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43460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374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590913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634749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42950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70C420BC-7DE0-3111-121A-AEF29FAEBA4A}"/>
              </a:ext>
            </a:extLst>
          </p:cNvPr>
          <p:cNvSpPr txBox="1"/>
          <p:nvPr/>
        </p:nvSpPr>
        <p:spPr>
          <a:xfrm>
            <a:off x="3311912" y="4505309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/>
              <a:t>Comparativa Fitness</a:t>
            </a:r>
          </a:p>
        </p:txBody>
      </p:sp>
    </p:spTree>
    <p:extLst>
      <p:ext uri="{BB962C8B-B14F-4D97-AF65-F5344CB8AC3E}">
        <p14:creationId xmlns:p14="http://schemas.microsoft.com/office/powerpoint/2010/main" val="18908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8EAFC-4DC3-B9FE-9C5D-65CB2DA95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5751032-8EDE-123F-2E0A-CE5249846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6E9C888-4005-5C80-11A5-218A73F92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FFE9365-4544-AA98-8A90-CDF729CA3D6B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Resultados Casos de estudio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F288BDF-737D-9BDF-C68E-6BA9A6E0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8</a:t>
            </a:fld>
            <a:endParaRPr lang="es-ES_tradnl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9F2789A-DA60-46CE-DB64-C369AA45C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31662"/>
              </p:ext>
            </p:extLst>
          </p:nvPr>
        </p:nvGraphicFramePr>
        <p:xfrm>
          <a:off x="4572000" y="1217631"/>
          <a:ext cx="4004231" cy="5585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5621">
                  <a:extLst>
                    <a:ext uri="{9D8B030D-6E8A-4147-A177-3AD203B41FA5}">
                      <a16:colId xmlns:a16="http://schemas.microsoft.com/office/drawing/2014/main" val="1237569401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354496070"/>
                    </a:ext>
                  </a:extLst>
                </a:gridCol>
                <a:gridCol w="2342698">
                  <a:extLst>
                    <a:ext uri="{9D8B030D-6E8A-4147-A177-3AD203B41FA5}">
                      <a16:colId xmlns:a16="http://schemas.microsoft.com/office/drawing/2014/main" val="1510071605"/>
                    </a:ext>
                  </a:extLst>
                </a:gridCol>
              </a:tblGrid>
              <a:tr h="137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Ruta n°      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Tipo Vehículo          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Ruta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27784982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[46, 22, 93]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364398256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[97, 95]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588826631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[1, 42, 63, 40]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313234994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4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[67, 26, 34]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090076048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5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[98, 5]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0096469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6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[32, 9]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192785516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7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[92, 7, 54]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87984902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8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[83, 70, 86]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14625144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9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[35, 81]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4115753891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[37, 2]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4212343564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11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[4, 23, 57]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92444223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[27, 52, 21]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9084648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[80, 24]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27854766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14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[100, 60, 19]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787080856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15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[50, 94, 18]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326144955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16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[85, 43, 53]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0038171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17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[87, 49, 20]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717449980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18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[55, 76, 71]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981101181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19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[96, 90]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256228858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[10, 89, 8]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43853212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21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[99, 72]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071787448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[65, 11, 13]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768844671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[75, 29, 12, 44]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43816657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24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[82, 73, 91]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04441477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25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[78, 48]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868423121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26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[69, 15]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579340385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27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[17, 84, 88]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4172848483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28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[61, 45, 25]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194991990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29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[47, 39]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123265247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[64, 58]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580878386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31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[31, 6]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845875987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[16, 38]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0661469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[62, 36]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201916794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34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1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[14]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66919049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35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[51, 56]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445321464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36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[28, 33, 68]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614783881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37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[41, 79]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62790907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38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[59, 30]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41722711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39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[66, 3]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2122369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40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>
                          <a:effectLst/>
                        </a:rPr>
                        <a:t>  [74, 77]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93843361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4C8D6E4-3CE2-85FD-8094-076AC2BA4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39028"/>
              </p:ext>
            </p:extLst>
          </p:nvPr>
        </p:nvGraphicFramePr>
        <p:xfrm>
          <a:off x="379141" y="1217631"/>
          <a:ext cx="4004231" cy="5600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5620">
                  <a:extLst>
                    <a:ext uri="{9D8B030D-6E8A-4147-A177-3AD203B41FA5}">
                      <a16:colId xmlns:a16="http://schemas.microsoft.com/office/drawing/2014/main" val="3137083840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404200252"/>
                    </a:ext>
                  </a:extLst>
                </a:gridCol>
                <a:gridCol w="2353850">
                  <a:extLst>
                    <a:ext uri="{9D8B030D-6E8A-4147-A177-3AD203B41FA5}">
                      <a16:colId xmlns:a16="http://schemas.microsoft.com/office/drawing/2014/main" val="4234503507"/>
                    </a:ext>
                  </a:extLst>
                </a:gridCol>
              </a:tblGrid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Ruta n°      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Tipo Vehículo          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Ruta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177479606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D0→D46→D22→D93→D0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800009641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D0→D97→D95→D0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314869957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D0→D1→D42→D63→D40→D0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221018600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4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D0→D67→D26→D34→D0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55596853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5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D0→D98→D5→D0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4005453408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6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D0→D32→D9→D0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068260573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7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D0→D92→D7→D54→D0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027983973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8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D0→D83→D70→D86→D0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885324482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9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D0→D35→D81→D0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065959506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D0→D37→D2→D0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895552009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11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D0→D4→D23→D57→D0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579426355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D0→D27→D52→D21→D0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550155952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D0→D80→D24→D0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768366998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14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D0→D100→D60→D19→D0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02967061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15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D0→D50→D94→D18→D0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935806906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16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D0→D85→D43→D53→D0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329298380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17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D0→D87→D49→D20→D0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368833069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18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D0→D55→D76→D71→D0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994977986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19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D0→D96→D90→D0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026548712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D0→D10→D89→D8→D0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706318009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21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D0→D99→D72→D0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763972250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D0→D65→D11→D13→D0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978581162"/>
                  </a:ext>
                </a:extLst>
              </a:tr>
              <a:tr h="214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D0→D75→D29→D12→D44→D0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593843984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24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D0→D82→D73→D91→D0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504806685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25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D0→D78→D48→D0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730956694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26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D0→D69→D15→D0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33543943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27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D0→D17→D84→D88→D0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29455103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28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D0→D61→D45→D25→D0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26177681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29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D0→D47→D39→D0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749398319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D0→D64→D58→D0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154773412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31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D0→D31→D6→D0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633100569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D0→D16→D38→D0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665633959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D0→D62→D36→D0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644987074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34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1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D0→D14→D0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62032964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35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D0→D51→D56→D0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117296264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36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D0→D28→D33→D68→D0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08229798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37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D0→D41→D79→D0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88973655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38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D0→D59→D30→D0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495294094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39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D0→D66→D3→D0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770931337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40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2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>
                          <a:effectLst/>
                        </a:rPr>
                        <a:t>D0→D74→D77→D0</a:t>
                      </a:r>
                      <a:endParaRPr lang="es-CL" sz="8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568446736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CA284E3-01E1-8811-EC10-BC334A621AB4}"/>
              </a:ext>
            </a:extLst>
          </p:cNvPr>
          <p:cNvSpPr txBox="1"/>
          <p:nvPr/>
        </p:nvSpPr>
        <p:spPr>
          <a:xfrm>
            <a:off x="1354891" y="848299"/>
            <a:ext cx="206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Optimized Solutions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739ABD-ACA4-5E2F-408C-5158D0DE884A}"/>
              </a:ext>
            </a:extLst>
          </p:cNvPr>
          <p:cNvSpPr txBox="1"/>
          <p:nvPr/>
        </p:nvSpPr>
        <p:spPr>
          <a:xfrm>
            <a:off x="5942912" y="848299"/>
            <a:ext cx="103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Prueba 2</a:t>
            </a:r>
          </a:p>
        </p:txBody>
      </p:sp>
    </p:spTree>
    <p:extLst>
      <p:ext uri="{BB962C8B-B14F-4D97-AF65-F5344CB8AC3E}">
        <p14:creationId xmlns:p14="http://schemas.microsoft.com/office/powerpoint/2010/main" val="155228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998B1-1FEC-904D-70A3-C55841F74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78947B1-E75D-C9A3-FD56-10B14AB298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4F77C4F-0A4F-3535-1A04-434F11680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C0B9F31-98AA-F425-B0AA-C6A256CD10EB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Resultados Pruebas 1 </a:t>
            </a:r>
            <a:endParaRPr kumimoji="0" lang="es-ES_tradnl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59D93F2-ECF3-EF58-69A8-8BFCD180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9</a:t>
            </a:fld>
            <a:endParaRPr lang="es-ES_tradnl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4342CF3-084F-0D43-7F9F-AD39BD463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41479"/>
              </p:ext>
            </p:extLst>
          </p:nvPr>
        </p:nvGraphicFramePr>
        <p:xfrm>
          <a:off x="423746" y="1403951"/>
          <a:ext cx="8251905" cy="4351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858003423"/>
                    </a:ext>
                  </a:extLst>
                </a:gridCol>
                <a:gridCol w="1240201">
                  <a:extLst>
                    <a:ext uri="{9D8B030D-6E8A-4147-A177-3AD203B41FA5}">
                      <a16:colId xmlns:a16="http://schemas.microsoft.com/office/drawing/2014/main" val="2406897994"/>
                    </a:ext>
                  </a:extLst>
                </a:gridCol>
                <a:gridCol w="981048">
                  <a:extLst>
                    <a:ext uri="{9D8B030D-6E8A-4147-A177-3AD203B41FA5}">
                      <a16:colId xmlns:a16="http://schemas.microsoft.com/office/drawing/2014/main" val="3337905347"/>
                    </a:ext>
                  </a:extLst>
                </a:gridCol>
                <a:gridCol w="981048">
                  <a:extLst>
                    <a:ext uri="{9D8B030D-6E8A-4147-A177-3AD203B41FA5}">
                      <a16:colId xmlns:a16="http://schemas.microsoft.com/office/drawing/2014/main" val="1043175126"/>
                    </a:ext>
                  </a:extLst>
                </a:gridCol>
                <a:gridCol w="1055089">
                  <a:extLst>
                    <a:ext uri="{9D8B030D-6E8A-4147-A177-3AD203B41FA5}">
                      <a16:colId xmlns:a16="http://schemas.microsoft.com/office/drawing/2014/main" val="1317150511"/>
                    </a:ext>
                  </a:extLst>
                </a:gridCol>
                <a:gridCol w="911632">
                  <a:extLst>
                    <a:ext uri="{9D8B030D-6E8A-4147-A177-3AD203B41FA5}">
                      <a16:colId xmlns:a16="http://schemas.microsoft.com/office/drawing/2014/main" val="940167650"/>
                    </a:ext>
                  </a:extLst>
                </a:gridCol>
                <a:gridCol w="981048">
                  <a:extLst>
                    <a:ext uri="{9D8B030D-6E8A-4147-A177-3AD203B41FA5}">
                      <a16:colId xmlns:a16="http://schemas.microsoft.com/office/drawing/2014/main" val="2607375552"/>
                    </a:ext>
                  </a:extLst>
                </a:gridCol>
                <a:gridCol w="1187439">
                  <a:extLst>
                    <a:ext uri="{9D8B030D-6E8A-4147-A177-3AD203B41FA5}">
                      <a16:colId xmlns:a16="http://schemas.microsoft.com/office/drawing/2014/main" val="1728824853"/>
                    </a:ext>
                  </a:extLst>
                </a:gridCol>
              </a:tblGrid>
              <a:tr h="601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N° DE CLIENTES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MÁXIMO POR TIPO      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MAXIMO PEDIDO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MÁXIMO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POS MAX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MINÍMO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POS MIN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PROMEDIO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1567246597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1790595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366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1574258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265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1702690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221703955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1325321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834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1116194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1199228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543028046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1506685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285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1181822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585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1324501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1134420190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1963758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401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1740316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390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1834954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1854245097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1384036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290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1211477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655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1259900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1620879159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3627715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892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3373338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586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3460463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1370842530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1614419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700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1440215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832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1514930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706440259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2391317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2302709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203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2331271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3221198486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2475494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74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2363874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98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2402084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130826298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2981463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2691281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898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2799263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2216997329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2926156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820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2894354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682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2899268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54827040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3820416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853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3780466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3787245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4285015215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1726367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685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1618486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886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1633998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267251202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4782599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789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4558505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4642575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547417943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25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3749599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900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3734869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101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>
                          <a:effectLst/>
                        </a:rPr>
                        <a:t>3737031</a:t>
                      </a:r>
                      <a:endParaRPr lang="es-CL" sz="14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351527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85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be78f8-b2e5-45d8-83b2-6c0ae1f937c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F1F3A9E70C904A8ABFC2DF2E3A343C" ma:contentTypeVersion="10" ma:contentTypeDescription="Create a new document." ma:contentTypeScope="" ma:versionID="217042961ec31d474979789ebb48c2f5">
  <xsd:schema xmlns:xsd="http://www.w3.org/2001/XMLSchema" xmlns:xs="http://www.w3.org/2001/XMLSchema" xmlns:p="http://schemas.microsoft.com/office/2006/metadata/properties" xmlns:ns3="0cbe78f8-b2e5-45d8-83b2-6c0ae1f937c4" xmlns:ns4="cfef32b5-9850-4a15-9879-2c93847792b3" targetNamespace="http://schemas.microsoft.com/office/2006/metadata/properties" ma:root="true" ma:fieldsID="99fb1eeff806a7fb0e8149d5b35a5621" ns3:_="" ns4:_="">
    <xsd:import namespace="0cbe78f8-b2e5-45d8-83b2-6c0ae1f937c4"/>
    <xsd:import namespace="cfef32b5-9850-4a15-9879-2c93847792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e78f8-b2e5-45d8-83b2-6c0ae1f93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f32b5-9850-4a15-9879-2c93847792b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723C2D-0E6B-4CC9-9837-98C32BD8AB0C}">
  <ds:schemaRefs>
    <ds:schemaRef ds:uri="http://purl.org/dc/elements/1.1/"/>
    <ds:schemaRef ds:uri="0cbe78f8-b2e5-45d8-83b2-6c0ae1f937c4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cfef32b5-9850-4a15-9879-2c93847792b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26578A3-DC5B-487B-B0F9-2FBC64CBDCCF}">
  <ds:schemaRefs>
    <ds:schemaRef ds:uri="0cbe78f8-b2e5-45d8-83b2-6c0ae1f937c4"/>
    <ds:schemaRef ds:uri="cfef32b5-9850-4a15-9879-2c93847792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838043-3F32-429D-9CE1-832CB673F6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2730</Words>
  <Application>Microsoft Office PowerPoint</Application>
  <PresentationFormat>Carta (216 x 279 mm)</PresentationFormat>
  <Paragraphs>817</Paragraphs>
  <Slides>17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Cambria Math</vt:lpstr>
      <vt:lpstr>Helvetica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MOYA CARRASCO FELIPE I</cp:lastModifiedBy>
  <cp:revision>2</cp:revision>
  <dcterms:created xsi:type="dcterms:W3CDTF">2018-06-26T20:44:09Z</dcterms:created>
  <dcterms:modified xsi:type="dcterms:W3CDTF">2025-02-24T20:39:29Z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0x01010057F1F3A9E70C904A8ABFC2DF2E3A343C</vt:lpwstr>
  </property>
</Properties>
</file>