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ivShdNsEXY33kPYYJNnYjwKIG7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e6a8dff6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e6a8dff6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e4df188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e4df188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e4df188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de4df1880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4"/>
          <p:cNvGrpSpPr/>
          <p:nvPr/>
        </p:nvGrpSpPr>
        <p:grpSpPr>
          <a:xfrm>
            <a:off x="0" y="490"/>
            <a:ext cx="5153705" cy="5134399"/>
            <a:chOff x="0" y="75"/>
            <a:chExt cx="5153705" cy="5152950"/>
          </a:xfrm>
        </p:grpSpPr>
        <p:sp>
          <p:nvSpPr>
            <p:cNvPr id="12" name="Google Shape;12;p3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3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3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43"/>
          <p:cNvGrpSpPr/>
          <p:nvPr/>
        </p:nvGrpSpPr>
        <p:grpSpPr>
          <a:xfrm>
            <a:off x="4406400" y="0"/>
            <a:ext cx="4737600" cy="5143065"/>
            <a:chOff x="4406400" y="0"/>
            <a:chExt cx="4737600" cy="5143065"/>
          </a:xfrm>
        </p:grpSpPr>
        <p:sp>
          <p:nvSpPr>
            <p:cNvPr id="107" name="Google Shape;107;p4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4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4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5"/>
          <p:cNvGrpSpPr/>
          <p:nvPr/>
        </p:nvGrpSpPr>
        <p:grpSpPr>
          <a:xfrm>
            <a:off x="0" y="381001"/>
            <a:ext cx="1037850" cy="1016288"/>
            <a:chOff x="0" y="381001"/>
            <a:chExt cx="1037850" cy="1016288"/>
          </a:xfrm>
        </p:grpSpPr>
        <p:sp>
          <p:nvSpPr>
            <p:cNvPr id="21" name="Google Shape;21;p3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grpSp>
        <p:nvGrpSpPr>
          <p:cNvPr id="27" name="Google Shape;27;p36"/>
          <p:cNvGrpSpPr/>
          <p:nvPr/>
        </p:nvGrpSpPr>
        <p:grpSpPr>
          <a:xfrm>
            <a:off x="4406400" y="0"/>
            <a:ext cx="4737600" cy="5143500"/>
            <a:chOff x="4406400" y="0"/>
            <a:chExt cx="4737600" cy="5143500"/>
          </a:xfrm>
        </p:grpSpPr>
        <p:sp>
          <p:nvSpPr>
            <p:cNvPr id="28" name="Google Shape;28;p36"/>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6"/>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6"/>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6"/>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6"/>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6"/>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6"/>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6"/>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6"/>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6"/>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6"/>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6"/>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6"/>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6"/>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6"/>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6"/>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36"/>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grpSp>
        <p:nvGrpSpPr>
          <p:cNvPr id="49" name="Google Shape;49;p37"/>
          <p:cNvGrpSpPr/>
          <p:nvPr/>
        </p:nvGrpSpPr>
        <p:grpSpPr>
          <a:xfrm>
            <a:off x="4406400" y="0"/>
            <a:ext cx="4737600" cy="5143065"/>
            <a:chOff x="4406400" y="0"/>
            <a:chExt cx="4737600" cy="5143065"/>
          </a:xfrm>
        </p:grpSpPr>
        <p:sp>
          <p:nvSpPr>
            <p:cNvPr id="50" name="Google Shape;50;p3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3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grpSp>
        <p:nvGrpSpPr>
          <p:cNvPr id="71" name="Google Shape;71;p38"/>
          <p:cNvGrpSpPr/>
          <p:nvPr/>
        </p:nvGrpSpPr>
        <p:grpSpPr>
          <a:xfrm>
            <a:off x="0" y="381001"/>
            <a:ext cx="1037850" cy="1016288"/>
            <a:chOff x="0" y="381001"/>
            <a:chExt cx="1037850" cy="1016288"/>
          </a:xfrm>
        </p:grpSpPr>
        <p:sp>
          <p:nvSpPr>
            <p:cNvPr id="72" name="Google Shape;72;p3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3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39"/>
          <p:cNvGrpSpPr/>
          <p:nvPr/>
        </p:nvGrpSpPr>
        <p:grpSpPr>
          <a:xfrm>
            <a:off x="0" y="381001"/>
            <a:ext cx="1037850" cy="1016288"/>
            <a:chOff x="0" y="381001"/>
            <a:chExt cx="1037850" cy="1016288"/>
          </a:xfrm>
        </p:grpSpPr>
        <p:sp>
          <p:nvSpPr>
            <p:cNvPr id="78" name="Google Shape;78;p3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39"/>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2" name="Google Shape;82;p39"/>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3" name="Google Shape;8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grpSp>
        <p:nvGrpSpPr>
          <p:cNvPr id="85" name="Google Shape;85;p40"/>
          <p:cNvGrpSpPr/>
          <p:nvPr/>
        </p:nvGrpSpPr>
        <p:grpSpPr>
          <a:xfrm>
            <a:off x="0" y="381001"/>
            <a:ext cx="1037850" cy="1016288"/>
            <a:chOff x="0" y="381001"/>
            <a:chExt cx="1037850" cy="1016288"/>
          </a:xfrm>
        </p:grpSpPr>
        <p:sp>
          <p:nvSpPr>
            <p:cNvPr id="86" name="Google Shape;86;p4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9" name="Google Shape;89;p4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0" name="Google Shape;9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41"/>
          <p:cNvGrpSpPr/>
          <p:nvPr/>
        </p:nvGrpSpPr>
        <p:grpSpPr>
          <a:xfrm>
            <a:off x="0" y="381001"/>
            <a:ext cx="1037850" cy="1016288"/>
            <a:chOff x="0" y="381001"/>
            <a:chExt cx="1037850" cy="1016288"/>
          </a:xfrm>
        </p:grpSpPr>
        <p:sp>
          <p:nvSpPr>
            <p:cNvPr id="93" name="Google Shape;93;p4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4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4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4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42"/>
          <p:cNvGrpSpPr/>
          <p:nvPr/>
        </p:nvGrpSpPr>
        <p:grpSpPr>
          <a:xfrm>
            <a:off x="0" y="4128572"/>
            <a:ext cx="698925" cy="684657"/>
            <a:chOff x="0" y="3785672"/>
            <a:chExt cx="698925" cy="684657"/>
          </a:xfrm>
        </p:grpSpPr>
        <p:sp>
          <p:nvSpPr>
            <p:cNvPr id="101" name="Google Shape;101;p4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4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193575" y="791475"/>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Congestion control in charging station for EVs</a:t>
            </a:r>
            <a:endParaRPr/>
          </a:p>
        </p:txBody>
      </p:sp>
      <p:sp>
        <p:nvSpPr>
          <p:cNvPr id="135" name="Google Shape;135;p1"/>
          <p:cNvSpPr txBox="1"/>
          <p:nvPr>
            <p:ph idx="1" type="subTitle"/>
          </p:nvPr>
        </p:nvSpPr>
        <p:spPr>
          <a:xfrm>
            <a:off x="4887925" y="3285125"/>
            <a:ext cx="4653600" cy="19329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SzPct val="102766"/>
              <a:buNone/>
            </a:pPr>
            <a:r>
              <a:rPr lang="en" sz="2300">
                <a:solidFill>
                  <a:srgbClr val="B6D7A8"/>
                </a:solidFill>
              </a:rPr>
              <a:t>Under the guidance of Professor Indrajit Banerjee</a:t>
            </a:r>
            <a:endParaRPr sz="2300">
              <a:solidFill>
                <a:srgbClr val="B6D7A8"/>
              </a:solidFill>
            </a:endParaRPr>
          </a:p>
          <a:p>
            <a:pPr indent="0" lvl="0" marL="0" rtl="0" algn="l">
              <a:lnSpc>
                <a:spcPct val="100000"/>
              </a:lnSpc>
              <a:spcBef>
                <a:spcPts val="0"/>
              </a:spcBef>
              <a:spcAft>
                <a:spcPts val="0"/>
              </a:spcAft>
              <a:buSzPct val="102766"/>
              <a:buNone/>
            </a:pPr>
            <a:r>
              <a:t/>
            </a:r>
            <a:endParaRPr sz="2300">
              <a:latin typeface="Comic Sans MS"/>
              <a:ea typeface="Comic Sans MS"/>
              <a:cs typeface="Comic Sans MS"/>
              <a:sym typeface="Comic Sans MS"/>
            </a:endParaRPr>
          </a:p>
          <a:p>
            <a:pPr indent="0" lvl="0" marL="0" rtl="0" algn="l">
              <a:lnSpc>
                <a:spcPct val="100000"/>
              </a:lnSpc>
              <a:spcBef>
                <a:spcPts val="0"/>
              </a:spcBef>
              <a:spcAft>
                <a:spcPts val="0"/>
              </a:spcAft>
              <a:buSzPct val="102766"/>
              <a:buNone/>
            </a:pPr>
            <a:r>
              <a:rPr lang="en" sz="2300">
                <a:solidFill>
                  <a:srgbClr val="1155CC"/>
                </a:solidFill>
              </a:rPr>
              <a:t>Presented by : </a:t>
            </a:r>
            <a:endParaRPr sz="2300">
              <a:solidFill>
                <a:srgbClr val="1155CC"/>
              </a:solidFill>
            </a:endParaRPr>
          </a:p>
          <a:p>
            <a:pPr indent="0" lvl="0" marL="0" rtl="0" algn="l">
              <a:lnSpc>
                <a:spcPct val="100000"/>
              </a:lnSpc>
              <a:spcBef>
                <a:spcPts val="0"/>
              </a:spcBef>
              <a:spcAft>
                <a:spcPts val="0"/>
              </a:spcAft>
              <a:buSzPct val="102766"/>
              <a:buNone/>
            </a:pPr>
            <a:r>
              <a:rPr lang="en" sz="2300">
                <a:solidFill>
                  <a:srgbClr val="1155CC"/>
                </a:solidFill>
              </a:rPr>
              <a:t>Subham Kumar (510817008)</a:t>
            </a:r>
            <a:endParaRPr sz="2300">
              <a:solidFill>
                <a:srgbClr val="1155CC"/>
              </a:solidFill>
            </a:endParaRPr>
          </a:p>
          <a:p>
            <a:pPr indent="0" lvl="0" marL="0" rtl="0" algn="l">
              <a:lnSpc>
                <a:spcPct val="100000"/>
              </a:lnSpc>
              <a:spcBef>
                <a:spcPts val="0"/>
              </a:spcBef>
              <a:spcAft>
                <a:spcPts val="0"/>
              </a:spcAft>
              <a:buSzPct val="102766"/>
              <a:buNone/>
            </a:pPr>
            <a:r>
              <a:rPr lang="en" sz="2300">
                <a:solidFill>
                  <a:srgbClr val="1155CC"/>
                </a:solidFill>
              </a:rPr>
              <a:t>Moyeen Sarfaraj (510817026)</a:t>
            </a:r>
            <a:endParaRPr sz="2300">
              <a:solidFill>
                <a:srgbClr val="1155CC"/>
              </a:solidFill>
            </a:endParaRPr>
          </a:p>
          <a:p>
            <a:pPr indent="0" lvl="0" marL="0" rtl="0" algn="l">
              <a:lnSpc>
                <a:spcPct val="100000"/>
              </a:lnSpc>
              <a:spcBef>
                <a:spcPts val="0"/>
              </a:spcBef>
              <a:spcAft>
                <a:spcPts val="0"/>
              </a:spcAft>
              <a:buSzPct val="102766"/>
              <a:buNone/>
            </a:pPr>
            <a:r>
              <a:rPr lang="en" sz="2300">
                <a:solidFill>
                  <a:srgbClr val="1155CC"/>
                </a:solidFill>
              </a:rPr>
              <a:t>Apoorva Sharma (510817044)</a:t>
            </a:r>
            <a:endParaRPr sz="2300">
              <a:solidFill>
                <a:srgbClr val="1155CC"/>
              </a:solidFill>
            </a:endParaRPr>
          </a:p>
          <a:p>
            <a:pPr indent="0" lvl="0" marL="0" rtl="0" algn="l">
              <a:lnSpc>
                <a:spcPct val="100000"/>
              </a:lnSpc>
              <a:spcBef>
                <a:spcPts val="0"/>
              </a:spcBef>
              <a:spcAft>
                <a:spcPts val="0"/>
              </a:spcAft>
              <a:buSzPct val="102766"/>
              <a:buNone/>
            </a:pPr>
            <a:r>
              <a:rPr lang="en" sz="2300">
                <a:solidFill>
                  <a:srgbClr val="1155CC"/>
                </a:solidFill>
              </a:rPr>
              <a:t>Siddharth Rai (510817073)</a:t>
            </a:r>
            <a:endParaRPr sz="2300">
              <a:solidFill>
                <a:srgbClr val="1155CC"/>
              </a:solidFill>
            </a:endParaRPr>
          </a:p>
          <a:p>
            <a:pPr indent="0" lvl="0" marL="0" rtl="0" algn="l">
              <a:lnSpc>
                <a:spcPct val="100000"/>
              </a:lnSpc>
              <a:spcBef>
                <a:spcPts val="0"/>
              </a:spcBef>
              <a:spcAft>
                <a:spcPts val="0"/>
              </a:spcAft>
              <a:buSzPct val="73863"/>
              <a:buNone/>
            </a:pPr>
            <a:r>
              <a:t/>
            </a:r>
            <a:endParaRPr sz="3200"/>
          </a:p>
          <a:p>
            <a:pPr indent="0" lvl="0" marL="0" rtl="0" algn="l">
              <a:lnSpc>
                <a:spcPct val="100000"/>
              </a:lnSpc>
              <a:spcBef>
                <a:spcPts val="0"/>
              </a:spcBef>
              <a:spcAft>
                <a:spcPts val="0"/>
              </a:spcAft>
              <a:buSzPct val="181818"/>
              <a:buNone/>
            </a:pPr>
            <a:r>
              <a:t/>
            </a:r>
            <a:endParaRPr/>
          </a:p>
          <a:p>
            <a:pPr indent="0" lvl="0" marL="0" rtl="0" algn="l">
              <a:lnSpc>
                <a:spcPct val="100000"/>
              </a:lnSpc>
              <a:spcBef>
                <a:spcPts val="0"/>
              </a:spcBef>
              <a:spcAft>
                <a:spcPts val="0"/>
              </a:spcAft>
              <a:buSzPct val="181818"/>
              <a:buNone/>
            </a:pPr>
            <a:r>
              <a:t/>
            </a:r>
            <a:endParaRPr/>
          </a:p>
          <a:p>
            <a:pPr indent="0" lvl="0" marL="0" rtl="0" algn="l">
              <a:lnSpc>
                <a:spcPct val="100000"/>
              </a:lnSpc>
              <a:spcBef>
                <a:spcPts val="0"/>
              </a:spcBef>
              <a:spcAft>
                <a:spcPts val="0"/>
              </a:spcAft>
              <a:buSzPct val="181818"/>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Q Learning</a:t>
            </a:r>
            <a:endParaRPr/>
          </a:p>
        </p:txBody>
      </p:sp>
      <p:sp>
        <p:nvSpPr>
          <p:cNvPr id="189" name="Google Shape;189;p10"/>
          <p:cNvSpPr txBox="1"/>
          <p:nvPr>
            <p:ph idx="1" type="body"/>
          </p:nvPr>
        </p:nvSpPr>
        <p:spPr>
          <a:xfrm>
            <a:off x="1297500" y="1307850"/>
            <a:ext cx="7038900" cy="3293700"/>
          </a:xfrm>
          <a:prstGeom prst="rect">
            <a:avLst/>
          </a:prstGeom>
          <a:noFill/>
          <a:ln>
            <a:noFill/>
          </a:ln>
        </p:spPr>
        <p:txBody>
          <a:bodyPr anchorCtr="0" anchor="t" bIns="91425" lIns="91425" spcFirstLastPara="1" rIns="91425" wrap="square" tIns="91425">
            <a:normAutofit lnSpcReduction="10000"/>
          </a:bodyPr>
          <a:lstStyle/>
          <a:p>
            <a:pPr indent="-304800" lvl="0" marL="457200" rtl="0" algn="l">
              <a:lnSpc>
                <a:spcPct val="150000"/>
              </a:lnSpc>
              <a:spcBef>
                <a:spcPts val="0"/>
              </a:spcBef>
              <a:spcAft>
                <a:spcPts val="0"/>
              </a:spcAft>
              <a:buSzPts val="1200"/>
              <a:buChar char="●"/>
            </a:pPr>
            <a:r>
              <a:rPr lang="en" sz="1200"/>
              <a:t>Q-learning is an off policy reinforcement learning algorithm that seeks to find the best action to take given the current state. </a:t>
            </a:r>
            <a:endParaRPr sz="1200"/>
          </a:p>
          <a:p>
            <a:pPr indent="-304800" lvl="0" marL="457200" rtl="0" algn="l">
              <a:lnSpc>
                <a:spcPct val="150000"/>
              </a:lnSpc>
              <a:spcBef>
                <a:spcPts val="0"/>
              </a:spcBef>
              <a:spcAft>
                <a:spcPts val="0"/>
              </a:spcAft>
              <a:buSzPts val="1200"/>
              <a:buChar char="●"/>
            </a:pPr>
            <a:r>
              <a:rPr lang="en" sz="1200"/>
              <a:t>It’s considered off-policy because the q-learning function learns from actions that are outside the current policy, like taking random actions, and therefore a policy isn’t needed.</a:t>
            </a:r>
            <a:endParaRPr sz="1200"/>
          </a:p>
          <a:p>
            <a:pPr indent="-304800" lvl="0" marL="457200" rtl="0" algn="l">
              <a:lnSpc>
                <a:spcPct val="150000"/>
              </a:lnSpc>
              <a:spcBef>
                <a:spcPts val="0"/>
              </a:spcBef>
              <a:spcAft>
                <a:spcPts val="0"/>
              </a:spcAft>
              <a:buSzPts val="1200"/>
              <a:buChar char="●"/>
            </a:pPr>
            <a:r>
              <a:rPr lang="en" sz="1200"/>
              <a:t>More specifically, q-learning seeks to learn a policy that maximizes the total reward.</a:t>
            </a:r>
            <a:endParaRPr sz="1200"/>
          </a:p>
          <a:p>
            <a:pPr indent="-304800" lvl="0" marL="457200" rtl="0" algn="l">
              <a:lnSpc>
                <a:spcPct val="150000"/>
              </a:lnSpc>
              <a:spcBef>
                <a:spcPts val="0"/>
              </a:spcBef>
              <a:spcAft>
                <a:spcPts val="0"/>
              </a:spcAft>
              <a:buSzPts val="1200"/>
              <a:buChar char="●"/>
            </a:pPr>
            <a:r>
              <a:rPr lang="en" sz="1200"/>
              <a:t>We create a q-table or matrix that follows the shape of [state, action]. </a:t>
            </a:r>
            <a:endParaRPr sz="1200"/>
          </a:p>
          <a:p>
            <a:pPr indent="-304800" lvl="0" marL="457200" rtl="0" algn="l">
              <a:lnSpc>
                <a:spcPct val="150000"/>
              </a:lnSpc>
              <a:spcBef>
                <a:spcPts val="0"/>
              </a:spcBef>
              <a:spcAft>
                <a:spcPts val="0"/>
              </a:spcAft>
              <a:buSzPts val="1200"/>
              <a:buChar char="●"/>
            </a:pPr>
            <a:r>
              <a:rPr lang="en" sz="1200"/>
              <a:t>The next step is for the agent to interact with the environment and make updates to the state action pairs in our q-table.</a:t>
            </a:r>
            <a:endParaRPr sz="1200"/>
          </a:p>
          <a:p>
            <a:pPr indent="-304800" lvl="0" marL="457200" rtl="0" algn="l">
              <a:lnSpc>
                <a:spcPct val="150000"/>
              </a:lnSpc>
              <a:spcBef>
                <a:spcPts val="0"/>
              </a:spcBef>
              <a:spcAft>
                <a:spcPts val="0"/>
              </a:spcAft>
              <a:buSzPts val="1200"/>
              <a:buChar char="●"/>
            </a:pPr>
            <a:r>
              <a:rPr lang="en" sz="1200"/>
              <a:t>An agent interacts with the environment in 1 of 2 ways : </a:t>
            </a:r>
            <a:endParaRPr sz="1200"/>
          </a:p>
          <a:p>
            <a:pPr indent="-304800" lvl="1" marL="914400" rtl="0" algn="l">
              <a:lnSpc>
                <a:spcPct val="150000"/>
              </a:lnSpc>
              <a:spcBef>
                <a:spcPts val="0"/>
              </a:spcBef>
              <a:spcAft>
                <a:spcPts val="0"/>
              </a:spcAft>
              <a:buSzPts val="1200"/>
              <a:buChar char="○"/>
            </a:pPr>
            <a:r>
              <a:rPr lang="en" sz="1200" u="sng"/>
              <a:t>Exploiting</a:t>
            </a:r>
            <a:r>
              <a:rPr lang="en" sz="1200"/>
              <a:t> : Choose the best action from amongst all actions available for the state (from the q-table).</a:t>
            </a:r>
            <a:endParaRPr sz="1200"/>
          </a:p>
          <a:p>
            <a:pPr indent="-304800" lvl="1" marL="914400" rtl="0" algn="l">
              <a:lnSpc>
                <a:spcPct val="150000"/>
              </a:lnSpc>
              <a:spcBef>
                <a:spcPts val="0"/>
              </a:spcBef>
              <a:spcAft>
                <a:spcPts val="0"/>
              </a:spcAft>
              <a:buSzPts val="1200"/>
              <a:buChar char="○"/>
            </a:pPr>
            <a:r>
              <a:rPr lang="en" sz="1200" u="sng"/>
              <a:t>Exploration</a:t>
            </a:r>
            <a:r>
              <a:rPr lang="en" sz="1200"/>
              <a:t> : Select any action at random and compute the q values accordingly.</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Q Learning</a:t>
            </a:r>
            <a:endParaRPr/>
          </a:p>
        </p:txBody>
      </p:sp>
      <p:sp>
        <p:nvSpPr>
          <p:cNvPr id="195" name="Google Shape;195;p1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sz="1200"/>
              <a:t>The updates occur after each step or action and ends when an episode reaches some terminal point by the agent.</a:t>
            </a:r>
            <a:endParaRPr sz="1200"/>
          </a:p>
          <a:p>
            <a:pPr indent="-304800" lvl="0" marL="457200" rtl="0" algn="l">
              <a:lnSpc>
                <a:spcPct val="150000"/>
              </a:lnSpc>
              <a:spcBef>
                <a:spcPts val="0"/>
              </a:spcBef>
              <a:spcAft>
                <a:spcPts val="0"/>
              </a:spcAft>
              <a:buSzPts val="1200"/>
              <a:buChar char="●"/>
            </a:pPr>
            <a:r>
              <a:rPr lang="en" sz="1200"/>
              <a:t>Here are the 3 basic steps:</a:t>
            </a:r>
            <a:endParaRPr sz="1200"/>
          </a:p>
          <a:p>
            <a:pPr indent="-304800" lvl="1" marL="914400" rtl="0" algn="l">
              <a:lnSpc>
                <a:spcPct val="150000"/>
              </a:lnSpc>
              <a:spcBef>
                <a:spcPts val="0"/>
              </a:spcBef>
              <a:spcAft>
                <a:spcPts val="0"/>
              </a:spcAft>
              <a:buSzPts val="1200"/>
              <a:buChar char="○"/>
            </a:pPr>
            <a:r>
              <a:rPr lang="en" sz="1200"/>
              <a:t>Agent starts in a state (s1) takes an action (a1) and receives a reward (r1)</a:t>
            </a:r>
            <a:endParaRPr sz="1200"/>
          </a:p>
          <a:p>
            <a:pPr indent="-304800" lvl="1" marL="914400" rtl="0" algn="l">
              <a:lnSpc>
                <a:spcPct val="150000"/>
              </a:lnSpc>
              <a:spcBef>
                <a:spcPts val="0"/>
              </a:spcBef>
              <a:spcAft>
                <a:spcPts val="0"/>
              </a:spcAft>
              <a:buSzPts val="1200"/>
              <a:buChar char="○"/>
            </a:pPr>
            <a:r>
              <a:rPr lang="en" sz="1200"/>
              <a:t>Agent selects action by referencing Q-table with highest value (max) OR by random (epsilon, ε)</a:t>
            </a:r>
            <a:endParaRPr sz="1200"/>
          </a:p>
          <a:p>
            <a:pPr indent="-304800" lvl="1" marL="914400" rtl="0" algn="l">
              <a:lnSpc>
                <a:spcPct val="150000"/>
              </a:lnSpc>
              <a:spcBef>
                <a:spcPts val="0"/>
              </a:spcBef>
              <a:spcAft>
                <a:spcPts val="0"/>
              </a:spcAft>
              <a:buSzPts val="1200"/>
              <a:buChar char="○"/>
            </a:pPr>
            <a:r>
              <a:rPr lang="en" sz="1200"/>
              <a:t>Update q-values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ph type="title"/>
          </p:nvPr>
        </p:nvSpPr>
        <p:spPr>
          <a:xfrm>
            <a:off x="2278500" y="1997400"/>
            <a:ext cx="4587000" cy="1148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n"/>
              <a:t>Our Approach</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7921"/>
              <a:buNone/>
            </a:pPr>
            <a:r>
              <a:rPr b="1" lang="en" sz="3033"/>
              <a:t>Problem</a:t>
            </a:r>
            <a:endParaRPr sz="2733"/>
          </a:p>
          <a:p>
            <a:pPr indent="0" lvl="0" marL="0" rtl="0" algn="l">
              <a:lnSpc>
                <a:spcPct val="100000"/>
              </a:lnSpc>
              <a:spcBef>
                <a:spcPts val="0"/>
              </a:spcBef>
              <a:spcAft>
                <a:spcPts val="0"/>
              </a:spcAft>
              <a:buSzPct val="111111"/>
              <a:buNone/>
            </a:pPr>
            <a:r>
              <a:t/>
            </a:r>
            <a:endParaRPr/>
          </a:p>
        </p:txBody>
      </p:sp>
      <p:sp>
        <p:nvSpPr>
          <p:cNvPr id="206" name="Google Shape;206;p1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30000"/>
              </a:lnSpc>
              <a:spcBef>
                <a:spcPts val="0"/>
              </a:spcBef>
              <a:spcAft>
                <a:spcPts val="0"/>
              </a:spcAft>
              <a:buSzPts val="1200"/>
              <a:buChar char="●"/>
            </a:pPr>
            <a:r>
              <a:rPr lang="en" sz="1200"/>
              <a:t>Allocating stations for EVs has been the subject of recent study. However, most of the study has been around transforming the allocation problem into a routing problem, the aim of which was to minimize EV driving time (finding shortest route, similar to Google Maps).</a:t>
            </a:r>
            <a:endParaRPr sz="1200"/>
          </a:p>
          <a:p>
            <a:pPr indent="-304800" lvl="0" marL="457200" rtl="0" algn="l">
              <a:lnSpc>
                <a:spcPct val="130000"/>
              </a:lnSpc>
              <a:spcBef>
                <a:spcPts val="0"/>
              </a:spcBef>
              <a:spcAft>
                <a:spcPts val="0"/>
              </a:spcAft>
              <a:buSzPts val="1200"/>
              <a:buChar char="●"/>
            </a:pPr>
            <a:r>
              <a:rPr lang="en" sz="1200"/>
              <a:t>In practice, for EVs, there are two kinds of charging patterns : </a:t>
            </a:r>
            <a:endParaRPr sz="1200"/>
          </a:p>
          <a:p>
            <a:pPr indent="-304800" lvl="1" marL="914400" rtl="0" algn="l">
              <a:lnSpc>
                <a:spcPct val="130000"/>
              </a:lnSpc>
              <a:spcBef>
                <a:spcPts val="0"/>
              </a:spcBef>
              <a:spcAft>
                <a:spcPts val="0"/>
              </a:spcAft>
              <a:buSzPts val="1200"/>
              <a:buChar char="○"/>
            </a:pPr>
            <a:r>
              <a:rPr lang="en" sz="1200" u="sng"/>
              <a:t>Dash Charging</a:t>
            </a:r>
            <a:r>
              <a:rPr lang="en" sz="1200"/>
              <a:t> : Charge up to 80% of a vehicle’s rated battery capacity within 1 hour (Generally used in Charging Stations)</a:t>
            </a:r>
            <a:endParaRPr sz="1200"/>
          </a:p>
          <a:p>
            <a:pPr indent="-304800" lvl="1" marL="914400" rtl="0" algn="l">
              <a:lnSpc>
                <a:spcPct val="130000"/>
              </a:lnSpc>
              <a:spcBef>
                <a:spcPts val="0"/>
              </a:spcBef>
              <a:spcAft>
                <a:spcPts val="0"/>
              </a:spcAft>
              <a:buSzPts val="1200"/>
              <a:buChar char="○"/>
            </a:pPr>
            <a:r>
              <a:rPr lang="en" sz="1200" u="sng"/>
              <a:t>Normal Charging</a:t>
            </a:r>
            <a:r>
              <a:rPr lang="en" sz="1200"/>
              <a:t> : Charge to the full capacity in 8 to 10 hours (Generally used at homes)</a:t>
            </a:r>
            <a:endParaRPr sz="1200"/>
          </a:p>
          <a:p>
            <a:pPr indent="-304800" lvl="0" marL="457200" rtl="0" algn="l">
              <a:lnSpc>
                <a:spcPct val="130000"/>
              </a:lnSpc>
              <a:spcBef>
                <a:spcPts val="0"/>
              </a:spcBef>
              <a:spcAft>
                <a:spcPts val="0"/>
              </a:spcAft>
              <a:buSzPts val="1200"/>
              <a:buChar char="●"/>
            </a:pPr>
            <a:r>
              <a:rPr lang="en" sz="1200"/>
              <a:t>Given the above scenario, EVs’ charging process costs so much time (about 1 hour or so) that the queuing time at stations should be deemed necessary as part of their charging time cost. </a:t>
            </a:r>
            <a:endParaRPr sz="1200"/>
          </a:p>
          <a:p>
            <a:pPr indent="-304800" lvl="0" marL="457200" rtl="0" algn="l">
              <a:lnSpc>
                <a:spcPct val="130000"/>
              </a:lnSpc>
              <a:spcBef>
                <a:spcPts val="0"/>
              </a:spcBef>
              <a:spcAft>
                <a:spcPts val="0"/>
              </a:spcAft>
              <a:buSzPts val="1200"/>
              <a:buChar char="●"/>
            </a:pPr>
            <a:r>
              <a:rPr lang="en" sz="1200"/>
              <a:t>A charging process can be deemed appropriate as a congestion game, in which a finite number of EVs compete for a fixed number of resources, including roads and stations, in an urban area.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33"/>
              <a:t>Problem Modelling</a:t>
            </a:r>
            <a:endParaRPr sz="2100"/>
          </a:p>
        </p:txBody>
      </p:sp>
      <p:sp>
        <p:nvSpPr>
          <p:cNvPr id="212" name="Google Shape;212;p14"/>
          <p:cNvSpPr txBox="1"/>
          <p:nvPr>
            <p:ph idx="1" type="body"/>
          </p:nvPr>
        </p:nvSpPr>
        <p:spPr>
          <a:xfrm>
            <a:off x="1297500" y="1307850"/>
            <a:ext cx="7038900" cy="2911200"/>
          </a:xfrm>
          <a:prstGeom prst="rect">
            <a:avLst/>
          </a:prstGeom>
          <a:noFill/>
          <a:ln>
            <a:noFill/>
          </a:ln>
        </p:spPr>
        <p:txBody>
          <a:bodyPr anchorCtr="0" anchor="t" bIns="91425" lIns="91425" spcFirstLastPara="1" rIns="91425" wrap="square" tIns="91425">
            <a:noAutofit/>
          </a:bodyPr>
          <a:lstStyle/>
          <a:p>
            <a:pPr indent="-305435" lvl="0" marL="457200" rtl="0" algn="l">
              <a:lnSpc>
                <a:spcPct val="130000"/>
              </a:lnSpc>
              <a:spcBef>
                <a:spcPts val="0"/>
              </a:spcBef>
              <a:spcAft>
                <a:spcPts val="0"/>
              </a:spcAft>
              <a:buSzPts val="1210"/>
              <a:buChar char="●"/>
            </a:pPr>
            <a:r>
              <a:rPr lang="en" sz="1210"/>
              <a:t>The allocation  process involves interactions between EVs and their environments. </a:t>
            </a:r>
            <a:endParaRPr sz="1210"/>
          </a:p>
          <a:p>
            <a:pPr indent="-305435" lvl="0" marL="457200" rtl="0" algn="l">
              <a:lnSpc>
                <a:spcPct val="130000"/>
              </a:lnSpc>
              <a:spcBef>
                <a:spcPts val="0"/>
              </a:spcBef>
              <a:spcAft>
                <a:spcPts val="0"/>
              </a:spcAft>
              <a:buSzPts val="1210"/>
              <a:buChar char="●"/>
            </a:pPr>
            <a:r>
              <a:rPr lang="en" sz="1210"/>
              <a:t>EVs’ charging behavior will increase the congestion of routes and stations and conversely, their levels of congestion will change EVs’ charging time cost. </a:t>
            </a:r>
            <a:endParaRPr sz="1210"/>
          </a:p>
          <a:p>
            <a:pPr indent="-305435" lvl="0" marL="457200" rtl="0" algn="l">
              <a:lnSpc>
                <a:spcPct val="130000"/>
              </a:lnSpc>
              <a:spcBef>
                <a:spcPts val="0"/>
              </a:spcBef>
              <a:spcAft>
                <a:spcPts val="0"/>
              </a:spcAft>
              <a:buSzPts val="1210"/>
              <a:buChar char="●"/>
            </a:pPr>
            <a:r>
              <a:rPr lang="en" sz="1210"/>
              <a:t>We can assume Roads and Charging Stations as congestible resources, and EVs as players competing for the resources.</a:t>
            </a:r>
            <a:endParaRPr sz="1210"/>
          </a:p>
          <a:p>
            <a:pPr indent="-305435" lvl="0" marL="457200" rtl="0" algn="l">
              <a:lnSpc>
                <a:spcPct val="130000"/>
              </a:lnSpc>
              <a:spcBef>
                <a:spcPts val="0"/>
              </a:spcBef>
              <a:spcAft>
                <a:spcPts val="0"/>
              </a:spcAft>
              <a:buSzPts val="1210"/>
              <a:buChar char="●"/>
            </a:pPr>
            <a:r>
              <a:rPr lang="en" sz="1210"/>
              <a:t> We can construct a Joint-Resource Congestion Game to describe our problem.</a:t>
            </a:r>
            <a:endParaRPr sz="1210"/>
          </a:p>
          <a:p>
            <a:pPr indent="-305435" lvl="0" marL="457200" rtl="0" algn="l">
              <a:lnSpc>
                <a:spcPct val="130000"/>
              </a:lnSpc>
              <a:spcBef>
                <a:spcPts val="0"/>
              </a:spcBef>
              <a:spcAft>
                <a:spcPts val="0"/>
              </a:spcAft>
              <a:buSzPts val="1210"/>
              <a:buChar char="●"/>
            </a:pPr>
            <a:r>
              <a:rPr lang="en" sz="1210"/>
              <a:t>Since there are a finite number of resources and a finite number of players, we can have a stable solution based on Nash Equilibrium.</a:t>
            </a:r>
            <a:endParaRPr sz="1210"/>
          </a:p>
          <a:p>
            <a:pPr indent="-305435" lvl="0" marL="457200" rtl="0" algn="l">
              <a:lnSpc>
                <a:spcPct val="130000"/>
              </a:lnSpc>
              <a:spcBef>
                <a:spcPts val="0"/>
              </a:spcBef>
              <a:spcAft>
                <a:spcPts val="0"/>
              </a:spcAft>
              <a:buSzPts val="1210"/>
              <a:buChar char="●"/>
            </a:pPr>
            <a:r>
              <a:rPr lang="en" sz="1210"/>
              <a:t>Both, Route Congestion as well as Queing Time has been considered for calculating Charging cost. </a:t>
            </a:r>
            <a:endParaRPr sz="1210"/>
          </a:p>
          <a:p>
            <a:pPr indent="-305435" lvl="0" marL="457200" rtl="0" algn="l">
              <a:lnSpc>
                <a:spcPct val="130000"/>
              </a:lnSpc>
              <a:spcBef>
                <a:spcPts val="0"/>
              </a:spcBef>
              <a:spcAft>
                <a:spcPts val="0"/>
              </a:spcAft>
              <a:buSzPts val="1210"/>
              <a:buChar char="●"/>
            </a:pPr>
            <a:r>
              <a:rPr lang="en" sz="1210"/>
              <a:t>The allocation process is a dynamic process with the congestion state changing every time. As the system will allocate charging stations to EVs one by one based on the present status of roads and charging stations, we can consider Q Learning (a dynamic programming method) to solve our problem.</a:t>
            </a:r>
            <a:endParaRPr sz="121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Calculating Route Congestion</a:t>
            </a:r>
            <a:endParaRPr b="1" sz="2700"/>
          </a:p>
        </p:txBody>
      </p:sp>
      <p:sp>
        <p:nvSpPr>
          <p:cNvPr id="218" name="Google Shape;218;p15"/>
          <p:cNvSpPr txBox="1"/>
          <p:nvPr>
            <p:ph idx="1" type="body"/>
          </p:nvPr>
        </p:nvSpPr>
        <p:spPr>
          <a:xfrm>
            <a:off x="1297500" y="1158050"/>
            <a:ext cx="7038900" cy="29112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sz="1200"/>
              <a:t>We denote rc</a:t>
            </a:r>
            <a:r>
              <a:rPr baseline="-25000" lang="en" sz="1200"/>
              <a:t>ij</a:t>
            </a:r>
            <a:r>
              <a:rPr lang="en" sz="1200"/>
              <a:t> as the route trip time that EV i drives to station j. The value of rc</a:t>
            </a:r>
            <a:r>
              <a:rPr baseline="-25000" lang="en" sz="1200"/>
              <a:t>ij </a:t>
            </a:r>
            <a:r>
              <a:rPr lang="en" sz="1200"/>
              <a:t>is decided by the vehicle’s distance to the station and the route congestion status.</a:t>
            </a:r>
            <a:endParaRPr sz="1200"/>
          </a:p>
          <a:p>
            <a:pPr indent="-304800" lvl="0" marL="457200" rtl="0" algn="l">
              <a:lnSpc>
                <a:spcPct val="130000"/>
              </a:lnSpc>
              <a:spcBef>
                <a:spcPts val="0"/>
              </a:spcBef>
              <a:spcAft>
                <a:spcPts val="0"/>
              </a:spcAft>
              <a:buSzPts val="1200"/>
              <a:buChar char="●"/>
            </a:pPr>
            <a:r>
              <a:rPr lang="en" sz="1200"/>
              <a:t>A roads’ congestion situation is divided into the road’s general congestion status and the road’s game congestion status, where the latter is caused by the charging EVs.</a:t>
            </a:r>
            <a:endParaRPr sz="1200"/>
          </a:p>
          <a:p>
            <a:pPr indent="-304800" lvl="0" marL="457200" rtl="0" algn="l">
              <a:lnSpc>
                <a:spcPct val="130000"/>
              </a:lnSpc>
              <a:spcBef>
                <a:spcPts val="0"/>
              </a:spcBef>
              <a:spcAft>
                <a:spcPts val="0"/>
              </a:spcAft>
              <a:buSzPts val="1200"/>
              <a:buChar char="●"/>
            </a:pPr>
            <a:r>
              <a:rPr lang="en" sz="1200"/>
              <a:t>A road’s normal congestion status caused by vehicles other than EVs heading for charging is the real-time road congestion indicator of Google Map. Let a</a:t>
            </a:r>
            <a:r>
              <a:rPr baseline="30000" lang="en" sz="1200"/>
              <a:t>0</a:t>
            </a:r>
            <a:r>
              <a:rPr baseline="-25000" lang="en" sz="1200"/>
              <a:t>k  </a:t>
            </a:r>
            <a:r>
              <a:rPr lang="en" sz="1200"/>
              <a:t>denote the general congestion status for road k.</a:t>
            </a:r>
            <a:endParaRPr sz="1200"/>
          </a:p>
          <a:p>
            <a:pPr indent="-304800" lvl="0" marL="457200" rtl="0" algn="l">
              <a:lnSpc>
                <a:spcPct val="130000"/>
              </a:lnSpc>
              <a:spcBef>
                <a:spcPts val="0"/>
              </a:spcBef>
              <a:spcAft>
                <a:spcPts val="0"/>
              </a:spcAft>
              <a:buSzPts val="1200"/>
              <a:buChar char="●"/>
            </a:pPr>
            <a:r>
              <a:rPr lang="en" sz="1200"/>
              <a:t>A road’s congestion condition caused by EV charging activities is described as CO</a:t>
            </a:r>
            <a:r>
              <a:rPr baseline="-25000" lang="en" sz="1200"/>
              <a:t>ik.</a:t>
            </a:r>
            <a:endParaRPr baseline="-25000" sz="1200"/>
          </a:p>
          <a:p>
            <a:pPr indent="0" lvl="0" marL="0" rtl="0" algn="l">
              <a:lnSpc>
                <a:spcPct val="130000"/>
              </a:lnSpc>
              <a:spcBef>
                <a:spcPts val="1200"/>
              </a:spcBef>
              <a:spcAft>
                <a:spcPts val="0"/>
              </a:spcAft>
              <a:buSzPts val="1300"/>
              <a:buNone/>
            </a:pPr>
            <a:r>
              <a:t/>
            </a:r>
            <a:endParaRPr baseline="-25000" sz="400"/>
          </a:p>
          <a:p>
            <a:pPr indent="0" lvl="0" marL="0" rtl="0" algn="l">
              <a:lnSpc>
                <a:spcPct val="130000"/>
              </a:lnSpc>
              <a:spcBef>
                <a:spcPts val="1200"/>
              </a:spcBef>
              <a:spcAft>
                <a:spcPts val="0"/>
              </a:spcAft>
              <a:buSzPts val="1300"/>
              <a:buNone/>
            </a:pPr>
            <a:r>
              <a:t/>
            </a:r>
            <a:endParaRPr baseline="-25000" sz="400"/>
          </a:p>
          <a:p>
            <a:pPr indent="-304800" lvl="0" marL="457200" rtl="0" algn="l">
              <a:lnSpc>
                <a:spcPct val="130000"/>
              </a:lnSpc>
              <a:spcBef>
                <a:spcPts val="1200"/>
              </a:spcBef>
              <a:spcAft>
                <a:spcPts val="0"/>
              </a:spcAft>
              <a:buSzPts val="1200"/>
              <a:buChar char="●"/>
            </a:pPr>
            <a:r>
              <a:rPr lang="en" sz="1200"/>
              <a:t>Here, λ is the coordination constant, d</a:t>
            </a:r>
            <a:r>
              <a:rPr baseline="-25000" lang="en" sz="1200"/>
              <a:t>ik</a:t>
            </a:r>
            <a:r>
              <a:rPr lang="en" sz="1200"/>
              <a:t> is the length of road k on which EV i passes, CAP</a:t>
            </a:r>
            <a:r>
              <a:rPr baseline="-25000" lang="en" sz="1200"/>
              <a:t>k</a:t>
            </a:r>
            <a:r>
              <a:rPr lang="en" sz="1200"/>
              <a:t> is the traffic capacity of the road k, and n</a:t>
            </a:r>
            <a:r>
              <a:rPr baseline="-25000" lang="en" sz="1200"/>
              <a:t>ik</a:t>
            </a:r>
            <a:r>
              <a:rPr lang="en" sz="1200"/>
              <a:t> denotes the number of EVs that have passed along this road. </a:t>
            </a:r>
            <a:endParaRPr sz="1200"/>
          </a:p>
          <a:p>
            <a:pPr indent="-304800" lvl="0" marL="457200" rtl="0" algn="l">
              <a:lnSpc>
                <a:spcPct val="130000"/>
              </a:lnSpc>
              <a:spcBef>
                <a:spcPts val="0"/>
              </a:spcBef>
              <a:spcAft>
                <a:spcPts val="0"/>
              </a:spcAft>
              <a:buSzPts val="1200"/>
              <a:buChar char="●"/>
            </a:pPr>
            <a:r>
              <a:rPr lang="en" sz="1200"/>
              <a:t>The congestion caused by the charging EVs on road k is computed as CO</a:t>
            </a:r>
            <a:r>
              <a:rPr baseline="-25000" lang="en" sz="1200"/>
              <a:t>ik</a:t>
            </a:r>
            <a:r>
              <a:rPr lang="en" sz="1200"/>
              <a:t> =n</a:t>
            </a:r>
            <a:r>
              <a:rPr baseline="-25000" lang="en" sz="1200"/>
              <a:t>ik</a:t>
            </a:r>
            <a:r>
              <a:rPr lang="en" sz="1200"/>
              <a:t>/CAP</a:t>
            </a:r>
            <a:r>
              <a:rPr baseline="-25000" lang="en" sz="1200"/>
              <a:t>k    </a:t>
            </a:r>
            <a:r>
              <a:rPr lang="en" sz="1200"/>
              <a:t>.</a:t>
            </a:r>
            <a:endParaRPr sz="1200"/>
          </a:p>
        </p:txBody>
      </p:sp>
      <p:pic>
        <p:nvPicPr>
          <p:cNvPr id="219" name="Google Shape;219;p15"/>
          <p:cNvPicPr preferRelativeResize="0"/>
          <p:nvPr/>
        </p:nvPicPr>
        <p:blipFill rotWithShape="1">
          <a:blip r:embed="rId3">
            <a:alphaModFix/>
          </a:blip>
          <a:srcRect b="0" l="0" r="0" t="0"/>
          <a:stretch/>
        </p:blipFill>
        <p:spPr>
          <a:xfrm>
            <a:off x="2012600" y="3155475"/>
            <a:ext cx="5118799" cy="52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Calculating Queuing Time</a:t>
            </a:r>
            <a:endParaRPr/>
          </a:p>
        </p:txBody>
      </p:sp>
      <p:sp>
        <p:nvSpPr>
          <p:cNvPr id="225" name="Google Shape;225;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20000"/>
          </a:bodyPr>
          <a:lstStyle/>
          <a:p>
            <a:pPr indent="-304800" lvl="0" marL="457200" rtl="0" algn="l">
              <a:lnSpc>
                <a:spcPct val="150000"/>
              </a:lnSpc>
              <a:spcBef>
                <a:spcPts val="0"/>
              </a:spcBef>
              <a:spcAft>
                <a:spcPts val="0"/>
              </a:spcAft>
              <a:buSzPts val="1200"/>
              <a:buChar char="●"/>
            </a:pPr>
            <a:r>
              <a:rPr lang="en" sz="1200"/>
              <a:t>Once the station j is fixed for a EV</a:t>
            </a:r>
            <a:r>
              <a:rPr baseline="-25000" lang="en" sz="1200"/>
              <a:t>i </a:t>
            </a:r>
            <a:r>
              <a:rPr lang="en" sz="1200"/>
              <a:t>, it  will be waiting in a queue when it  arrives at the station.</a:t>
            </a:r>
            <a:endParaRPr sz="1200"/>
          </a:p>
          <a:p>
            <a:pPr indent="-304800" lvl="0" marL="457200" rtl="0" algn="l">
              <a:lnSpc>
                <a:spcPct val="150000"/>
              </a:lnSpc>
              <a:spcBef>
                <a:spcPts val="0"/>
              </a:spcBef>
              <a:spcAft>
                <a:spcPts val="0"/>
              </a:spcAft>
              <a:buSzPts val="1200"/>
              <a:buChar char="●"/>
            </a:pPr>
            <a:r>
              <a:rPr lang="en" sz="1200"/>
              <a:t>The system needs to predict the queuing length in j at the time of i arriving (not at the time of i requesting). During the interval, there will be some EVs who leave the station after charging. We need to collect the number of EVs in and out of the station in a timely manner.</a:t>
            </a:r>
            <a:endParaRPr sz="1200"/>
          </a:p>
          <a:p>
            <a:pPr indent="-304800" lvl="0" marL="457200" rtl="0" algn="l">
              <a:lnSpc>
                <a:spcPct val="150000"/>
              </a:lnSpc>
              <a:spcBef>
                <a:spcPts val="0"/>
              </a:spcBef>
              <a:spcAft>
                <a:spcPts val="0"/>
              </a:spcAft>
              <a:buSzPts val="1200"/>
              <a:buChar char="●"/>
            </a:pPr>
            <a:r>
              <a:rPr lang="en" sz="1200"/>
              <a:t>The initial status in each station is zero vehicles, and the charging service time CST is the same for each EV.</a:t>
            </a:r>
            <a:endParaRPr sz="1200"/>
          </a:p>
          <a:p>
            <a:pPr indent="-304800" lvl="0" marL="457200" rtl="0" algn="l">
              <a:lnSpc>
                <a:spcPct val="150000"/>
              </a:lnSpc>
              <a:spcBef>
                <a:spcPts val="0"/>
              </a:spcBef>
              <a:spcAft>
                <a:spcPts val="0"/>
              </a:spcAft>
              <a:buSzPts val="1200"/>
              <a:buChar char="●"/>
            </a:pPr>
            <a:r>
              <a:rPr lang="en" sz="1200"/>
              <a:t>Providing that the number of EVs in the station j is n</a:t>
            </a:r>
            <a:r>
              <a:rPr baseline="-25000" lang="en" sz="1200"/>
              <a:t>rj</a:t>
            </a:r>
            <a:r>
              <a:rPr lang="en" sz="1200"/>
              <a:t> when EV</a:t>
            </a:r>
            <a:r>
              <a:rPr baseline="-25000" lang="en" sz="1200"/>
              <a:t>i  </a:t>
            </a:r>
            <a:r>
              <a:rPr lang="en" sz="1200"/>
              <a:t>requests charging, the number of EVs n</a:t>
            </a:r>
            <a:r>
              <a:rPr baseline="30000" lang="en" sz="1200"/>
              <a:t>a</a:t>
            </a:r>
            <a:r>
              <a:rPr baseline="-25000" lang="en" sz="1200"/>
              <a:t>ij </a:t>
            </a:r>
            <a:r>
              <a:rPr lang="en" sz="1200"/>
              <a:t>in station j when EV</a:t>
            </a:r>
            <a:r>
              <a:rPr baseline="-25000" lang="en" sz="1200"/>
              <a:t>i  </a:t>
            </a:r>
            <a:r>
              <a:rPr lang="en" sz="1200"/>
              <a:t>arrives can be estimated as n</a:t>
            </a:r>
            <a:r>
              <a:rPr baseline="30000" lang="en" sz="1200"/>
              <a:t>a</a:t>
            </a:r>
            <a:r>
              <a:rPr baseline="-25000" lang="en" sz="1200"/>
              <a:t>ij</a:t>
            </a:r>
            <a:r>
              <a:rPr lang="en" sz="1200"/>
              <a:t>=n</a:t>
            </a:r>
            <a:r>
              <a:rPr baseline="30000" lang="en" sz="1200"/>
              <a:t>r</a:t>
            </a:r>
            <a:r>
              <a:rPr baseline="-25000" lang="en" sz="1200"/>
              <a:t>j </a:t>
            </a:r>
            <a:r>
              <a:rPr lang="en" sz="1200"/>
              <a:t>- mod(rc</a:t>
            </a:r>
            <a:r>
              <a:rPr baseline="-25000" lang="en" sz="1200"/>
              <a:t>ij </a:t>
            </a:r>
            <a:r>
              <a:rPr lang="en" sz="1200"/>
              <a:t>/ CST).</a:t>
            </a:r>
            <a:endParaRPr sz="1200"/>
          </a:p>
          <a:p>
            <a:pPr indent="0" lvl="0" marL="457200" rtl="0" algn="l">
              <a:lnSpc>
                <a:spcPct val="115000"/>
              </a:lnSpc>
              <a:spcBef>
                <a:spcPts val="1200"/>
              </a:spcBef>
              <a:spcAft>
                <a:spcPts val="0"/>
              </a:spcAft>
              <a:buSzPts val="1300"/>
              <a:buNone/>
            </a:pPr>
            <a:r>
              <a:t/>
            </a:r>
            <a:endParaRPr sz="1600">
              <a:solidFill>
                <a:srgbClr val="FF9900"/>
              </a:solidFill>
            </a:endParaRPr>
          </a:p>
          <a:p>
            <a:pPr indent="0" lvl="0" marL="0" rtl="0" algn="l">
              <a:lnSpc>
                <a:spcPct val="115000"/>
              </a:lnSpc>
              <a:spcBef>
                <a:spcPts val="1200"/>
              </a:spcBef>
              <a:spcAft>
                <a:spcPts val="1200"/>
              </a:spcAft>
              <a:buSzPts val="1300"/>
              <a:buNone/>
            </a:pPr>
            <a:r>
              <a:t/>
            </a:r>
            <a:endParaRPr/>
          </a:p>
        </p:txBody>
      </p:sp>
      <p:pic>
        <p:nvPicPr>
          <p:cNvPr id="226" name="Google Shape;226;p16"/>
          <p:cNvPicPr preferRelativeResize="0"/>
          <p:nvPr/>
        </p:nvPicPr>
        <p:blipFill rotWithShape="1">
          <a:blip r:embed="rId3">
            <a:alphaModFix/>
          </a:blip>
          <a:srcRect b="0" l="0" r="0" t="0"/>
          <a:stretch/>
        </p:blipFill>
        <p:spPr>
          <a:xfrm>
            <a:off x="3842800" y="3702325"/>
            <a:ext cx="1340650" cy="19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700"/>
              <a:t>Our Joint Resource Congestion Game Model</a:t>
            </a:r>
            <a:endParaRPr b="1" sz="2700"/>
          </a:p>
        </p:txBody>
      </p:sp>
      <p:sp>
        <p:nvSpPr>
          <p:cNvPr id="232" name="Google Shape;232;p17"/>
          <p:cNvSpPr txBox="1"/>
          <p:nvPr>
            <p:ph idx="1" type="body"/>
          </p:nvPr>
        </p:nvSpPr>
        <p:spPr>
          <a:xfrm>
            <a:off x="1197250" y="1537475"/>
            <a:ext cx="7038900" cy="31665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sz="1200"/>
              <a:t>(1) </a:t>
            </a:r>
            <a:r>
              <a:rPr lang="en" sz="1200">
                <a:solidFill>
                  <a:srgbClr val="00FF00"/>
                </a:solidFill>
              </a:rPr>
              <a:t>Players :</a:t>
            </a:r>
            <a:r>
              <a:rPr lang="en" sz="1200"/>
              <a:t> The set N = {1, 2, . . . , n} denotes EVs heading for charging, and its cardinality |N| represents the number of EVs.</a:t>
            </a:r>
            <a:endParaRPr sz="1200"/>
          </a:p>
          <a:p>
            <a:pPr indent="-304800" lvl="0" marL="457200" rtl="0" algn="l">
              <a:lnSpc>
                <a:spcPct val="130000"/>
              </a:lnSpc>
              <a:spcBef>
                <a:spcPts val="0"/>
              </a:spcBef>
              <a:spcAft>
                <a:spcPts val="0"/>
              </a:spcAft>
              <a:buSzPts val="1200"/>
              <a:buChar char="●"/>
            </a:pPr>
            <a:r>
              <a:rPr lang="en" sz="1200"/>
              <a:t>(2) </a:t>
            </a:r>
            <a:r>
              <a:rPr lang="en" sz="1200">
                <a:solidFill>
                  <a:srgbClr val="00FF00"/>
                </a:solidFill>
              </a:rPr>
              <a:t>Joint resources:</a:t>
            </a:r>
            <a:r>
              <a:rPr lang="en" sz="1200"/>
              <a:t> The set M = {1, 2, . . . , m} denotes the charging stations, and its cardinality |M| represents the number of stations. The set K = {1, 2, . . . , k} denotes the finite number of roads which make up the traffic network for EVs heading to stations. They are both open resources shared among EVs.</a:t>
            </a:r>
            <a:endParaRPr sz="1200"/>
          </a:p>
          <a:p>
            <a:pPr indent="-304800" lvl="0" marL="457200" rtl="0" algn="l">
              <a:lnSpc>
                <a:spcPct val="130000"/>
              </a:lnSpc>
              <a:spcBef>
                <a:spcPts val="0"/>
              </a:spcBef>
              <a:spcAft>
                <a:spcPts val="0"/>
              </a:spcAft>
              <a:buClr>
                <a:srgbClr val="FF0000"/>
              </a:buClr>
              <a:buSzPts val="1200"/>
              <a:buChar char="●"/>
            </a:pPr>
            <a:r>
              <a:rPr lang="en" sz="1200">
                <a:solidFill>
                  <a:srgbClr val="FFFFFF"/>
                </a:solidFill>
              </a:rPr>
              <a:t>(3)</a:t>
            </a:r>
            <a:r>
              <a:rPr lang="en" sz="1200">
                <a:solidFill>
                  <a:srgbClr val="00FF00"/>
                </a:solidFill>
              </a:rPr>
              <a:t> Strategies:</a:t>
            </a:r>
            <a:endParaRPr sz="1200"/>
          </a:p>
          <a:p>
            <a:pPr indent="-304800" lvl="0" marL="457200" rtl="0" algn="l">
              <a:lnSpc>
                <a:spcPct val="130000"/>
              </a:lnSpc>
              <a:spcBef>
                <a:spcPts val="0"/>
              </a:spcBef>
              <a:spcAft>
                <a:spcPts val="0"/>
              </a:spcAft>
              <a:buSzPts val="1200"/>
              <a:buChar char="●"/>
            </a:pPr>
            <a:r>
              <a:rPr lang="en" sz="1200"/>
              <a:t>(4) Payoff :</a:t>
            </a:r>
            <a:endParaRPr sz="1200"/>
          </a:p>
          <a:p>
            <a:pPr indent="457200" lvl="0" marL="457200" rtl="0" algn="l">
              <a:lnSpc>
                <a:spcPct val="130000"/>
              </a:lnSpc>
              <a:spcBef>
                <a:spcPts val="0"/>
              </a:spcBef>
              <a:spcAft>
                <a:spcPts val="0"/>
              </a:spcAft>
              <a:buSzPts val="1300"/>
              <a:buNone/>
            </a:pPr>
            <a:r>
              <a:rPr lang="en" sz="1200"/>
              <a:t> </a:t>
            </a:r>
            <a:r>
              <a:rPr lang="en" sz="1200">
                <a:solidFill>
                  <a:srgbClr val="FF0000"/>
                </a:solidFill>
              </a:rPr>
              <a:t>																									</a:t>
            </a:r>
            <a:endParaRPr sz="1200">
              <a:solidFill>
                <a:srgbClr val="FF0000"/>
              </a:solidFill>
            </a:endParaRPr>
          </a:p>
          <a:p>
            <a:pPr indent="0" lvl="0" marL="457200" rtl="0" algn="l">
              <a:lnSpc>
                <a:spcPct val="130000"/>
              </a:lnSpc>
              <a:spcBef>
                <a:spcPts val="0"/>
              </a:spcBef>
              <a:spcAft>
                <a:spcPts val="0"/>
              </a:spcAft>
              <a:buSzPts val="1300"/>
              <a:buNone/>
            </a:pPr>
            <a:r>
              <a:rPr lang="en" sz="1200"/>
              <a:t>denotes the costs of congested resources (i.e., roads and stations), varying according to the number of EVs allocated to them.</a:t>
            </a:r>
            <a:endParaRPr sz="1200"/>
          </a:p>
          <a:p>
            <a:pPr indent="-304800" lvl="0" marL="457200" rtl="0" algn="l">
              <a:lnSpc>
                <a:spcPct val="130000"/>
              </a:lnSpc>
              <a:spcBef>
                <a:spcPts val="0"/>
              </a:spcBef>
              <a:spcAft>
                <a:spcPts val="0"/>
              </a:spcAft>
              <a:buClr>
                <a:srgbClr val="FF0000"/>
              </a:buClr>
              <a:buSzPts val="1200"/>
              <a:buChar char="●"/>
            </a:pPr>
            <a:r>
              <a:rPr lang="en" sz="1200">
                <a:solidFill>
                  <a:srgbClr val="FF0000"/>
                </a:solidFill>
              </a:rPr>
              <a:t>Optimise the function : k,m argmin</a:t>
            </a:r>
            <a:endParaRPr sz="1200">
              <a:solidFill>
                <a:srgbClr val="FF0000"/>
              </a:solidFill>
            </a:endParaRPr>
          </a:p>
        </p:txBody>
      </p:sp>
      <p:pic>
        <p:nvPicPr>
          <p:cNvPr id="233" name="Google Shape;233;p17"/>
          <p:cNvPicPr preferRelativeResize="0"/>
          <p:nvPr/>
        </p:nvPicPr>
        <p:blipFill rotWithShape="1">
          <a:blip r:embed="rId3">
            <a:alphaModFix/>
          </a:blip>
          <a:srcRect b="0" l="0" r="0" t="0"/>
          <a:stretch/>
        </p:blipFill>
        <p:spPr>
          <a:xfrm>
            <a:off x="3173923" y="3480350"/>
            <a:ext cx="2796150" cy="472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Existence of Nash Equilibrium</a:t>
            </a:r>
            <a:endParaRPr/>
          </a:p>
        </p:txBody>
      </p:sp>
      <p:sp>
        <p:nvSpPr>
          <p:cNvPr id="239" name="Google Shape;239;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fontScale="92500"/>
          </a:bodyPr>
          <a:lstStyle/>
          <a:p>
            <a:pPr indent="-304989" lvl="0" marL="457200" rtl="0" algn="l">
              <a:lnSpc>
                <a:spcPct val="150000"/>
              </a:lnSpc>
              <a:spcBef>
                <a:spcPts val="0"/>
              </a:spcBef>
              <a:spcAft>
                <a:spcPts val="0"/>
              </a:spcAft>
              <a:buSzPct val="100000"/>
              <a:buChar char="●"/>
            </a:pPr>
            <a:r>
              <a:rPr lang="en"/>
              <a:t>In our problem, there is a finite number of charging stations, roads (resources), and EVs (players).</a:t>
            </a:r>
            <a:endParaRPr/>
          </a:p>
          <a:p>
            <a:pPr indent="-304989" lvl="0" marL="457200" rtl="0" algn="l">
              <a:lnSpc>
                <a:spcPct val="150000"/>
              </a:lnSpc>
              <a:spcBef>
                <a:spcPts val="0"/>
              </a:spcBef>
              <a:spcAft>
                <a:spcPts val="0"/>
              </a:spcAft>
              <a:buSzPct val="100000"/>
              <a:buChar char="●"/>
            </a:pPr>
            <a:r>
              <a:rPr lang="en"/>
              <a:t>As the number of EVs choosing the same charging station and roads increases, the roads and charging station will be more congested and their usage costs increase incrementally.</a:t>
            </a:r>
            <a:endParaRPr/>
          </a:p>
          <a:p>
            <a:pPr indent="-304989" lvl="0" marL="457200" rtl="0" algn="l">
              <a:lnSpc>
                <a:spcPct val="150000"/>
              </a:lnSpc>
              <a:spcBef>
                <a:spcPts val="0"/>
              </a:spcBef>
              <a:spcAft>
                <a:spcPts val="0"/>
              </a:spcAft>
              <a:buSzPct val="100000"/>
              <a:buChar char="●"/>
            </a:pPr>
            <a:r>
              <a:rPr lang="en"/>
              <a:t>Once an EV find its suitable route and station, the system achieves a temporary equilibrium status to deal with the later EV until all EVs are allocated. </a:t>
            </a:r>
            <a:endParaRPr/>
          </a:p>
          <a:p>
            <a:pPr indent="-304989" lvl="0" marL="457200" rtl="0" algn="l">
              <a:lnSpc>
                <a:spcPct val="150000"/>
              </a:lnSpc>
              <a:spcBef>
                <a:spcPts val="0"/>
              </a:spcBef>
              <a:spcAft>
                <a:spcPts val="0"/>
              </a:spcAft>
              <a:buSzPct val="100000"/>
              <a:buChar char="●"/>
            </a:pPr>
            <a:r>
              <a:rPr lang="en"/>
              <a:t>No EV can decrease its cost by unilaterally changing its own strategy.</a:t>
            </a:r>
            <a:endParaRPr/>
          </a:p>
          <a:p>
            <a:pPr indent="-304989" lvl="0" marL="457200" rtl="0" algn="l">
              <a:lnSpc>
                <a:spcPct val="150000"/>
              </a:lnSpc>
              <a:spcBef>
                <a:spcPts val="0"/>
              </a:spcBef>
              <a:spcAft>
                <a:spcPts val="0"/>
              </a:spcAft>
              <a:buSzPct val="100000"/>
              <a:buChar char="●"/>
            </a:pPr>
            <a:r>
              <a:rPr lang="en"/>
              <a:t>Thus, in our case,  c</a:t>
            </a:r>
            <a:r>
              <a:rPr baseline="-25000" lang="en"/>
              <a:t>i</a:t>
            </a:r>
            <a:r>
              <a:rPr lang="en"/>
              <a:t>(s*</a:t>
            </a:r>
            <a:r>
              <a:rPr baseline="-25000" lang="en"/>
              <a:t>i</a:t>
            </a:r>
            <a:r>
              <a:rPr lang="en"/>
              <a:t> , s*</a:t>
            </a:r>
            <a:r>
              <a:rPr baseline="-25000" lang="en"/>
              <a:t>-i</a:t>
            </a:r>
            <a:r>
              <a:rPr lang="en"/>
              <a:t>) &lt; c</a:t>
            </a:r>
            <a:r>
              <a:rPr baseline="-25000" lang="en"/>
              <a:t>i</a:t>
            </a:r>
            <a:r>
              <a:rPr lang="en"/>
              <a:t>(s</a:t>
            </a:r>
            <a:r>
              <a:rPr baseline="-25000" lang="en"/>
              <a:t>i</a:t>
            </a:r>
            <a:r>
              <a:rPr lang="en"/>
              <a:t> , s*</a:t>
            </a:r>
            <a:r>
              <a:rPr baseline="-25000" lang="en"/>
              <a:t>-i</a:t>
            </a:r>
            <a:r>
              <a:rPr lang="en"/>
              <a:t>), </a:t>
            </a:r>
            <a:r>
              <a:rPr lang="en">
                <a:solidFill>
                  <a:srgbClr val="FFFFFF"/>
                </a:solidFill>
              </a:rPr>
              <a:t>i∈N, s</a:t>
            </a:r>
            <a:r>
              <a:rPr baseline="-25000" lang="en">
                <a:solidFill>
                  <a:srgbClr val="FFFFFF"/>
                </a:solidFill>
              </a:rPr>
              <a:t>i</a:t>
            </a:r>
            <a:r>
              <a:rPr lang="en">
                <a:solidFill>
                  <a:srgbClr val="FFFFFF"/>
                </a:solidFill>
              </a:rPr>
              <a:t>, s</a:t>
            </a:r>
            <a:r>
              <a:rPr baseline="-25000" lang="en">
                <a:solidFill>
                  <a:srgbClr val="FFFFFF"/>
                </a:solidFill>
              </a:rPr>
              <a:t>-i</a:t>
            </a:r>
            <a:r>
              <a:rPr lang="en">
                <a:solidFill>
                  <a:srgbClr val="FFFFFF"/>
                </a:solidFill>
              </a:rPr>
              <a:t> ,s*</a:t>
            </a:r>
            <a:r>
              <a:rPr baseline="-25000" lang="en">
                <a:solidFill>
                  <a:srgbClr val="FFFFFF"/>
                </a:solidFill>
              </a:rPr>
              <a:t>i</a:t>
            </a:r>
            <a:r>
              <a:rPr lang="en">
                <a:solidFill>
                  <a:srgbClr val="FFFFFF"/>
                </a:solidFill>
              </a:rPr>
              <a:t> ∈ S</a:t>
            </a:r>
            <a:r>
              <a:rPr baseline="30000" lang="en">
                <a:solidFill>
                  <a:srgbClr val="FFFFFF"/>
                </a:solidFill>
              </a:rPr>
              <a:t>t</a:t>
            </a:r>
            <a:r>
              <a:rPr lang="en">
                <a:solidFill>
                  <a:srgbClr val="FFFFFF"/>
                </a:solidFill>
              </a:rPr>
              <a:t> ,    where </a:t>
            </a:r>
            <a:r>
              <a:rPr lang="en">
                <a:solidFill>
                  <a:srgbClr val="FFFFFF"/>
                </a:solidFill>
                <a:latin typeface="Arial"/>
                <a:ea typeface="Arial"/>
                <a:cs typeface="Arial"/>
                <a:sym typeface="Arial"/>
              </a:rPr>
              <a:t>s*</a:t>
            </a:r>
            <a:r>
              <a:rPr baseline="-25000" lang="en">
                <a:solidFill>
                  <a:srgbClr val="FFFFFF"/>
                </a:solidFill>
                <a:latin typeface="Arial"/>
                <a:ea typeface="Arial"/>
                <a:cs typeface="Arial"/>
                <a:sym typeface="Arial"/>
              </a:rPr>
              <a:t>i </a:t>
            </a:r>
            <a:r>
              <a:rPr lang="en">
                <a:solidFill>
                  <a:srgbClr val="FFFFFF"/>
                </a:solidFill>
                <a:latin typeface="Arial"/>
                <a:ea typeface="Arial"/>
                <a:cs typeface="Arial"/>
                <a:sym typeface="Arial"/>
              </a:rPr>
              <a:t>is the optimized strategy vector of EV i. s*</a:t>
            </a:r>
            <a:r>
              <a:rPr baseline="-25000" lang="en">
                <a:solidFill>
                  <a:srgbClr val="FFFFFF"/>
                </a:solidFill>
                <a:latin typeface="Arial"/>
                <a:ea typeface="Arial"/>
                <a:cs typeface="Arial"/>
                <a:sym typeface="Arial"/>
              </a:rPr>
              <a:t>−i</a:t>
            </a:r>
            <a:r>
              <a:rPr lang="en">
                <a:solidFill>
                  <a:srgbClr val="FFFFFF"/>
                </a:solidFill>
                <a:latin typeface="Arial"/>
                <a:ea typeface="Arial"/>
                <a:cs typeface="Arial"/>
                <a:sym typeface="Arial"/>
              </a:rPr>
              <a:t> denotes the strategy vector profile of players except for EV i.</a:t>
            </a:r>
            <a:endParaRPr>
              <a:solidFill>
                <a:srgbClr val="FFFFFF"/>
              </a:solidFill>
              <a:latin typeface="Arial"/>
              <a:ea typeface="Arial"/>
              <a:cs typeface="Arial"/>
              <a:sym typeface="Arial"/>
            </a:endParaRPr>
          </a:p>
          <a:p>
            <a:pPr indent="-304989" lvl="0" marL="457200" rtl="0" algn="l">
              <a:lnSpc>
                <a:spcPct val="150000"/>
              </a:lnSpc>
              <a:spcBef>
                <a:spcPts val="0"/>
              </a:spcBef>
              <a:spcAft>
                <a:spcPts val="0"/>
              </a:spcAft>
              <a:buClr>
                <a:srgbClr val="FFFFFF"/>
              </a:buClr>
              <a:buSzPct val="100000"/>
              <a:buFont typeface="Arial"/>
              <a:buChar char="●"/>
            </a:pPr>
            <a:r>
              <a:rPr lang="en">
                <a:solidFill>
                  <a:srgbClr val="FFFFFF"/>
                </a:solidFill>
                <a:latin typeface="Arial"/>
                <a:ea typeface="Arial"/>
                <a:cs typeface="Arial"/>
                <a:sym typeface="Arial"/>
              </a:rPr>
              <a:t>The above condition shows Nash Equilibrium and hence we can reach to a stable strategy.</a:t>
            </a:r>
            <a:endParaRPr>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2278500" y="811200"/>
            <a:ext cx="4587000" cy="3521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n"/>
              <a:t>Implementation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33"/>
              <a:t>Introduction</a:t>
            </a:r>
            <a:endParaRPr/>
          </a:p>
        </p:txBody>
      </p:sp>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As environment preservation becomes a prominent issue around the world, electric vehicles (EVs) are poised to gain mass acceptance from the general public.</a:t>
            </a:r>
            <a:endParaRPr sz="1200"/>
          </a:p>
          <a:p>
            <a:pPr indent="-304800" lvl="0" marL="457200" rtl="0" algn="l">
              <a:lnSpc>
                <a:spcPct val="150000"/>
              </a:lnSpc>
              <a:spcBef>
                <a:spcPts val="0"/>
              </a:spcBef>
              <a:spcAft>
                <a:spcPts val="0"/>
              </a:spcAft>
              <a:buSzPts val="1200"/>
              <a:buChar char="●"/>
            </a:pPr>
            <a:r>
              <a:rPr lang="en" sz="1200"/>
              <a:t> However, its limited battery life makes drivers search for a proper public charging station to be charged frequently, which increases the traffic congestion of a road network.</a:t>
            </a:r>
            <a:endParaRPr sz="1200"/>
          </a:p>
          <a:p>
            <a:pPr indent="-304800" lvl="0" marL="457200" rtl="0" algn="l">
              <a:lnSpc>
                <a:spcPct val="150000"/>
              </a:lnSpc>
              <a:spcBef>
                <a:spcPts val="0"/>
              </a:spcBef>
              <a:spcAft>
                <a:spcPts val="0"/>
              </a:spcAft>
              <a:buSzPts val="1200"/>
              <a:buChar char="●"/>
            </a:pPr>
            <a:r>
              <a:rPr lang="en" sz="1200"/>
              <a:t>Solution : </a:t>
            </a:r>
            <a:endParaRPr sz="1200"/>
          </a:p>
          <a:p>
            <a:pPr indent="-304800" lvl="1" marL="914400" rtl="0" algn="l">
              <a:lnSpc>
                <a:spcPct val="150000"/>
              </a:lnSpc>
              <a:spcBef>
                <a:spcPts val="0"/>
              </a:spcBef>
              <a:spcAft>
                <a:spcPts val="0"/>
              </a:spcAft>
              <a:buSzPts val="1200"/>
              <a:buChar char="○"/>
            </a:pPr>
            <a:r>
              <a:rPr lang="en" sz="1200"/>
              <a:t>Set up more Charging Stations to meet the increasing demand.</a:t>
            </a:r>
            <a:endParaRPr sz="1200"/>
          </a:p>
          <a:p>
            <a:pPr indent="-304800" lvl="1" marL="914400" rtl="0" algn="l">
              <a:lnSpc>
                <a:spcPct val="150000"/>
              </a:lnSpc>
              <a:spcBef>
                <a:spcPts val="0"/>
              </a:spcBef>
              <a:spcAft>
                <a:spcPts val="0"/>
              </a:spcAft>
              <a:buSzPts val="1200"/>
              <a:buChar char="○"/>
            </a:pPr>
            <a:r>
              <a:rPr lang="en" sz="1200"/>
              <a:t>Utilize existing public charging stations effectively, by guiding EVs to be charged with minimum time cost, avoiding congestion on roads and in stations. </a:t>
            </a:r>
            <a:endParaRPr sz="1200"/>
          </a:p>
          <a:p>
            <a:pPr indent="-304800" lvl="0" marL="457200" rtl="0" algn="l">
              <a:lnSpc>
                <a:spcPct val="150000"/>
              </a:lnSpc>
              <a:spcBef>
                <a:spcPts val="1000"/>
              </a:spcBef>
              <a:spcAft>
                <a:spcPts val="0"/>
              </a:spcAft>
              <a:buSzPts val="1200"/>
              <a:buChar char="●"/>
            </a:pPr>
            <a:r>
              <a:rPr lang="en" sz="1200"/>
              <a:t>Navigation systems can be used to allocate stations to EVs based on sufficient integrated information, such as geography, traffic congestion in a road network, and queuing situations in each charging station.</a:t>
            </a:r>
            <a:endParaRPr sz="1200"/>
          </a:p>
          <a:p>
            <a:pPr indent="0" lvl="0" marL="0" rtl="0" algn="l">
              <a:lnSpc>
                <a:spcPct val="115000"/>
              </a:lnSpc>
              <a:spcBef>
                <a:spcPts val="1200"/>
              </a:spcBef>
              <a:spcAft>
                <a:spcPts val="1200"/>
              </a:spcAft>
              <a:buSzPts val="1300"/>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648700" y="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Implementation</a:t>
            </a:r>
            <a:endParaRPr/>
          </a:p>
        </p:txBody>
      </p:sp>
      <p:sp>
        <p:nvSpPr>
          <p:cNvPr id="250" name="Google Shape;250;p21"/>
          <p:cNvSpPr txBox="1"/>
          <p:nvPr>
            <p:ph idx="1" type="body"/>
          </p:nvPr>
        </p:nvSpPr>
        <p:spPr>
          <a:xfrm>
            <a:off x="883750" y="467425"/>
            <a:ext cx="7038900" cy="2911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There are three basic elements in the algorithm: environment, state, and action. We will introduce the algorithm after setting the elements.</a:t>
            </a:r>
            <a:endParaRPr sz="1200"/>
          </a:p>
          <a:p>
            <a:pPr indent="-304800" lvl="0" marL="457200" rtl="0" algn="l">
              <a:lnSpc>
                <a:spcPct val="115000"/>
              </a:lnSpc>
              <a:spcBef>
                <a:spcPts val="0"/>
              </a:spcBef>
              <a:spcAft>
                <a:spcPts val="0"/>
              </a:spcAft>
              <a:buSzPts val="1200"/>
              <a:buChar char="●"/>
            </a:pPr>
            <a:r>
              <a:rPr lang="en" sz="1200"/>
              <a:t>The </a:t>
            </a:r>
            <a:r>
              <a:rPr lang="en" sz="1200">
                <a:solidFill>
                  <a:srgbClr val="00FF00"/>
                </a:solidFill>
              </a:rPr>
              <a:t>environment</a:t>
            </a:r>
            <a:r>
              <a:rPr lang="en" sz="1200"/>
              <a:t> is a fundamental element in Q-learning, in which the agent chooses its actions according to corresponding rewards. </a:t>
            </a:r>
            <a:endParaRPr sz="1200"/>
          </a:p>
          <a:p>
            <a:pPr indent="-304800" lvl="0" marL="457200" rtl="0" algn="l">
              <a:lnSpc>
                <a:spcPct val="115000"/>
              </a:lnSpc>
              <a:spcBef>
                <a:spcPts val="0"/>
              </a:spcBef>
              <a:spcAft>
                <a:spcPts val="0"/>
              </a:spcAft>
              <a:buSzPts val="1200"/>
              <a:buChar char="●"/>
            </a:pPr>
            <a:r>
              <a:rPr lang="en" sz="1200"/>
              <a:t> According to the joint-resource congestion game model, the environment  involves roads with their length and traffic status and optional stations with their queueing cost. </a:t>
            </a:r>
            <a:endParaRPr sz="1200"/>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We construct a grid world whose unit is determined by the shortest road length, and deploy resources in the grids according to their relative distances. </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If a road is not an integer multiple of the unit, it will cross a number of grids. There should be some grids containing segments of two joint roads. The payoff of each grid is initialized as the road’s general congestion status. </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 For those grids containing mixed roads, if their general congestion statues are different, the grid’s initial payoff is set as the higher value. The accessibility of roads can also be shown in the grids by setting its initial payoff value as a large value.</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The </a:t>
            </a:r>
            <a:r>
              <a:rPr lang="en" sz="1200">
                <a:solidFill>
                  <a:srgbClr val="00FF00"/>
                </a:solidFill>
              </a:rPr>
              <a:t>state</a:t>
            </a:r>
            <a:r>
              <a:rPr lang="en" sz="1200">
                <a:solidFill>
                  <a:srgbClr val="FFFFFF"/>
                </a:solidFill>
              </a:rPr>
              <a:t> set in our scene is to make the position of the agent visible. Each grid is a state, and the state set can be denoted as state = {1, 2, . . . ,s}, where s is the total number of grids.</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 For each grid, it has an incremental reward once it is on the route the agent chooses, whose value is determined by its road game congestion status.  In this way, the system records the agent’s accumulated reward from the environment and its action effect on the environment.</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 In the grid world, the agent can move up, down, left, and right. That is, the </a:t>
            </a:r>
            <a:r>
              <a:rPr lang="en" sz="1200">
                <a:solidFill>
                  <a:srgbClr val="00FF00"/>
                </a:solidFill>
              </a:rPr>
              <a:t>action</a:t>
            </a:r>
            <a:r>
              <a:rPr lang="en" sz="1200">
                <a:solidFill>
                  <a:srgbClr val="FFFFFF"/>
                </a:solidFill>
              </a:rPr>
              <a:t> set can be denoted as Action = { up, down, left, right}. By taking an action the agent will change its state.</a:t>
            </a:r>
            <a:endParaRPr sz="1200">
              <a:solidFill>
                <a:srgbClr val="FFFFFF"/>
              </a:solidFill>
            </a:endParaRPr>
          </a:p>
          <a:p>
            <a:pPr indent="0" lvl="0" marL="914400" rtl="0" algn="l">
              <a:lnSpc>
                <a:spcPct val="115000"/>
              </a:lnSpc>
              <a:spcBef>
                <a:spcPts val="1200"/>
              </a:spcBef>
              <a:spcAft>
                <a:spcPts val="0"/>
              </a:spcAft>
              <a:buSzPts val="1300"/>
              <a:buNone/>
            </a:pPr>
            <a:r>
              <a:t/>
            </a:r>
            <a:endParaRPr sz="800">
              <a:solidFill>
                <a:srgbClr val="FFFFFF"/>
              </a:solidFill>
            </a:endParaRPr>
          </a:p>
          <a:p>
            <a:pPr indent="0" lvl="0" marL="914400" rtl="0" algn="l">
              <a:lnSpc>
                <a:spcPct val="115000"/>
              </a:lnSpc>
              <a:spcBef>
                <a:spcPts val="1200"/>
              </a:spcBef>
              <a:spcAft>
                <a:spcPts val="1200"/>
              </a:spcAft>
              <a:buSzPts val="1300"/>
              <a:buNone/>
            </a:pPr>
            <a:r>
              <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Implementation</a:t>
            </a:r>
            <a:endParaRPr/>
          </a:p>
        </p:txBody>
      </p:sp>
      <p:sp>
        <p:nvSpPr>
          <p:cNvPr id="256" name="Google Shape;256;p22"/>
          <p:cNvSpPr txBox="1"/>
          <p:nvPr>
            <p:ph idx="1" type="body"/>
          </p:nvPr>
        </p:nvSpPr>
        <p:spPr>
          <a:xfrm>
            <a:off x="1297500" y="1228700"/>
            <a:ext cx="7038900" cy="2911200"/>
          </a:xfrm>
          <a:prstGeom prst="rect">
            <a:avLst/>
          </a:prstGeom>
          <a:noFill/>
          <a:ln>
            <a:noFill/>
          </a:ln>
        </p:spPr>
        <p:txBody>
          <a:bodyPr anchorCtr="0" anchor="t" bIns="91425" lIns="91425" spcFirstLastPara="1" rIns="91425" wrap="square" tIns="91425">
            <a:normAutofit/>
          </a:bodyPr>
          <a:lstStyle/>
          <a:p>
            <a:pPr indent="-309850" lvl="0" marL="457200" rtl="0" algn="l">
              <a:lnSpc>
                <a:spcPct val="150000"/>
              </a:lnSpc>
              <a:spcBef>
                <a:spcPts val="0"/>
              </a:spcBef>
              <a:spcAft>
                <a:spcPts val="0"/>
              </a:spcAft>
              <a:buSzPts val="1279"/>
              <a:buChar char="●"/>
            </a:pPr>
            <a:r>
              <a:rPr lang="en" sz="1279"/>
              <a:t>The Q-learning algorithm is based on an action–value function. It has two input parameters: state and action. Our aim is to minimize the charging time cost. </a:t>
            </a:r>
            <a:endParaRPr sz="1279"/>
          </a:p>
          <a:p>
            <a:pPr indent="-309850" lvl="0" marL="457200" rtl="0" algn="l">
              <a:lnSpc>
                <a:spcPct val="150000"/>
              </a:lnSpc>
              <a:spcBef>
                <a:spcPts val="0"/>
              </a:spcBef>
              <a:spcAft>
                <a:spcPts val="0"/>
              </a:spcAft>
              <a:buSzPts val="1279"/>
              <a:buChar char="●"/>
            </a:pPr>
            <a:r>
              <a:rPr lang="en" sz="1279"/>
              <a:t>Update the state–action function (the controller function)  by the Bellman equation, with the temporal difference method as :</a:t>
            </a:r>
            <a:endParaRPr sz="1279"/>
          </a:p>
          <a:p>
            <a:pPr indent="0" lvl="0" marL="457200" rtl="0" algn="l">
              <a:lnSpc>
                <a:spcPct val="150000"/>
              </a:lnSpc>
              <a:spcBef>
                <a:spcPts val="1200"/>
              </a:spcBef>
              <a:spcAft>
                <a:spcPts val="0"/>
              </a:spcAft>
              <a:buSzPts val="2080"/>
              <a:buNone/>
            </a:pPr>
            <a:r>
              <a:t/>
            </a:r>
            <a:endParaRPr sz="2100"/>
          </a:p>
          <a:p>
            <a:pPr indent="0" lvl="0" marL="457200" rtl="0" algn="l">
              <a:lnSpc>
                <a:spcPct val="150000"/>
              </a:lnSpc>
              <a:spcBef>
                <a:spcPts val="1200"/>
              </a:spcBef>
              <a:spcAft>
                <a:spcPts val="0"/>
              </a:spcAft>
              <a:buNone/>
            </a:pPr>
            <a:r>
              <a:t/>
            </a:r>
            <a:endParaRPr sz="2100"/>
          </a:p>
          <a:p>
            <a:pPr indent="0" lvl="0" marL="457200" rtl="0" algn="l">
              <a:lnSpc>
                <a:spcPct val="150000"/>
              </a:lnSpc>
              <a:spcBef>
                <a:spcPts val="0"/>
              </a:spcBef>
              <a:spcAft>
                <a:spcPts val="0"/>
              </a:spcAft>
              <a:buNone/>
            </a:pPr>
            <a:r>
              <a:t/>
            </a:r>
            <a:endParaRPr/>
          </a:p>
        </p:txBody>
      </p:sp>
      <p:pic>
        <p:nvPicPr>
          <p:cNvPr id="257" name="Google Shape;257;p22"/>
          <p:cNvPicPr preferRelativeResize="0"/>
          <p:nvPr/>
        </p:nvPicPr>
        <p:blipFill rotWithShape="1">
          <a:blip r:embed="rId3">
            <a:alphaModFix/>
          </a:blip>
          <a:srcRect b="31738" l="0" r="0" t="31734"/>
          <a:stretch/>
        </p:blipFill>
        <p:spPr>
          <a:xfrm>
            <a:off x="1903700" y="2531350"/>
            <a:ext cx="6326825" cy="305900"/>
          </a:xfrm>
          <a:prstGeom prst="rect">
            <a:avLst/>
          </a:prstGeom>
          <a:noFill/>
          <a:ln>
            <a:noFill/>
          </a:ln>
        </p:spPr>
      </p:pic>
      <p:pic>
        <p:nvPicPr>
          <p:cNvPr id="258" name="Google Shape;258;p22"/>
          <p:cNvPicPr preferRelativeResize="0"/>
          <p:nvPr/>
        </p:nvPicPr>
        <p:blipFill>
          <a:blip r:embed="rId4">
            <a:alphaModFix/>
          </a:blip>
          <a:stretch>
            <a:fillRect/>
          </a:stretch>
        </p:blipFill>
        <p:spPr>
          <a:xfrm>
            <a:off x="2879000" y="2837250"/>
            <a:ext cx="3172174" cy="197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e6a8dff6c_2_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2400"/>
              <a:buFont typeface="Arial"/>
              <a:buNone/>
            </a:pPr>
            <a:r>
              <a:rPr b="1" lang="en" sz="2700"/>
              <a:t>Implementation</a:t>
            </a:r>
            <a:endParaRPr/>
          </a:p>
        </p:txBody>
      </p:sp>
      <p:sp>
        <p:nvSpPr>
          <p:cNvPr id="264" name="Google Shape;264;gde6a8dff6c_2_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8005" lvl="0" marL="457200" rtl="0" algn="l">
              <a:lnSpc>
                <a:spcPct val="130000"/>
              </a:lnSpc>
              <a:spcBef>
                <a:spcPts val="1200"/>
              </a:spcBef>
              <a:spcAft>
                <a:spcPts val="0"/>
              </a:spcAft>
              <a:buSzPts val="1250"/>
              <a:buChar char="●"/>
            </a:pPr>
            <a:r>
              <a:rPr lang="en" sz="1250"/>
              <a:t>Here 𝛂 ∈ [0,1] is the learning rate, 𝛾 ∈ [0,1] is the discounting factor, r(s,a) is the immediate reward and Q</a:t>
            </a:r>
            <a:r>
              <a:rPr baseline="-25000" lang="en" sz="1250"/>
              <a:t>t</a:t>
            </a:r>
            <a:r>
              <a:rPr lang="en" sz="1250"/>
              <a:t>(s,a) is the Q-value at time t</a:t>
            </a:r>
            <a:endParaRPr sz="1250"/>
          </a:p>
          <a:p>
            <a:pPr indent="-308005" lvl="0" marL="457200" rtl="0" algn="l">
              <a:lnSpc>
                <a:spcPct val="130000"/>
              </a:lnSpc>
              <a:spcBef>
                <a:spcPts val="0"/>
              </a:spcBef>
              <a:spcAft>
                <a:spcPts val="0"/>
              </a:spcAft>
              <a:buSzPts val="1250"/>
              <a:buChar char="●"/>
            </a:pPr>
            <a:r>
              <a:rPr lang="en" sz="1250"/>
              <a:t>For each EV, there is a learning process. The reward of each grid is updated once an EV finishes its learning. . All possible state–value pairs are tested . </a:t>
            </a:r>
            <a:endParaRPr sz="1250"/>
          </a:p>
          <a:p>
            <a:pPr indent="0" lvl="0" marL="0" rtl="0" algn="l">
              <a:lnSpc>
                <a:spcPct val="95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1297500" y="106225"/>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Our Map</a:t>
            </a:r>
            <a:endParaRPr/>
          </a:p>
        </p:txBody>
      </p:sp>
      <p:pic>
        <p:nvPicPr>
          <p:cNvPr id="270" name="Google Shape;270;p23"/>
          <p:cNvPicPr preferRelativeResize="0"/>
          <p:nvPr/>
        </p:nvPicPr>
        <p:blipFill>
          <a:blip r:embed="rId3">
            <a:alphaModFix/>
          </a:blip>
          <a:stretch>
            <a:fillRect/>
          </a:stretch>
        </p:blipFill>
        <p:spPr>
          <a:xfrm>
            <a:off x="1635300" y="880550"/>
            <a:ext cx="6513226" cy="3958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Map represented in a Grid World</a:t>
            </a:r>
            <a:endParaRPr/>
          </a:p>
        </p:txBody>
      </p:sp>
      <p:pic>
        <p:nvPicPr>
          <p:cNvPr id="276" name="Google Shape;276;p24"/>
          <p:cNvPicPr preferRelativeResize="0"/>
          <p:nvPr/>
        </p:nvPicPr>
        <p:blipFill rotWithShape="1">
          <a:blip r:embed="rId3">
            <a:alphaModFix/>
          </a:blip>
          <a:srcRect b="0" l="0" r="0" t="0"/>
          <a:stretch/>
        </p:blipFill>
        <p:spPr>
          <a:xfrm>
            <a:off x="265163" y="1926938"/>
            <a:ext cx="8613675" cy="1289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Initial Reward Table</a:t>
            </a:r>
            <a:endParaRPr/>
          </a:p>
        </p:txBody>
      </p:sp>
      <p:pic>
        <p:nvPicPr>
          <p:cNvPr id="282" name="Google Shape;282;p25"/>
          <p:cNvPicPr preferRelativeResize="0"/>
          <p:nvPr/>
        </p:nvPicPr>
        <p:blipFill>
          <a:blip r:embed="rId3">
            <a:alphaModFix/>
          </a:blip>
          <a:stretch>
            <a:fillRect/>
          </a:stretch>
        </p:blipFill>
        <p:spPr>
          <a:xfrm>
            <a:off x="2249900" y="1307850"/>
            <a:ext cx="5338275" cy="3671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de4df18800_0_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2400"/>
              <a:buFont typeface="Arial"/>
              <a:buNone/>
            </a:pPr>
            <a:r>
              <a:rPr b="1" lang="en" sz="2700"/>
              <a:t>Q</a:t>
            </a:r>
            <a:r>
              <a:rPr b="1" lang="en" sz="2700"/>
              <a:t> Table after Initialisation</a:t>
            </a:r>
            <a:endParaRPr/>
          </a:p>
        </p:txBody>
      </p:sp>
      <p:pic>
        <p:nvPicPr>
          <p:cNvPr id="288" name="Google Shape;288;gde4df18800_0_0"/>
          <p:cNvPicPr preferRelativeResize="0"/>
          <p:nvPr/>
        </p:nvPicPr>
        <p:blipFill>
          <a:blip r:embed="rId3">
            <a:alphaModFix/>
          </a:blip>
          <a:stretch>
            <a:fillRect/>
          </a:stretch>
        </p:blipFill>
        <p:spPr>
          <a:xfrm>
            <a:off x="1121425" y="1093625"/>
            <a:ext cx="7774575" cy="3808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Pseudocode </a:t>
            </a:r>
            <a:endParaRPr/>
          </a:p>
        </p:txBody>
      </p:sp>
      <p:sp>
        <p:nvSpPr>
          <p:cNvPr id="294" name="Google Shape;294;p26"/>
          <p:cNvSpPr txBox="1"/>
          <p:nvPr>
            <p:ph idx="1" type="body"/>
          </p:nvPr>
        </p:nvSpPr>
        <p:spPr>
          <a:xfrm>
            <a:off x="1297500" y="1440300"/>
            <a:ext cx="7038900" cy="2911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80000"/>
              </a:lnSpc>
              <a:spcBef>
                <a:spcPts val="0"/>
              </a:spcBef>
              <a:spcAft>
                <a:spcPts val="0"/>
              </a:spcAft>
              <a:buSzPct val="115555"/>
              <a:buNone/>
            </a:pPr>
            <a:r>
              <a:rPr lang="en" sz="4500"/>
              <a:t>Initialization :</a:t>
            </a:r>
            <a:endParaRPr sz="4500"/>
          </a:p>
          <a:p>
            <a:pPr indent="-300037" lvl="0" marL="457200" rtl="0" algn="l">
              <a:lnSpc>
                <a:spcPct val="80000"/>
              </a:lnSpc>
              <a:spcBef>
                <a:spcPts val="800"/>
              </a:spcBef>
              <a:spcAft>
                <a:spcPts val="0"/>
              </a:spcAft>
              <a:buSzPct val="100000"/>
              <a:buAutoNum type="arabicPeriod"/>
            </a:pPr>
            <a:r>
              <a:rPr lang="en" sz="4500"/>
              <a:t>2D Matrix of State x Actions (Q)</a:t>
            </a:r>
            <a:endParaRPr sz="4500"/>
          </a:p>
          <a:p>
            <a:pPr indent="-300037" lvl="0" marL="457200" rtl="0" algn="l">
              <a:lnSpc>
                <a:spcPct val="80000"/>
              </a:lnSpc>
              <a:spcBef>
                <a:spcPts val="800"/>
              </a:spcBef>
              <a:spcAft>
                <a:spcPts val="0"/>
              </a:spcAft>
              <a:buSzPct val="100000"/>
              <a:buAutoNum type="arabicPeriod"/>
            </a:pPr>
            <a:r>
              <a:rPr lang="en" sz="4500"/>
              <a:t>Rewards (Data Structure) with each road’s average congestion factor (Rewards).</a:t>
            </a:r>
            <a:endParaRPr sz="4500"/>
          </a:p>
          <a:p>
            <a:pPr indent="-300037" lvl="0" marL="457200" rtl="0" algn="l">
              <a:lnSpc>
                <a:spcPct val="80000"/>
              </a:lnSpc>
              <a:spcBef>
                <a:spcPts val="800"/>
              </a:spcBef>
              <a:spcAft>
                <a:spcPts val="0"/>
              </a:spcAft>
              <a:buSzPct val="100000"/>
              <a:buAutoNum type="arabicPeriod"/>
            </a:pPr>
            <a:r>
              <a:rPr lang="en" sz="4500"/>
              <a:t>Allocation array [M]</a:t>
            </a:r>
            <a:endParaRPr sz="4500"/>
          </a:p>
          <a:p>
            <a:pPr indent="0" lvl="0" marL="0" rtl="0" algn="l">
              <a:lnSpc>
                <a:spcPct val="80000"/>
              </a:lnSpc>
              <a:spcBef>
                <a:spcPts val="800"/>
              </a:spcBef>
              <a:spcAft>
                <a:spcPts val="0"/>
              </a:spcAft>
              <a:buSzPct val="115555"/>
              <a:buNone/>
            </a:pPr>
            <a:r>
              <a:rPr lang="en" sz="4500"/>
              <a:t>Set the terminal_Set</a:t>
            </a:r>
            <a:endParaRPr sz="4500"/>
          </a:p>
          <a:p>
            <a:pPr indent="0" lvl="0" marL="0" rtl="0" algn="l">
              <a:lnSpc>
                <a:spcPct val="80000"/>
              </a:lnSpc>
              <a:spcBef>
                <a:spcPts val="800"/>
              </a:spcBef>
              <a:spcAft>
                <a:spcPts val="0"/>
              </a:spcAft>
              <a:buSzPct val="115555"/>
              <a:buNone/>
            </a:pPr>
            <a:r>
              <a:rPr lang="en" sz="4500"/>
              <a:t>for each EV : </a:t>
            </a:r>
            <a:endParaRPr sz="4500"/>
          </a:p>
          <a:p>
            <a:pPr indent="457200" lvl="0" marL="0" rtl="0" algn="l">
              <a:lnSpc>
                <a:spcPct val="80000"/>
              </a:lnSpc>
              <a:spcBef>
                <a:spcPts val="800"/>
              </a:spcBef>
              <a:spcAft>
                <a:spcPts val="0"/>
              </a:spcAft>
              <a:buSzPct val="115555"/>
              <a:buNone/>
            </a:pPr>
            <a:r>
              <a:rPr lang="en" sz="4500"/>
              <a:t>for each Episode:</a:t>
            </a:r>
            <a:endParaRPr sz="4500"/>
          </a:p>
          <a:p>
            <a:pPr indent="457200" lvl="0" marL="457200" rtl="0" algn="l">
              <a:lnSpc>
                <a:spcPct val="80000"/>
              </a:lnSpc>
              <a:spcBef>
                <a:spcPts val="800"/>
              </a:spcBef>
              <a:spcAft>
                <a:spcPts val="0"/>
              </a:spcAft>
              <a:buSzPct val="115555"/>
              <a:buNone/>
            </a:pPr>
            <a:r>
              <a:rPr lang="en" sz="4500"/>
              <a:t>choose action A in current state S using policy 𝜀 - greedy</a:t>
            </a:r>
            <a:endParaRPr sz="4500"/>
          </a:p>
          <a:p>
            <a:pPr indent="457200" lvl="0" marL="914400" rtl="0" algn="l">
              <a:lnSpc>
                <a:spcPct val="80000"/>
              </a:lnSpc>
              <a:spcBef>
                <a:spcPts val="800"/>
              </a:spcBef>
              <a:spcAft>
                <a:spcPts val="0"/>
              </a:spcAft>
              <a:buSzPct val="115555"/>
              <a:buNone/>
            </a:pPr>
            <a:r>
              <a:rPr lang="en" sz="4500"/>
              <a:t>for each step of the episode:</a:t>
            </a:r>
            <a:endParaRPr sz="4500"/>
          </a:p>
          <a:p>
            <a:pPr indent="457200" lvl="0" marL="1371600" rtl="0" algn="l">
              <a:lnSpc>
                <a:spcPct val="80000"/>
              </a:lnSpc>
              <a:spcBef>
                <a:spcPts val="800"/>
              </a:spcBef>
              <a:spcAft>
                <a:spcPts val="0"/>
              </a:spcAft>
              <a:buSzPct val="115555"/>
              <a:buNone/>
            </a:pPr>
            <a:r>
              <a:rPr lang="en" sz="4500"/>
              <a:t>take action A, observe reward R in final state S’</a:t>
            </a:r>
            <a:endParaRPr sz="4500"/>
          </a:p>
          <a:p>
            <a:pPr indent="0" lvl="0" marL="1828800" rtl="0" algn="l">
              <a:lnSpc>
                <a:spcPct val="80000"/>
              </a:lnSpc>
              <a:spcBef>
                <a:spcPts val="800"/>
              </a:spcBef>
              <a:spcAft>
                <a:spcPts val="0"/>
              </a:spcAft>
              <a:buSzPct val="115555"/>
              <a:buNone/>
            </a:pPr>
            <a:r>
              <a:rPr lang="en" sz="4500"/>
              <a:t>choose action A’ from state S’ using policy 𝜀 - greedy</a:t>
            </a:r>
            <a:br>
              <a:rPr lang="en" sz="4500"/>
            </a:br>
            <a:endParaRPr sz="4500"/>
          </a:p>
          <a:p>
            <a:pPr indent="0" lvl="0" marL="1828800" rtl="0" algn="l">
              <a:lnSpc>
                <a:spcPct val="80000"/>
              </a:lnSpc>
              <a:spcBef>
                <a:spcPts val="800"/>
              </a:spcBef>
              <a:spcAft>
                <a:spcPts val="0"/>
              </a:spcAft>
              <a:buSzPct val="115555"/>
              <a:buNone/>
            </a:pPr>
            <a:r>
              <a:rPr lang="en" sz="4500"/>
              <a:t>update (S,A) with Bellman Equation</a:t>
            </a:r>
            <a:endParaRPr sz="4500"/>
          </a:p>
          <a:p>
            <a:pPr indent="0" lvl="0" marL="1828800" rtl="0" algn="l">
              <a:lnSpc>
                <a:spcPct val="80000"/>
              </a:lnSpc>
              <a:spcBef>
                <a:spcPts val="800"/>
              </a:spcBef>
              <a:spcAft>
                <a:spcPts val="0"/>
              </a:spcAft>
              <a:buSzPct val="115555"/>
              <a:buNone/>
            </a:pPr>
            <a:r>
              <a:rPr lang="en" sz="4500"/>
              <a:t>S ←  S’ ;  A← A’ ;</a:t>
            </a:r>
            <a:endParaRPr sz="4500"/>
          </a:p>
          <a:p>
            <a:pPr indent="0" lvl="0" marL="1828800" rtl="0" algn="l">
              <a:lnSpc>
                <a:spcPct val="80000"/>
              </a:lnSpc>
              <a:spcBef>
                <a:spcPts val="800"/>
              </a:spcBef>
              <a:spcAft>
                <a:spcPts val="0"/>
              </a:spcAft>
              <a:buSzPct val="115555"/>
              <a:buNone/>
            </a:pPr>
            <a:r>
              <a:rPr lang="en" sz="4500"/>
              <a:t>update Rewards for passing roads and selected station</a:t>
            </a:r>
            <a:endParaRPr sz="4500"/>
          </a:p>
          <a:p>
            <a:pPr indent="457200" lvl="0" marL="0" rtl="0" algn="l">
              <a:lnSpc>
                <a:spcPct val="80000"/>
              </a:lnSpc>
              <a:spcBef>
                <a:spcPts val="800"/>
              </a:spcBef>
              <a:spcAft>
                <a:spcPts val="0"/>
              </a:spcAft>
              <a:buSzPct val="115555"/>
              <a:buNone/>
            </a:pPr>
            <a:r>
              <a:rPr lang="en" sz="4500"/>
              <a:t>until S is in TerminalSet</a:t>
            </a:r>
            <a:endParaRPr sz="4500"/>
          </a:p>
          <a:p>
            <a:pPr indent="0" lvl="0" marL="0" rtl="0" algn="l">
              <a:lnSpc>
                <a:spcPct val="80000"/>
              </a:lnSpc>
              <a:spcBef>
                <a:spcPts val="800"/>
              </a:spcBef>
              <a:spcAft>
                <a:spcPts val="0"/>
              </a:spcAft>
              <a:buSzPct val="115555"/>
              <a:buNone/>
            </a:pPr>
            <a:r>
              <a:rPr lang="en" sz="4500"/>
              <a:t>update  the Allocation</a:t>
            </a:r>
            <a:endParaRPr sz="4500"/>
          </a:p>
          <a:p>
            <a:pPr indent="457200" lvl="0" marL="1828800" rtl="0" algn="l">
              <a:lnSpc>
                <a:spcPct val="80000"/>
              </a:lnSpc>
              <a:spcBef>
                <a:spcPts val="800"/>
              </a:spcBef>
              <a:spcAft>
                <a:spcPts val="0"/>
              </a:spcAft>
              <a:buSzPct val="179310"/>
              <a:buNone/>
            </a:pPr>
            <a:r>
              <a:t/>
            </a:r>
            <a:endParaRPr sz="2900"/>
          </a:p>
          <a:p>
            <a:pPr indent="457200" lvl="0" marL="1828800" rtl="0" algn="l">
              <a:lnSpc>
                <a:spcPct val="115000"/>
              </a:lnSpc>
              <a:spcBef>
                <a:spcPts val="800"/>
              </a:spcBef>
              <a:spcAft>
                <a:spcPts val="0"/>
              </a:spcAft>
              <a:buSzPct val="179310"/>
              <a:buNone/>
            </a:pPr>
            <a:r>
              <a:t/>
            </a:r>
            <a:endParaRPr sz="2900"/>
          </a:p>
          <a:p>
            <a:pPr indent="0" lvl="0" marL="457200" rtl="0" algn="l">
              <a:lnSpc>
                <a:spcPct val="115000"/>
              </a:lnSpc>
              <a:spcBef>
                <a:spcPts val="1200"/>
              </a:spcBef>
              <a:spcAft>
                <a:spcPts val="0"/>
              </a:spcAft>
              <a:buSzPts val="1300"/>
              <a:buNone/>
            </a:pPr>
            <a:r>
              <a:t/>
            </a:r>
            <a:endParaRPr/>
          </a:p>
          <a:p>
            <a:pPr indent="0" lvl="0" marL="45720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de4df18800_2_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Code Implementation</a:t>
            </a:r>
            <a:endParaRPr/>
          </a:p>
        </p:txBody>
      </p:sp>
      <p:sp>
        <p:nvSpPr>
          <p:cNvPr id="300" name="Google Shape;300;gde4df18800_2_0"/>
          <p:cNvSpPr txBox="1"/>
          <p:nvPr>
            <p:ph idx="1" type="body"/>
          </p:nvPr>
        </p:nvSpPr>
        <p:spPr>
          <a:xfrm>
            <a:off x="1297500" y="1440300"/>
            <a:ext cx="7038900" cy="2911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60000"/>
              </a:lnSpc>
              <a:spcBef>
                <a:spcPts val="0"/>
              </a:spcBef>
              <a:spcAft>
                <a:spcPts val="0"/>
              </a:spcAft>
              <a:buNone/>
            </a:pPr>
            <a:r>
              <a:t/>
            </a:r>
            <a:endParaRPr sz="3150"/>
          </a:p>
          <a:p>
            <a:pPr indent="-300831" lvl="0" marL="457200" rtl="0" algn="l">
              <a:lnSpc>
                <a:spcPct val="160000"/>
              </a:lnSpc>
              <a:spcBef>
                <a:spcPts val="0"/>
              </a:spcBef>
              <a:spcAft>
                <a:spcPts val="0"/>
              </a:spcAft>
              <a:buSzPct val="100000"/>
              <a:buChar char="●"/>
            </a:pPr>
            <a:r>
              <a:rPr lang="en" sz="4550"/>
              <a:t>The algorithm has been coded in Python.</a:t>
            </a:r>
            <a:endParaRPr sz="4550"/>
          </a:p>
          <a:p>
            <a:pPr indent="-300831" lvl="0" marL="457200" rtl="0" algn="l">
              <a:lnSpc>
                <a:spcPct val="160000"/>
              </a:lnSpc>
              <a:spcBef>
                <a:spcPts val="0"/>
              </a:spcBef>
              <a:spcAft>
                <a:spcPts val="0"/>
              </a:spcAft>
              <a:buSzPct val="100000"/>
              <a:buChar char="●"/>
            </a:pPr>
            <a:r>
              <a:rPr lang="en" sz="4550"/>
              <a:t>It is a multi threaded implementation of the resource allocation problem  where each EV requesting charging is assigned a thread which finds it optimal route and keeps the resource(Charging Station) occupied until the completion of its charging time. After which the resource is de allocated.</a:t>
            </a:r>
            <a:endParaRPr sz="4550"/>
          </a:p>
          <a:p>
            <a:pPr indent="-300831" lvl="0" marL="457200" rtl="0" algn="l">
              <a:lnSpc>
                <a:spcPct val="160000"/>
              </a:lnSpc>
              <a:spcBef>
                <a:spcPts val="0"/>
              </a:spcBef>
              <a:spcAft>
                <a:spcPts val="0"/>
              </a:spcAft>
              <a:buSzPct val="100000"/>
              <a:buChar char="●"/>
            </a:pPr>
            <a:r>
              <a:rPr lang="en" sz="4550"/>
              <a:t>Assumptions : </a:t>
            </a:r>
            <a:endParaRPr sz="4550"/>
          </a:p>
          <a:p>
            <a:pPr indent="-300831" lvl="0" marL="1085850" rtl="0" algn="l">
              <a:lnSpc>
                <a:spcPct val="160000"/>
              </a:lnSpc>
              <a:spcBef>
                <a:spcPts val="0"/>
              </a:spcBef>
              <a:spcAft>
                <a:spcPts val="0"/>
              </a:spcAft>
              <a:buSzPct val="100000"/>
              <a:buChar char="●"/>
            </a:pPr>
            <a:r>
              <a:rPr lang="en" sz="4550"/>
              <a:t>There are 3 different classes of EVs, each having their own Battery capacity.</a:t>
            </a:r>
            <a:endParaRPr sz="4550"/>
          </a:p>
          <a:p>
            <a:pPr indent="-300831" lvl="0" marL="1085850" rtl="0" algn="l">
              <a:lnSpc>
                <a:spcPct val="160000"/>
              </a:lnSpc>
              <a:spcBef>
                <a:spcPts val="0"/>
              </a:spcBef>
              <a:spcAft>
                <a:spcPts val="0"/>
              </a:spcAft>
              <a:buSzPct val="100000"/>
              <a:buChar char="●"/>
            </a:pPr>
            <a:r>
              <a:rPr lang="en" sz="4550"/>
              <a:t>Each unit of Battery takes 1 second to get charged.</a:t>
            </a:r>
            <a:endParaRPr sz="4550"/>
          </a:p>
          <a:p>
            <a:pPr indent="-300831" lvl="0" marL="1085850" rtl="0" algn="l">
              <a:lnSpc>
                <a:spcPct val="160000"/>
              </a:lnSpc>
              <a:spcBef>
                <a:spcPts val="0"/>
              </a:spcBef>
              <a:spcAft>
                <a:spcPts val="0"/>
              </a:spcAft>
              <a:buSzPct val="100000"/>
              <a:buChar char="●"/>
            </a:pPr>
            <a:r>
              <a:rPr lang="en" sz="4550"/>
              <a:t>Negligible amount of charge is spent in travelling from the point of request to the Charging Station.</a:t>
            </a:r>
            <a:endParaRPr sz="4550"/>
          </a:p>
          <a:p>
            <a:pPr indent="-300831" lvl="0" marL="457200" rtl="0" algn="l">
              <a:lnSpc>
                <a:spcPct val="160000"/>
              </a:lnSpc>
              <a:spcBef>
                <a:spcPts val="0"/>
              </a:spcBef>
              <a:spcAft>
                <a:spcPts val="0"/>
              </a:spcAft>
              <a:buSzPct val="100000"/>
              <a:buChar char="●"/>
            </a:pPr>
            <a:r>
              <a:rPr lang="en" sz="4550"/>
              <a:t>The charging time is calculated based on the total battery capacity and remaining charge.</a:t>
            </a:r>
            <a:endParaRPr sz="4550"/>
          </a:p>
          <a:p>
            <a:pPr indent="-300831" lvl="0" marL="457200" rtl="0" algn="l">
              <a:lnSpc>
                <a:spcPct val="160000"/>
              </a:lnSpc>
              <a:spcBef>
                <a:spcPts val="0"/>
              </a:spcBef>
              <a:spcAft>
                <a:spcPts val="0"/>
              </a:spcAft>
              <a:buSzPct val="100000"/>
              <a:buChar char="●"/>
            </a:pPr>
            <a:r>
              <a:rPr lang="en" sz="4550"/>
              <a:t>The Dynamic Price is fixed based on the congestion at the Charging Station (more the congestion, more the price).</a:t>
            </a:r>
            <a:endParaRPr sz="4550"/>
          </a:p>
          <a:p>
            <a:pPr indent="0" lvl="0" marL="0" rtl="0" algn="l">
              <a:lnSpc>
                <a:spcPct val="115000"/>
              </a:lnSpc>
              <a:spcBef>
                <a:spcPts val="800"/>
              </a:spcBef>
              <a:spcAft>
                <a:spcPts val="0"/>
              </a:spcAft>
              <a:buNone/>
            </a:pPr>
            <a:r>
              <a:t/>
            </a:r>
            <a:endParaRPr sz="2900"/>
          </a:p>
          <a:p>
            <a:pPr indent="0" lvl="0" marL="0" rtl="0" algn="l">
              <a:lnSpc>
                <a:spcPct val="115000"/>
              </a:lnSpc>
              <a:spcBef>
                <a:spcPts val="1200"/>
              </a:spcBef>
              <a:spcAft>
                <a:spcPts val="1200"/>
              </a:spcAft>
              <a:buSzPts val="13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1297500" y="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Sample Input and Output</a:t>
            </a:r>
            <a:endParaRPr/>
          </a:p>
        </p:txBody>
      </p:sp>
      <p:sp>
        <p:nvSpPr>
          <p:cNvPr id="306" name="Google Shape;306;p2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07" name="Google Shape;307;p28"/>
          <p:cNvPicPr preferRelativeResize="0"/>
          <p:nvPr/>
        </p:nvPicPr>
        <p:blipFill>
          <a:blip r:embed="rId3">
            <a:alphaModFix/>
          </a:blip>
          <a:stretch>
            <a:fillRect/>
          </a:stretch>
        </p:blipFill>
        <p:spPr>
          <a:xfrm>
            <a:off x="2024300" y="695500"/>
            <a:ext cx="5585299" cy="438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33"/>
              <a:t>Abstract</a:t>
            </a:r>
            <a:endParaRPr/>
          </a:p>
        </p:txBody>
      </p:sp>
      <p:sp>
        <p:nvSpPr>
          <p:cNvPr id="147" name="Google Shape;147;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05117" lvl="0" marL="457200" rtl="0" algn="l">
              <a:lnSpc>
                <a:spcPct val="130000"/>
              </a:lnSpc>
              <a:spcBef>
                <a:spcPts val="0"/>
              </a:spcBef>
              <a:spcAft>
                <a:spcPts val="0"/>
              </a:spcAft>
              <a:buSzPts val="1205"/>
              <a:buChar char="●"/>
            </a:pPr>
            <a:r>
              <a:rPr lang="en" sz="1205"/>
              <a:t>Navigation systems can help in allocating public charging stations to electric vehicles (EVs) with the aim of minimizing EVs’ charging time by integrating sufficient data. </a:t>
            </a:r>
            <a:endParaRPr sz="1205"/>
          </a:p>
          <a:p>
            <a:pPr indent="-305117" lvl="0" marL="457200" rtl="0" algn="l">
              <a:lnSpc>
                <a:spcPct val="130000"/>
              </a:lnSpc>
              <a:spcBef>
                <a:spcPts val="0"/>
              </a:spcBef>
              <a:spcAft>
                <a:spcPts val="0"/>
              </a:spcAft>
              <a:buSzPts val="1205"/>
              <a:buChar char="●"/>
            </a:pPr>
            <a:r>
              <a:rPr lang="en" sz="1205"/>
              <a:t>However, the existing systems only consider their travel time and transform the allocation as a routing problem.</a:t>
            </a:r>
            <a:endParaRPr sz="1205"/>
          </a:p>
          <a:p>
            <a:pPr indent="-305117" lvl="0" marL="457200" rtl="0" algn="l">
              <a:lnSpc>
                <a:spcPct val="130000"/>
              </a:lnSpc>
              <a:spcBef>
                <a:spcPts val="0"/>
              </a:spcBef>
              <a:spcAft>
                <a:spcPts val="0"/>
              </a:spcAft>
              <a:buSzPts val="1205"/>
              <a:buChar char="●"/>
            </a:pPr>
            <a:r>
              <a:rPr lang="en" sz="1205"/>
              <a:t>Here, we involve the queuing time in stations as one part of EVs’ charging time, and another part is the travel time on roads</a:t>
            </a:r>
            <a:endParaRPr sz="1205"/>
          </a:p>
          <a:p>
            <a:pPr indent="-305117" lvl="0" marL="457200" rtl="0" algn="l">
              <a:lnSpc>
                <a:spcPct val="130000"/>
              </a:lnSpc>
              <a:spcBef>
                <a:spcPts val="0"/>
              </a:spcBef>
              <a:spcAft>
                <a:spcPts val="0"/>
              </a:spcAft>
              <a:buSzPts val="1205"/>
              <a:buChar char="●"/>
            </a:pPr>
            <a:r>
              <a:rPr lang="en" sz="1205"/>
              <a:t>We constructed a joint-resource congestion game to describe the interaction between vehicles and resources</a:t>
            </a:r>
            <a:endParaRPr sz="1205"/>
          </a:p>
          <a:p>
            <a:pPr indent="-305117" lvl="0" marL="457200" rtl="0" algn="l">
              <a:lnSpc>
                <a:spcPct val="130000"/>
              </a:lnSpc>
              <a:spcBef>
                <a:spcPts val="0"/>
              </a:spcBef>
              <a:spcAft>
                <a:spcPts val="0"/>
              </a:spcAft>
              <a:buSzPts val="1205"/>
              <a:buChar char="●"/>
            </a:pPr>
            <a:r>
              <a:rPr lang="en" sz="1205"/>
              <a:t>With a finite number of players (vehicles) and resources (roads and charging stations) , there exists a Nash equilibrium.</a:t>
            </a:r>
            <a:endParaRPr sz="1205"/>
          </a:p>
          <a:p>
            <a:pPr indent="-305117" lvl="0" marL="457200" rtl="0" algn="l">
              <a:lnSpc>
                <a:spcPct val="130000"/>
              </a:lnSpc>
              <a:spcBef>
                <a:spcPts val="0"/>
              </a:spcBef>
              <a:spcAft>
                <a:spcPts val="0"/>
              </a:spcAft>
              <a:buSzPts val="1205"/>
              <a:buChar char="●"/>
            </a:pPr>
            <a:r>
              <a:rPr lang="en" sz="1205"/>
              <a:t>To realize a dynamic  allocation work, we applied the Q-learning algorithm, defining sets of states and actions in our constructed environment.</a:t>
            </a:r>
            <a:endParaRPr sz="120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Conclusion</a:t>
            </a:r>
            <a:endParaRPr/>
          </a:p>
        </p:txBody>
      </p:sp>
      <p:sp>
        <p:nvSpPr>
          <p:cNvPr id="313" name="Google Shape;313;p2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We investigated a strategy for the allocation of EVs to stations with a reinforcement learning Q-learning Algorithm, which can be deployed on navigation systems.</a:t>
            </a:r>
            <a:endParaRPr/>
          </a:p>
          <a:p>
            <a:pPr indent="-311150" lvl="0" marL="457200" rtl="0" algn="l">
              <a:lnSpc>
                <a:spcPct val="115000"/>
              </a:lnSpc>
              <a:spcBef>
                <a:spcPts val="0"/>
              </a:spcBef>
              <a:spcAft>
                <a:spcPts val="0"/>
              </a:spcAft>
              <a:buSzPts val="1300"/>
              <a:buChar char="●"/>
            </a:pPr>
            <a:r>
              <a:rPr lang="en"/>
              <a:t>We considered time costs both on roads and at charging stations, which were affected by their congestion status. </a:t>
            </a:r>
            <a:endParaRPr/>
          </a:p>
          <a:p>
            <a:pPr indent="-311150" lvl="0" marL="457200" rtl="0" algn="l">
              <a:lnSpc>
                <a:spcPct val="115000"/>
              </a:lnSpc>
              <a:spcBef>
                <a:spcPts val="0"/>
              </a:spcBef>
              <a:spcAft>
                <a:spcPts val="0"/>
              </a:spcAft>
              <a:buSzPts val="1300"/>
              <a:buChar char="●"/>
            </a:pPr>
            <a:r>
              <a:rPr lang="en"/>
              <a:t>We used a grid world to set the simulation environment. The target stations were fixed in special grids according to their distance from the start point.</a:t>
            </a:r>
            <a:endParaRPr/>
          </a:p>
          <a:p>
            <a:pPr indent="-311150" lvl="0" marL="457200" rtl="0" algn="l">
              <a:lnSpc>
                <a:spcPct val="115000"/>
              </a:lnSpc>
              <a:spcBef>
                <a:spcPts val="0"/>
              </a:spcBef>
              <a:spcAft>
                <a:spcPts val="0"/>
              </a:spcAft>
              <a:buSzPts val="1300"/>
              <a:buChar char="●"/>
            </a:pPr>
            <a:r>
              <a:rPr lang="en"/>
              <a:t>Each grid had its own reward, which was mapped as the time costs of using its corresponding road or station.</a:t>
            </a:r>
            <a:endParaRPr/>
          </a:p>
          <a:p>
            <a:pPr indent="-311150" lvl="0" marL="457200" rtl="0" algn="l">
              <a:lnSpc>
                <a:spcPct val="115000"/>
              </a:lnSpc>
              <a:spcBef>
                <a:spcPts val="0"/>
              </a:spcBef>
              <a:spcAft>
                <a:spcPts val="0"/>
              </a:spcAft>
              <a:buSzPts val="1300"/>
              <a:buChar char="●"/>
            </a:pPr>
            <a:r>
              <a:rPr lang="en"/>
              <a:t>We allocated stations to EVs one by one. The terminal allocation result for each EV was the station minimizing its charging time cost and the price was dynamically calculated.</a:t>
            </a:r>
            <a:endParaRPr/>
          </a:p>
          <a:p>
            <a:pPr indent="-311150" lvl="0" marL="457200" rtl="0" algn="l">
              <a:lnSpc>
                <a:spcPct val="115000"/>
              </a:lnSpc>
              <a:spcBef>
                <a:spcPts val="0"/>
              </a:spcBef>
              <a:spcAft>
                <a:spcPts val="0"/>
              </a:spcAft>
              <a:buSzPts val="1300"/>
              <a:buChar char="●"/>
            </a:pPr>
            <a:r>
              <a:rPr lang="en"/>
              <a:t>Each EV’s strategy was determined by the environment in which it was.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Future Work</a:t>
            </a:r>
            <a:endParaRPr/>
          </a:p>
        </p:txBody>
      </p:sp>
      <p:sp>
        <p:nvSpPr>
          <p:cNvPr id="319" name="Google Shape;319;p3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sz="1200"/>
              <a:t>Include the Real Time Traffic Congestion Data into the Algorithm.</a:t>
            </a:r>
            <a:endParaRPr sz="1200"/>
          </a:p>
          <a:p>
            <a:pPr indent="-304800" lvl="0" marL="457200" rtl="0" algn="l">
              <a:lnSpc>
                <a:spcPct val="150000"/>
              </a:lnSpc>
              <a:spcBef>
                <a:spcPts val="0"/>
              </a:spcBef>
              <a:spcAft>
                <a:spcPts val="0"/>
              </a:spcAft>
              <a:buSzPts val="1200"/>
              <a:buChar char="●"/>
            </a:pPr>
            <a:r>
              <a:rPr lang="en" sz="1200"/>
              <a:t>Include the Amount of Charge being spent to travel from the Point of Request to the Ch</a:t>
            </a:r>
            <a:r>
              <a:rPr lang="en" sz="1200"/>
              <a:t>a</a:t>
            </a:r>
            <a:r>
              <a:rPr lang="en" sz="1200"/>
              <a:t>rging Station.</a:t>
            </a:r>
            <a:endParaRPr sz="1200"/>
          </a:p>
          <a:p>
            <a:pPr indent="-304800" lvl="0" marL="457200" rtl="0" algn="l">
              <a:lnSpc>
                <a:spcPct val="150000"/>
              </a:lnSpc>
              <a:spcBef>
                <a:spcPts val="0"/>
              </a:spcBef>
              <a:spcAft>
                <a:spcPts val="0"/>
              </a:spcAft>
              <a:buSzPts val="1200"/>
              <a:buChar char="●"/>
            </a:pPr>
            <a:r>
              <a:rPr lang="en" sz="1200"/>
              <a:t>Allow EV drivers to choose their charging stations based on the Dynamic Price.</a:t>
            </a:r>
            <a:endParaRPr sz="1200"/>
          </a:p>
          <a:p>
            <a:pPr indent="-304800" lvl="0" marL="457200" rtl="0" algn="l">
              <a:lnSpc>
                <a:spcPct val="150000"/>
              </a:lnSpc>
              <a:spcBef>
                <a:spcPts val="0"/>
              </a:spcBef>
              <a:spcAft>
                <a:spcPts val="0"/>
              </a:spcAft>
              <a:buSzPts val="1200"/>
              <a:buChar char="●"/>
            </a:pPr>
            <a:r>
              <a:rPr lang="en" sz="1200"/>
              <a:t>An application can be created to automate the whole process using GPS location and the Current Battery information received from the EV control unit.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References</a:t>
            </a:r>
            <a:endParaRPr/>
          </a:p>
        </p:txBody>
      </p:sp>
      <p:sp>
        <p:nvSpPr>
          <p:cNvPr id="325" name="Google Shape;325;p3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sz="1200"/>
              <a:t>Johari, R.; Tsitsiklis, J.N. Network Resource Allocation and A Congestion Game: The single link case. In Proceedings of the 42nd IEEE International Conference on Decision and Control (IEEE Cat. No.03CH37475), Maui, HI, USA, 9–12 December 2003</a:t>
            </a:r>
            <a:endParaRPr sz="1200"/>
          </a:p>
          <a:p>
            <a:pPr indent="-304800" lvl="0" marL="457200" rtl="0" algn="l">
              <a:lnSpc>
                <a:spcPct val="150000"/>
              </a:lnSpc>
              <a:spcBef>
                <a:spcPts val="0"/>
              </a:spcBef>
              <a:spcAft>
                <a:spcPts val="0"/>
              </a:spcAft>
              <a:buSzPts val="1200"/>
              <a:buChar char="●"/>
            </a:pPr>
            <a:r>
              <a:rPr lang="en" sz="1200"/>
              <a:t>Rosenthal, R.W. A Class of Games Possessing Pure-Strategy Nash Equilibria. Int. J. Game Theory 1973, 2, 65–67</a:t>
            </a:r>
            <a:endParaRPr sz="1200"/>
          </a:p>
          <a:p>
            <a:pPr indent="-304800" lvl="0" marL="457200" rtl="0" algn="l">
              <a:lnSpc>
                <a:spcPct val="150000"/>
              </a:lnSpc>
              <a:spcBef>
                <a:spcPts val="0"/>
              </a:spcBef>
              <a:spcAft>
                <a:spcPts val="0"/>
              </a:spcAft>
              <a:buSzPts val="1200"/>
              <a:buChar char="●"/>
            </a:pPr>
            <a:r>
              <a:rPr lang="en" sz="1200"/>
              <a:t>Akbari, M.; Brenna, M.; Longo, M. Optimal Locating of Electric Vehicle Charging Stations by Application of Genetic Algorithm. Sustainability 2018, 10, 1076.</a:t>
            </a:r>
            <a:endParaRPr sz="1200"/>
          </a:p>
          <a:p>
            <a:pPr indent="-304800" lvl="0" marL="457200" rtl="0" algn="l">
              <a:lnSpc>
                <a:spcPct val="150000"/>
              </a:lnSpc>
              <a:spcBef>
                <a:spcPts val="0"/>
              </a:spcBef>
              <a:spcAft>
                <a:spcPts val="0"/>
              </a:spcAft>
              <a:buSzPts val="1200"/>
              <a:buChar char="●"/>
            </a:pPr>
            <a:r>
              <a:rPr lang="en" sz="1200"/>
              <a:t>An introduction to Q-Learning: Reinforcement Learning.</a:t>
            </a:r>
            <a:endParaRPr sz="1200"/>
          </a:p>
          <a:p>
            <a:pPr indent="-304800" lvl="0" marL="457200" rtl="0" algn="l">
              <a:lnSpc>
                <a:spcPct val="150000"/>
              </a:lnSpc>
              <a:spcBef>
                <a:spcPts val="0"/>
              </a:spcBef>
              <a:spcAft>
                <a:spcPts val="0"/>
              </a:spcAft>
              <a:buSzPts val="1200"/>
              <a:buChar char="●"/>
            </a:pPr>
            <a:r>
              <a:rPr lang="en" sz="1200"/>
              <a:t>Simple Reinforcement Learning (towardsdatascience.com)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2278500" y="811200"/>
            <a:ext cx="4587000" cy="3521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n"/>
              <a:t>Thank You</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2278500" y="811200"/>
            <a:ext cx="4587000" cy="3521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n"/>
              <a:t>Some Terminologies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33"/>
              <a:t>Congestion Game Model</a:t>
            </a:r>
            <a:endParaRPr/>
          </a:p>
        </p:txBody>
      </p:sp>
      <p:sp>
        <p:nvSpPr>
          <p:cNvPr id="158" name="Google Shape;158;p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The congestion game model is a class of non-cooperative game in which the cost of a selfish player depends on the total number of players playing the same strategy , The congestion game is a common method to solve resource allocation problems.</a:t>
            </a:r>
            <a:endParaRPr/>
          </a:p>
          <a:p>
            <a:pPr indent="-311150" lvl="0" marL="457200" rtl="0" algn="l">
              <a:lnSpc>
                <a:spcPct val="150000"/>
              </a:lnSpc>
              <a:spcBef>
                <a:spcPts val="0"/>
              </a:spcBef>
              <a:spcAft>
                <a:spcPts val="0"/>
              </a:spcAft>
              <a:buSzPts val="1300"/>
              <a:buChar char="●"/>
            </a:pPr>
            <a:r>
              <a:rPr lang="en"/>
              <a:t>Roads and stations are congestible resources. They can be thought of as joint resources because roads link EVs to stations. We construct a joint-resource congestion game to describe our problem.</a:t>
            </a:r>
            <a:endParaRPr/>
          </a:p>
          <a:p>
            <a:pPr indent="0" lvl="0" marL="457200" rtl="0" algn="l">
              <a:lnSpc>
                <a:spcPct val="150000"/>
              </a:lnSpc>
              <a:spcBef>
                <a:spcPts val="1200"/>
              </a:spcBef>
              <a:spcAft>
                <a:spcPts val="0"/>
              </a:spcAft>
              <a:buSzPts val="1300"/>
              <a:buNone/>
            </a:pPr>
            <a:r>
              <a:t/>
            </a:r>
            <a:endParaRPr/>
          </a:p>
          <a:p>
            <a:pPr indent="0" lvl="0" marL="457200" rtl="0" algn="l">
              <a:lnSpc>
                <a:spcPct val="150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33"/>
              <a:t>Congestion Game Model</a:t>
            </a:r>
            <a:endParaRPr/>
          </a:p>
        </p:txBody>
      </p:sp>
      <p:sp>
        <p:nvSpPr>
          <p:cNvPr id="164" name="Google Shape;164;p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 congestion model (N,M,(Ai)i∈N ,(cj )j∈M) is defined as follows:</a:t>
            </a:r>
            <a:endParaRPr/>
          </a:p>
          <a:p>
            <a:pPr indent="-311150" lvl="0" marL="457200" rtl="0" algn="l">
              <a:lnSpc>
                <a:spcPct val="150000"/>
              </a:lnSpc>
              <a:spcBef>
                <a:spcPts val="0"/>
              </a:spcBef>
              <a:spcAft>
                <a:spcPts val="0"/>
              </a:spcAft>
              <a:buSzPts val="1300"/>
              <a:buChar char="●"/>
            </a:pPr>
            <a:r>
              <a:rPr lang="en"/>
              <a:t>N = {1..n} denotes the set of </a:t>
            </a:r>
            <a:r>
              <a:rPr lang="en">
                <a:solidFill>
                  <a:srgbClr val="00FF00"/>
                </a:solidFill>
              </a:rPr>
              <a:t>PLAYERS</a:t>
            </a:r>
            <a:endParaRPr>
              <a:solidFill>
                <a:srgbClr val="00FF00"/>
              </a:solidFill>
            </a:endParaRPr>
          </a:p>
          <a:p>
            <a:pPr indent="-311150" lvl="0" marL="457200" rtl="0" algn="l">
              <a:lnSpc>
                <a:spcPct val="150000"/>
              </a:lnSpc>
              <a:spcBef>
                <a:spcPts val="0"/>
              </a:spcBef>
              <a:spcAft>
                <a:spcPts val="0"/>
              </a:spcAft>
              <a:buSzPts val="1300"/>
              <a:buChar char="●"/>
            </a:pPr>
            <a:r>
              <a:rPr lang="en"/>
              <a:t>M = {1..m} denotes the set of facilities/</a:t>
            </a:r>
            <a:r>
              <a:rPr lang="en">
                <a:solidFill>
                  <a:srgbClr val="00FF00"/>
                </a:solidFill>
              </a:rPr>
              <a:t>RESOURCES</a:t>
            </a:r>
            <a:endParaRPr>
              <a:solidFill>
                <a:srgbClr val="00FF00"/>
              </a:solidFill>
            </a:endParaRPr>
          </a:p>
          <a:p>
            <a:pPr indent="-311150" lvl="0" marL="457200" rtl="0" algn="l">
              <a:lnSpc>
                <a:spcPct val="150000"/>
              </a:lnSpc>
              <a:spcBef>
                <a:spcPts val="0"/>
              </a:spcBef>
              <a:spcAft>
                <a:spcPts val="0"/>
              </a:spcAft>
              <a:buSzPts val="1300"/>
              <a:buChar char="●"/>
            </a:pPr>
            <a:r>
              <a:rPr lang="en"/>
              <a:t>For i ∈ N, Ai denotes the set of </a:t>
            </a:r>
            <a:r>
              <a:rPr lang="en">
                <a:solidFill>
                  <a:srgbClr val="00FF00"/>
                </a:solidFill>
              </a:rPr>
              <a:t>STRATEGIES</a:t>
            </a:r>
            <a:r>
              <a:rPr lang="en"/>
              <a:t> of player i, where each ai ∈ Ai is a non empty subset of the facilities</a:t>
            </a:r>
            <a:endParaRPr/>
          </a:p>
          <a:p>
            <a:pPr indent="-311150" lvl="0" marL="457200" rtl="0" algn="l">
              <a:lnSpc>
                <a:spcPct val="150000"/>
              </a:lnSpc>
              <a:spcBef>
                <a:spcPts val="0"/>
              </a:spcBef>
              <a:spcAft>
                <a:spcPts val="0"/>
              </a:spcAft>
              <a:buSzPts val="1300"/>
              <a:buChar char="●"/>
            </a:pPr>
            <a:r>
              <a:rPr lang="en"/>
              <a:t>For j ∈ M, cj ∈ Rn denotes the vector of </a:t>
            </a:r>
            <a:r>
              <a:rPr lang="en">
                <a:solidFill>
                  <a:srgbClr val="00FF00"/>
                </a:solidFill>
              </a:rPr>
              <a:t>COSTS</a:t>
            </a:r>
            <a:r>
              <a:rPr lang="en"/>
              <a:t>, where cj (k) is the cost related to each user of facility j, if there are exactly k players using that facility</a:t>
            </a:r>
            <a:endParaRPr/>
          </a:p>
          <a:p>
            <a:pPr indent="0" lvl="0" marL="0" rtl="0" algn="l">
              <a:lnSpc>
                <a:spcPct val="115000"/>
              </a:lnSpc>
              <a:spcBef>
                <a:spcPts val="1200"/>
              </a:spcBef>
              <a:spcAft>
                <a:spcPts val="1200"/>
              </a:spcAft>
              <a:buSzPts val="13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Nash Equilibrium</a:t>
            </a:r>
            <a:endParaRPr b="1" sz="2700"/>
          </a:p>
        </p:txBody>
      </p:sp>
      <p:sp>
        <p:nvSpPr>
          <p:cNvPr id="170" name="Google Shape;170;p7"/>
          <p:cNvSpPr txBox="1"/>
          <p:nvPr>
            <p:ph idx="1" type="body"/>
          </p:nvPr>
        </p:nvSpPr>
        <p:spPr>
          <a:xfrm>
            <a:off x="1297500" y="2802800"/>
            <a:ext cx="7038900" cy="16758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600"/>
              </a:spcBef>
              <a:spcAft>
                <a:spcPts val="0"/>
              </a:spcAft>
              <a:buSzPct val="122352"/>
              <a:buNone/>
            </a:pPr>
            <a:r>
              <a:t/>
            </a:r>
            <a:endParaRPr sz="4250">
              <a:solidFill>
                <a:srgbClr val="202122"/>
              </a:solidFill>
              <a:highlight>
                <a:srgbClr val="FFFFFF"/>
              </a:highlight>
              <a:latin typeface="Arial"/>
              <a:ea typeface="Arial"/>
              <a:cs typeface="Arial"/>
              <a:sym typeface="Arial"/>
            </a:endParaRPr>
          </a:p>
          <a:p>
            <a:pPr indent="0" lvl="0" marL="0" rtl="0" algn="l">
              <a:lnSpc>
                <a:spcPct val="150000"/>
              </a:lnSpc>
              <a:spcBef>
                <a:spcPts val="100"/>
              </a:spcBef>
              <a:spcAft>
                <a:spcPts val="0"/>
              </a:spcAft>
              <a:buSzPct val="108333"/>
              <a:buNone/>
            </a:pPr>
            <a:r>
              <a:rPr lang="en" sz="4800"/>
              <a:t>Prisoner’s dilemma</a:t>
            </a:r>
            <a:endParaRPr sz="4800"/>
          </a:p>
          <a:p>
            <a:pPr indent="-304800" lvl="0" marL="457200" rtl="0" algn="l">
              <a:lnSpc>
                <a:spcPct val="150000"/>
              </a:lnSpc>
              <a:spcBef>
                <a:spcPts val="1200"/>
              </a:spcBef>
              <a:spcAft>
                <a:spcPts val="0"/>
              </a:spcAft>
              <a:buSzPct val="100000"/>
              <a:buChar char="●"/>
            </a:pPr>
            <a:r>
              <a:rPr lang="en" sz="4800"/>
              <a:t>If P and Q each confess, each of them serves 4 years in prison.</a:t>
            </a:r>
            <a:endParaRPr sz="4800"/>
          </a:p>
          <a:p>
            <a:pPr indent="-304800" lvl="0" marL="457200" rtl="0" algn="l">
              <a:lnSpc>
                <a:spcPct val="150000"/>
              </a:lnSpc>
              <a:spcBef>
                <a:spcPts val="0"/>
              </a:spcBef>
              <a:spcAft>
                <a:spcPts val="0"/>
              </a:spcAft>
              <a:buSzPct val="100000"/>
              <a:buChar char="●"/>
            </a:pPr>
            <a:r>
              <a:rPr lang="en" sz="4800"/>
              <a:t>If P confesses  but Q does not confess, P will serve 1 year  and Q will serve 8 years in prison.</a:t>
            </a:r>
            <a:endParaRPr sz="4800"/>
          </a:p>
          <a:p>
            <a:pPr indent="-304800" lvl="0" marL="457200" rtl="0" algn="l">
              <a:lnSpc>
                <a:spcPct val="150000"/>
              </a:lnSpc>
              <a:spcBef>
                <a:spcPts val="0"/>
              </a:spcBef>
              <a:spcAft>
                <a:spcPts val="0"/>
              </a:spcAft>
              <a:buSzPct val="100000"/>
              <a:buChar char="●"/>
            </a:pPr>
            <a:r>
              <a:rPr lang="en" sz="4800"/>
              <a:t>If P does not confess but Q confesses, P will serve 8 years in prison and Q will serve 1 year in prison.</a:t>
            </a:r>
            <a:endParaRPr sz="4800"/>
          </a:p>
          <a:p>
            <a:pPr indent="-304800" lvl="0" marL="457200" rtl="0" algn="l">
              <a:lnSpc>
                <a:spcPct val="150000"/>
              </a:lnSpc>
              <a:spcBef>
                <a:spcPts val="0"/>
              </a:spcBef>
              <a:spcAft>
                <a:spcPts val="0"/>
              </a:spcAft>
              <a:buSzPct val="100000"/>
              <a:buChar char="●"/>
            </a:pPr>
            <a:r>
              <a:rPr lang="en" sz="4800"/>
              <a:t>If P and Q both do not confess, both of them will serve 2 years  in prison..</a:t>
            </a:r>
            <a:endParaRPr sz="4800"/>
          </a:p>
          <a:p>
            <a:pPr indent="0" lvl="0" marL="0" rtl="0" algn="l">
              <a:lnSpc>
                <a:spcPct val="150000"/>
              </a:lnSpc>
              <a:spcBef>
                <a:spcPts val="1200"/>
              </a:spcBef>
              <a:spcAft>
                <a:spcPts val="0"/>
              </a:spcAft>
              <a:buSzPct val="108333"/>
              <a:buNone/>
            </a:pPr>
            <a:r>
              <a:t/>
            </a:r>
            <a:endParaRPr sz="4800"/>
          </a:p>
          <a:p>
            <a:pPr indent="0" lvl="0" marL="0" rtl="0" algn="l">
              <a:lnSpc>
                <a:spcPct val="150000"/>
              </a:lnSpc>
              <a:spcBef>
                <a:spcPts val="1200"/>
              </a:spcBef>
              <a:spcAft>
                <a:spcPts val="0"/>
              </a:spcAft>
              <a:buSzPct val="108333"/>
              <a:buNone/>
            </a:pPr>
            <a:r>
              <a:t/>
            </a:r>
            <a:endParaRPr sz="4800"/>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pic>
        <p:nvPicPr>
          <p:cNvPr id="171" name="Google Shape;171;p7"/>
          <p:cNvPicPr preferRelativeResize="0"/>
          <p:nvPr/>
        </p:nvPicPr>
        <p:blipFill rotWithShape="1">
          <a:blip r:embed="rId3">
            <a:alphaModFix/>
          </a:blip>
          <a:srcRect b="0" l="0" r="0" t="0"/>
          <a:stretch/>
        </p:blipFill>
        <p:spPr>
          <a:xfrm>
            <a:off x="2759050" y="1469525"/>
            <a:ext cx="3886200" cy="117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Nash Equilibrium</a:t>
            </a:r>
            <a:endParaRPr/>
          </a:p>
        </p:txBody>
      </p:sp>
      <p:sp>
        <p:nvSpPr>
          <p:cNvPr id="177" name="Google Shape;177;p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a:p>
            <a:pPr indent="-311150" lvl="0" marL="457200" rtl="0" algn="l">
              <a:lnSpc>
                <a:spcPct val="150000"/>
              </a:lnSpc>
              <a:spcBef>
                <a:spcPts val="1200"/>
              </a:spcBef>
              <a:spcAft>
                <a:spcPts val="0"/>
              </a:spcAft>
              <a:buSzPts val="1300"/>
              <a:buChar char="●"/>
            </a:pPr>
            <a:r>
              <a:rPr lang="en"/>
              <a:t>A Nash Equilibrium is a profile of strategies such that each player’s strategy is a best response against the equilibrium strategies of the other players.</a:t>
            </a:r>
            <a:endParaRPr/>
          </a:p>
          <a:p>
            <a:pPr indent="-311150" lvl="0" marL="457200" rtl="0" algn="l">
              <a:lnSpc>
                <a:spcPct val="150000"/>
              </a:lnSpc>
              <a:spcBef>
                <a:spcPts val="0"/>
              </a:spcBef>
              <a:spcAft>
                <a:spcPts val="0"/>
              </a:spcAft>
              <a:buSzPts val="1300"/>
              <a:buChar char="●"/>
            </a:pPr>
            <a:r>
              <a:rPr lang="en"/>
              <a:t>Theorem : Every finite congestion game has a Nash equilibrium.</a:t>
            </a:r>
            <a:endParaRPr/>
          </a:p>
          <a:p>
            <a:pPr indent="0" lvl="0" marL="0" rtl="0" algn="l">
              <a:lnSpc>
                <a:spcPct val="115000"/>
              </a:lnSpc>
              <a:spcBef>
                <a:spcPts val="1200"/>
              </a:spcBef>
              <a:spcAft>
                <a:spcPts val="1200"/>
              </a:spcAft>
              <a:buSzPts val="13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1252375" y="14560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sz="2700"/>
              <a:t>Reinforcement Learning</a:t>
            </a:r>
            <a:endParaRPr/>
          </a:p>
        </p:txBody>
      </p:sp>
      <p:sp>
        <p:nvSpPr>
          <p:cNvPr id="183" name="Google Shape;183;p9"/>
          <p:cNvSpPr txBox="1"/>
          <p:nvPr>
            <p:ph idx="1" type="body"/>
          </p:nvPr>
        </p:nvSpPr>
        <p:spPr>
          <a:xfrm>
            <a:off x="1297500" y="729075"/>
            <a:ext cx="7038900" cy="31710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sz="1200"/>
              <a:t>Reinforcement Learning(RL) is a type of machine learning technique that enables an agent to learn in an interactive environment by trial and error using feedback from its own actions and experiences.</a:t>
            </a:r>
            <a:endParaRPr sz="1200"/>
          </a:p>
          <a:p>
            <a:pPr indent="-304800" lvl="0" marL="457200" rtl="0" algn="l">
              <a:lnSpc>
                <a:spcPct val="130000"/>
              </a:lnSpc>
              <a:spcBef>
                <a:spcPts val="0"/>
              </a:spcBef>
              <a:spcAft>
                <a:spcPts val="0"/>
              </a:spcAft>
              <a:buSzPts val="1200"/>
              <a:buChar char="●"/>
            </a:pPr>
            <a:r>
              <a:rPr lang="en" sz="1200"/>
              <a:t>Basic reinforcement is modeled as :</a:t>
            </a:r>
            <a:endParaRPr sz="1200"/>
          </a:p>
          <a:p>
            <a:pPr indent="-304800" lvl="1" marL="914400" rtl="0" algn="l">
              <a:lnSpc>
                <a:spcPct val="130000"/>
              </a:lnSpc>
              <a:spcBef>
                <a:spcPts val="0"/>
              </a:spcBef>
              <a:spcAft>
                <a:spcPts val="0"/>
              </a:spcAft>
              <a:buSzPts val="1200"/>
              <a:buChar char="○"/>
            </a:pPr>
            <a:r>
              <a:rPr lang="en" sz="1200"/>
              <a:t>A  set of environment and agent states, S.</a:t>
            </a:r>
            <a:endParaRPr sz="1200"/>
          </a:p>
          <a:p>
            <a:pPr indent="-304800" lvl="1" marL="914400" rtl="0" algn="l">
              <a:lnSpc>
                <a:spcPct val="130000"/>
              </a:lnSpc>
              <a:spcBef>
                <a:spcPts val="0"/>
              </a:spcBef>
              <a:spcAft>
                <a:spcPts val="0"/>
              </a:spcAft>
              <a:buSzPts val="1200"/>
              <a:buChar char="○"/>
            </a:pPr>
            <a:r>
              <a:rPr lang="en" sz="1200"/>
              <a:t> A set of actions, A, of the agent.</a:t>
            </a:r>
            <a:endParaRPr sz="1200"/>
          </a:p>
          <a:p>
            <a:pPr indent="-304800" lvl="1" marL="914400" rtl="0" algn="l">
              <a:lnSpc>
                <a:spcPct val="130000"/>
              </a:lnSpc>
              <a:spcBef>
                <a:spcPts val="0"/>
              </a:spcBef>
              <a:spcAft>
                <a:spcPts val="0"/>
              </a:spcAft>
              <a:buSzPts val="1200"/>
              <a:buChar char="○"/>
            </a:pPr>
            <a:r>
              <a:rPr lang="en" sz="1200"/>
              <a:t>P</a:t>
            </a:r>
            <a:r>
              <a:rPr baseline="-25000" lang="en" sz="1200"/>
              <a:t>a</a:t>
            </a:r>
            <a:r>
              <a:rPr lang="en" sz="1200"/>
              <a:t>(s, s’) = Pr(s</a:t>
            </a:r>
            <a:r>
              <a:rPr baseline="-25000" lang="en" sz="1200"/>
              <a:t>t+1</a:t>
            </a:r>
            <a:r>
              <a:rPr lang="en" sz="1200"/>
              <a:t> = s’ | s</a:t>
            </a:r>
            <a:r>
              <a:rPr baseline="-25000" lang="en" sz="1200"/>
              <a:t>t</a:t>
            </a:r>
            <a:r>
              <a:rPr lang="en" sz="1200"/>
              <a:t> = s, a</a:t>
            </a:r>
            <a:r>
              <a:rPr baseline="-25000" lang="en" sz="1200"/>
              <a:t>t</a:t>
            </a:r>
            <a:r>
              <a:rPr lang="en" sz="1200"/>
              <a:t> = a) is the probability of transition (at time t) from state s to s’ under action a.</a:t>
            </a:r>
            <a:endParaRPr sz="1200"/>
          </a:p>
          <a:p>
            <a:pPr indent="-304800" lvl="1" marL="914400" rtl="0" algn="l">
              <a:lnSpc>
                <a:spcPct val="130000"/>
              </a:lnSpc>
              <a:spcBef>
                <a:spcPts val="0"/>
              </a:spcBef>
              <a:spcAft>
                <a:spcPts val="0"/>
              </a:spcAft>
              <a:buSzPts val="1200"/>
              <a:buChar char="○"/>
            </a:pPr>
            <a:r>
              <a:rPr lang="en" sz="1200"/>
              <a:t>R</a:t>
            </a:r>
            <a:r>
              <a:rPr baseline="-25000" lang="en" sz="1200"/>
              <a:t>a</a:t>
            </a:r>
            <a:r>
              <a:rPr lang="en" sz="1200"/>
              <a:t>(s, s’) is the immediate reward after transition from s to s’ with action a.</a:t>
            </a:r>
            <a:endParaRPr sz="1200"/>
          </a:p>
          <a:p>
            <a:pPr indent="-304800" lvl="0" marL="457200" rtl="0" algn="l">
              <a:lnSpc>
                <a:spcPct val="130000"/>
              </a:lnSpc>
              <a:spcBef>
                <a:spcPts val="0"/>
              </a:spcBef>
              <a:spcAft>
                <a:spcPts val="0"/>
              </a:spcAft>
              <a:buSzPts val="1200"/>
              <a:buChar char="●"/>
            </a:pPr>
            <a:r>
              <a:rPr lang="en" sz="1200"/>
              <a:t>A reinforcement learning agent interacts with its environment in discrete time steps. At each time t, the agent receives the current state s</a:t>
            </a:r>
            <a:r>
              <a:rPr baseline="-25000" lang="en" sz="1200"/>
              <a:t>t</a:t>
            </a:r>
            <a:r>
              <a:rPr lang="en" sz="1200"/>
              <a:t> and reward r</a:t>
            </a:r>
            <a:r>
              <a:rPr baseline="-25000" lang="en" sz="1200"/>
              <a:t>t</a:t>
            </a:r>
            <a:r>
              <a:rPr lang="en" sz="1200"/>
              <a:t>. It then chooses an action a</a:t>
            </a:r>
            <a:r>
              <a:rPr baseline="-25000" lang="en" sz="1200"/>
              <a:t>t</a:t>
            </a:r>
            <a:r>
              <a:rPr lang="en" sz="1200"/>
              <a:t> from the set of available actions which is subsequently sent to the environment.</a:t>
            </a:r>
            <a:endParaRPr sz="1200"/>
          </a:p>
          <a:p>
            <a:pPr indent="-304800" lvl="0" marL="457200" rtl="0" algn="l">
              <a:lnSpc>
                <a:spcPct val="130000"/>
              </a:lnSpc>
              <a:spcBef>
                <a:spcPts val="0"/>
              </a:spcBef>
              <a:spcAft>
                <a:spcPts val="0"/>
              </a:spcAft>
              <a:buSzPts val="1200"/>
              <a:buChar char="●"/>
            </a:pPr>
            <a:r>
              <a:rPr lang="en" sz="1200"/>
              <a:t>The environment moves to a new state s</a:t>
            </a:r>
            <a:r>
              <a:rPr baseline="-25000" lang="en" sz="1200"/>
              <a:t>t+1 </a:t>
            </a:r>
            <a:r>
              <a:rPr lang="en" sz="1200"/>
              <a:t>and the reward r</a:t>
            </a:r>
            <a:r>
              <a:rPr baseline="-25000" lang="en" sz="1200"/>
              <a:t>t+1</a:t>
            </a:r>
            <a:r>
              <a:rPr lang="en" sz="1200"/>
              <a:t> associated with the transition (s</a:t>
            </a:r>
            <a:r>
              <a:rPr baseline="-25000" lang="en" sz="1200"/>
              <a:t>t</a:t>
            </a:r>
            <a:r>
              <a:rPr lang="en" sz="1200"/>
              <a:t> , a</a:t>
            </a:r>
            <a:r>
              <a:rPr baseline="-25000" lang="en" sz="1200"/>
              <a:t>t</a:t>
            </a:r>
            <a:r>
              <a:rPr lang="en" sz="1200"/>
              <a:t>, s</a:t>
            </a:r>
            <a:r>
              <a:rPr baseline="-25000" lang="en" sz="1200"/>
              <a:t>t+1 </a:t>
            </a:r>
            <a:r>
              <a:rPr lang="en" sz="1200"/>
              <a:t>) is determined.</a:t>
            </a:r>
            <a:endParaRPr sz="1200"/>
          </a:p>
          <a:p>
            <a:pPr indent="-304800" lvl="0" marL="457200" rtl="0" algn="l">
              <a:lnSpc>
                <a:spcPct val="130000"/>
              </a:lnSpc>
              <a:spcBef>
                <a:spcPts val="0"/>
              </a:spcBef>
              <a:spcAft>
                <a:spcPts val="0"/>
              </a:spcAft>
              <a:buSzPts val="1200"/>
              <a:buChar char="●"/>
            </a:pPr>
            <a:r>
              <a:rPr lang="en" sz="1200"/>
              <a:t>The goal of Reinforcement Learning agent is to learn a policy                                                                                 π : AxS → [0,1],  π(a, s) = Pr(a</a:t>
            </a:r>
            <a:r>
              <a:rPr baseline="-25000" lang="en" sz="1200"/>
              <a:t>t</a:t>
            </a:r>
            <a:r>
              <a:rPr lang="en" sz="1200"/>
              <a:t> = a | s</a:t>
            </a:r>
            <a:r>
              <a:rPr baseline="-25000" lang="en" sz="1200"/>
              <a:t>t</a:t>
            </a:r>
            <a:r>
              <a:rPr lang="en" sz="1200"/>
              <a:t> = s)  which maximises the expected cumulative rewards.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