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98" r:id="rId3"/>
    <p:sldId id="297" r:id="rId4"/>
    <p:sldId id="258" r:id="rId5"/>
    <p:sldId id="301" r:id="rId6"/>
    <p:sldId id="300" r:id="rId7"/>
    <p:sldId id="302" r:id="rId8"/>
    <p:sldId id="303" r:id="rId9"/>
    <p:sldId id="262" r:id="rId10"/>
    <p:sldId id="306" r:id="rId11"/>
    <p:sldId id="305" r:id="rId12"/>
    <p:sldId id="304" r:id="rId13"/>
    <p:sldId id="307" r:id="rId14"/>
    <p:sldId id="308" r:id="rId15"/>
    <p:sldId id="313" r:id="rId16"/>
    <p:sldId id="311" r:id="rId17"/>
    <p:sldId id="264" r:id="rId18"/>
    <p:sldId id="314" r:id="rId19"/>
    <p:sldId id="315" r:id="rId20"/>
    <p:sldId id="316" r:id="rId21"/>
    <p:sldId id="317" r:id="rId22"/>
    <p:sldId id="318" r:id="rId23"/>
    <p:sldId id="265" r:id="rId24"/>
    <p:sldId id="320" r:id="rId25"/>
    <p:sldId id="272" r:id="rId26"/>
    <p:sldId id="323" r:id="rId27"/>
    <p:sldId id="322" r:id="rId28"/>
    <p:sldId id="324" r:id="rId29"/>
    <p:sldId id="331" r:id="rId30"/>
    <p:sldId id="330" r:id="rId31"/>
    <p:sldId id="267" r:id="rId32"/>
    <p:sldId id="327" r:id="rId33"/>
    <p:sldId id="329" r:id="rId34"/>
    <p:sldId id="328" r:id="rId35"/>
  </p:sldIdLst>
  <p:sldSz cx="9144000" cy="5143500" type="screen16x9"/>
  <p:notesSz cx="6858000" cy="9144000"/>
  <p:embeddedFontLst>
    <p:embeddedFont>
      <p:font typeface="Dosis ExtraLight" panose="020B0604020202020204" charset="0"/>
      <p:regular r:id="rId37"/>
      <p:bold r:id="rId38"/>
    </p:embeddedFont>
    <p:embeddedFont>
      <p:font typeface="Titillium Web" panose="020B0604020202020204" charset="0"/>
      <p:regular r:id="rId39"/>
      <p:bold r:id="rId40"/>
      <p:italic r:id="rId41"/>
      <p:boldItalic r:id="rId42"/>
    </p:embeddedFont>
    <p:embeddedFont>
      <p:font typeface="Titillium Web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2A851-5D23-5248-BED6-7A4AC02D848B}" v="3" dt="2022-09-01T18:10:51.191"/>
    <p1510:client id="{A2DF7D47-C5B9-8BD0-9062-ABEE193E876F}" v="1" dt="2022-09-01T17:49:20.930"/>
  </p1510:revLst>
</p1510:revInfo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ytri Ghosal 1806167" userId="a4be5516-384b-408e-8d21-115e56421ff1" providerId="ADAL" clId="{0082A851-5D23-5248-BED6-7A4AC02D848B}"/>
    <pc:docChg chg="modSld">
      <pc:chgData name="Moytri Ghosal 1806167" userId="a4be5516-384b-408e-8d21-115e56421ff1" providerId="ADAL" clId="{0082A851-5D23-5248-BED6-7A4AC02D848B}" dt="2022-09-01T18:10:51.191" v="2" actId="14100"/>
      <pc:docMkLst>
        <pc:docMk/>
      </pc:docMkLst>
      <pc:sldChg chg="modSp">
        <pc:chgData name="Moytri Ghosal 1806167" userId="a4be5516-384b-408e-8d21-115e56421ff1" providerId="ADAL" clId="{0082A851-5D23-5248-BED6-7A4AC02D848B}" dt="2022-09-01T18:05:12.855" v="1" actId="20577"/>
        <pc:sldMkLst>
          <pc:docMk/>
          <pc:sldMk cId="0" sldId="264"/>
        </pc:sldMkLst>
        <pc:spChg chg="mod">
          <ac:chgData name="Moytri Ghosal 1806167" userId="a4be5516-384b-408e-8d21-115e56421ff1" providerId="ADAL" clId="{0082A851-5D23-5248-BED6-7A4AC02D848B}" dt="2022-09-01T18:05:12.855" v="1" actId="20577"/>
          <ac:spMkLst>
            <pc:docMk/>
            <pc:sldMk cId="0" sldId="264"/>
            <ac:spMk id="3908" creationId="{00000000-0000-0000-0000-000000000000}"/>
          </ac:spMkLst>
        </pc:spChg>
      </pc:sldChg>
      <pc:sldChg chg="modSp">
        <pc:chgData name="Moytri Ghosal 1806167" userId="a4be5516-384b-408e-8d21-115e56421ff1" providerId="ADAL" clId="{0082A851-5D23-5248-BED6-7A4AC02D848B}" dt="2022-09-01T18:10:51.191" v="2" actId="14100"/>
        <pc:sldMkLst>
          <pc:docMk/>
          <pc:sldMk cId="4174933017" sldId="317"/>
        </pc:sldMkLst>
        <pc:spChg chg="mod">
          <ac:chgData name="Moytri Ghosal 1806167" userId="a4be5516-384b-408e-8d21-115e56421ff1" providerId="ADAL" clId="{0082A851-5D23-5248-BED6-7A4AC02D848B}" dt="2022-09-01T18:10:51.191" v="2" actId="14100"/>
          <ac:spMkLst>
            <pc:docMk/>
            <pc:sldMk cId="4174933017" sldId="317"/>
            <ac:spMk id="7" creationId="{00000000-0000-0000-0000-000000000000}"/>
          </ac:spMkLst>
        </pc:spChg>
      </pc:sldChg>
    </pc:docChg>
  </pc:docChgLst>
  <pc:docChgLst>
    <pc:chgData name="1806194 - Shihab Wahed" userId="S::1806194@eee.buet.ac.bd::8f4b26e0-e790-47a4-9de9-81fa68878ade" providerId="AD" clId="Web-{0843B050-CC59-F4B6-BC50-F1171B94D3A6}"/>
    <pc:docChg chg="modSld">
      <pc:chgData name="1806194 - Shihab Wahed" userId="S::1806194@eee.buet.ac.bd::8f4b26e0-e790-47a4-9de9-81fa68878ade" providerId="AD" clId="Web-{0843B050-CC59-F4B6-BC50-F1171B94D3A6}" dt="2022-08-29T05:01:57.082" v="36" actId="20577"/>
      <pc:docMkLst>
        <pc:docMk/>
      </pc:docMkLst>
      <pc:sldChg chg="modSp">
        <pc:chgData name="1806194 - Shihab Wahed" userId="S::1806194@eee.buet.ac.bd::8f4b26e0-e790-47a4-9de9-81fa68878ade" providerId="AD" clId="Web-{0843B050-CC59-F4B6-BC50-F1171B94D3A6}" dt="2022-08-29T04:27:52.760" v="14" actId="20577"/>
        <pc:sldMkLst>
          <pc:docMk/>
          <pc:sldMk cId="2253702395" sldId="307"/>
        </pc:sldMkLst>
        <pc:spChg chg="mod">
          <ac:chgData name="1806194 - Shihab Wahed" userId="S::1806194@eee.buet.ac.bd::8f4b26e0-e790-47a4-9de9-81fa68878ade" providerId="AD" clId="Web-{0843B050-CC59-F4B6-BC50-F1171B94D3A6}" dt="2022-08-29T04:27:52.760" v="14" actId="20577"/>
          <ac:spMkLst>
            <pc:docMk/>
            <pc:sldMk cId="2253702395" sldId="307"/>
            <ac:spMk id="6" creationId="{00000000-0000-0000-0000-000000000000}"/>
          </ac:spMkLst>
        </pc:spChg>
      </pc:sldChg>
      <pc:sldChg chg="modSp">
        <pc:chgData name="1806194 - Shihab Wahed" userId="S::1806194@eee.buet.ac.bd::8f4b26e0-e790-47a4-9de9-81fa68878ade" providerId="AD" clId="Web-{0843B050-CC59-F4B6-BC50-F1171B94D3A6}" dt="2022-08-29T05:01:57.082" v="36" actId="20577"/>
        <pc:sldMkLst>
          <pc:docMk/>
          <pc:sldMk cId="3388942721" sldId="331"/>
        </pc:sldMkLst>
        <pc:spChg chg="mod">
          <ac:chgData name="1806194 - Shihab Wahed" userId="S::1806194@eee.buet.ac.bd::8f4b26e0-e790-47a4-9de9-81fa68878ade" providerId="AD" clId="Web-{0843B050-CC59-F4B6-BC50-F1171B94D3A6}" dt="2022-08-29T05:01:57.082" v="36" actId="20577"/>
          <ac:spMkLst>
            <pc:docMk/>
            <pc:sldMk cId="3388942721" sldId="331"/>
            <ac:spMk id="9" creationId="{00000000-0000-0000-0000-000000000000}"/>
          </ac:spMkLst>
        </pc:spChg>
      </pc:sldChg>
    </pc:docChg>
  </pc:docChgLst>
  <pc:docChgLst>
    <pc:chgData name="1806194 - Shihab Wahed" userId="S::1806194@eee.buet.ac.bd::8f4b26e0-e790-47a4-9de9-81fa68878ade" providerId="AD" clId="Web-{88DE01A1-E111-0D2A-44CC-95BF7F4A4853}"/>
    <pc:docChg chg="modSld">
      <pc:chgData name="1806194 - Shihab Wahed" userId="S::1806194@eee.buet.ac.bd::8f4b26e0-e790-47a4-9de9-81fa68878ade" providerId="AD" clId="Web-{88DE01A1-E111-0D2A-44CC-95BF7F4A4853}" dt="2022-08-29T03:33:25.337" v="123" actId="20577"/>
      <pc:docMkLst>
        <pc:docMk/>
      </pc:docMkLst>
      <pc:sldChg chg="modSp">
        <pc:chgData name="1806194 - Shihab Wahed" userId="S::1806194@eee.buet.ac.bd::8f4b26e0-e790-47a4-9de9-81fa68878ade" providerId="AD" clId="Web-{88DE01A1-E111-0D2A-44CC-95BF7F4A4853}" dt="2022-08-29T03:33:25.337" v="123" actId="20577"/>
        <pc:sldMkLst>
          <pc:docMk/>
          <pc:sldMk cId="0" sldId="272"/>
        </pc:sldMkLst>
        <pc:spChg chg="mod">
          <ac:chgData name="1806194 - Shihab Wahed" userId="S::1806194@eee.buet.ac.bd::8f4b26e0-e790-47a4-9de9-81fa68878ade" providerId="AD" clId="Web-{88DE01A1-E111-0D2A-44CC-95BF7F4A4853}" dt="2022-08-29T02:53:06.264" v="80" actId="20577"/>
          <ac:spMkLst>
            <pc:docMk/>
            <pc:sldMk cId="0" sldId="272"/>
            <ac:spMk id="7" creationId="{00000000-0000-0000-0000-000000000000}"/>
          </ac:spMkLst>
        </pc:spChg>
        <pc:spChg chg="mod">
          <ac:chgData name="1806194 - Shihab Wahed" userId="S::1806194@eee.buet.ac.bd::8f4b26e0-e790-47a4-9de9-81fa68878ade" providerId="AD" clId="Web-{88DE01A1-E111-0D2A-44CC-95BF7F4A4853}" dt="2022-08-29T03:33:25.337" v="123" actId="20577"/>
          <ac:spMkLst>
            <pc:docMk/>
            <pc:sldMk cId="0" sldId="272"/>
            <ac:spMk id="3976" creationId="{00000000-0000-0000-0000-000000000000}"/>
          </ac:spMkLst>
        </pc:spChg>
      </pc:sldChg>
      <pc:sldChg chg="modSp">
        <pc:chgData name="1806194 - Shihab Wahed" userId="S::1806194@eee.buet.ac.bd::8f4b26e0-e790-47a4-9de9-81fa68878ade" providerId="AD" clId="Web-{88DE01A1-E111-0D2A-44CC-95BF7F4A4853}" dt="2022-08-29T01:57:51.035" v="17" actId="20577"/>
        <pc:sldMkLst>
          <pc:docMk/>
          <pc:sldMk cId="4050425372" sldId="303"/>
        </pc:sldMkLst>
        <pc:spChg chg="mod">
          <ac:chgData name="1806194 - Shihab Wahed" userId="S::1806194@eee.buet.ac.bd::8f4b26e0-e790-47a4-9de9-81fa68878ade" providerId="AD" clId="Web-{88DE01A1-E111-0D2A-44CC-95BF7F4A4853}" dt="2022-08-29T01:57:51.035" v="17" actId="20577"/>
          <ac:spMkLst>
            <pc:docMk/>
            <pc:sldMk cId="4050425372" sldId="303"/>
            <ac:spMk id="21" creationId="{00000000-0000-0000-0000-000000000000}"/>
          </ac:spMkLst>
        </pc:spChg>
      </pc:sldChg>
      <pc:sldChg chg="modSp">
        <pc:chgData name="1806194 - Shihab Wahed" userId="S::1806194@eee.buet.ac.bd::8f4b26e0-e790-47a4-9de9-81fa68878ade" providerId="AD" clId="Web-{88DE01A1-E111-0D2A-44CC-95BF7F4A4853}" dt="2022-08-29T03:08:34.604" v="119" actId="20577"/>
        <pc:sldMkLst>
          <pc:docMk/>
          <pc:sldMk cId="2907237330" sldId="306"/>
        </pc:sldMkLst>
        <pc:spChg chg="mod">
          <ac:chgData name="1806194 - Shihab Wahed" userId="S::1806194@eee.buet.ac.bd::8f4b26e0-e790-47a4-9de9-81fa68878ade" providerId="AD" clId="Web-{88DE01A1-E111-0D2A-44CC-95BF7F4A4853}" dt="2022-08-29T03:08:34.604" v="119" actId="20577"/>
          <ac:spMkLst>
            <pc:docMk/>
            <pc:sldMk cId="2907237330" sldId="306"/>
            <ac:spMk id="3877" creationId="{00000000-0000-0000-0000-000000000000}"/>
          </ac:spMkLst>
        </pc:spChg>
      </pc:sldChg>
      <pc:sldChg chg="modSp">
        <pc:chgData name="1806194 - Shihab Wahed" userId="S::1806194@eee.buet.ac.bd::8f4b26e0-e790-47a4-9de9-81fa68878ade" providerId="AD" clId="Web-{88DE01A1-E111-0D2A-44CC-95BF7F4A4853}" dt="2022-08-29T03:07:46.212" v="114" actId="14100"/>
        <pc:sldMkLst>
          <pc:docMk/>
          <pc:sldMk cId="2253702395" sldId="307"/>
        </pc:sldMkLst>
        <pc:spChg chg="mod">
          <ac:chgData name="1806194 - Shihab Wahed" userId="S::1806194@eee.buet.ac.bd::8f4b26e0-e790-47a4-9de9-81fa68878ade" providerId="AD" clId="Web-{88DE01A1-E111-0D2A-44CC-95BF7F4A4853}" dt="2022-08-29T03:07:46.212" v="114" actId="14100"/>
          <ac:spMkLst>
            <pc:docMk/>
            <pc:sldMk cId="2253702395" sldId="307"/>
            <ac:spMk id="6" creationId="{00000000-0000-0000-0000-000000000000}"/>
          </ac:spMkLst>
        </pc:spChg>
      </pc:sldChg>
      <pc:sldChg chg="modSp">
        <pc:chgData name="1806194 - Shihab Wahed" userId="S::1806194@eee.buet.ac.bd::8f4b26e0-e790-47a4-9de9-81fa68878ade" providerId="AD" clId="Web-{88DE01A1-E111-0D2A-44CC-95BF7F4A4853}" dt="2022-08-29T01:57:07.612" v="7" actId="20577"/>
        <pc:sldMkLst>
          <pc:docMk/>
          <pc:sldMk cId="2410128947" sldId="320"/>
        </pc:sldMkLst>
        <pc:spChg chg="mod">
          <ac:chgData name="1806194 - Shihab Wahed" userId="S::1806194@eee.buet.ac.bd::8f4b26e0-e790-47a4-9de9-81fa68878ade" providerId="AD" clId="Web-{88DE01A1-E111-0D2A-44CC-95BF7F4A4853}" dt="2022-08-29T01:57:07.612" v="7" actId="20577"/>
          <ac:spMkLst>
            <pc:docMk/>
            <pc:sldMk cId="2410128947" sldId="320"/>
            <ac:spMk id="3877" creationId="{00000000-0000-0000-0000-000000000000}"/>
          </ac:spMkLst>
        </pc:spChg>
      </pc:sldChg>
      <pc:sldChg chg="modSp">
        <pc:chgData name="1806194 - Shihab Wahed" userId="S::1806194@eee.buet.ac.bd::8f4b26e0-e790-47a4-9de9-81fa68878ade" providerId="AD" clId="Web-{88DE01A1-E111-0D2A-44CC-95BF7F4A4853}" dt="2022-08-29T02:46:56.081" v="74" actId="20577"/>
        <pc:sldMkLst>
          <pc:docMk/>
          <pc:sldMk cId="3388942721" sldId="331"/>
        </pc:sldMkLst>
        <pc:spChg chg="mod">
          <ac:chgData name="1806194 - Shihab Wahed" userId="S::1806194@eee.buet.ac.bd::8f4b26e0-e790-47a4-9de9-81fa68878ade" providerId="AD" clId="Web-{88DE01A1-E111-0D2A-44CC-95BF7F4A4853}" dt="2022-08-29T02:46:56.081" v="74" actId="20577"/>
          <ac:spMkLst>
            <pc:docMk/>
            <pc:sldMk cId="3388942721" sldId="331"/>
            <ac:spMk id="9" creationId="{00000000-0000-0000-0000-000000000000}"/>
          </ac:spMkLst>
        </pc:spChg>
        <pc:cxnChg chg="mod">
          <ac:chgData name="1806194 - Shihab Wahed" userId="S::1806194@eee.buet.ac.bd::8f4b26e0-e790-47a4-9de9-81fa68878ade" providerId="AD" clId="Web-{88DE01A1-E111-0D2A-44CC-95BF7F4A4853}" dt="2022-08-29T02:01:39.526" v="61" actId="1076"/>
          <ac:cxnSpMkLst>
            <pc:docMk/>
            <pc:sldMk cId="3388942721" sldId="331"/>
            <ac:cxnSpMk id="8" creationId="{00000000-0000-0000-0000-000000000000}"/>
          </ac:cxnSpMkLst>
        </pc:cxnChg>
      </pc:sldChg>
    </pc:docChg>
  </pc:docChgLst>
  <pc:docChgLst>
    <pc:chgData name="Guest User" userId="S::urn:spo:anon#4b50f1bb3b24ce214a8514ca730fc888ba076869006e1301ed1a4c90aa7e124c::" providerId="AD" clId="Web-{A2DF7D47-C5B9-8BD0-9062-ABEE193E876F}"/>
    <pc:docChg chg="modSld">
      <pc:chgData name="Guest User" userId="S::urn:spo:anon#4b50f1bb3b24ce214a8514ca730fc888ba076869006e1301ed1a4c90aa7e124c::" providerId="AD" clId="Web-{A2DF7D47-C5B9-8BD0-9062-ABEE193E876F}" dt="2022-09-01T17:49:20.930" v="0" actId="1076"/>
      <pc:docMkLst>
        <pc:docMk/>
      </pc:docMkLst>
      <pc:sldChg chg="modSp">
        <pc:chgData name="Guest User" userId="S::urn:spo:anon#4b50f1bb3b24ce214a8514ca730fc888ba076869006e1301ed1a4c90aa7e124c::" providerId="AD" clId="Web-{A2DF7D47-C5B9-8BD0-9062-ABEE193E876F}" dt="2022-09-01T17:49:20.930" v="0" actId="1076"/>
        <pc:sldMkLst>
          <pc:docMk/>
          <pc:sldMk cId="3864593197" sldId="305"/>
        </pc:sldMkLst>
        <pc:picChg chg="mod">
          <ac:chgData name="Guest User" userId="S::urn:spo:anon#4b50f1bb3b24ce214a8514ca730fc888ba076869006e1301ed1a4c90aa7e124c::" providerId="AD" clId="Web-{A2DF7D47-C5B9-8BD0-9062-ABEE193E876F}" dt="2022-09-01T17:49:20.930" v="0" actId="1076"/>
          <ac:picMkLst>
            <pc:docMk/>
            <pc:sldMk cId="3864593197" sldId="305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119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gd29438504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2" name="Google Shape;4252;gd29438504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28600" y="285750"/>
            <a:ext cx="7620000" cy="4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/>
              <a:t>Course:</a:t>
            </a:r>
            <a:br>
              <a:rPr lang="en" sz="2800" b="1">
                <a:solidFill>
                  <a:srgbClr val="FFC000"/>
                </a:solidFill>
              </a:rPr>
            </a:br>
            <a:r>
              <a:rPr lang="en" sz="2800" b="1">
                <a:solidFill>
                  <a:srgbClr val="FFC000"/>
                </a:solidFill>
              </a:rPr>
              <a:t>EEE 312  DIGITAL  SIGNAL  PROCESSING  LABORATORY</a:t>
            </a:r>
            <a:br>
              <a:rPr lang="en" sz="2800"/>
            </a:br>
            <a:br>
              <a:rPr lang="en" sz="2800"/>
            </a:br>
            <a:r>
              <a:rPr lang="en" sz="2800"/>
              <a:t>Project Name: </a:t>
            </a:r>
            <a:br>
              <a:rPr lang="en" sz="2800"/>
            </a:br>
            <a:r>
              <a:rPr lang="en" sz="2800" b="1">
                <a:solidFill>
                  <a:srgbClr val="FFC000"/>
                </a:solidFill>
              </a:rPr>
              <a:t>BRAIN  TUMOR  DETECTION  USING  IMAGE  PROCESSING  METHOD</a:t>
            </a:r>
            <a:br>
              <a:rPr lang="en" sz="4000"/>
            </a:br>
            <a:br>
              <a:rPr lang="en" sz="4000"/>
            </a:br>
            <a:r>
              <a:rPr lang="en" sz="2800"/>
              <a:t>Project Group  : </a:t>
            </a:r>
            <a:r>
              <a:rPr lang="en" sz="2800" b="1">
                <a:solidFill>
                  <a:srgbClr val="FFC000"/>
                </a:solidFill>
              </a:rPr>
              <a:t>01</a:t>
            </a:r>
            <a:r>
              <a:rPr lang="en" sz="2800">
                <a:solidFill>
                  <a:srgbClr val="FFC000"/>
                </a:solidFill>
              </a:rPr>
              <a:t> </a:t>
            </a:r>
            <a:br>
              <a:rPr lang="en" sz="2800"/>
            </a:br>
            <a:r>
              <a:rPr lang="en" sz="2800"/>
              <a:t>Student IDs      : </a:t>
            </a:r>
            <a:r>
              <a:rPr lang="en" sz="2800" b="1">
                <a:solidFill>
                  <a:srgbClr val="FFC000"/>
                </a:solidFill>
              </a:rPr>
              <a:t>1806167-168-194-195</a:t>
            </a:r>
            <a:endParaRPr sz="28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09600" y="1329300"/>
            <a:ext cx="7924800" cy="24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7200" u="sng">
                <a:solidFill>
                  <a:srgbClr val="D3EBD5"/>
                </a:solidFill>
              </a:rPr>
              <a:t>STEP 01</a:t>
            </a:r>
            <a:r>
              <a:rPr lang="en" sz="7200">
                <a:solidFill>
                  <a:srgbClr val="D3EBD5"/>
                </a:solidFill>
              </a:rPr>
              <a:t>  </a:t>
            </a:r>
            <a:br>
              <a:rPr lang="en" sz="7200">
                <a:solidFill>
                  <a:srgbClr val="D3EBD5"/>
                </a:solidFill>
              </a:rPr>
            </a:br>
            <a:r>
              <a:rPr lang="en" sz="5400">
                <a:solidFill>
                  <a:srgbClr val="D3EBD5"/>
                </a:solidFill>
              </a:rPr>
              <a:t>IMAGE PRE-PROCESSING</a:t>
            </a:r>
            <a:endParaRPr sz="54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23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962400" y="1733551"/>
            <a:ext cx="3906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First,</a:t>
            </a:r>
            <a:br>
              <a:rPr lang="en" sz="3200"/>
            </a:br>
            <a:r>
              <a:rPr lang="en" sz="3200"/>
              <a:t>We Take A Sample MRI Image of The Brain</a:t>
            </a:r>
            <a:endParaRPr sz="320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1205"/>
            <a:ext cx="2905450" cy="35188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810000" y="742950"/>
            <a:ext cx="0" cy="359502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9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33400" y="1329300"/>
            <a:ext cx="8077200" cy="24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rgbClr val="D3EBD5"/>
                </a:solidFill>
              </a:rPr>
              <a:t>STEP 02  </a:t>
            </a:r>
            <a:br>
              <a:rPr lang="en" sz="7200">
                <a:solidFill>
                  <a:srgbClr val="D3EBD5"/>
                </a:solidFill>
              </a:rPr>
            </a:br>
            <a:r>
              <a:rPr lang="en" sz="6000">
                <a:solidFill>
                  <a:srgbClr val="D3EBD5"/>
                </a:solidFill>
              </a:rPr>
              <a:t>IMAGE ENHANCEMENT</a:t>
            </a:r>
            <a:endParaRPr sz="60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23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63656"/>
            <a:ext cx="4876800" cy="401618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Google Shape;3914;p22"/>
          <p:cNvSpPr txBox="1">
            <a:spLocks/>
          </p:cNvSpPr>
          <p:nvPr/>
        </p:nvSpPr>
        <p:spPr>
          <a:xfrm>
            <a:off x="5607957" y="455571"/>
            <a:ext cx="3187352" cy="406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400"/>
              <a:t>RGB TO GRAY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SMOOTHING</a:t>
            </a:r>
          </a:p>
          <a:p>
            <a:endParaRPr lang="en-US" sz="2400"/>
          </a:p>
          <a:p>
            <a:r>
              <a:rPr lang="en-US" sz="2400"/>
              <a:t>REMOVING WHITE </a:t>
            </a:r>
          </a:p>
          <a:p>
            <a:r>
              <a:rPr lang="en-US" sz="2400"/>
              <a:t>BLOBS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ENHANCEMENT</a:t>
            </a:r>
          </a:p>
          <a:p>
            <a:endParaRPr lang="en-US" sz="2400"/>
          </a:p>
          <a:p>
            <a:r>
              <a:rPr lang="en-US" sz="2400"/>
              <a:t>ADAPTIVE HISTOGRAM         </a:t>
            </a:r>
          </a:p>
          <a:p>
            <a:r>
              <a:rPr lang="en-US" sz="2400"/>
              <a:t>EQUALIZATION</a:t>
            </a:r>
          </a:p>
          <a:p>
            <a:br>
              <a:rPr lang="en-US" sz="2800"/>
            </a:br>
            <a:endParaRPr lang="en-US" sz="2800"/>
          </a:p>
        </p:txBody>
      </p:sp>
      <p:cxnSp>
        <p:nvCxnSpPr>
          <p:cNvPr id="9" name="Straight Connector 8"/>
          <p:cNvCxnSpPr/>
          <p:nvPr/>
        </p:nvCxnSpPr>
        <p:spPr>
          <a:xfrm>
            <a:off x="5486400" y="666750"/>
            <a:ext cx="0" cy="359502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0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33400" y="1329300"/>
            <a:ext cx="8077200" cy="24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rgbClr val="D3EBD5"/>
                </a:solidFill>
              </a:rPr>
              <a:t>STEP 03  </a:t>
            </a:r>
            <a:br>
              <a:rPr lang="en" sz="7200">
                <a:solidFill>
                  <a:srgbClr val="D3EBD5"/>
                </a:solidFill>
              </a:rPr>
            </a:br>
            <a:r>
              <a:rPr lang="en" sz="6000">
                <a:solidFill>
                  <a:srgbClr val="D3EBD5"/>
                </a:solidFill>
              </a:rPr>
              <a:t>SKULL STRIPPING</a:t>
            </a:r>
            <a:endParaRPr sz="60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70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3914;p22"/>
          <p:cNvSpPr txBox="1">
            <a:spLocks/>
          </p:cNvSpPr>
          <p:nvPr/>
        </p:nvSpPr>
        <p:spPr>
          <a:xfrm>
            <a:off x="6324600" y="1962150"/>
            <a:ext cx="2514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/>
              <a:t>FINAL </a:t>
            </a:r>
          </a:p>
          <a:p>
            <a:r>
              <a:rPr lang="en-US" sz="2800"/>
              <a:t>RESULTS</a:t>
            </a:r>
          </a:p>
          <a:p>
            <a:endParaRPr lang="en-US" sz="2800"/>
          </a:p>
          <a:p>
            <a:endParaRPr lang="en-US" sz="2800"/>
          </a:p>
          <a:p>
            <a:br>
              <a:rPr lang="en-US" sz="2800"/>
            </a:br>
            <a:endParaRPr lang="en-US" sz="280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24600" y="698039"/>
            <a:ext cx="0" cy="359502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22827"/>
            <a:ext cx="5638800" cy="408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533400" y="1329300"/>
            <a:ext cx="8077200" cy="24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rgbClr val="D3EBD5"/>
                </a:solidFill>
              </a:rPr>
              <a:t>STEP 04  </a:t>
            </a:r>
            <a:br>
              <a:rPr lang="en" sz="7200">
                <a:solidFill>
                  <a:srgbClr val="D3EBD5"/>
                </a:solidFill>
              </a:rPr>
            </a:br>
            <a:r>
              <a:rPr lang="en" sz="6000">
                <a:solidFill>
                  <a:srgbClr val="D3EBD5"/>
                </a:solidFill>
              </a:rPr>
              <a:t>IMAGE SEGMENTATION</a:t>
            </a:r>
            <a:endParaRPr sz="60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05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609600" y="361950"/>
            <a:ext cx="4267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METHODS COMBINED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680837" y="1504950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/>
              <a:t>OTSU</a:t>
            </a:r>
            <a:endParaRPr sz="2000" b="1"/>
          </a:p>
          <a:p>
            <a:pPr marL="0" lvl="0" indent="0">
              <a:buNone/>
            </a:pPr>
            <a:r>
              <a:rPr lang="en-US" sz="2000"/>
              <a:t>Optimizes the separation of foreground and background by minimizing the intra-class variance of pixel values. </a:t>
            </a:r>
            <a:endParaRPr sz="2000"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2971800" y="1504950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/>
              <a:t>WATER-SHED</a:t>
            </a:r>
            <a:endParaRPr sz="2000" b="1"/>
          </a:p>
          <a:p>
            <a:pPr marL="0" lvl="0" indent="0">
              <a:buNone/>
            </a:pPr>
            <a:r>
              <a:rPr lang="en-GB" sz="2000"/>
              <a:t>Is based on the similarities of neighbouring pixels in </a:t>
            </a:r>
            <a:r>
              <a:rPr lang="en-US" sz="2000"/>
              <a:t>regions. </a:t>
            </a:r>
            <a:endParaRPr sz="2000"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262762" y="1504950"/>
            <a:ext cx="2433438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/>
              <a:t>FUZZY C-MEAN CLUSTERING</a:t>
            </a:r>
            <a:endParaRPr sz="2000" b="1"/>
          </a:p>
          <a:p>
            <a:pPr marL="0" lvl="0" indent="0">
              <a:buNone/>
            </a:pPr>
            <a:r>
              <a:rPr lang="en-GB" sz="2000"/>
              <a:t>Assigns</a:t>
            </a:r>
            <a:r>
              <a:rPr lang="en-US" sz="2000"/>
              <a:t> a probability value of pixels being in the two clusters and  takes the cluster which has the highest possibility.</a:t>
            </a: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950"/>
            <a:ext cx="7010400" cy="3657600"/>
          </a:xfrm>
          <a:prstGeom prst="rect">
            <a:avLst/>
          </a:prstGeom>
        </p:spPr>
      </p:pic>
      <p:sp>
        <p:nvSpPr>
          <p:cNvPr id="7" name="Google Shape;3914;p22"/>
          <p:cNvSpPr txBox="1">
            <a:spLocks/>
          </p:cNvSpPr>
          <p:nvPr/>
        </p:nvSpPr>
        <p:spPr>
          <a:xfrm>
            <a:off x="3314700" y="4248150"/>
            <a:ext cx="2514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US" sz="2800"/>
              <a:t>RESULTS</a:t>
            </a:r>
            <a:br>
              <a:rPr lang="en-US" sz="2800"/>
            </a:br>
            <a:endParaRPr lang="en-US" sz="280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572000" y="2450639"/>
            <a:ext cx="0" cy="359502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3914;p22"/>
          <p:cNvSpPr txBox="1">
            <a:spLocks/>
          </p:cNvSpPr>
          <p:nvPr/>
        </p:nvSpPr>
        <p:spPr>
          <a:xfrm>
            <a:off x="3086100" y="4248150"/>
            <a:ext cx="297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/>
              <a:t>COMBINED RESULT</a:t>
            </a:r>
            <a:br>
              <a:rPr lang="en-US" sz="2800"/>
            </a:br>
            <a:endParaRPr lang="en-US" sz="280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572000" y="2450639"/>
            <a:ext cx="0" cy="359502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95" y="361950"/>
            <a:ext cx="3041470" cy="37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6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600200" y="1991850"/>
            <a:ext cx="5943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INTRODUCTION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94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228600" y="1329300"/>
            <a:ext cx="8686800" cy="24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rgbClr val="D3EBD5"/>
                </a:solidFill>
              </a:rPr>
              <a:t>STEP 05  </a:t>
            </a:r>
            <a:br>
              <a:rPr lang="en" sz="7200">
                <a:solidFill>
                  <a:srgbClr val="D3EBD5"/>
                </a:solidFill>
              </a:rPr>
            </a:br>
            <a:r>
              <a:rPr lang="en" sz="4400">
                <a:solidFill>
                  <a:srgbClr val="D3EBD5"/>
                </a:solidFill>
              </a:rPr>
              <a:t>MORPHOLOGICAL OPERATION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49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Google Shape;3914;p22"/>
          <p:cNvSpPr txBox="1">
            <a:spLocks/>
          </p:cNvSpPr>
          <p:nvPr/>
        </p:nvSpPr>
        <p:spPr>
          <a:xfrm>
            <a:off x="3943349" y="4309408"/>
            <a:ext cx="1670963" cy="54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/>
              <a:t>RESULT</a:t>
            </a:r>
            <a:br>
              <a:rPr lang="en-US" sz="2800"/>
            </a:br>
            <a:endParaRPr lang="en-US" sz="280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572000" y="2450639"/>
            <a:ext cx="0" cy="359502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04" y="202984"/>
            <a:ext cx="3115392" cy="38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3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228600" y="1329300"/>
            <a:ext cx="8686800" cy="24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rgbClr val="D3EBD5"/>
                </a:solidFill>
              </a:rPr>
              <a:t>STEP 06  </a:t>
            </a:r>
            <a:br>
              <a:rPr lang="en" sz="7200">
                <a:solidFill>
                  <a:srgbClr val="D3EBD5"/>
                </a:solidFill>
              </a:rPr>
            </a:br>
            <a:r>
              <a:rPr lang="en" sz="5400">
                <a:solidFill>
                  <a:srgbClr val="D3EBD5"/>
                </a:solidFill>
              </a:rPr>
              <a:t>FEATURE EXTRACTION</a:t>
            </a:r>
            <a:endParaRPr sz="44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70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967951" y="703583"/>
            <a:ext cx="68859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fontAlgn="base">
              <a:buClr>
                <a:schemeClr val="accent4"/>
              </a:buClr>
              <a:buNone/>
            </a:pPr>
            <a:r>
              <a:rPr lang="en-GB" b="1"/>
              <a:t>4</a:t>
            </a:r>
            <a:r>
              <a:rPr lang="en-GB" sz="1800"/>
              <a:t> Features :</a:t>
            </a:r>
          </a:p>
          <a:p>
            <a:pPr marL="76200" indent="0" fontAlgn="base">
              <a:buClr>
                <a:schemeClr val="accent4"/>
              </a:buClr>
              <a:buNone/>
            </a:pPr>
            <a:r>
              <a:rPr lang="en-GB" sz="1800"/>
              <a:t>        </a:t>
            </a:r>
            <a:r>
              <a:rPr lang="en-GB" sz="1800" b="1"/>
              <a:t>C</a:t>
            </a:r>
            <a:r>
              <a:rPr lang="en-GB" sz="1800"/>
              <a:t>ontrast, </a:t>
            </a:r>
            <a:r>
              <a:rPr lang="en-GB" sz="1800" b="1"/>
              <a:t>C</a:t>
            </a:r>
            <a:r>
              <a:rPr lang="en-GB" sz="1800"/>
              <a:t>orrelation, </a:t>
            </a:r>
            <a:r>
              <a:rPr lang="en-GB" sz="1800" b="1"/>
              <a:t>E</a:t>
            </a:r>
            <a:r>
              <a:rPr lang="en-GB" sz="1800"/>
              <a:t>ntropy and </a:t>
            </a:r>
            <a:r>
              <a:rPr lang="en-GB" sz="1800" b="1"/>
              <a:t>S</a:t>
            </a:r>
            <a:r>
              <a:rPr lang="en-GB" sz="1800"/>
              <a:t>tandard Deviation</a:t>
            </a:r>
          </a:p>
          <a:p>
            <a:pPr marL="76200" indent="0" fontAlgn="base">
              <a:buClr>
                <a:schemeClr val="accent4"/>
              </a:buClr>
              <a:buNone/>
            </a:pPr>
            <a:endParaRPr lang="en-US" sz="1800"/>
          </a:p>
          <a:p>
            <a:pPr marL="76200" indent="0" fontAlgn="base">
              <a:buClr>
                <a:schemeClr val="accent4"/>
              </a:buClr>
              <a:buNone/>
            </a:pPr>
            <a:endParaRPr lang="en-US" sz="1800"/>
          </a:p>
          <a:p>
            <a:pPr marL="76200" indent="0" fontAlgn="base">
              <a:buClr>
                <a:schemeClr val="accent4"/>
              </a:buClr>
              <a:buNone/>
            </a:pPr>
            <a:r>
              <a:rPr lang="en-US" sz="1800"/>
              <a:t>GRAY LEVEL CO_OCCURRENCE MATRIX for feature extraction</a:t>
            </a:r>
          </a:p>
          <a:p>
            <a:pPr fontAlgn="base"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en-US" sz="1800"/>
          </a:p>
          <a:p>
            <a:pPr marL="76200" indent="0" fontAlgn="base">
              <a:buClr>
                <a:schemeClr val="accent4"/>
              </a:buClr>
              <a:buNone/>
            </a:pPr>
            <a:endParaRPr lang="en-US" sz="1800"/>
          </a:p>
          <a:p>
            <a:pPr marL="76200" indent="0" fontAlgn="base">
              <a:buClr>
                <a:schemeClr val="accent4"/>
              </a:buClr>
              <a:buNone/>
            </a:pPr>
            <a:r>
              <a:rPr lang="en-US" sz="1800"/>
              <a:t>A GLCM gives tabulated information about the positions of pixels with similar gray level values in an image</a:t>
            </a:r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" name="Google Shape;4468;p48"/>
          <p:cNvGrpSpPr/>
          <p:nvPr/>
        </p:nvGrpSpPr>
        <p:grpSpPr>
          <a:xfrm>
            <a:off x="614851" y="855983"/>
            <a:ext cx="358351" cy="381822"/>
            <a:chOff x="5970800" y="1619250"/>
            <a:chExt cx="428650" cy="456725"/>
          </a:xfrm>
        </p:grpSpPr>
        <p:sp>
          <p:nvSpPr>
            <p:cNvPr id="5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4468;p48"/>
          <p:cNvGrpSpPr/>
          <p:nvPr/>
        </p:nvGrpSpPr>
        <p:grpSpPr>
          <a:xfrm>
            <a:off x="614851" y="2256578"/>
            <a:ext cx="358351" cy="381822"/>
            <a:chOff x="5970800" y="1619250"/>
            <a:chExt cx="428650" cy="456725"/>
          </a:xfrm>
        </p:grpSpPr>
        <p:sp>
          <p:nvSpPr>
            <p:cNvPr id="11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4468;p48"/>
          <p:cNvGrpSpPr/>
          <p:nvPr/>
        </p:nvGrpSpPr>
        <p:grpSpPr>
          <a:xfrm>
            <a:off x="628150" y="3370583"/>
            <a:ext cx="358351" cy="381822"/>
            <a:chOff x="5970800" y="1619250"/>
            <a:chExt cx="428650" cy="456725"/>
          </a:xfrm>
        </p:grpSpPr>
        <p:sp>
          <p:nvSpPr>
            <p:cNvPr id="17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228600" y="1329300"/>
            <a:ext cx="8686800" cy="24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7200" u="sng">
                <a:solidFill>
                  <a:srgbClr val="D3EBD5"/>
                </a:solidFill>
              </a:rPr>
              <a:t>STEP 07  </a:t>
            </a:r>
            <a:br>
              <a:rPr lang="en" sz="7200"/>
            </a:br>
            <a:r>
              <a:rPr lang="en" sz="5400">
                <a:solidFill>
                  <a:srgbClr val="D3EBD5"/>
                </a:solidFill>
              </a:rPr>
              <a:t>PREDICTION</a:t>
            </a:r>
            <a:endParaRPr sz="44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128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600529" y="590550"/>
            <a:ext cx="7434942" cy="3537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/>
              <a:t>TRAINING                   =  600</a:t>
            </a:r>
            <a:br>
              <a:rPr lang="en-US" sz="2800"/>
            </a:br>
            <a:r>
              <a:rPr lang="en-US" sz="2800"/>
              <a:t>TESTING                     =  200</a:t>
            </a:r>
            <a:br>
              <a:rPr lang="en-US" sz="2800"/>
            </a:br>
            <a:r>
              <a:rPr lang="en-US" sz="2800"/>
              <a:t>WITH  TUMOR           =  355</a:t>
            </a:r>
            <a:br>
              <a:rPr lang="en-US" sz="2800"/>
            </a:br>
            <a:r>
              <a:rPr lang="en-US" sz="2800"/>
              <a:t>WITHOUT  TUMOR   =  445</a:t>
            </a:r>
            <a:br>
              <a:rPr lang="en-US" sz="3200"/>
            </a:br>
            <a:br>
              <a:rPr lang="en-US" sz="3200"/>
            </a:br>
            <a:br>
              <a:rPr lang="en-US"/>
            </a:br>
            <a:r>
              <a:rPr lang="en-US"/>
              <a:t>  </a:t>
            </a:r>
            <a:r>
              <a:rPr lang="en-US" sz="3200"/>
              <a:t>ML TREE MODEL USES INBUILT </a:t>
            </a:r>
            <a:r>
              <a:rPr lang="en-US" sz="3200" err="1"/>
              <a:t>fitctree</a:t>
            </a:r>
            <a:r>
              <a:rPr lang="en-US" sz="3200"/>
              <a:t>()                   </a:t>
            </a:r>
            <a:br>
              <a:rPr lang="en-US"/>
            </a:br>
            <a:endParaRPr lang="en-US"/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cxnSp>
        <p:nvCxnSpPr>
          <p:cNvPr id="5" name="Straight Connector 4"/>
          <p:cNvCxnSpPr/>
          <p:nvPr/>
        </p:nvCxnSpPr>
        <p:spPr>
          <a:xfrm>
            <a:off x="5071533" y="514350"/>
            <a:ext cx="0" cy="20574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3914;p22"/>
          <p:cNvSpPr txBox="1">
            <a:spLocks/>
          </p:cNvSpPr>
          <p:nvPr/>
        </p:nvSpPr>
        <p:spPr>
          <a:xfrm>
            <a:off x="5105400" y="819150"/>
            <a:ext cx="2819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/>
              <a:t>DATASET</a:t>
            </a:r>
          </a:p>
          <a:p>
            <a:endParaRPr lang="en-US" sz="2000" u="sng"/>
          </a:p>
          <a:p>
            <a:endParaRPr lang="en-US" sz="2000" u="sng"/>
          </a:p>
          <a:p>
            <a:endParaRPr lang="en-US" sz="2000" u="sng"/>
          </a:p>
          <a:p>
            <a:r>
              <a:rPr lang="en-US" sz="2000" i="1"/>
              <a:t>SOURCE:  </a:t>
            </a:r>
            <a:r>
              <a:rPr lang="en-US" sz="2000" b="1" i="1" u="sng"/>
              <a:t>KAGGLE</a:t>
            </a:r>
          </a:p>
          <a:p>
            <a:br>
              <a:rPr lang="en-US" sz="2800"/>
            </a:br>
            <a:endParaRPr lang="en-US" sz="2800"/>
          </a:p>
        </p:txBody>
      </p:sp>
      <p:grpSp>
        <p:nvGrpSpPr>
          <p:cNvPr id="10" name="Google Shape;4468;p48"/>
          <p:cNvGrpSpPr/>
          <p:nvPr/>
        </p:nvGrpSpPr>
        <p:grpSpPr>
          <a:xfrm>
            <a:off x="421352" y="3499160"/>
            <a:ext cx="358351" cy="381822"/>
            <a:chOff x="5970800" y="1619250"/>
            <a:chExt cx="428650" cy="456725"/>
          </a:xfrm>
        </p:grpSpPr>
        <p:sp>
          <p:nvSpPr>
            <p:cNvPr id="11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228600" y="1329300"/>
            <a:ext cx="8686800" cy="24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rgbClr val="D3EBD5"/>
                </a:solidFill>
              </a:rPr>
              <a:t>STEP 08  </a:t>
            </a:r>
            <a:br>
              <a:rPr lang="en" sz="7200">
                <a:solidFill>
                  <a:srgbClr val="D3EBD5"/>
                </a:solidFill>
              </a:rPr>
            </a:br>
            <a:r>
              <a:rPr lang="en" sz="5400">
                <a:solidFill>
                  <a:srgbClr val="D3EBD5"/>
                </a:solidFill>
              </a:rPr>
              <a:t>DETECTION</a:t>
            </a:r>
            <a:endParaRPr sz="44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903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4944533" y="514350"/>
            <a:ext cx="0" cy="359502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3914;p22"/>
          <p:cNvSpPr txBox="1">
            <a:spLocks/>
          </p:cNvSpPr>
          <p:nvPr/>
        </p:nvSpPr>
        <p:spPr>
          <a:xfrm>
            <a:off x="5029200" y="1047750"/>
            <a:ext cx="2514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/>
              <a:t>FINAL OUTPUT SHOWS SAMPLE MRI  IMAGE  HAS TUMOR</a:t>
            </a:r>
            <a:br>
              <a:rPr lang="en-US" sz="2800"/>
            </a:b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" y="1350680"/>
            <a:ext cx="3149488" cy="173954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56843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52400" y="1962150"/>
            <a:ext cx="8686800" cy="116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ACCURACY CHECK</a:t>
            </a:r>
            <a:endParaRPr sz="44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876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5450114" y="590550"/>
            <a:ext cx="0" cy="359502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3914;p22"/>
          <p:cNvSpPr txBox="1">
            <a:spLocks/>
          </p:cNvSpPr>
          <p:nvPr/>
        </p:nvSpPr>
        <p:spPr>
          <a:xfrm>
            <a:off x="5553529" y="929821"/>
            <a:ext cx="2514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" sz="2400">
                <a:solidFill>
                  <a:schemeClr val="bg2"/>
                </a:solidFill>
              </a:rPr>
              <a:t>ACCURACY </a:t>
            </a:r>
            <a:endParaRPr lang="en-US" sz="2400">
              <a:solidFill>
                <a:schemeClr val="bg2"/>
              </a:solidFill>
            </a:endParaRPr>
          </a:p>
          <a:p>
            <a:endParaRPr lang="en" sz="2400">
              <a:solidFill>
                <a:schemeClr val="bg2"/>
              </a:solidFill>
            </a:endParaRPr>
          </a:p>
          <a:p>
            <a:r>
              <a:rPr lang="en" sz="2400">
                <a:solidFill>
                  <a:schemeClr val="bg2"/>
                </a:solidFill>
              </a:rPr>
              <a:t>PRECISION</a:t>
            </a:r>
          </a:p>
          <a:p>
            <a:endParaRPr lang="en" sz="2400">
              <a:solidFill>
                <a:schemeClr val="bg2"/>
              </a:solidFill>
            </a:endParaRPr>
          </a:p>
          <a:p>
            <a:r>
              <a:rPr lang="en" sz="2400">
                <a:solidFill>
                  <a:schemeClr val="bg2"/>
                </a:solidFill>
              </a:rPr>
              <a:t>RECALL</a:t>
            </a:r>
          </a:p>
          <a:p>
            <a:endParaRPr lang="en" sz="2400">
              <a:solidFill>
                <a:schemeClr val="bg2"/>
              </a:solidFill>
            </a:endParaRPr>
          </a:p>
          <a:p>
            <a:r>
              <a:rPr lang="en" sz="2400">
                <a:solidFill>
                  <a:schemeClr val="bg2"/>
                </a:solidFill>
              </a:rPr>
              <a:t>SPECIFICITY</a:t>
            </a:r>
          </a:p>
          <a:p>
            <a:endParaRPr lang="en" sz="2400">
              <a:solidFill>
                <a:schemeClr val="bg2"/>
              </a:solidFill>
            </a:endParaRPr>
          </a:p>
          <a:p>
            <a:r>
              <a:rPr lang="en" sz="2400">
                <a:solidFill>
                  <a:schemeClr val="bg2"/>
                </a:solidFill>
              </a:rPr>
              <a:t>F1 MEASURE</a:t>
            </a:r>
          </a:p>
          <a:p>
            <a:br>
              <a:rPr lang="en-US" sz="2800"/>
            </a:b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76350"/>
            <a:ext cx="4775449" cy="204480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8894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73914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en-US" sz="2000" b="1">
                <a:ea typeface="Titillium Web"/>
                <a:cs typeface="Titillium Web"/>
              </a:rPr>
              <a:t>Brain tumor is the abnormal growth of brain tissues which can be benign ( non-cancerous ) or, malignant( cancerous ). In the latter case, it proves fatal 60% of the time if not detected at an early stage. Thus, brain tumor detection by image processing method provides us an in-depth view of the tumor and its projected growth.</a:t>
            </a:r>
            <a:endParaRPr sz="28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3811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228600" y="1988625"/>
            <a:ext cx="8686800" cy="1166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LIMITATIONS</a:t>
            </a:r>
            <a:endParaRPr sz="44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2845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24"/>
          <p:cNvSpPr/>
          <p:nvPr/>
        </p:nvSpPr>
        <p:spPr>
          <a:xfrm>
            <a:off x="3048000" y="1428750"/>
            <a:ext cx="2298750" cy="22854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THRESHOLD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ASSUMP-TIONS</a:t>
            </a:r>
            <a:endParaRPr sz="2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1308750" y="150495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ONLY FOR 2D IMAGES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953000" y="150495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CAN’T DETECT TYPES OF TUMOR</a:t>
            </a: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45"/>
          <p:cNvSpPr txBox="1">
            <a:spLocks noGrp="1"/>
          </p:cNvSpPr>
          <p:nvPr>
            <p:ph type="title"/>
          </p:nvPr>
        </p:nvSpPr>
        <p:spPr>
          <a:xfrm>
            <a:off x="644079" y="2095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4255" name="Google Shape;4255;p4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257" name="Google Shape;4257;p45"/>
          <p:cNvSpPr txBox="1"/>
          <p:nvPr/>
        </p:nvSpPr>
        <p:spPr>
          <a:xfrm>
            <a:off x="500787" y="2939175"/>
            <a:ext cx="1926458" cy="14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MOYTRI GHOSAL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1806167</a:t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EEE DEPT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BANGLADESH UNIVERISTY OF ENGINEERING AND TECHNOLOGY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" b="139"/>
          <a:stretch/>
        </p:blipFill>
        <p:spPr>
          <a:xfrm>
            <a:off x="655741" y="1200150"/>
            <a:ext cx="1616550" cy="1616550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7" r="5802"/>
          <a:stretch/>
        </p:blipFill>
        <p:spPr>
          <a:xfrm>
            <a:off x="2540537" y="1200150"/>
            <a:ext cx="1616550" cy="1616550"/>
          </a:xfrm>
          <a:prstGeom prst="ellipse">
            <a:avLst/>
          </a:prstGeom>
        </p:spPr>
      </p:pic>
      <p:sp>
        <p:nvSpPr>
          <p:cNvPr id="14" name="Google Shape;4257;p45"/>
          <p:cNvSpPr txBox="1"/>
          <p:nvPr/>
        </p:nvSpPr>
        <p:spPr>
          <a:xfrm>
            <a:off x="2427245" y="2939175"/>
            <a:ext cx="1856734" cy="14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SANDIPA CHOWDHURY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1806168</a:t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EEE DEPT</a:t>
            </a:r>
          </a:p>
          <a:p>
            <a:pPr lvl="0" algn="ctr">
              <a:spcBef>
                <a:spcPts val="400"/>
              </a:spcBef>
            </a:pPr>
            <a:r>
              <a:rPr lang="en-US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BANGLADESH UNIVERISTY OF ENGINEERING AND TECHNOLOGY</a:t>
            </a:r>
            <a:endParaRPr lang="en-US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5" b="4641"/>
          <a:stretch/>
        </p:blipFill>
        <p:spPr>
          <a:xfrm>
            <a:off x="4436379" y="1200150"/>
            <a:ext cx="1616550" cy="1616550"/>
          </a:xfrm>
          <a:prstGeom prst="ellipse">
            <a:avLst/>
          </a:prstGeom>
        </p:spPr>
      </p:pic>
      <p:sp>
        <p:nvSpPr>
          <p:cNvPr id="16" name="Google Shape;4257;p45"/>
          <p:cNvSpPr txBox="1"/>
          <p:nvPr/>
        </p:nvSpPr>
        <p:spPr>
          <a:xfrm>
            <a:off x="4410979" y="2939742"/>
            <a:ext cx="1856734" cy="14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SHIHAB WAHED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1806194</a:t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EEE DEPT</a:t>
            </a:r>
          </a:p>
          <a:p>
            <a:pPr lvl="0" algn="ctr">
              <a:spcBef>
                <a:spcPts val="400"/>
              </a:spcBef>
            </a:pPr>
            <a:r>
              <a:rPr lang="en-US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BANGLADESH UNIVERISTY OF ENGINEERING AND TECHNOLOGY</a:t>
            </a:r>
            <a:endParaRPr lang="en-US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" b="640"/>
          <a:stretch/>
        </p:blipFill>
        <p:spPr>
          <a:xfrm>
            <a:off x="6361914" y="1200150"/>
            <a:ext cx="1622522" cy="1616550"/>
          </a:xfrm>
          <a:prstGeom prst="ellipse">
            <a:avLst/>
          </a:prstGeom>
          <a:ln w="3175">
            <a:solidFill>
              <a:schemeClr val="tx1">
                <a:lumMod val="25000"/>
                <a:lumOff val="75000"/>
              </a:schemeClr>
            </a:solidFill>
          </a:ln>
        </p:spPr>
      </p:pic>
      <p:sp>
        <p:nvSpPr>
          <p:cNvPr id="18" name="Google Shape;4257;p45"/>
          <p:cNvSpPr txBox="1"/>
          <p:nvPr/>
        </p:nvSpPr>
        <p:spPr>
          <a:xfrm>
            <a:off x="6244808" y="2939175"/>
            <a:ext cx="1856734" cy="14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AYE THEIN MAUNG</a:t>
            </a:r>
            <a:br>
              <a:rPr lang="en"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-US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1806195</a:t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5"/>
                </a:solidFill>
                <a:latin typeface="Titillium Web"/>
                <a:ea typeface="Titillium Web"/>
                <a:cs typeface="Titillium Web"/>
                <a:sym typeface="Titillium Web"/>
              </a:rPr>
              <a:t>EEE DEPT</a:t>
            </a:r>
          </a:p>
          <a:p>
            <a:pPr lvl="0" algn="ctr">
              <a:spcBef>
                <a:spcPts val="400"/>
              </a:spcBef>
            </a:pPr>
            <a:r>
              <a:rPr lang="en-US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BANGLADESH UNIVERISTY OF ENGINEERING AND TECHNOLOGY</a:t>
            </a:r>
            <a:endParaRPr lang="en-US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882090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1752600" y="19918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 YOU 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7515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6" name="Google Shape;4060;p35"/>
          <p:cNvSpPr txBox="1">
            <a:spLocks/>
          </p:cNvSpPr>
          <p:nvPr/>
        </p:nvSpPr>
        <p:spPr>
          <a:xfrm>
            <a:off x="2247900" y="2179350"/>
            <a:ext cx="464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sz="44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6740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276600" y="514351"/>
            <a:ext cx="4648200" cy="14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Sir Rickman John </a:t>
            </a:r>
            <a:r>
              <a:rPr lang="en-US" err="1"/>
              <a:t>Godlee</a:t>
            </a:r>
            <a:r>
              <a:rPr lang="en-US"/>
              <a:t> </a:t>
            </a:r>
            <a:br>
              <a:rPr lang="en-US"/>
            </a:br>
            <a:r>
              <a:rPr lang="en-US" sz="2000"/>
              <a:t>(15 February 1849 – 18 April 1925) </a:t>
            </a:r>
            <a:endParaRPr sz="24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1746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/>
              <a:t>The first doctor to surgically remove a brain tumor in 1884, thus pioneering modern brain surgery.</a:t>
            </a:r>
            <a:endParaRPr/>
          </a:p>
        </p:txBody>
      </p:sp>
      <p:pic>
        <p:nvPicPr>
          <p:cNvPr id="3852" name="Google Shape;3852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14351"/>
            <a:ext cx="2895600" cy="405976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2286000" y="1991850"/>
            <a:ext cx="4572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OBJECTIVES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01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58;p16"/>
          <p:cNvSpPr txBox="1">
            <a:spLocks/>
          </p:cNvSpPr>
          <p:nvPr/>
        </p:nvSpPr>
        <p:spPr>
          <a:xfrm>
            <a:off x="1752600" y="1733550"/>
            <a:ext cx="56388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800"/>
              <a:t>Brain Tumor Detection</a:t>
            </a:r>
          </a:p>
          <a:p>
            <a:endParaRPr lang="en-US" sz="2800"/>
          </a:p>
          <a:p>
            <a:r>
              <a:rPr lang="en-US" sz="2800"/>
              <a:t>Testing Accuracy of Algorithm 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grpSp>
        <p:nvGrpSpPr>
          <p:cNvPr id="6" name="Google Shape;4468;p48"/>
          <p:cNvGrpSpPr/>
          <p:nvPr/>
        </p:nvGrpSpPr>
        <p:grpSpPr>
          <a:xfrm>
            <a:off x="1162866" y="1859927"/>
            <a:ext cx="358351" cy="381822"/>
            <a:chOff x="5970800" y="1619250"/>
            <a:chExt cx="428650" cy="456725"/>
          </a:xfrm>
        </p:grpSpPr>
        <p:sp>
          <p:nvSpPr>
            <p:cNvPr id="7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4468;p48"/>
          <p:cNvGrpSpPr/>
          <p:nvPr/>
        </p:nvGrpSpPr>
        <p:grpSpPr>
          <a:xfrm>
            <a:off x="1162866" y="2724150"/>
            <a:ext cx="358351" cy="381822"/>
            <a:chOff x="5970800" y="1619250"/>
            <a:chExt cx="428650" cy="456725"/>
          </a:xfrm>
        </p:grpSpPr>
        <p:sp>
          <p:nvSpPr>
            <p:cNvPr id="13" name="Google Shape;446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7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7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7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7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674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2286000" y="1991850"/>
            <a:ext cx="4572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WORKFLOW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85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p29"/>
          <p:cNvSpPr/>
          <p:nvPr/>
        </p:nvSpPr>
        <p:spPr>
          <a:xfrm>
            <a:off x="4572000" y="361950"/>
            <a:ext cx="1447800" cy="914402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ENHANCE-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MENT</a:t>
            </a:r>
            <a:endParaRPr sz="1800">
              <a:solidFill>
                <a:srgbClr val="00B05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3978;p29"/>
          <p:cNvSpPr/>
          <p:nvPr/>
        </p:nvSpPr>
        <p:spPr>
          <a:xfrm>
            <a:off x="533400" y="361951"/>
            <a:ext cx="1524000" cy="9144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INPUT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Google Shape;3978;p29"/>
          <p:cNvSpPr/>
          <p:nvPr/>
        </p:nvSpPr>
        <p:spPr>
          <a:xfrm>
            <a:off x="2590800" y="361949"/>
            <a:ext cx="1524000" cy="9144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PRE-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PROCESSING</a:t>
            </a:r>
            <a:endParaRPr sz="1800">
              <a:solidFill>
                <a:srgbClr val="00B05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3" name="Google Shape;3978;p29"/>
          <p:cNvSpPr/>
          <p:nvPr/>
        </p:nvSpPr>
        <p:spPr>
          <a:xfrm>
            <a:off x="6502398" y="368301"/>
            <a:ext cx="1600200" cy="914402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B05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SKULL STRIPPING</a:t>
            </a:r>
            <a:endParaRPr sz="1800">
              <a:solidFill>
                <a:srgbClr val="00B05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" name="Google Shape;3978;p29"/>
          <p:cNvSpPr/>
          <p:nvPr/>
        </p:nvSpPr>
        <p:spPr>
          <a:xfrm>
            <a:off x="6519331" y="2027767"/>
            <a:ext cx="1583267" cy="914402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IMAGE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SEGMENTA-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TION</a:t>
            </a:r>
            <a:endParaRPr sz="1800">
              <a:solidFill>
                <a:srgbClr val="FFC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7" name="Google Shape;3978;p29"/>
          <p:cNvSpPr/>
          <p:nvPr/>
        </p:nvSpPr>
        <p:spPr>
          <a:xfrm>
            <a:off x="4572000" y="1875367"/>
            <a:ext cx="1524000" cy="12192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OTSU,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WATERSHED,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FUZZY-C CLUSTERING</a:t>
            </a:r>
            <a:endParaRPr sz="1800">
              <a:solidFill>
                <a:srgbClr val="FFC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Google Shape;3978;p29"/>
          <p:cNvSpPr/>
          <p:nvPr/>
        </p:nvSpPr>
        <p:spPr>
          <a:xfrm>
            <a:off x="2590800" y="2042587"/>
            <a:ext cx="1524000" cy="9144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COMBINED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C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</a:t>
            </a:r>
            <a:endParaRPr sz="1800">
              <a:solidFill>
                <a:srgbClr val="FFC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Google Shape;3978;p29"/>
          <p:cNvSpPr/>
          <p:nvPr/>
        </p:nvSpPr>
        <p:spPr>
          <a:xfrm>
            <a:off x="495300" y="1966387"/>
            <a:ext cx="1600200" cy="10668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MORPHOLOGI-CAL OPERATION</a:t>
            </a:r>
            <a:endParaRPr lang="en" sz="1800">
              <a:solidFill>
                <a:srgbClr val="FFC00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Google Shape;3978;p29"/>
          <p:cNvSpPr/>
          <p:nvPr/>
        </p:nvSpPr>
        <p:spPr>
          <a:xfrm>
            <a:off x="508002" y="3714750"/>
            <a:ext cx="1587498" cy="10668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FEATURE EXTRACTION</a:t>
            </a:r>
            <a:endParaRPr sz="1800">
              <a:solidFill>
                <a:srgbClr val="7030A0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1" name="Google Shape;3978;p29"/>
          <p:cNvSpPr/>
          <p:nvPr/>
        </p:nvSpPr>
        <p:spPr>
          <a:xfrm>
            <a:off x="2590800" y="3714750"/>
            <a:ext cx="1524000" cy="10668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PREDICTION</a:t>
            </a:r>
            <a:endParaRPr lang="en-US" sz="1800">
              <a:solidFill>
                <a:srgbClr val="7030A0"/>
              </a:solidFill>
              <a:latin typeface="Titillium Web Light"/>
              <a:ea typeface="Titillium Web Light"/>
              <a:cs typeface="Titillium Web Light"/>
            </a:endParaRPr>
          </a:p>
        </p:txBody>
      </p:sp>
      <p:sp>
        <p:nvSpPr>
          <p:cNvPr id="22" name="Google Shape;3978;p29"/>
          <p:cNvSpPr/>
          <p:nvPr/>
        </p:nvSpPr>
        <p:spPr>
          <a:xfrm>
            <a:off x="4601635" y="3714750"/>
            <a:ext cx="1524000" cy="10668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TUMOR or,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NON TUMOR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DETECT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09800" y="819151"/>
            <a:ext cx="228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24867" y="817033"/>
            <a:ext cx="228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09800" y="4248150"/>
            <a:ext cx="228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224867" y="4248150"/>
            <a:ext cx="228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25635" y="814919"/>
            <a:ext cx="228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153150" y="2484967"/>
            <a:ext cx="228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190999" y="2484967"/>
            <a:ext cx="228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298265" y="1468967"/>
            <a:ext cx="4233" cy="45720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301751" y="3142191"/>
            <a:ext cx="0" cy="44238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209800" y="2472267"/>
            <a:ext cx="228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3978;p29"/>
          <p:cNvSpPr/>
          <p:nvPr/>
        </p:nvSpPr>
        <p:spPr>
          <a:xfrm>
            <a:off x="6510864" y="3738033"/>
            <a:ext cx="1583268" cy="10668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ACCURACY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CHECK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239935" y="4248150"/>
            <a:ext cx="22860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42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600200" y="1991850"/>
            <a:ext cx="5943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METHODOLOGY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34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Mowbray template</vt:lpstr>
      <vt:lpstr>Course: EEE 312  DIGITAL  SIGNAL  PROCESSING  LABORATORY  Project Name:  BRAIN  TUMOR  DETECTION  USING  IMAGE  PROCESSING  METHOD  Project Group  : 01  Student IDs      : 1806167-168-194-195</vt:lpstr>
      <vt:lpstr>INTRODUCTION</vt:lpstr>
      <vt:lpstr>PowerPoint Presentation</vt:lpstr>
      <vt:lpstr>Sir Rickman John Godlee  (15 February 1849 – 18 April 1925) </vt:lpstr>
      <vt:lpstr>OBJECTIVES</vt:lpstr>
      <vt:lpstr>PowerPoint Presentation</vt:lpstr>
      <vt:lpstr>WORKFLOW</vt:lpstr>
      <vt:lpstr>PowerPoint Presentation</vt:lpstr>
      <vt:lpstr>METHODOLOGY</vt:lpstr>
      <vt:lpstr>STEP 01   IMAGE PRE-PROCESSING</vt:lpstr>
      <vt:lpstr>First, We Take A Sample MRI Image of The Brain</vt:lpstr>
      <vt:lpstr>STEP 02   IMAGE ENHANCEMENT</vt:lpstr>
      <vt:lpstr>PowerPoint Presentation</vt:lpstr>
      <vt:lpstr>STEP 03   SKULL STRIPPING</vt:lpstr>
      <vt:lpstr>PowerPoint Presentation</vt:lpstr>
      <vt:lpstr>STEP 04   IMAGE SEGMENTATION</vt:lpstr>
      <vt:lpstr>3 METHODS COMBINED</vt:lpstr>
      <vt:lpstr>PowerPoint Presentation</vt:lpstr>
      <vt:lpstr>PowerPoint Presentation</vt:lpstr>
      <vt:lpstr>STEP 05   MORPHOLOGICAL OPERATION</vt:lpstr>
      <vt:lpstr>PowerPoint Presentation</vt:lpstr>
      <vt:lpstr>STEP 06   FEATURE EXTRACTION</vt:lpstr>
      <vt:lpstr>PowerPoint Presentation</vt:lpstr>
      <vt:lpstr>STEP 07   PREDICTION</vt:lpstr>
      <vt:lpstr>TRAINING                   =  600 TESTING                     =  200 WITH  TUMOR           =  355 WITHOUT  TUMOR   =  445     ML TREE MODEL USES INBUILT fitctree()                    </vt:lpstr>
      <vt:lpstr>STEP 08   DETECTION</vt:lpstr>
      <vt:lpstr>PowerPoint Presentation</vt:lpstr>
      <vt:lpstr>ACCURACY CHECK</vt:lpstr>
      <vt:lpstr>PowerPoint Presentation</vt:lpstr>
      <vt:lpstr>LIMITATIONS</vt:lpstr>
      <vt:lpstr>PowerPoint Presentation</vt:lpstr>
      <vt:lpstr>TEAM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312 DIGITAL SIGNAL PROCESSING LABORATORY</dc:title>
  <dc:creator>User</dc:creator>
  <cp:revision>1</cp:revision>
  <dcterms:modified xsi:type="dcterms:W3CDTF">2022-09-01T18:09:03Z</dcterms:modified>
</cp:coreProperties>
</file>