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780"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Good Morning, everyone. Today, we're here to discuss our research on the performance of motion compensation in video compression, specifically through varying block sizes and exploring the differences from different matching algorithms implemented.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42b418c896_0_8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42b418c896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If the best match is the center, the algorithm ends straight away</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If the best match is in the immediate neighbours, another search of step size of 1 is performed before termination.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42b418c896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42b418c896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Using the first 200 frames, we measure the Peak SNR, a measure of the accuracy of the BMAs. </a:t>
            </a:r>
            <a:endParaRPr/>
          </a:p>
          <a:p>
            <a:pPr marL="0" lvl="0" indent="0" algn="l" rtl="0">
              <a:spcBef>
                <a:spcPts val="0"/>
              </a:spcBef>
              <a:spcAft>
                <a:spcPts val="0"/>
              </a:spcAft>
              <a:buNone/>
            </a:pPr>
            <a:r>
              <a:rPr lang="en-GB"/>
              <a:t>In addition to the algorithms we introduced, doing no search at all, NO MC, is also included for reference, and can be seen to be a poor choice for video compression. (having marginally lower PSNR)</a:t>
            </a:r>
            <a:endParaRPr/>
          </a:p>
          <a:p>
            <a:pPr marL="0" lvl="0" indent="0" algn="l" rtl="0">
              <a:spcBef>
                <a:spcPts val="0"/>
              </a:spcBef>
              <a:spcAft>
                <a:spcPts val="0"/>
              </a:spcAft>
              <a:buNone/>
            </a:pPr>
            <a:r>
              <a:rPr lang="en-GB"/>
              <a:t>What was found, was that ES as expected defines an upper bound for accuracy. </a:t>
            </a:r>
            <a:endParaRPr/>
          </a:p>
          <a:p>
            <a:pPr marL="0" lvl="0" indent="0" algn="l" rtl="0">
              <a:spcBef>
                <a:spcPts val="0"/>
              </a:spcBef>
              <a:spcAft>
                <a:spcPts val="0"/>
              </a:spcAft>
              <a:buNone/>
            </a:pPr>
            <a:r>
              <a:rPr lang="en-GB"/>
              <a:t>TSS performing 0.8% worse ES, with NTSS performing 0.018% worse than TSS.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23b9158f2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23b9158f2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Computation cost in terms of floating point comparisons during block matching is also compared. </a:t>
            </a:r>
            <a:endParaRPr/>
          </a:p>
          <a:p>
            <a:pPr marL="0" lvl="0" indent="0" algn="l" rtl="0">
              <a:spcBef>
                <a:spcPts val="0"/>
              </a:spcBef>
              <a:spcAft>
                <a:spcPts val="0"/>
              </a:spcAft>
              <a:buNone/>
            </a:pPr>
            <a:r>
              <a:rPr lang="en-GB"/>
              <a:t>As you can see, the 0.8% accuracy lead of ES comes at a cost of 800% more computation cost. </a:t>
            </a:r>
            <a:endParaRPr/>
          </a:p>
          <a:p>
            <a:pPr marL="0" lvl="0" indent="0" algn="l" rtl="0">
              <a:spcBef>
                <a:spcPts val="0"/>
              </a:spcBef>
              <a:spcAft>
                <a:spcPts val="0"/>
              </a:spcAft>
              <a:buNone/>
            </a:pPr>
            <a:r>
              <a:rPr lang="en-GB"/>
              <a:t>NTSS’s early stopping mechanism and the checking of the immediate neighbours makes it more sensitive to local motion, and reduces computation cost by about 5%. </a:t>
            </a:r>
            <a:endParaRPr/>
          </a:p>
          <a:p>
            <a:pPr marL="0" lvl="0" indent="0" algn="l" rtl="0">
              <a:spcBef>
                <a:spcPts val="0"/>
              </a:spcBef>
              <a:spcAft>
                <a:spcPts val="0"/>
              </a:spcAft>
              <a:buNone/>
            </a:pPr>
            <a:r>
              <a:rPr lang="en-GB"/>
              <a:t>In the BMAs studied, NTSS provides the best tradeoff between accuracy and computation cost.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42b418c896_0_9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242b418c896_0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Now apart from that, We have also varied the block sizes observe their corresponding effects on its processing complexity and the accuracy of estimated frame generated.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From this we would expect to have a more clear replication of the next frame as we are repeating the block matching algorithm more frequently. (Which means, a higher PSNR would be expected as we decrease the block sizes but also an increase in computational cost ).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223b9158f2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223b9158f2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And it turns out that our findings does corresponds to what we would’ve expected with block sizes being inversely correlated with both the accuracy as well as the computation cost. </a:t>
            </a:r>
            <a:endParaRPr/>
          </a:p>
          <a:p>
            <a:pPr marL="0" lvl="0" indent="0" algn="l" rtl="0">
              <a:spcBef>
                <a:spcPts val="0"/>
              </a:spcBef>
              <a:spcAft>
                <a:spcPts val="0"/>
              </a:spcAft>
              <a:buNone/>
            </a:pPr>
            <a:endParaRPr/>
          </a:p>
          <a:p>
            <a:pPr marL="0" lvl="0" indent="0" algn="l" rtl="0">
              <a:spcBef>
                <a:spcPts val="0"/>
              </a:spcBef>
              <a:spcAft>
                <a:spcPts val="0"/>
              </a:spcAft>
              <a:buNone/>
            </a:pPr>
            <a:r>
              <a:rPr lang="en-GB"/>
              <a:t>An interesting thing to note of is the slight deviation between ES and the two other searches.</a:t>
            </a:r>
            <a:endParaRPr/>
          </a:p>
          <a:p>
            <a:pPr marL="0" lvl="0" indent="0" algn="l" rtl="0">
              <a:spcBef>
                <a:spcPts val="0"/>
              </a:spcBef>
              <a:spcAft>
                <a:spcPts val="0"/>
              </a:spcAft>
              <a:buNone/>
            </a:pPr>
            <a:r>
              <a:rPr lang="en-GB"/>
              <a:t>A possible explanation would be that, regardless the block sizes TSS and NTSS would only have to search through the 25 preallocated pixels at worst, whereas ES would have to search through all of the pixels contained within its search area, which gives it the ability to replicate more accurately, however there is a tremendous differences between there computational power. </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223b9158f2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223b9158f2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So, in this project, we found that</a:t>
            </a:r>
            <a:endParaRPr/>
          </a:p>
          <a:p>
            <a:pPr marL="457200" lvl="0" indent="-298450" algn="l" rtl="0">
              <a:lnSpc>
                <a:spcPct val="115000"/>
              </a:lnSpc>
              <a:spcBef>
                <a:spcPts val="0"/>
              </a:spcBef>
              <a:spcAft>
                <a:spcPts val="0"/>
              </a:spcAft>
              <a:buSzPts val="1100"/>
              <a:buAutoNum type="arabicPeriod"/>
            </a:pPr>
            <a:r>
              <a:rPr lang="en-GB"/>
              <a:t>Out of all BMAs seen here, no MC is a poor choice for compression, ES gives the best accuracy, while NTSS is the most cost-effective algorithms</a:t>
            </a:r>
            <a:endParaRPr/>
          </a:p>
          <a:p>
            <a:pPr marL="457200" lvl="0" indent="-298450" algn="l" rtl="0">
              <a:lnSpc>
                <a:spcPct val="115000"/>
              </a:lnSpc>
              <a:spcBef>
                <a:spcPts val="0"/>
              </a:spcBef>
              <a:spcAft>
                <a:spcPts val="0"/>
              </a:spcAft>
              <a:buSzPts val="1100"/>
              <a:buAutoNum type="arabicPeriod"/>
            </a:pPr>
            <a:r>
              <a:rPr lang="en-GB"/>
              <a:t>Blocks sizes can also be altered to increase accuracy at the cost of more computation, and vice versa.</a:t>
            </a:r>
            <a:endParaRPr/>
          </a:p>
          <a:p>
            <a:pPr marL="457200" lvl="0" indent="-298450" algn="l" rtl="0">
              <a:lnSpc>
                <a:spcPct val="115000"/>
              </a:lnSpc>
              <a:spcBef>
                <a:spcPts val="0"/>
              </a:spcBef>
              <a:spcAft>
                <a:spcPts val="0"/>
              </a:spcAft>
              <a:buSzPts val="1100"/>
              <a:buAutoNum type="arabicPeriod"/>
            </a:pPr>
            <a:r>
              <a:rPr lang="en-GB"/>
              <a:t>Depending on the aim, one can pick different approaches and parameters to balance out the compression rate of MC and the computation cost. </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2b418c89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42b418c8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Now before we dive into our findings, lets understand How Motion compensation works?</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Lets says we have a continuous chunk of video and we take two consecutive frames out for comparison, we can see that there is only a slight difference in them. Motion compensation leverages this property to reduce the amount of information that needs to be transmitted or stored.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42b418c89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42b418c89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Now instead of transmitting all the the RGBs in this very next frame, motion compensation divides the video frames into small blocks, and use block matching algorithms to find the best matching block in a previously sent reference frame for each block in the current frame. Motion compensation will look into the next frame of same coordinates and compare which of the neighbouring pixels matches closest to the pixel in the next frame. Once, it has been found, a motion vector will be drawn.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2b418c89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2b418c89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As we repeat this process over some predetermined amount of pixels eventually we will get this motion vector. After all the shifting, we will be able to compute a predicted frame. However, as we can see this predicted frame it is still very pixelated and not a clear representation of the next frame.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2b418c896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2b418c89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Hence, the difference between this predicted frame and the next frame is computed which looks something like that. Only the difference between consecutive frames and the motion vector will be transmitted. This results in significant compression in video transmissions and storage. </a:t>
            </a:r>
            <a:endParaRPr>
              <a:solidFill>
                <a:schemeClr val="dk1"/>
              </a:solidFill>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2b418c896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2b418c89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2b418c896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2b418c89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The block matching part accounts for the majority of the computation in MC. And we investigated three different algorithms for matching.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The first one, ES, is the simplest form. We define a range of pixels to search in.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Compare the target block to every possible block in the range and use the closest matching one as the prediction.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It guarantees optimal choice, but at a huge computational cost.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2b418c896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42b418c896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On the flip side, we have TSS.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The process goes as follows:</a:t>
            </a:r>
            <a:endParaRPr sz="1200">
              <a:solidFill>
                <a:srgbClr val="D1D5DB"/>
              </a:solidFill>
              <a:highlight>
                <a:srgbClr val="444654"/>
              </a:highlight>
              <a:latin typeface="Roboto"/>
              <a:ea typeface="Roboto"/>
              <a:cs typeface="Roboto"/>
              <a:sym typeface="Roboto"/>
            </a:endParaRPr>
          </a:p>
          <a:p>
            <a:pPr marL="457200" lvl="0" indent="-304800" algn="l" rtl="0">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We compare the target block to the center of search range and all 8 blocks 4 pixels up down left and right. This is the first step, with step size of 4 pixels</a:t>
            </a:r>
            <a:endParaRPr sz="1200">
              <a:solidFill>
                <a:srgbClr val="D1D5DB"/>
              </a:solidFill>
              <a:highlight>
                <a:srgbClr val="444654"/>
              </a:highlight>
              <a:latin typeface="Roboto"/>
              <a:ea typeface="Roboto"/>
              <a:cs typeface="Roboto"/>
              <a:sym typeface="Roboto"/>
            </a:endParaRPr>
          </a:p>
          <a:p>
            <a:pPr marL="457200" lvl="0" indent="-304800" algn="l" rtl="0">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From there, we pick the closest matching block as our new center, and performs the same comparison up down left and right, but this time with step size of 2 pixels</a:t>
            </a:r>
            <a:endParaRPr sz="1200">
              <a:solidFill>
                <a:srgbClr val="D1D5DB"/>
              </a:solidFill>
              <a:highlight>
                <a:srgbClr val="444654"/>
              </a:highlight>
              <a:latin typeface="Roboto"/>
              <a:ea typeface="Roboto"/>
              <a:cs typeface="Roboto"/>
              <a:sym typeface="Roboto"/>
            </a:endParaRPr>
          </a:p>
          <a:p>
            <a:pPr marL="457200" lvl="0" indent="-304800" algn="l" rtl="0">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This is repeated for step size of 1 pixel, and the best matching block found in the process is used.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42b418c89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42b418c89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The final search, NTSS extends up TSS where it introduces an additional step at the start and an early stopping mechanism.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In the first step, in addition to the blocks 4 pixels away, we also check the immediate neighbours 1 pixel around the center.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If the best match is found at the 4 pixel step, regular TSS continues.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3240375"/>
            <a:ext cx="8520600" cy="62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400"/>
              <a:t>BY: JED WONG, MATTHEW GU</a:t>
            </a:r>
            <a:endParaRPr sz="1400"/>
          </a:p>
        </p:txBody>
      </p:sp>
      <p:sp>
        <p:nvSpPr>
          <p:cNvPr id="55" name="Google Shape;55;p13"/>
          <p:cNvSpPr txBox="1">
            <a:spLocks noGrp="1"/>
          </p:cNvSpPr>
          <p:nvPr>
            <p:ph type="ctrTitle"/>
          </p:nvPr>
        </p:nvSpPr>
        <p:spPr>
          <a:xfrm>
            <a:off x="311700" y="2730675"/>
            <a:ext cx="8520600" cy="509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GB" sz="1800">
                <a:latin typeface="Calibri"/>
                <a:ea typeface="Calibri"/>
                <a:cs typeface="Calibri"/>
                <a:sym typeface="Calibri"/>
              </a:rPr>
              <a:t>Effects of Search Algorithm and Block Sizes on Video Motion Compensation</a:t>
            </a:r>
            <a:endParaRPr/>
          </a:p>
        </p:txBody>
      </p:sp>
      <p:pic>
        <p:nvPicPr>
          <p:cNvPr id="56" name="Google Shape;56;p13"/>
          <p:cNvPicPr preferRelativeResize="0"/>
          <p:nvPr/>
        </p:nvPicPr>
        <p:blipFill>
          <a:blip r:embed="rId3">
            <a:alphaModFix/>
          </a:blip>
          <a:stretch>
            <a:fillRect/>
          </a:stretch>
        </p:blipFill>
        <p:spPr>
          <a:xfrm>
            <a:off x="3775590" y="1277925"/>
            <a:ext cx="1592824" cy="884900"/>
          </a:xfrm>
          <a:prstGeom prst="rect">
            <a:avLst/>
          </a:prstGeom>
          <a:noFill/>
          <a:ln>
            <a:noFill/>
          </a:ln>
        </p:spPr>
      </p:pic>
      <p:sp>
        <p:nvSpPr>
          <p:cNvPr id="57" name="Google Shape;57;p13"/>
          <p:cNvSpPr txBox="1">
            <a:spLocks noGrp="1"/>
          </p:cNvSpPr>
          <p:nvPr>
            <p:ph type="ctrTitle"/>
          </p:nvPr>
        </p:nvSpPr>
        <p:spPr>
          <a:xfrm>
            <a:off x="311688" y="2074450"/>
            <a:ext cx="8520600" cy="509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1800">
                <a:latin typeface="Calibri"/>
                <a:ea typeface="Calibri"/>
                <a:cs typeface="Calibri"/>
                <a:sym typeface="Calibri"/>
              </a:rPr>
              <a:t>ECE3141 Network and Information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522" name="Google Shape;522;p22"/>
          <p:cNvPicPr preferRelativeResize="0"/>
          <p:nvPr/>
        </p:nvPicPr>
        <p:blipFill rotWithShape="1">
          <a:blip r:embed="rId3">
            <a:alphaModFix/>
          </a:blip>
          <a:srcRect l="38747" t="56721" r="42563" b="18533"/>
          <a:stretch/>
        </p:blipFill>
        <p:spPr>
          <a:xfrm>
            <a:off x="189550" y="1269900"/>
            <a:ext cx="4388675" cy="3214975"/>
          </a:xfrm>
          <a:prstGeom prst="rect">
            <a:avLst/>
          </a:prstGeom>
          <a:noFill/>
          <a:ln>
            <a:noFill/>
          </a:ln>
        </p:spPr>
      </p:pic>
      <p:grpSp>
        <p:nvGrpSpPr>
          <p:cNvPr id="523" name="Google Shape;523;p22"/>
          <p:cNvGrpSpPr/>
          <p:nvPr/>
        </p:nvGrpSpPr>
        <p:grpSpPr>
          <a:xfrm>
            <a:off x="167925" y="1088063"/>
            <a:ext cx="4431913" cy="3401163"/>
            <a:chOff x="162663" y="1054313"/>
            <a:chExt cx="4431913" cy="3401163"/>
          </a:xfrm>
        </p:grpSpPr>
        <p:grpSp>
          <p:nvGrpSpPr>
            <p:cNvPr id="524" name="Google Shape;524;p22"/>
            <p:cNvGrpSpPr/>
            <p:nvPr/>
          </p:nvGrpSpPr>
          <p:grpSpPr>
            <a:xfrm>
              <a:off x="162675" y="1291625"/>
              <a:ext cx="4431900" cy="3163850"/>
              <a:chOff x="162675" y="910625"/>
              <a:chExt cx="4431900" cy="3163850"/>
            </a:xfrm>
          </p:grpSpPr>
          <p:cxnSp>
            <p:nvCxnSpPr>
              <p:cNvPr id="525" name="Google Shape;525;p22"/>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526" name="Google Shape;526;p22"/>
              <p:cNvGrpSpPr/>
              <p:nvPr/>
            </p:nvGrpSpPr>
            <p:grpSpPr>
              <a:xfrm>
                <a:off x="162675" y="910625"/>
                <a:ext cx="4431900" cy="3163850"/>
                <a:chOff x="162675" y="910625"/>
                <a:chExt cx="4431900" cy="3163850"/>
              </a:xfrm>
            </p:grpSpPr>
            <p:cxnSp>
              <p:nvCxnSpPr>
                <p:cNvPr id="527" name="Google Shape;527;p22"/>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28" name="Google Shape;528;p22"/>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29" name="Google Shape;529;p22"/>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0" name="Google Shape;530;p22"/>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1" name="Google Shape;531;p22"/>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2" name="Google Shape;532;p22"/>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3" name="Google Shape;533;p22"/>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4" name="Google Shape;534;p22"/>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5" name="Google Shape;535;p22"/>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6" name="Google Shape;536;p22"/>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22"/>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8" name="Google Shape;538;p22"/>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9" name="Google Shape;539;p22"/>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0" name="Google Shape;540;p22"/>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1" name="Google Shape;541;p22"/>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2" name="Google Shape;542;p22"/>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3" name="Google Shape;543;p22"/>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4" name="Google Shape;544;p22"/>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545" name="Google Shape;545;p22"/>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6" name="Google Shape;546;p22"/>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7" name="Google Shape;547;p22"/>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8" name="Google Shape;548;p22"/>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9" name="Google Shape;549;p22"/>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0" name="Google Shape;550;p22"/>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1" name="Google Shape;551;p22"/>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2" name="Google Shape;552;p22"/>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3" name="Google Shape;553;p22"/>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4" name="Google Shape;554;p22"/>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555" name="Google Shape;555;p22"/>
            <p:cNvGrpSpPr/>
            <p:nvPr/>
          </p:nvGrpSpPr>
          <p:grpSpPr>
            <a:xfrm>
              <a:off x="162663" y="1054313"/>
              <a:ext cx="4431900" cy="3163850"/>
              <a:chOff x="162675" y="910625"/>
              <a:chExt cx="4431900" cy="3163850"/>
            </a:xfrm>
          </p:grpSpPr>
          <p:cxnSp>
            <p:nvCxnSpPr>
              <p:cNvPr id="556" name="Google Shape;556;p22"/>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57" name="Google Shape;557;p22"/>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58" name="Google Shape;558;p22"/>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59" name="Google Shape;559;p22"/>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60" name="Google Shape;560;p22"/>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61" name="Google Shape;561;p22"/>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62" name="Google Shape;562;p22"/>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63" name="Google Shape;563;p22"/>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4" name="Google Shape;564;p22"/>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5" name="Google Shape;565;p22"/>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6" name="Google Shape;566;p22"/>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7" name="Google Shape;567;p22"/>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8" name="Google Shape;568;p22"/>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9" name="Google Shape;569;p22"/>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70" name="Google Shape;570;p22"/>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71" name="Google Shape;571;p22"/>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72" name="Google Shape;572;p22"/>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73" name="Google Shape;573;p22"/>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574" name="Google Shape;574;p22"/>
          <p:cNvGrpSpPr/>
          <p:nvPr/>
        </p:nvGrpSpPr>
        <p:grpSpPr>
          <a:xfrm>
            <a:off x="800650" y="1710050"/>
            <a:ext cx="2065500" cy="2079900"/>
            <a:chOff x="800650" y="1710050"/>
            <a:chExt cx="2065500" cy="2079900"/>
          </a:xfrm>
        </p:grpSpPr>
        <p:cxnSp>
          <p:nvCxnSpPr>
            <p:cNvPr id="575" name="Google Shape;575;p22"/>
            <p:cNvCxnSpPr>
              <a:stCxn id="576" idx="0"/>
            </p:cNvCxnSpPr>
            <p:nvPr/>
          </p:nvCxnSpPr>
          <p:spPr>
            <a:xfrm rot="10800000">
              <a:off x="1799650" y="1710050"/>
              <a:ext cx="0" cy="937500"/>
            </a:xfrm>
            <a:prstGeom prst="straightConnector1">
              <a:avLst/>
            </a:prstGeom>
            <a:noFill/>
            <a:ln w="38100" cap="flat" cmpd="sng">
              <a:solidFill>
                <a:srgbClr val="FF0000"/>
              </a:solidFill>
              <a:prstDash val="solid"/>
              <a:round/>
              <a:headEnd type="none" w="med" len="med"/>
              <a:tailEnd type="triangle" w="med" len="med"/>
            </a:ln>
          </p:spPr>
        </p:cxnSp>
        <p:grpSp>
          <p:nvGrpSpPr>
            <p:cNvPr id="577" name="Google Shape;577;p22"/>
            <p:cNvGrpSpPr/>
            <p:nvPr/>
          </p:nvGrpSpPr>
          <p:grpSpPr>
            <a:xfrm>
              <a:off x="800650" y="1793278"/>
              <a:ext cx="2065500" cy="1996672"/>
              <a:chOff x="800650" y="1793278"/>
              <a:chExt cx="2065500" cy="1996672"/>
            </a:xfrm>
          </p:grpSpPr>
          <p:cxnSp>
            <p:nvCxnSpPr>
              <p:cNvPr id="578" name="Google Shape;578;p22"/>
              <p:cNvCxnSpPr>
                <a:stCxn id="576" idx="3"/>
              </p:cNvCxnSpPr>
              <p:nvPr/>
            </p:nvCxnSpPr>
            <p:spPr>
              <a:xfrm>
                <a:off x="1886350" y="2725250"/>
                <a:ext cx="979800" cy="0"/>
              </a:xfrm>
              <a:prstGeom prst="straightConnector1">
                <a:avLst/>
              </a:prstGeom>
              <a:noFill/>
              <a:ln w="38100" cap="flat" cmpd="sng">
                <a:solidFill>
                  <a:srgbClr val="FF0000"/>
                </a:solidFill>
                <a:prstDash val="solid"/>
                <a:round/>
                <a:headEnd type="none" w="med" len="med"/>
                <a:tailEnd type="triangle" w="med" len="med"/>
              </a:ln>
            </p:spPr>
          </p:cxnSp>
          <p:sp>
            <p:nvSpPr>
              <p:cNvPr id="576" name="Google Shape;576;p22"/>
              <p:cNvSpPr/>
              <p:nvPr/>
            </p:nvSpPr>
            <p:spPr>
              <a:xfrm>
                <a:off x="1712950" y="2647550"/>
                <a:ext cx="173400" cy="1554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 name="Google Shape;579;p22"/>
              <p:cNvCxnSpPr>
                <a:stCxn id="576" idx="2"/>
              </p:cNvCxnSpPr>
              <p:nvPr/>
            </p:nvCxnSpPr>
            <p:spPr>
              <a:xfrm>
                <a:off x="1799650" y="2802950"/>
                <a:ext cx="0" cy="987000"/>
              </a:xfrm>
              <a:prstGeom prst="straightConnector1">
                <a:avLst/>
              </a:prstGeom>
              <a:noFill/>
              <a:ln w="38100" cap="flat" cmpd="sng">
                <a:solidFill>
                  <a:srgbClr val="FF0000"/>
                </a:solidFill>
                <a:prstDash val="solid"/>
                <a:round/>
                <a:headEnd type="none" w="med" len="med"/>
                <a:tailEnd type="triangle" w="med" len="med"/>
              </a:ln>
            </p:spPr>
          </p:cxnSp>
          <p:cxnSp>
            <p:nvCxnSpPr>
              <p:cNvPr id="580" name="Google Shape;580;p22"/>
              <p:cNvCxnSpPr>
                <a:stCxn id="576" idx="1"/>
              </p:cNvCxnSpPr>
              <p:nvPr/>
            </p:nvCxnSpPr>
            <p:spPr>
              <a:xfrm rot="10800000">
                <a:off x="800650" y="2725250"/>
                <a:ext cx="912300" cy="0"/>
              </a:xfrm>
              <a:prstGeom prst="straightConnector1">
                <a:avLst/>
              </a:prstGeom>
              <a:noFill/>
              <a:ln w="38100" cap="flat" cmpd="sng">
                <a:solidFill>
                  <a:srgbClr val="FF0000"/>
                </a:solidFill>
                <a:prstDash val="solid"/>
                <a:round/>
                <a:headEnd type="none" w="med" len="med"/>
                <a:tailEnd type="triangle" w="med" len="med"/>
              </a:ln>
            </p:spPr>
          </p:cxnSp>
          <p:cxnSp>
            <p:nvCxnSpPr>
              <p:cNvPr id="581" name="Google Shape;581;p22"/>
              <p:cNvCxnSpPr/>
              <p:nvPr/>
            </p:nvCxnSpPr>
            <p:spPr>
              <a:xfrm rot="10800000" flipH="1">
                <a:off x="1883535" y="1793278"/>
                <a:ext cx="841800" cy="882300"/>
              </a:xfrm>
              <a:prstGeom prst="straightConnector1">
                <a:avLst/>
              </a:prstGeom>
              <a:noFill/>
              <a:ln w="38100" cap="flat" cmpd="sng">
                <a:solidFill>
                  <a:srgbClr val="FF0000"/>
                </a:solidFill>
                <a:prstDash val="solid"/>
                <a:round/>
                <a:headEnd type="none" w="med" len="med"/>
                <a:tailEnd type="triangle" w="med" len="med"/>
              </a:ln>
            </p:spPr>
          </p:cxnSp>
          <p:cxnSp>
            <p:nvCxnSpPr>
              <p:cNvPr id="582" name="Google Shape;582;p22"/>
              <p:cNvCxnSpPr/>
              <p:nvPr/>
            </p:nvCxnSpPr>
            <p:spPr>
              <a:xfrm rot="10800000">
                <a:off x="920172" y="1794303"/>
                <a:ext cx="795600" cy="873000"/>
              </a:xfrm>
              <a:prstGeom prst="straightConnector1">
                <a:avLst/>
              </a:prstGeom>
              <a:noFill/>
              <a:ln w="38100" cap="flat" cmpd="sng">
                <a:solidFill>
                  <a:srgbClr val="FF0000"/>
                </a:solidFill>
                <a:prstDash val="solid"/>
                <a:round/>
                <a:headEnd type="none" w="med" len="med"/>
                <a:tailEnd type="triangle" w="med" len="med"/>
              </a:ln>
            </p:spPr>
          </p:cxnSp>
          <p:cxnSp>
            <p:nvCxnSpPr>
              <p:cNvPr id="583" name="Google Shape;583;p22"/>
              <p:cNvCxnSpPr/>
              <p:nvPr/>
            </p:nvCxnSpPr>
            <p:spPr>
              <a:xfrm flipH="1">
                <a:off x="1002972" y="2790279"/>
                <a:ext cx="712800" cy="830700"/>
              </a:xfrm>
              <a:prstGeom prst="straightConnector1">
                <a:avLst/>
              </a:prstGeom>
              <a:noFill/>
              <a:ln w="38100" cap="flat" cmpd="sng">
                <a:solidFill>
                  <a:srgbClr val="FF0000"/>
                </a:solidFill>
                <a:prstDash val="solid"/>
                <a:round/>
                <a:headEnd type="none" w="med" len="med"/>
                <a:tailEnd type="triangle" w="med" len="med"/>
              </a:ln>
            </p:spPr>
          </p:cxnSp>
          <p:cxnSp>
            <p:nvCxnSpPr>
              <p:cNvPr id="584" name="Google Shape;584;p22"/>
              <p:cNvCxnSpPr/>
              <p:nvPr/>
            </p:nvCxnSpPr>
            <p:spPr>
              <a:xfrm>
                <a:off x="1883535" y="2776479"/>
                <a:ext cx="786600" cy="858300"/>
              </a:xfrm>
              <a:prstGeom prst="straightConnector1">
                <a:avLst/>
              </a:prstGeom>
              <a:noFill/>
              <a:ln w="38100" cap="flat" cmpd="sng">
                <a:solidFill>
                  <a:srgbClr val="FF0000"/>
                </a:solidFill>
                <a:prstDash val="solid"/>
                <a:round/>
                <a:headEnd type="none" w="med" len="med"/>
                <a:tailEnd type="triangle" w="med" len="med"/>
              </a:ln>
            </p:spPr>
          </p:cxnSp>
        </p:grpSp>
      </p:grpSp>
      <p:sp>
        <p:nvSpPr>
          <p:cNvPr id="585" name="Google Shape;585;p22"/>
          <p:cNvSpPr txBox="1"/>
          <p:nvPr/>
        </p:nvSpPr>
        <p:spPr>
          <a:xfrm>
            <a:off x="3270000" y="47425"/>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Type of search Algorithm</a:t>
            </a:r>
            <a:endParaRPr sz="1600"/>
          </a:p>
        </p:txBody>
      </p:sp>
      <p:sp>
        <p:nvSpPr>
          <p:cNvPr id="586" name="Google Shape;586;p22"/>
          <p:cNvSpPr txBox="1"/>
          <p:nvPr/>
        </p:nvSpPr>
        <p:spPr>
          <a:xfrm>
            <a:off x="2922750" y="478525"/>
            <a:ext cx="3298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New Three Step Search (NTSS) </a:t>
            </a:r>
            <a:endParaRPr sz="1600"/>
          </a:p>
        </p:txBody>
      </p:sp>
      <p:pic>
        <p:nvPicPr>
          <p:cNvPr id="587" name="Google Shape;587;p22"/>
          <p:cNvPicPr preferRelativeResize="0"/>
          <p:nvPr/>
        </p:nvPicPr>
        <p:blipFill>
          <a:blip r:embed="rId4">
            <a:alphaModFix/>
          </a:blip>
          <a:stretch>
            <a:fillRect/>
          </a:stretch>
        </p:blipFill>
        <p:spPr>
          <a:xfrm>
            <a:off x="63944" y="4712365"/>
            <a:ext cx="290400" cy="310779"/>
          </a:xfrm>
          <a:prstGeom prst="rect">
            <a:avLst/>
          </a:prstGeom>
          <a:noFill/>
          <a:ln>
            <a:noFill/>
          </a:ln>
        </p:spPr>
      </p:pic>
      <p:sp>
        <p:nvSpPr>
          <p:cNvPr id="588" name="Google Shape;588;p22"/>
          <p:cNvSpPr txBox="1"/>
          <p:nvPr/>
        </p:nvSpPr>
        <p:spPr>
          <a:xfrm>
            <a:off x="333250" y="4667675"/>
            <a:ext cx="32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one pixel (For illustration purposes)</a:t>
            </a:r>
            <a:endParaRPr/>
          </a:p>
        </p:txBody>
      </p:sp>
      <p:sp>
        <p:nvSpPr>
          <p:cNvPr id="589" name="Google Shape;589;p22"/>
          <p:cNvSpPr txBox="1"/>
          <p:nvPr/>
        </p:nvSpPr>
        <p:spPr>
          <a:xfrm>
            <a:off x="139975" y="869700"/>
            <a:ext cx="44937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Current Frame</a:t>
            </a:r>
            <a:endParaRPr/>
          </a:p>
        </p:txBody>
      </p:sp>
      <p:grpSp>
        <p:nvGrpSpPr>
          <p:cNvPr id="590" name="Google Shape;590;p22"/>
          <p:cNvGrpSpPr/>
          <p:nvPr/>
        </p:nvGrpSpPr>
        <p:grpSpPr>
          <a:xfrm>
            <a:off x="1534625" y="2462453"/>
            <a:ext cx="576900" cy="575102"/>
            <a:chOff x="878650" y="404884"/>
            <a:chExt cx="576900" cy="510657"/>
          </a:xfrm>
        </p:grpSpPr>
        <p:cxnSp>
          <p:nvCxnSpPr>
            <p:cNvPr id="591" name="Google Shape;591;p22"/>
            <p:cNvCxnSpPr/>
            <p:nvPr/>
          </p:nvCxnSpPr>
          <p:spPr>
            <a:xfrm>
              <a:off x="1181950" y="654034"/>
              <a:ext cx="273600" cy="0"/>
            </a:xfrm>
            <a:prstGeom prst="straightConnector1">
              <a:avLst/>
            </a:prstGeom>
            <a:noFill/>
            <a:ln w="38100" cap="flat" cmpd="sng">
              <a:solidFill>
                <a:srgbClr val="0000FF"/>
              </a:solidFill>
              <a:prstDash val="solid"/>
              <a:round/>
              <a:headEnd type="none" w="med" len="med"/>
              <a:tailEnd type="triangle" w="med" len="med"/>
            </a:ln>
          </p:spPr>
        </p:cxnSp>
        <p:cxnSp>
          <p:nvCxnSpPr>
            <p:cNvPr id="592" name="Google Shape;592;p22"/>
            <p:cNvCxnSpPr/>
            <p:nvPr/>
          </p:nvCxnSpPr>
          <p:spPr>
            <a:xfrm rot="10800000">
              <a:off x="1157873" y="404884"/>
              <a:ext cx="0" cy="230100"/>
            </a:xfrm>
            <a:prstGeom prst="straightConnector1">
              <a:avLst/>
            </a:prstGeom>
            <a:noFill/>
            <a:ln w="38100" cap="flat" cmpd="sng">
              <a:solidFill>
                <a:srgbClr val="0000FF"/>
              </a:solidFill>
              <a:prstDash val="solid"/>
              <a:round/>
              <a:headEnd type="none" w="med" len="med"/>
              <a:tailEnd type="triangle" w="med" len="med"/>
            </a:ln>
          </p:spPr>
        </p:cxnSp>
        <p:cxnSp>
          <p:nvCxnSpPr>
            <p:cNvPr id="593" name="Google Shape;593;p22"/>
            <p:cNvCxnSpPr/>
            <p:nvPr/>
          </p:nvCxnSpPr>
          <p:spPr>
            <a:xfrm>
              <a:off x="1157873" y="673141"/>
              <a:ext cx="0" cy="242400"/>
            </a:xfrm>
            <a:prstGeom prst="straightConnector1">
              <a:avLst/>
            </a:prstGeom>
            <a:noFill/>
            <a:ln w="38100" cap="flat" cmpd="sng">
              <a:solidFill>
                <a:srgbClr val="0000FF"/>
              </a:solidFill>
              <a:prstDash val="solid"/>
              <a:round/>
              <a:headEnd type="none" w="med" len="med"/>
              <a:tailEnd type="triangle" w="med" len="med"/>
            </a:ln>
          </p:spPr>
        </p:cxnSp>
        <p:cxnSp>
          <p:nvCxnSpPr>
            <p:cNvPr id="594" name="Google Shape;594;p22"/>
            <p:cNvCxnSpPr/>
            <p:nvPr/>
          </p:nvCxnSpPr>
          <p:spPr>
            <a:xfrm rot="10800000">
              <a:off x="878650" y="654062"/>
              <a:ext cx="255000" cy="0"/>
            </a:xfrm>
            <a:prstGeom prst="straightConnector1">
              <a:avLst/>
            </a:prstGeom>
            <a:noFill/>
            <a:ln w="38100" cap="flat" cmpd="sng">
              <a:solidFill>
                <a:srgbClr val="0000FF"/>
              </a:solidFill>
              <a:prstDash val="solid"/>
              <a:round/>
              <a:headEnd type="none" w="med" len="med"/>
              <a:tailEnd type="triangle" w="med" len="med"/>
            </a:ln>
          </p:spPr>
        </p:cxnSp>
        <p:cxnSp>
          <p:nvCxnSpPr>
            <p:cNvPr id="595" name="Google Shape;595;p22"/>
            <p:cNvCxnSpPr/>
            <p:nvPr/>
          </p:nvCxnSpPr>
          <p:spPr>
            <a:xfrm rot="10800000" flipH="1">
              <a:off x="1181309" y="425266"/>
              <a:ext cx="235200" cy="216600"/>
            </a:xfrm>
            <a:prstGeom prst="straightConnector1">
              <a:avLst/>
            </a:prstGeom>
            <a:noFill/>
            <a:ln w="38100" cap="flat" cmpd="sng">
              <a:solidFill>
                <a:srgbClr val="0000FF"/>
              </a:solidFill>
              <a:prstDash val="solid"/>
              <a:round/>
              <a:headEnd type="none" w="med" len="med"/>
              <a:tailEnd type="triangle" w="med" len="med"/>
            </a:ln>
          </p:spPr>
        </p:cxnSp>
        <p:cxnSp>
          <p:nvCxnSpPr>
            <p:cNvPr id="596" name="Google Shape;596;p22"/>
            <p:cNvCxnSpPr/>
            <p:nvPr/>
          </p:nvCxnSpPr>
          <p:spPr>
            <a:xfrm rot="10800000">
              <a:off x="912138" y="425334"/>
              <a:ext cx="222300" cy="214500"/>
            </a:xfrm>
            <a:prstGeom prst="straightConnector1">
              <a:avLst/>
            </a:prstGeom>
            <a:noFill/>
            <a:ln w="38100" cap="flat" cmpd="sng">
              <a:solidFill>
                <a:srgbClr val="0000FF"/>
              </a:solidFill>
              <a:prstDash val="solid"/>
              <a:round/>
              <a:headEnd type="none" w="med" len="med"/>
              <a:tailEnd type="triangle" w="med" len="med"/>
            </a:ln>
          </p:spPr>
        </p:cxnSp>
        <p:cxnSp>
          <p:nvCxnSpPr>
            <p:cNvPr id="597" name="Google Shape;597;p22"/>
            <p:cNvCxnSpPr/>
            <p:nvPr/>
          </p:nvCxnSpPr>
          <p:spPr>
            <a:xfrm flipH="1">
              <a:off x="935238" y="670029"/>
              <a:ext cx="199200" cy="204000"/>
            </a:xfrm>
            <a:prstGeom prst="straightConnector1">
              <a:avLst/>
            </a:prstGeom>
            <a:noFill/>
            <a:ln w="38100" cap="flat" cmpd="sng">
              <a:solidFill>
                <a:srgbClr val="0000FF"/>
              </a:solidFill>
              <a:prstDash val="solid"/>
              <a:round/>
              <a:headEnd type="none" w="med" len="med"/>
              <a:tailEnd type="triangle" w="med" len="med"/>
            </a:ln>
          </p:spPr>
        </p:cxnSp>
        <p:cxnSp>
          <p:nvCxnSpPr>
            <p:cNvPr id="598" name="Google Shape;598;p22"/>
            <p:cNvCxnSpPr/>
            <p:nvPr/>
          </p:nvCxnSpPr>
          <p:spPr>
            <a:xfrm>
              <a:off x="1181309" y="666641"/>
              <a:ext cx="219900" cy="210900"/>
            </a:xfrm>
            <a:prstGeom prst="straightConnector1">
              <a:avLst/>
            </a:prstGeom>
            <a:noFill/>
            <a:ln w="38100" cap="flat" cmpd="sng">
              <a:solidFill>
                <a:srgbClr val="0000FF"/>
              </a:solidFill>
              <a:prstDash val="solid"/>
              <a:round/>
              <a:headEnd type="none" w="med" len="med"/>
              <a:tailEnd type="triangle" w="med" len="med"/>
            </a:ln>
          </p:spPr>
        </p:cxnSp>
        <p:sp>
          <p:nvSpPr>
            <p:cNvPr id="599" name="Google Shape;599;p22"/>
            <p:cNvSpPr/>
            <p:nvPr/>
          </p:nvSpPr>
          <p:spPr>
            <a:xfrm>
              <a:off x="1071175" y="582504"/>
              <a:ext cx="173400" cy="155400"/>
            </a:xfrm>
            <a:prstGeom prst="rect">
              <a:avLst/>
            </a:prstGeom>
            <a:solidFill>
              <a:srgbClr val="FF0000"/>
            </a:solidFill>
            <a:ln w="9525" cap="flat" cmpd="sng">
              <a:solidFill>
                <a:srgbClr val="0000FF"/>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2"/>
          <p:cNvGrpSpPr/>
          <p:nvPr/>
        </p:nvGrpSpPr>
        <p:grpSpPr>
          <a:xfrm>
            <a:off x="1766975" y="2239853"/>
            <a:ext cx="576900" cy="575102"/>
            <a:chOff x="878650" y="404884"/>
            <a:chExt cx="576900" cy="510657"/>
          </a:xfrm>
        </p:grpSpPr>
        <p:cxnSp>
          <p:nvCxnSpPr>
            <p:cNvPr id="601" name="Google Shape;601;p22"/>
            <p:cNvCxnSpPr/>
            <p:nvPr/>
          </p:nvCxnSpPr>
          <p:spPr>
            <a:xfrm>
              <a:off x="1181950" y="654034"/>
              <a:ext cx="273600" cy="0"/>
            </a:xfrm>
            <a:prstGeom prst="straightConnector1">
              <a:avLst/>
            </a:prstGeom>
            <a:noFill/>
            <a:ln w="38100" cap="flat" cmpd="sng">
              <a:solidFill>
                <a:srgbClr val="00FF00"/>
              </a:solidFill>
              <a:prstDash val="solid"/>
              <a:round/>
              <a:headEnd type="none" w="med" len="med"/>
              <a:tailEnd type="triangle" w="med" len="med"/>
            </a:ln>
          </p:spPr>
        </p:cxnSp>
        <p:cxnSp>
          <p:nvCxnSpPr>
            <p:cNvPr id="602" name="Google Shape;602;p22"/>
            <p:cNvCxnSpPr/>
            <p:nvPr/>
          </p:nvCxnSpPr>
          <p:spPr>
            <a:xfrm rot="10800000">
              <a:off x="1157873" y="404884"/>
              <a:ext cx="0" cy="230100"/>
            </a:xfrm>
            <a:prstGeom prst="straightConnector1">
              <a:avLst/>
            </a:prstGeom>
            <a:noFill/>
            <a:ln w="38100" cap="flat" cmpd="sng">
              <a:solidFill>
                <a:srgbClr val="00FF00"/>
              </a:solidFill>
              <a:prstDash val="solid"/>
              <a:round/>
              <a:headEnd type="none" w="med" len="med"/>
              <a:tailEnd type="triangle" w="med" len="med"/>
            </a:ln>
          </p:spPr>
        </p:cxnSp>
        <p:cxnSp>
          <p:nvCxnSpPr>
            <p:cNvPr id="603" name="Google Shape;603;p22"/>
            <p:cNvCxnSpPr/>
            <p:nvPr/>
          </p:nvCxnSpPr>
          <p:spPr>
            <a:xfrm>
              <a:off x="1157873" y="673141"/>
              <a:ext cx="0" cy="242400"/>
            </a:xfrm>
            <a:prstGeom prst="straightConnector1">
              <a:avLst/>
            </a:prstGeom>
            <a:noFill/>
            <a:ln w="38100" cap="flat" cmpd="sng">
              <a:solidFill>
                <a:srgbClr val="00FF00"/>
              </a:solidFill>
              <a:prstDash val="solid"/>
              <a:round/>
              <a:headEnd type="none" w="med" len="med"/>
              <a:tailEnd type="triangle" w="med" len="med"/>
            </a:ln>
          </p:spPr>
        </p:cxnSp>
        <p:cxnSp>
          <p:nvCxnSpPr>
            <p:cNvPr id="604" name="Google Shape;604;p22"/>
            <p:cNvCxnSpPr/>
            <p:nvPr/>
          </p:nvCxnSpPr>
          <p:spPr>
            <a:xfrm rot="10800000">
              <a:off x="878650" y="654062"/>
              <a:ext cx="255000" cy="0"/>
            </a:xfrm>
            <a:prstGeom prst="straightConnector1">
              <a:avLst/>
            </a:prstGeom>
            <a:noFill/>
            <a:ln w="38100" cap="flat" cmpd="sng">
              <a:solidFill>
                <a:srgbClr val="00FF00"/>
              </a:solidFill>
              <a:prstDash val="solid"/>
              <a:round/>
              <a:headEnd type="none" w="med" len="med"/>
              <a:tailEnd type="triangle" w="med" len="med"/>
            </a:ln>
          </p:spPr>
        </p:cxnSp>
        <p:cxnSp>
          <p:nvCxnSpPr>
            <p:cNvPr id="605" name="Google Shape;605;p22"/>
            <p:cNvCxnSpPr/>
            <p:nvPr/>
          </p:nvCxnSpPr>
          <p:spPr>
            <a:xfrm rot="10800000" flipH="1">
              <a:off x="1181309" y="425266"/>
              <a:ext cx="235200" cy="216600"/>
            </a:xfrm>
            <a:prstGeom prst="straightConnector1">
              <a:avLst/>
            </a:prstGeom>
            <a:noFill/>
            <a:ln w="38100" cap="flat" cmpd="sng">
              <a:solidFill>
                <a:srgbClr val="00FF00"/>
              </a:solidFill>
              <a:prstDash val="solid"/>
              <a:round/>
              <a:headEnd type="none" w="med" len="med"/>
              <a:tailEnd type="triangle" w="med" len="med"/>
            </a:ln>
          </p:spPr>
        </p:cxnSp>
        <p:cxnSp>
          <p:nvCxnSpPr>
            <p:cNvPr id="606" name="Google Shape;606;p22"/>
            <p:cNvCxnSpPr/>
            <p:nvPr/>
          </p:nvCxnSpPr>
          <p:spPr>
            <a:xfrm rot="10800000">
              <a:off x="912138" y="425334"/>
              <a:ext cx="222300" cy="214500"/>
            </a:xfrm>
            <a:prstGeom prst="straightConnector1">
              <a:avLst/>
            </a:prstGeom>
            <a:noFill/>
            <a:ln w="38100" cap="flat" cmpd="sng">
              <a:solidFill>
                <a:srgbClr val="00FF00"/>
              </a:solidFill>
              <a:prstDash val="solid"/>
              <a:round/>
              <a:headEnd type="none" w="med" len="med"/>
              <a:tailEnd type="triangle" w="med" len="med"/>
            </a:ln>
          </p:spPr>
        </p:cxnSp>
        <p:cxnSp>
          <p:nvCxnSpPr>
            <p:cNvPr id="607" name="Google Shape;607;p22"/>
            <p:cNvCxnSpPr/>
            <p:nvPr/>
          </p:nvCxnSpPr>
          <p:spPr>
            <a:xfrm flipH="1">
              <a:off x="935238" y="670029"/>
              <a:ext cx="199200" cy="204000"/>
            </a:xfrm>
            <a:prstGeom prst="straightConnector1">
              <a:avLst/>
            </a:prstGeom>
            <a:noFill/>
            <a:ln w="38100" cap="flat" cmpd="sng">
              <a:solidFill>
                <a:srgbClr val="00FF00"/>
              </a:solidFill>
              <a:prstDash val="solid"/>
              <a:round/>
              <a:headEnd type="none" w="med" len="med"/>
              <a:tailEnd type="triangle" w="med" len="med"/>
            </a:ln>
          </p:spPr>
        </p:cxnSp>
        <p:cxnSp>
          <p:nvCxnSpPr>
            <p:cNvPr id="608" name="Google Shape;608;p22"/>
            <p:cNvCxnSpPr/>
            <p:nvPr/>
          </p:nvCxnSpPr>
          <p:spPr>
            <a:xfrm>
              <a:off x="1181309" y="666641"/>
              <a:ext cx="219900" cy="210900"/>
            </a:xfrm>
            <a:prstGeom prst="straightConnector1">
              <a:avLst/>
            </a:prstGeom>
            <a:noFill/>
            <a:ln w="38100" cap="flat" cmpd="sng">
              <a:solidFill>
                <a:srgbClr val="00FF00"/>
              </a:solidFill>
              <a:prstDash val="solid"/>
              <a:round/>
              <a:headEnd type="none" w="med" len="med"/>
              <a:tailEnd type="triangle" w="med" len="med"/>
            </a:ln>
          </p:spPr>
        </p:cxnSp>
        <p:sp>
          <p:nvSpPr>
            <p:cNvPr id="609" name="Google Shape;609;p22"/>
            <p:cNvSpPr/>
            <p:nvPr/>
          </p:nvSpPr>
          <p:spPr>
            <a:xfrm>
              <a:off x="1071175" y="582504"/>
              <a:ext cx="173400" cy="155400"/>
            </a:xfrm>
            <a:prstGeom prst="rect">
              <a:avLst/>
            </a:prstGeom>
            <a:solidFill>
              <a:srgbClr val="FF0000"/>
            </a:solidFill>
            <a:ln w="9525" cap="flat" cmpd="sng">
              <a:solidFill>
                <a:srgbClr val="00FF00"/>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0" name="Google Shape;610;p22"/>
          <p:cNvPicPr preferRelativeResize="0"/>
          <p:nvPr/>
        </p:nvPicPr>
        <p:blipFill rotWithShape="1">
          <a:blip r:embed="rId5">
            <a:alphaModFix/>
          </a:blip>
          <a:srcRect l="6232" t="14306" r="9550" b="10949"/>
          <a:stretch/>
        </p:blipFill>
        <p:spPr>
          <a:xfrm>
            <a:off x="1688200" y="2658525"/>
            <a:ext cx="234850" cy="210475"/>
          </a:xfrm>
          <a:prstGeom prst="rect">
            <a:avLst/>
          </a:prstGeom>
          <a:noFill/>
          <a:ln>
            <a:noFill/>
          </a:ln>
        </p:spPr>
      </p:pic>
      <p:pic>
        <p:nvPicPr>
          <p:cNvPr id="611" name="Google Shape;611;p22"/>
          <p:cNvPicPr preferRelativeResize="0"/>
          <p:nvPr/>
        </p:nvPicPr>
        <p:blipFill rotWithShape="1">
          <a:blip r:embed="rId6">
            <a:alphaModFix/>
          </a:blip>
          <a:srcRect b="2400"/>
          <a:stretch/>
        </p:blipFill>
        <p:spPr>
          <a:xfrm>
            <a:off x="4674275" y="1501550"/>
            <a:ext cx="4388675" cy="2574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1000"/>
                                        <p:tgtEl>
                                          <p:spTgt spid="6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0"/>
                                        </p:tgtEl>
                                        <p:attrNameLst>
                                          <p:attrName>style.visibility</p:attrName>
                                        </p:attrNameLst>
                                      </p:cBhvr>
                                      <p:to>
                                        <p:strVal val="visible"/>
                                      </p:to>
                                    </p:set>
                                    <p:animEffect transition="in" filter="fade">
                                      <p:cBhvr>
                                        <p:cTn id="12" dur="1000"/>
                                        <p:tgtEl>
                                          <p:spTgt spid="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pic>
        <p:nvPicPr>
          <p:cNvPr id="5" name="Picture 4" descr="A picture containing text, diagram, handwriting, font&#10;&#10;Description automatically generated">
            <a:extLst>
              <a:ext uri="{FF2B5EF4-FFF2-40B4-BE49-F238E27FC236}">
                <a16:creationId xmlns:a16="http://schemas.microsoft.com/office/drawing/2014/main" id="{5F5A74A5-DB91-F6FF-756F-BB4A2A238485}"/>
              </a:ext>
            </a:extLst>
          </p:cNvPr>
          <p:cNvPicPr>
            <a:picLocks noChangeAspect="1"/>
          </p:cNvPicPr>
          <p:nvPr/>
        </p:nvPicPr>
        <p:blipFill rotWithShape="1">
          <a:blip r:embed="rId3"/>
          <a:srcRect r="50000"/>
          <a:stretch/>
        </p:blipFill>
        <p:spPr>
          <a:xfrm>
            <a:off x="43757" y="631200"/>
            <a:ext cx="4326111" cy="4394247"/>
          </a:xfrm>
          <a:prstGeom prst="rect">
            <a:avLst/>
          </a:prstGeom>
        </p:spPr>
      </p:pic>
      <p:pic>
        <p:nvPicPr>
          <p:cNvPr id="3" name="Picture 2" descr="A picture containing text, screenshot, diagram, colorfulness">
            <a:extLst>
              <a:ext uri="{FF2B5EF4-FFF2-40B4-BE49-F238E27FC236}">
                <a16:creationId xmlns:a16="http://schemas.microsoft.com/office/drawing/2014/main" id="{1BF7C26C-FD82-5D8F-922A-DB003D1DA744}"/>
              </a:ext>
            </a:extLst>
          </p:cNvPr>
          <p:cNvPicPr>
            <a:picLocks noChangeAspect="1"/>
          </p:cNvPicPr>
          <p:nvPr/>
        </p:nvPicPr>
        <p:blipFill rotWithShape="1">
          <a:blip r:embed="rId4"/>
          <a:srcRect l="3782" r="50000"/>
          <a:stretch/>
        </p:blipFill>
        <p:spPr>
          <a:xfrm>
            <a:off x="4458358" y="653185"/>
            <a:ext cx="4086351" cy="4490315"/>
          </a:xfrm>
          <a:prstGeom prst="rect">
            <a:avLst/>
          </a:prstGeom>
        </p:spPr>
      </p:pic>
      <p:sp>
        <p:nvSpPr>
          <p:cNvPr id="618" name="Google Shape;618;p23"/>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Effects of Search Algorithm on Prediction Peak-Signal-to-Noise-Ratio (PSNR)</a:t>
            </a:r>
            <a:endParaRPr sz="1600"/>
          </a:p>
        </p:txBody>
      </p:sp>
      <p:sp>
        <p:nvSpPr>
          <p:cNvPr id="619" name="Google Shape;619;p23"/>
          <p:cNvSpPr txBox="1"/>
          <p:nvPr/>
        </p:nvSpPr>
        <p:spPr>
          <a:xfrm>
            <a:off x="1727400" y="431100"/>
            <a:ext cx="56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 measure of accuracy of motion estimation, the higher the better</a:t>
            </a:r>
            <a:endParaRPr/>
          </a:p>
        </p:txBody>
      </p:sp>
      <p:sp>
        <p:nvSpPr>
          <p:cNvPr id="6" name="TextBox 5">
            <a:extLst>
              <a:ext uri="{FF2B5EF4-FFF2-40B4-BE49-F238E27FC236}">
                <a16:creationId xmlns:a16="http://schemas.microsoft.com/office/drawing/2014/main" id="{83F97106-12DD-D566-38DB-C98857C1D857}"/>
              </a:ext>
            </a:extLst>
          </p:cNvPr>
          <p:cNvSpPr txBox="1"/>
          <p:nvPr/>
        </p:nvSpPr>
        <p:spPr>
          <a:xfrm>
            <a:off x="-1204" y="4835721"/>
            <a:ext cx="2643672" cy="276999"/>
          </a:xfrm>
          <a:prstGeom prst="rect">
            <a:avLst/>
          </a:prstGeom>
          <a:noFill/>
        </p:spPr>
        <p:txBody>
          <a:bodyPr wrap="none" rtlCol="0">
            <a:spAutoFit/>
          </a:bodyPr>
          <a:lstStyle/>
          <a:p>
            <a:r>
              <a:rPr lang="en-AU" sz="1200" dirty="0"/>
              <a:t>* Blocks size = 16, search range = 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3" name="Picture 2" descr="A picture containing text, screenshot, diagram, colorfulness">
            <a:extLst>
              <a:ext uri="{FF2B5EF4-FFF2-40B4-BE49-F238E27FC236}">
                <a16:creationId xmlns:a16="http://schemas.microsoft.com/office/drawing/2014/main" id="{208E56CE-100C-9367-3667-2AFC3B166802}"/>
              </a:ext>
            </a:extLst>
          </p:cNvPr>
          <p:cNvPicPr>
            <a:picLocks noChangeAspect="1"/>
          </p:cNvPicPr>
          <p:nvPr/>
        </p:nvPicPr>
        <p:blipFill rotWithShape="1">
          <a:blip r:embed="rId3"/>
          <a:srcRect l="51015" t="-313" r="2991" b="313"/>
          <a:stretch/>
        </p:blipFill>
        <p:spPr>
          <a:xfrm>
            <a:off x="4777723" y="631200"/>
            <a:ext cx="4066599" cy="4490315"/>
          </a:xfrm>
          <a:prstGeom prst="rect">
            <a:avLst/>
          </a:prstGeom>
        </p:spPr>
      </p:pic>
      <p:pic>
        <p:nvPicPr>
          <p:cNvPr id="2" name="Picture 1" descr="A picture containing text, diagram, handwriting, font&#10;&#10;Description automatically generated">
            <a:extLst>
              <a:ext uri="{FF2B5EF4-FFF2-40B4-BE49-F238E27FC236}">
                <a16:creationId xmlns:a16="http://schemas.microsoft.com/office/drawing/2014/main" id="{42D38732-4916-BFDC-0515-AC5C22BB015E}"/>
              </a:ext>
            </a:extLst>
          </p:cNvPr>
          <p:cNvPicPr>
            <a:picLocks noChangeAspect="1"/>
          </p:cNvPicPr>
          <p:nvPr/>
        </p:nvPicPr>
        <p:blipFill rotWithShape="1">
          <a:blip r:embed="rId4"/>
          <a:srcRect l="49999" r="-177"/>
          <a:stretch/>
        </p:blipFill>
        <p:spPr>
          <a:xfrm>
            <a:off x="532328" y="740569"/>
            <a:ext cx="4220280" cy="4271575"/>
          </a:xfrm>
          <a:prstGeom prst="rect">
            <a:avLst/>
          </a:prstGeom>
        </p:spPr>
      </p:pic>
      <p:sp>
        <p:nvSpPr>
          <p:cNvPr id="625" name="Google Shape;625;p24"/>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Effects of Search Algorithm on Number of Floating-point Operations in Each Block Matching</a:t>
            </a:r>
            <a:endParaRPr sz="1600"/>
          </a:p>
        </p:txBody>
      </p:sp>
      <p:sp>
        <p:nvSpPr>
          <p:cNvPr id="627" name="Google Shape;627;p24"/>
          <p:cNvSpPr txBox="1"/>
          <p:nvPr/>
        </p:nvSpPr>
        <p:spPr>
          <a:xfrm>
            <a:off x="1436850" y="431100"/>
            <a:ext cx="627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 measure of computation cost of motion estimation, the lower the better</a:t>
            </a:r>
            <a:endParaRPr/>
          </a:p>
        </p:txBody>
      </p:sp>
      <p:sp>
        <p:nvSpPr>
          <p:cNvPr id="4" name="TextBox 3">
            <a:extLst>
              <a:ext uri="{FF2B5EF4-FFF2-40B4-BE49-F238E27FC236}">
                <a16:creationId xmlns:a16="http://schemas.microsoft.com/office/drawing/2014/main" id="{568381C6-9278-4A54-750B-84EBA705BB28}"/>
              </a:ext>
            </a:extLst>
          </p:cNvPr>
          <p:cNvSpPr txBox="1"/>
          <p:nvPr/>
        </p:nvSpPr>
        <p:spPr>
          <a:xfrm>
            <a:off x="-1204" y="4835721"/>
            <a:ext cx="2643672" cy="276999"/>
          </a:xfrm>
          <a:prstGeom prst="rect">
            <a:avLst/>
          </a:prstGeom>
          <a:noFill/>
        </p:spPr>
        <p:txBody>
          <a:bodyPr wrap="none" rtlCol="0">
            <a:spAutoFit/>
          </a:bodyPr>
          <a:lstStyle/>
          <a:p>
            <a:r>
              <a:rPr lang="en-AU" sz="1200" dirty="0"/>
              <a:t>* Blocks size = 16, search range = 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grpSp>
        <p:nvGrpSpPr>
          <p:cNvPr id="632" name="Google Shape;632;p25"/>
          <p:cNvGrpSpPr/>
          <p:nvPr/>
        </p:nvGrpSpPr>
        <p:grpSpPr>
          <a:xfrm>
            <a:off x="4817075" y="2264777"/>
            <a:ext cx="3469715" cy="2699177"/>
            <a:chOff x="4817075" y="2264777"/>
            <a:chExt cx="3469715" cy="2699177"/>
          </a:xfrm>
        </p:grpSpPr>
        <p:grpSp>
          <p:nvGrpSpPr>
            <p:cNvPr id="633" name="Google Shape;633;p25"/>
            <p:cNvGrpSpPr/>
            <p:nvPr/>
          </p:nvGrpSpPr>
          <p:grpSpPr>
            <a:xfrm>
              <a:off x="4834240" y="2537751"/>
              <a:ext cx="3376221" cy="2407373"/>
              <a:chOff x="162675" y="910625"/>
              <a:chExt cx="4431900" cy="3163850"/>
            </a:xfrm>
          </p:grpSpPr>
          <p:cxnSp>
            <p:nvCxnSpPr>
              <p:cNvPr id="634" name="Google Shape;634;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635" name="Google Shape;635;p25"/>
              <p:cNvGrpSpPr/>
              <p:nvPr/>
            </p:nvGrpSpPr>
            <p:grpSpPr>
              <a:xfrm>
                <a:off x="162675" y="910625"/>
                <a:ext cx="4431900" cy="3163850"/>
                <a:chOff x="162675" y="910625"/>
                <a:chExt cx="4431900" cy="3163850"/>
              </a:xfrm>
            </p:grpSpPr>
            <p:cxnSp>
              <p:nvCxnSpPr>
                <p:cNvPr id="636" name="Google Shape;636;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37" name="Google Shape;637;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38" name="Google Shape;638;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39" name="Google Shape;639;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40" name="Google Shape;640;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41" name="Google Shape;641;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42" name="Google Shape;642;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43" name="Google Shape;643;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4" name="Google Shape;644;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5" name="Google Shape;645;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6" name="Google Shape;646;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7" name="Google Shape;647;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8" name="Google Shape;648;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9" name="Google Shape;649;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50" name="Google Shape;650;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51" name="Google Shape;651;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52" name="Google Shape;652;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53" name="Google Shape;653;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pic>
          <p:nvPicPr>
            <p:cNvPr id="654" name="Google Shape;654;p25"/>
            <p:cNvPicPr preferRelativeResize="0"/>
            <p:nvPr/>
          </p:nvPicPr>
          <p:blipFill>
            <a:blip r:embed="rId3">
              <a:alphaModFix/>
            </a:blip>
            <a:stretch>
              <a:fillRect/>
            </a:stretch>
          </p:blipFill>
          <p:spPr>
            <a:xfrm>
              <a:off x="4817075" y="2731050"/>
              <a:ext cx="3376200" cy="2214074"/>
            </a:xfrm>
            <a:prstGeom prst="rect">
              <a:avLst/>
            </a:prstGeom>
            <a:noFill/>
            <a:ln>
              <a:noFill/>
            </a:ln>
          </p:spPr>
        </p:pic>
        <p:grpSp>
          <p:nvGrpSpPr>
            <p:cNvPr id="655" name="Google Shape;655;p25"/>
            <p:cNvGrpSpPr/>
            <p:nvPr/>
          </p:nvGrpSpPr>
          <p:grpSpPr>
            <a:xfrm>
              <a:off x="4817075" y="2340977"/>
              <a:ext cx="3393515" cy="2622977"/>
              <a:chOff x="162663" y="1054313"/>
              <a:chExt cx="4431913" cy="3401163"/>
            </a:xfrm>
          </p:grpSpPr>
          <p:grpSp>
            <p:nvGrpSpPr>
              <p:cNvPr id="656" name="Google Shape;656;p25"/>
              <p:cNvGrpSpPr/>
              <p:nvPr/>
            </p:nvGrpSpPr>
            <p:grpSpPr>
              <a:xfrm>
                <a:off x="162675" y="1291625"/>
                <a:ext cx="4431900" cy="3163850"/>
                <a:chOff x="162675" y="910625"/>
                <a:chExt cx="4431900" cy="3163850"/>
              </a:xfrm>
            </p:grpSpPr>
            <p:cxnSp>
              <p:nvCxnSpPr>
                <p:cNvPr id="657" name="Google Shape;657;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658" name="Google Shape;658;p25"/>
                <p:cNvGrpSpPr/>
                <p:nvPr/>
              </p:nvGrpSpPr>
              <p:grpSpPr>
                <a:xfrm>
                  <a:off x="162675" y="910625"/>
                  <a:ext cx="4431900" cy="3163850"/>
                  <a:chOff x="162675" y="910625"/>
                  <a:chExt cx="4431900" cy="3163850"/>
                </a:xfrm>
              </p:grpSpPr>
              <p:cxnSp>
                <p:nvCxnSpPr>
                  <p:cNvPr id="659" name="Google Shape;659;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0" name="Google Shape;660;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1" name="Google Shape;661;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2" name="Google Shape;662;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5" name="Google Shape;665;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6" name="Google Shape;666;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67" name="Google Shape;667;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68" name="Google Shape;668;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69" name="Google Shape;669;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0" name="Google Shape;670;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1" name="Google Shape;671;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2" name="Google Shape;672;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3" name="Google Shape;673;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4" name="Google Shape;674;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5" name="Google Shape;675;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6" name="Google Shape;676;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677" name="Google Shape;677;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8" name="Google Shape;678;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9" name="Google Shape;679;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0" name="Google Shape;680;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1" name="Google Shape;681;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2" name="Google Shape;682;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3" name="Google Shape;683;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4" name="Google Shape;684;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5" name="Google Shape;685;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6" name="Google Shape;686;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687" name="Google Shape;687;p25"/>
              <p:cNvGrpSpPr/>
              <p:nvPr/>
            </p:nvGrpSpPr>
            <p:grpSpPr>
              <a:xfrm>
                <a:off x="162663" y="1054313"/>
                <a:ext cx="4431900" cy="3163850"/>
                <a:chOff x="162675" y="910625"/>
                <a:chExt cx="4431900" cy="3163850"/>
              </a:xfrm>
            </p:grpSpPr>
            <p:cxnSp>
              <p:nvCxnSpPr>
                <p:cNvPr id="688" name="Google Shape;688;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89" name="Google Shape;689;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0" name="Google Shape;690;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1" name="Google Shape;691;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2" name="Google Shape;692;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3" name="Google Shape;693;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4" name="Google Shape;694;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5" name="Google Shape;695;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96" name="Google Shape;696;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97" name="Google Shape;697;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98" name="Google Shape;698;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99" name="Google Shape;699;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0" name="Google Shape;700;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1" name="Google Shape;701;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2" name="Google Shape;702;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3" name="Google Shape;703;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4" name="Google Shape;704;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5" name="Google Shape;705;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706" name="Google Shape;706;p25"/>
            <p:cNvGrpSpPr/>
            <p:nvPr/>
          </p:nvGrpSpPr>
          <p:grpSpPr>
            <a:xfrm>
              <a:off x="4817075" y="2340977"/>
              <a:ext cx="3393515" cy="2622977"/>
              <a:chOff x="162663" y="1054313"/>
              <a:chExt cx="4431913" cy="3401163"/>
            </a:xfrm>
          </p:grpSpPr>
          <p:grpSp>
            <p:nvGrpSpPr>
              <p:cNvPr id="707" name="Google Shape;707;p25"/>
              <p:cNvGrpSpPr/>
              <p:nvPr/>
            </p:nvGrpSpPr>
            <p:grpSpPr>
              <a:xfrm>
                <a:off x="162675" y="1291625"/>
                <a:ext cx="4431900" cy="3163850"/>
                <a:chOff x="162675" y="910625"/>
                <a:chExt cx="4431900" cy="3163850"/>
              </a:xfrm>
            </p:grpSpPr>
            <p:cxnSp>
              <p:nvCxnSpPr>
                <p:cNvPr id="708" name="Google Shape;708;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709" name="Google Shape;709;p25"/>
                <p:cNvGrpSpPr/>
                <p:nvPr/>
              </p:nvGrpSpPr>
              <p:grpSpPr>
                <a:xfrm>
                  <a:off x="162675" y="910625"/>
                  <a:ext cx="4431900" cy="3163850"/>
                  <a:chOff x="162675" y="910625"/>
                  <a:chExt cx="4431900" cy="3163850"/>
                </a:xfrm>
              </p:grpSpPr>
              <p:cxnSp>
                <p:nvCxnSpPr>
                  <p:cNvPr id="710" name="Google Shape;710;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1" name="Google Shape;711;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2" name="Google Shape;712;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4" name="Google Shape;714;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5" name="Google Shape;715;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6" name="Google Shape;716;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7" name="Google Shape;717;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18" name="Google Shape;718;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19" name="Google Shape;719;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0" name="Google Shape;720;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1" name="Google Shape;721;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2" name="Google Shape;722;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3" name="Google Shape;723;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4" name="Google Shape;724;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5" name="Google Shape;725;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6" name="Google Shape;726;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7" name="Google Shape;727;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728" name="Google Shape;728;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9" name="Google Shape;729;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0" name="Google Shape;730;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1" name="Google Shape;731;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2" name="Google Shape;732;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3" name="Google Shape;733;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4" name="Google Shape;734;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5" name="Google Shape;735;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6" name="Google Shape;736;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7" name="Google Shape;737;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738" name="Google Shape;738;p25"/>
              <p:cNvGrpSpPr/>
              <p:nvPr/>
            </p:nvGrpSpPr>
            <p:grpSpPr>
              <a:xfrm>
                <a:off x="162663" y="1054313"/>
                <a:ext cx="4431900" cy="3163850"/>
                <a:chOff x="162675" y="910625"/>
                <a:chExt cx="4431900" cy="3163850"/>
              </a:xfrm>
            </p:grpSpPr>
            <p:cxnSp>
              <p:nvCxnSpPr>
                <p:cNvPr id="739" name="Google Shape;739;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0" name="Google Shape;740;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1" name="Google Shape;741;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2" name="Google Shape;742;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3" name="Google Shape;743;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4" name="Google Shape;744;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5" name="Google Shape;745;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6" name="Google Shape;746;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47" name="Google Shape;747;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49" name="Google Shape;749;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1" name="Google Shape;751;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3" name="Google Shape;753;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4" name="Google Shape;754;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5" name="Google Shape;755;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6" name="Google Shape;756;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757" name="Google Shape;757;p25"/>
            <p:cNvGrpSpPr/>
            <p:nvPr/>
          </p:nvGrpSpPr>
          <p:grpSpPr>
            <a:xfrm>
              <a:off x="6013589" y="4005232"/>
              <a:ext cx="310707" cy="317962"/>
              <a:chOff x="5853413" y="1631421"/>
              <a:chExt cx="865237" cy="905100"/>
            </a:xfrm>
          </p:grpSpPr>
          <p:sp>
            <p:nvSpPr>
              <p:cNvPr id="758" name="Google Shape;758;p25"/>
              <p:cNvSpPr/>
              <p:nvPr/>
            </p:nvSpPr>
            <p:spPr>
              <a:xfrm>
                <a:off x="6105413" y="1925121"/>
                <a:ext cx="351000" cy="3279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9" name="Google Shape;759;p25"/>
              <p:cNvCxnSpPr>
                <a:stCxn id="758" idx="0"/>
              </p:cNvCxnSpPr>
              <p:nvPr/>
            </p:nvCxnSpPr>
            <p:spPr>
              <a:xfrm rot="10800000">
                <a:off x="6280913" y="1631421"/>
                <a:ext cx="0" cy="293700"/>
              </a:xfrm>
              <a:prstGeom prst="straightConnector1">
                <a:avLst/>
              </a:prstGeom>
              <a:noFill/>
              <a:ln w="9525" cap="flat" cmpd="sng">
                <a:solidFill>
                  <a:srgbClr val="FF0000"/>
                </a:solidFill>
                <a:prstDash val="solid"/>
                <a:round/>
                <a:headEnd type="none" w="med" len="med"/>
                <a:tailEnd type="triangle" w="med" len="med"/>
              </a:ln>
            </p:spPr>
          </p:cxnSp>
          <p:cxnSp>
            <p:nvCxnSpPr>
              <p:cNvPr id="760" name="Google Shape;760;p25"/>
              <p:cNvCxnSpPr>
                <a:stCxn id="758" idx="2"/>
              </p:cNvCxnSpPr>
              <p:nvPr/>
            </p:nvCxnSpPr>
            <p:spPr>
              <a:xfrm>
                <a:off x="6280913" y="2253021"/>
                <a:ext cx="0" cy="283500"/>
              </a:xfrm>
              <a:prstGeom prst="straightConnector1">
                <a:avLst/>
              </a:prstGeom>
              <a:noFill/>
              <a:ln w="9525" cap="flat" cmpd="sng">
                <a:solidFill>
                  <a:srgbClr val="FF0000"/>
                </a:solidFill>
                <a:prstDash val="solid"/>
                <a:round/>
                <a:headEnd type="none" w="med" len="med"/>
                <a:tailEnd type="triangle" w="med" len="med"/>
              </a:ln>
            </p:spPr>
          </p:cxnSp>
          <p:cxnSp>
            <p:nvCxnSpPr>
              <p:cNvPr id="761" name="Google Shape;761;p25"/>
              <p:cNvCxnSpPr>
                <a:stCxn id="758" idx="1"/>
              </p:cNvCxnSpPr>
              <p:nvPr/>
            </p:nvCxnSpPr>
            <p:spPr>
              <a:xfrm rot="10800000">
                <a:off x="5853413" y="2089071"/>
                <a:ext cx="252000" cy="0"/>
              </a:xfrm>
              <a:prstGeom prst="straightConnector1">
                <a:avLst/>
              </a:prstGeom>
              <a:noFill/>
              <a:ln w="9525" cap="flat" cmpd="sng">
                <a:solidFill>
                  <a:srgbClr val="FF0000"/>
                </a:solidFill>
                <a:prstDash val="solid"/>
                <a:round/>
                <a:headEnd type="none" w="med" len="med"/>
                <a:tailEnd type="triangle" w="med" len="med"/>
              </a:ln>
            </p:spPr>
          </p:cxnSp>
          <p:cxnSp>
            <p:nvCxnSpPr>
              <p:cNvPr id="762" name="Google Shape;762;p25"/>
              <p:cNvCxnSpPr/>
              <p:nvPr/>
            </p:nvCxnSpPr>
            <p:spPr>
              <a:xfrm rot="10800000" flipH="1">
                <a:off x="6456450" y="1710291"/>
                <a:ext cx="221100" cy="204900"/>
              </a:xfrm>
              <a:prstGeom prst="straightConnector1">
                <a:avLst/>
              </a:prstGeom>
              <a:noFill/>
              <a:ln w="9525" cap="flat" cmpd="sng">
                <a:solidFill>
                  <a:srgbClr val="FF0000"/>
                </a:solidFill>
                <a:prstDash val="solid"/>
                <a:round/>
                <a:headEnd type="none" w="med" len="med"/>
                <a:tailEnd type="triangle" w="med" len="med"/>
              </a:ln>
            </p:spPr>
          </p:cxnSp>
          <p:cxnSp>
            <p:nvCxnSpPr>
              <p:cNvPr id="763" name="Google Shape;763;p25"/>
              <p:cNvCxnSpPr/>
              <p:nvPr/>
            </p:nvCxnSpPr>
            <p:spPr>
              <a:xfrm rot="10800000">
                <a:off x="5935955" y="1694991"/>
                <a:ext cx="172200" cy="220200"/>
              </a:xfrm>
              <a:prstGeom prst="straightConnector1">
                <a:avLst/>
              </a:prstGeom>
              <a:noFill/>
              <a:ln w="9525" cap="flat" cmpd="sng">
                <a:solidFill>
                  <a:srgbClr val="FF0000"/>
                </a:solidFill>
                <a:prstDash val="solid"/>
                <a:round/>
                <a:headEnd type="none" w="med" len="med"/>
                <a:tailEnd type="triangle" w="med" len="med"/>
              </a:ln>
            </p:spPr>
          </p:cxnSp>
          <p:cxnSp>
            <p:nvCxnSpPr>
              <p:cNvPr id="764" name="Google Shape;764;p25"/>
              <p:cNvCxnSpPr/>
              <p:nvPr/>
            </p:nvCxnSpPr>
            <p:spPr>
              <a:xfrm flipH="1">
                <a:off x="5935055" y="2263075"/>
                <a:ext cx="173100" cy="192000"/>
              </a:xfrm>
              <a:prstGeom prst="straightConnector1">
                <a:avLst/>
              </a:prstGeom>
              <a:noFill/>
              <a:ln w="9525" cap="flat" cmpd="sng">
                <a:solidFill>
                  <a:srgbClr val="FF0000"/>
                </a:solidFill>
                <a:prstDash val="solid"/>
                <a:round/>
                <a:headEnd type="none" w="med" len="med"/>
                <a:tailEnd type="triangle" w="med" len="med"/>
              </a:ln>
            </p:spPr>
          </p:cxnSp>
          <p:cxnSp>
            <p:nvCxnSpPr>
              <p:cNvPr id="765" name="Google Shape;765;p25"/>
              <p:cNvCxnSpPr/>
              <p:nvPr/>
            </p:nvCxnSpPr>
            <p:spPr>
              <a:xfrm>
                <a:off x="6456450" y="2263075"/>
                <a:ext cx="176100" cy="190200"/>
              </a:xfrm>
              <a:prstGeom prst="straightConnector1">
                <a:avLst/>
              </a:prstGeom>
              <a:noFill/>
              <a:ln w="9525" cap="flat" cmpd="sng">
                <a:solidFill>
                  <a:srgbClr val="FF0000"/>
                </a:solidFill>
                <a:prstDash val="solid"/>
                <a:round/>
                <a:headEnd type="none" w="med" len="med"/>
                <a:tailEnd type="triangle" w="med" len="med"/>
              </a:ln>
            </p:spPr>
          </p:cxnSp>
          <p:cxnSp>
            <p:nvCxnSpPr>
              <p:cNvPr id="766" name="Google Shape;766;p25"/>
              <p:cNvCxnSpPr/>
              <p:nvPr/>
            </p:nvCxnSpPr>
            <p:spPr>
              <a:xfrm>
                <a:off x="6456450" y="2089133"/>
                <a:ext cx="262200" cy="0"/>
              </a:xfrm>
              <a:prstGeom prst="straightConnector1">
                <a:avLst/>
              </a:prstGeom>
              <a:noFill/>
              <a:ln w="9525" cap="flat" cmpd="sng">
                <a:solidFill>
                  <a:srgbClr val="FF0000"/>
                </a:solidFill>
                <a:prstDash val="solid"/>
                <a:round/>
                <a:headEnd type="none" w="med" len="med"/>
                <a:tailEnd type="triangle" w="med" len="med"/>
              </a:ln>
            </p:spPr>
          </p:cxnSp>
        </p:grpSp>
        <p:grpSp>
          <p:nvGrpSpPr>
            <p:cNvPr id="767" name="Google Shape;767;p25"/>
            <p:cNvGrpSpPr/>
            <p:nvPr/>
          </p:nvGrpSpPr>
          <p:grpSpPr>
            <a:xfrm>
              <a:off x="4893275" y="2264777"/>
              <a:ext cx="3393515" cy="2622977"/>
              <a:chOff x="162663" y="1054313"/>
              <a:chExt cx="4431913" cy="3401163"/>
            </a:xfrm>
          </p:grpSpPr>
          <p:grpSp>
            <p:nvGrpSpPr>
              <p:cNvPr id="768" name="Google Shape;768;p25"/>
              <p:cNvGrpSpPr/>
              <p:nvPr/>
            </p:nvGrpSpPr>
            <p:grpSpPr>
              <a:xfrm>
                <a:off x="162675" y="1291625"/>
                <a:ext cx="4431900" cy="3163850"/>
                <a:chOff x="162675" y="910625"/>
                <a:chExt cx="4431900" cy="3163850"/>
              </a:xfrm>
            </p:grpSpPr>
            <p:cxnSp>
              <p:nvCxnSpPr>
                <p:cNvPr id="769" name="Google Shape;769;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770" name="Google Shape;770;p25"/>
                <p:cNvGrpSpPr/>
                <p:nvPr/>
              </p:nvGrpSpPr>
              <p:grpSpPr>
                <a:xfrm>
                  <a:off x="162675" y="910625"/>
                  <a:ext cx="4431900" cy="3163850"/>
                  <a:chOff x="162675" y="910625"/>
                  <a:chExt cx="4431900" cy="3163850"/>
                </a:xfrm>
              </p:grpSpPr>
              <p:cxnSp>
                <p:nvCxnSpPr>
                  <p:cNvPr id="771" name="Google Shape;771;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2" name="Google Shape;772;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3" name="Google Shape;773;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4" name="Google Shape;774;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5" name="Google Shape;775;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6" name="Google Shape;776;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7" name="Google Shape;777;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8" name="Google Shape;778;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79" name="Google Shape;779;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0" name="Google Shape;780;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1" name="Google Shape;781;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2" name="Google Shape;782;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3" name="Google Shape;783;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4" name="Google Shape;784;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5" name="Google Shape;785;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6" name="Google Shape;786;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7" name="Google Shape;787;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8" name="Google Shape;788;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789" name="Google Shape;789;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0" name="Google Shape;790;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1" name="Google Shape;791;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2" name="Google Shape;792;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3" name="Google Shape;793;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4" name="Google Shape;794;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5" name="Google Shape;795;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6" name="Google Shape;796;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7" name="Google Shape;797;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8" name="Google Shape;798;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799" name="Google Shape;799;p25"/>
              <p:cNvGrpSpPr/>
              <p:nvPr/>
            </p:nvGrpSpPr>
            <p:grpSpPr>
              <a:xfrm>
                <a:off x="162663" y="1054313"/>
                <a:ext cx="4431900" cy="3163850"/>
                <a:chOff x="162675" y="910625"/>
                <a:chExt cx="4431900" cy="3163850"/>
              </a:xfrm>
            </p:grpSpPr>
            <p:cxnSp>
              <p:nvCxnSpPr>
                <p:cNvPr id="800" name="Google Shape;800;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1" name="Google Shape;801;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2" name="Google Shape;802;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3" name="Google Shape;803;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4" name="Google Shape;804;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5" name="Google Shape;805;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6" name="Google Shape;806;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7" name="Google Shape;807;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08" name="Google Shape;808;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09" name="Google Shape;809;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0" name="Google Shape;810;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1" name="Google Shape;811;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2" name="Google Shape;812;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3" name="Google Shape;813;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4" name="Google Shape;814;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5" name="Google Shape;815;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6" name="Google Shape;816;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7" name="Google Shape;817;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grpSp>
        <p:nvGrpSpPr>
          <p:cNvPr id="818" name="Google Shape;818;p25"/>
          <p:cNvGrpSpPr/>
          <p:nvPr/>
        </p:nvGrpSpPr>
        <p:grpSpPr>
          <a:xfrm>
            <a:off x="4931375" y="2210852"/>
            <a:ext cx="3393515" cy="2622977"/>
            <a:chOff x="162663" y="1054313"/>
            <a:chExt cx="4431913" cy="3401163"/>
          </a:xfrm>
        </p:grpSpPr>
        <p:grpSp>
          <p:nvGrpSpPr>
            <p:cNvPr id="819" name="Google Shape;819;p25"/>
            <p:cNvGrpSpPr/>
            <p:nvPr/>
          </p:nvGrpSpPr>
          <p:grpSpPr>
            <a:xfrm>
              <a:off x="162675" y="1291625"/>
              <a:ext cx="4431900" cy="3163850"/>
              <a:chOff x="162675" y="910625"/>
              <a:chExt cx="4431900" cy="3163850"/>
            </a:xfrm>
          </p:grpSpPr>
          <p:cxnSp>
            <p:nvCxnSpPr>
              <p:cNvPr id="820" name="Google Shape;820;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821" name="Google Shape;821;p25"/>
              <p:cNvGrpSpPr/>
              <p:nvPr/>
            </p:nvGrpSpPr>
            <p:grpSpPr>
              <a:xfrm>
                <a:off x="162675" y="910625"/>
                <a:ext cx="4431900" cy="3163850"/>
                <a:chOff x="162675" y="910625"/>
                <a:chExt cx="4431900" cy="3163850"/>
              </a:xfrm>
            </p:grpSpPr>
            <p:cxnSp>
              <p:nvCxnSpPr>
                <p:cNvPr id="822" name="Google Shape;822;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3" name="Google Shape;823;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4" name="Google Shape;824;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5" name="Google Shape;825;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7" name="Google Shape;827;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8" name="Google Shape;828;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9" name="Google Shape;829;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0" name="Google Shape;830;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1" name="Google Shape;831;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2" name="Google Shape;832;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3" name="Google Shape;833;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4" name="Google Shape;834;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5" name="Google Shape;835;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6" name="Google Shape;836;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7" name="Google Shape;837;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8" name="Google Shape;838;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9" name="Google Shape;839;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840" name="Google Shape;840;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1" name="Google Shape;841;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2" name="Google Shape;842;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3" name="Google Shape;843;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4" name="Google Shape;844;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5" name="Google Shape;845;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6" name="Google Shape;846;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7" name="Google Shape;847;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8" name="Google Shape;848;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9" name="Google Shape;849;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850" name="Google Shape;850;p25"/>
            <p:cNvGrpSpPr/>
            <p:nvPr/>
          </p:nvGrpSpPr>
          <p:grpSpPr>
            <a:xfrm>
              <a:off x="162663" y="1054313"/>
              <a:ext cx="4431900" cy="3163850"/>
              <a:chOff x="162675" y="910625"/>
              <a:chExt cx="4431900" cy="3163850"/>
            </a:xfrm>
          </p:grpSpPr>
          <p:cxnSp>
            <p:nvCxnSpPr>
              <p:cNvPr id="851" name="Google Shape;851;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2" name="Google Shape;852;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3" name="Google Shape;853;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4" name="Google Shape;854;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5" name="Google Shape;855;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6" name="Google Shape;856;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7" name="Google Shape;857;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8" name="Google Shape;858;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59" name="Google Shape;859;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0" name="Google Shape;860;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1" name="Google Shape;861;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2" name="Google Shape;862;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3" name="Google Shape;863;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4" name="Google Shape;864;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5" name="Google Shape;865;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6" name="Google Shape;866;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7" name="Google Shape;867;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8" name="Google Shape;868;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869" name="Google Shape;869;p25"/>
          <p:cNvGrpSpPr/>
          <p:nvPr/>
        </p:nvGrpSpPr>
        <p:grpSpPr>
          <a:xfrm>
            <a:off x="4855175" y="2287052"/>
            <a:ext cx="3393515" cy="2622977"/>
            <a:chOff x="162663" y="1054313"/>
            <a:chExt cx="4431913" cy="3401163"/>
          </a:xfrm>
        </p:grpSpPr>
        <p:grpSp>
          <p:nvGrpSpPr>
            <p:cNvPr id="870" name="Google Shape;870;p25"/>
            <p:cNvGrpSpPr/>
            <p:nvPr/>
          </p:nvGrpSpPr>
          <p:grpSpPr>
            <a:xfrm>
              <a:off x="162675" y="1291625"/>
              <a:ext cx="4431900" cy="3163850"/>
              <a:chOff x="162675" y="910625"/>
              <a:chExt cx="4431900" cy="3163850"/>
            </a:xfrm>
          </p:grpSpPr>
          <p:cxnSp>
            <p:nvCxnSpPr>
              <p:cNvPr id="871" name="Google Shape;871;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872" name="Google Shape;872;p25"/>
              <p:cNvGrpSpPr/>
              <p:nvPr/>
            </p:nvGrpSpPr>
            <p:grpSpPr>
              <a:xfrm>
                <a:off x="162675" y="910625"/>
                <a:ext cx="4431900" cy="3163850"/>
                <a:chOff x="162675" y="910625"/>
                <a:chExt cx="4431900" cy="3163850"/>
              </a:xfrm>
            </p:grpSpPr>
            <p:cxnSp>
              <p:nvCxnSpPr>
                <p:cNvPr id="873" name="Google Shape;873;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4" name="Google Shape;874;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5" name="Google Shape;875;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6" name="Google Shape;876;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7" name="Google Shape;877;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8" name="Google Shape;878;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9" name="Google Shape;879;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80" name="Google Shape;880;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1" name="Google Shape;881;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2" name="Google Shape;882;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3" name="Google Shape;883;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4" name="Google Shape;884;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5" name="Google Shape;885;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6" name="Google Shape;886;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7" name="Google Shape;887;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8" name="Google Shape;888;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9" name="Google Shape;889;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0" name="Google Shape;890;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891" name="Google Shape;891;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2" name="Google Shape;892;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3" name="Google Shape;893;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4" name="Google Shape;894;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5" name="Google Shape;895;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6" name="Google Shape;896;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7" name="Google Shape;897;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8" name="Google Shape;898;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9" name="Google Shape;899;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00" name="Google Shape;900;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901" name="Google Shape;901;p25"/>
            <p:cNvGrpSpPr/>
            <p:nvPr/>
          </p:nvGrpSpPr>
          <p:grpSpPr>
            <a:xfrm>
              <a:off x="162663" y="1054313"/>
              <a:ext cx="4431900" cy="3163850"/>
              <a:chOff x="162675" y="910625"/>
              <a:chExt cx="4431900" cy="3163850"/>
            </a:xfrm>
          </p:grpSpPr>
          <p:cxnSp>
            <p:nvCxnSpPr>
              <p:cNvPr id="902" name="Google Shape;902;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3" name="Google Shape;903;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4" name="Google Shape;904;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5" name="Google Shape;905;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6" name="Google Shape;906;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7" name="Google Shape;907;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8" name="Google Shape;908;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9" name="Google Shape;909;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0" name="Google Shape;910;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1" name="Google Shape;911;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2" name="Google Shape;912;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3" name="Google Shape;913;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4" name="Google Shape;914;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5" name="Google Shape;915;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6" name="Google Shape;916;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7" name="Google Shape;917;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8" name="Google Shape;918;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9" name="Google Shape;919;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pic>
        <p:nvPicPr>
          <p:cNvPr id="920" name="Google Shape;920;p25"/>
          <p:cNvPicPr preferRelativeResize="0"/>
          <p:nvPr/>
        </p:nvPicPr>
        <p:blipFill>
          <a:blip r:embed="rId3">
            <a:alphaModFix/>
          </a:blip>
          <a:stretch>
            <a:fillRect/>
          </a:stretch>
        </p:blipFill>
        <p:spPr>
          <a:xfrm>
            <a:off x="4791950" y="537200"/>
            <a:ext cx="3376200" cy="2261000"/>
          </a:xfrm>
          <a:prstGeom prst="rect">
            <a:avLst/>
          </a:prstGeom>
          <a:noFill/>
          <a:ln>
            <a:noFill/>
          </a:ln>
        </p:spPr>
      </p:pic>
      <p:grpSp>
        <p:nvGrpSpPr>
          <p:cNvPr id="921" name="Google Shape;921;p25"/>
          <p:cNvGrpSpPr/>
          <p:nvPr/>
        </p:nvGrpSpPr>
        <p:grpSpPr>
          <a:xfrm>
            <a:off x="4791950" y="340461"/>
            <a:ext cx="3393515" cy="2457680"/>
            <a:chOff x="162663" y="1054313"/>
            <a:chExt cx="4431913" cy="3401163"/>
          </a:xfrm>
        </p:grpSpPr>
        <p:grpSp>
          <p:nvGrpSpPr>
            <p:cNvPr id="922" name="Google Shape;922;p25"/>
            <p:cNvGrpSpPr/>
            <p:nvPr/>
          </p:nvGrpSpPr>
          <p:grpSpPr>
            <a:xfrm>
              <a:off x="162675" y="1291625"/>
              <a:ext cx="4431900" cy="3163850"/>
              <a:chOff x="162675" y="910625"/>
              <a:chExt cx="4431900" cy="3163850"/>
            </a:xfrm>
          </p:grpSpPr>
          <p:cxnSp>
            <p:nvCxnSpPr>
              <p:cNvPr id="923" name="Google Shape;923;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924" name="Google Shape;924;p25"/>
              <p:cNvGrpSpPr/>
              <p:nvPr/>
            </p:nvGrpSpPr>
            <p:grpSpPr>
              <a:xfrm>
                <a:off x="162675" y="910625"/>
                <a:ext cx="4431900" cy="3163850"/>
                <a:chOff x="162675" y="910625"/>
                <a:chExt cx="4431900" cy="3163850"/>
              </a:xfrm>
            </p:grpSpPr>
            <p:cxnSp>
              <p:nvCxnSpPr>
                <p:cNvPr id="925" name="Google Shape;925;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26" name="Google Shape;926;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27" name="Google Shape;927;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28" name="Google Shape;928;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29" name="Google Shape;929;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30" name="Google Shape;930;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31" name="Google Shape;931;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32" name="Google Shape;932;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3" name="Google Shape;933;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4" name="Google Shape;934;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5" name="Google Shape;935;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6" name="Google Shape;936;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7" name="Google Shape;937;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8" name="Google Shape;938;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9" name="Google Shape;939;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0" name="Google Shape;940;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1" name="Google Shape;941;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2" name="Google Shape;942;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943" name="Google Shape;943;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4" name="Google Shape;944;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5" name="Google Shape;945;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6" name="Google Shape;946;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7" name="Google Shape;947;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8" name="Google Shape;948;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9" name="Google Shape;949;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50" name="Google Shape;950;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51" name="Google Shape;951;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52" name="Google Shape;952;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953" name="Google Shape;953;p25"/>
            <p:cNvGrpSpPr/>
            <p:nvPr/>
          </p:nvGrpSpPr>
          <p:grpSpPr>
            <a:xfrm>
              <a:off x="162663" y="1054313"/>
              <a:ext cx="4431900" cy="3163850"/>
              <a:chOff x="162675" y="910625"/>
              <a:chExt cx="4431900" cy="3163850"/>
            </a:xfrm>
          </p:grpSpPr>
          <p:cxnSp>
            <p:nvCxnSpPr>
              <p:cNvPr id="954" name="Google Shape;954;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5" name="Google Shape;955;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6" name="Google Shape;956;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7" name="Google Shape;957;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8" name="Google Shape;958;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9" name="Google Shape;959;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60" name="Google Shape;960;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61" name="Google Shape;961;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2" name="Google Shape;962;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3" name="Google Shape;963;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4" name="Google Shape;964;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5" name="Google Shape;965;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6" name="Google Shape;966;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7" name="Google Shape;967;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8" name="Google Shape;968;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9" name="Google Shape;969;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70" name="Google Shape;970;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71" name="Google Shape;971;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972" name="Google Shape;972;p25"/>
          <p:cNvSpPr txBox="1"/>
          <p:nvPr/>
        </p:nvSpPr>
        <p:spPr>
          <a:xfrm>
            <a:off x="0" y="106100"/>
            <a:ext cx="9144000" cy="4311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Change in Block Sizes</a:t>
            </a:r>
            <a:endParaRPr sz="1600"/>
          </a:p>
        </p:txBody>
      </p:sp>
      <p:grpSp>
        <p:nvGrpSpPr>
          <p:cNvPr id="973" name="Google Shape;973;p25"/>
          <p:cNvGrpSpPr/>
          <p:nvPr/>
        </p:nvGrpSpPr>
        <p:grpSpPr>
          <a:xfrm>
            <a:off x="4809125" y="537218"/>
            <a:ext cx="3376221" cy="2260887"/>
            <a:chOff x="162675" y="910625"/>
            <a:chExt cx="4431900" cy="3163850"/>
          </a:xfrm>
        </p:grpSpPr>
        <p:cxnSp>
          <p:nvCxnSpPr>
            <p:cNvPr id="974" name="Google Shape;974;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975" name="Google Shape;975;p25"/>
            <p:cNvGrpSpPr/>
            <p:nvPr/>
          </p:nvGrpSpPr>
          <p:grpSpPr>
            <a:xfrm>
              <a:off x="162675" y="910625"/>
              <a:ext cx="4431900" cy="3163850"/>
              <a:chOff x="162675" y="910625"/>
              <a:chExt cx="4431900" cy="3163850"/>
            </a:xfrm>
          </p:grpSpPr>
          <p:cxnSp>
            <p:nvCxnSpPr>
              <p:cNvPr id="976" name="Google Shape;976;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77" name="Google Shape;977;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78" name="Google Shape;978;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79" name="Google Shape;979;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80" name="Google Shape;980;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81" name="Google Shape;981;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82" name="Google Shape;982;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83" name="Google Shape;983;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4" name="Google Shape;984;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5" name="Google Shape;985;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6" name="Google Shape;986;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7" name="Google Shape;987;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8" name="Google Shape;988;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9" name="Google Shape;989;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90" name="Google Shape;990;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91" name="Google Shape;991;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92" name="Google Shape;992;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93" name="Google Shape;993;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994" name="Google Shape;994;p25"/>
          <p:cNvGrpSpPr/>
          <p:nvPr/>
        </p:nvGrpSpPr>
        <p:grpSpPr>
          <a:xfrm>
            <a:off x="939340" y="2575851"/>
            <a:ext cx="3376221" cy="2407373"/>
            <a:chOff x="162675" y="910625"/>
            <a:chExt cx="4431900" cy="3163850"/>
          </a:xfrm>
        </p:grpSpPr>
        <p:cxnSp>
          <p:nvCxnSpPr>
            <p:cNvPr id="995" name="Google Shape;995;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996" name="Google Shape;996;p25"/>
            <p:cNvGrpSpPr/>
            <p:nvPr/>
          </p:nvGrpSpPr>
          <p:grpSpPr>
            <a:xfrm>
              <a:off x="162675" y="910625"/>
              <a:ext cx="4431900" cy="3163850"/>
              <a:chOff x="162675" y="910625"/>
              <a:chExt cx="4431900" cy="3163850"/>
            </a:xfrm>
          </p:grpSpPr>
          <p:cxnSp>
            <p:nvCxnSpPr>
              <p:cNvPr id="997" name="Google Shape;997;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98" name="Google Shape;998;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99" name="Google Shape;999;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0" name="Google Shape;1000;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1" name="Google Shape;1001;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2" name="Google Shape;1002;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3" name="Google Shape;1003;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4" name="Google Shape;1004;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5" name="Google Shape;1005;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6" name="Google Shape;1006;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7" name="Google Shape;1007;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8" name="Google Shape;1008;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9" name="Google Shape;1009;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0" name="Google Shape;1010;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1" name="Google Shape;1011;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2" name="Google Shape;1012;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3" name="Google Shape;1013;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4" name="Google Shape;1014;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pic>
        <p:nvPicPr>
          <p:cNvPr id="1015" name="Google Shape;1015;p25"/>
          <p:cNvPicPr preferRelativeResize="0"/>
          <p:nvPr/>
        </p:nvPicPr>
        <p:blipFill>
          <a:blip r:embed="rId3">
            <a:alphaModFix/>
          </a:blip>
          <a:stretch>
            <a:fillRect/>
          </a:stretch>
        </p:blipFill>
        <p:spPr>
          <a:xfrm>
            <a:off x="922175" y="2769150"/>
            <a:ext cx="3376200" cy="2214074"/>
          </a:xfrm>
          <a:prstGeom prst="rect">
            <a:avLst/>
          </a:prstGeom>
          <a:noFill/>
          <a:ln>
            <a:noFill/>
          </a:ln>
        </p:spPr>
      </p:pic>
      <p:grpSp>
        <p:nvGrpSpPr>
          <p:cNvPr id="1016" name="Google Shape;1016;p25"/>
          <p:cNvGrpSpPr/>
          <p:nvPr/>
        </p:nvGrpSpPr>
        <p:grpSpPr>
          <a:xfrm>
            <a:off x="922175" y="2379077"/>
            <a:ext cx="3393515" cy="2622977"/>
            <a:chOff x="162663" y="1054313"/>
            <a:chExt cx="4431913" cy="3401163"/>
          </a:xfrm>
        </p:grpSpPr>
        <p:grpSp>
          <p:nvGrpSpPr>
            <p:cNvPr id="1017" name="Google Shape;1017;p25"/>
            <p:cNvGrpSpPr/>
            <p:nvPr/>
          </p:nvGrpSpPr>
          <p:grpSpPr>
            <a:xfrm>
              <a:off x="162675" y="1291625"/>
              <a:ext cx="4431900" cy="3163850"/>
              <a:chOff x="162675" y="910625"/>
              <a:chExt cx="4431900" cy="3163850"/>
            </a:xfrm>
          </p:grpSpPr>
          <p:cxnSp>
            <p:nvCxnSpPr>
              <p:cNvPr id="1018" name="Google Shape;1018;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019" name="Google Shape;1019;p25"/>
              <p:cNvGrpSpPr/>
              <p:nvPr/>
            </p:nvGrpSpPr>
            <p:grpSpPr>
              <a:xfrm>
                <a:off x="162675" y="910625"/>
                <a:ext cx="4431900" cy="3163850"/>
                <a:chOff x="162675" y="910625"/>
                <a:chExt cx="4431900" cy="3163850"/>
              </a:xfrm>
            </p:grpSpPr>
            <p:cxnSp>
              <p:nvCxnSpPr>
                <p:cNvPr id="1020" name="Google Shape;1020;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1" name="Google Shape;1021;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2" name="Google Shape;1022;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3" name="Google Shape;1023;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4" name="Google Shape;1024;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5" name="Google Shape;1025;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6" name="Google Shape;1026;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7" name="Google Shape;1027;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28" name="Google Shape;1028;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29" name="Google Shape;1029;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0" name="Google Shape;1030;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1" name="Google Shape;1031;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2" name="Google Shape;1032;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3" name="Google Shape;1033;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4" name="Google Shape;1034;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5" name="Google Shape;1035;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6" name="Google Shape;1036;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7" name="Google Shape;1037;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1038" name="Google Shape;1038;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9" name="Google Shape;1039;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0" name="Google Shape;1040;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1" name="Google Shape;1041;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2" name="Google Shape;1042;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3" name="Google Shape;1043;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4" name="Google Shape;1044;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5" name="Google Shape;1045;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6" name="Google Shape;1046;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7" name="Google Shape;1047;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1048" name="Google Shape;1048;p25"/>
            <p:cNvGrpSpPr/>
            <p:nvPr/>
          </p:nvGrpSpPr>
          <p:grpSpPr>
            <a:xfrm>
              <a:off x="162663" y="1054313"/>
              <a:ext cx="4431900" cy="3163850"/>
              <a:chOff x="162675" y="910625"/>
              <a:chExt cx="4431900" cy="3163850"/>
            </a:xfrm>
          </p:grpSpPr>
          <p:cxnSp>
            <p:nvCxnSpPr>
              <p:cNvPr id="1049" name="Google Shape;1049;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0" name="Google Shape;1050;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1" name="Google Shape;1051;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2" name="Google Shape;1052;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3" name="Google Shape;1053;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4" name="Google Shape;1054;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5" name="Google Shape;1055;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6" name="Google Shape;1056;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57" name="Google Shape;1057;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58" name="Google Shape;1058;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59" name="Google Shape;1059;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0" name="Google Shape;1060;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1" name="Google Shape;1061;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2" name="Google Shape;1062;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3" name="Google Shape;1063;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4" name="Google Shape;1064;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5" name="Google Shape;1065;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6" name="Google Shape;1066;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1067" name="Google Shape;1067;p25"/>
          <p:cNvGrpSpPr/>
          <p:nvPr/>
        </p:nvGrpSpPr>
        <p:grpSpPr>
          <a:xfrm>
            <a:off x="922175" y="2379077"/>
            <a:ext cx="3393515" cy="2622977"/>
            <a:chOff x="162663" y="1054313"/>
            <a:chExt cx="4431913" cy="3401163"/>
          </a:xfrm>
        </p:grpSpPr>
        <p:grpSp>
          <p:nvGrpSpPr>
            <p:cNvPr id="1068" name="Google Shape;1068;p25"/>
            <p:cNvGrpSpPr/>
            <p:nvPr/>
          </p:nvGrpSpPr>
          <p:grpSpPr>
            <a:xfrm>
              <a:off x="162675" y="1291625"/>
              <a:ext cx="4431900" cy="3163850"/>
              <a:chOff x="162675" y="910625"/>
              <a:chExt cx="4431900" cy="3163850"/>
            </a:xfrm>
          </p:grpSpPr>
          <p:cxnSp>
            <p:nvCxnSpPr>
              <p:cNvPr id="1069" name="Google Shape;1069;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070" name="Google Shape;1070;p25"/>
              <p:cNvGrpSpPr/>
              <p:nvPr/>
            </p:nvGrpSpPr>
            <p:grpSpPr>
              <a:xfrm>
                <a:off x="162675" y="910625"/>
                <a:ext cx="4431900" cy="3163850"/>
                <a:chOff x="162675" y="910625"/>
                <a:chExt cx="4431900" cy="3163850"/>
              </a:xfrm>
            </p:grpSpPr>
            <p:cxnSp>
              <p:nvCxnSpPr>
                <p:cNvPr id="1071" name="Google Shape;1071;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2" name="Google Shape;1072;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3" name="Google Shape;1073;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4" name="Google Shape;1074;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5" name="Google Shape;1075;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6" name="Google Shape;1076;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7" name="Google Shape;1077;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8" name="Google Shape;1078;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79" name="Google Shape;1079;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0" name="Google Shape;1080;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1" name="Google Shape;1081;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2" name="Google Shape;1082;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3" name="Google Shape;1083;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4" name="Google Shape;1084;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5" name="Google Shape;1085;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6" name="Google Shape;1086;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7" name="Google Shape;1087;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8" name="Google Shape;1088;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1089" name="Google Shape;1089;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0" name="Google Shape;1090;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1" name="Google Shape;1091;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2" name="Google Shape;1092;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3" name="Google Shape;1093;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4" name="Google Shape;1094;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5" name="Google Shape;1095;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6" name="Google Shape;1096;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7" name="Google Shape;1097;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8" name="Google Shape;1098;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1099" name="Google Shape;1099;p25"/>
            <p:cNvGrpSpPr/>
            <p:nvPr/>
          </p:nvGrpSpPr>
          <p:grpSpPr>
            <a:xfrm>
              <a:off x="162663" y="1054313"/>
              <a:ext cx="4431900" cy="3163850"/>
              <a:chOff x="162675" y="910625"/>
              <a:chExt cx="4431900" cy="3163850"/>
            </a:xfrm>
          </p:grpSpPr>
          <p:cxnSp>
            <p:nvCxnSpPr>
              <p:cNvPr id="1100" name="Google Shape;1100;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1" name="Google Shape;1101;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2" name="Google Shape;1102;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3" name="Google Shape;1103;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4" name="Google Shape;1104;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5" name="Google Shape;1105;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6" name="Google Shape;1106;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7" name="Google Shape;1107;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08" name="Google Shape;1108;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09" name="Google Shape;1109;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0" name="Google Shape;1110;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1" name="Google Shape;1111;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2" name="Google Shape;1112;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3" name="Google Shape;1113;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4" name="Google Shape;1114;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5" name="Google Shape;1115;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6" name="Google Shape;1116;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7" name="Google Shape;1117;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1118" name="Google Shape;1118;p25"/>
          <p:cNvGrpSpPr/>
          <p:nvPr/>
        </p:nvGrpSpPr>
        <p:grpSpPr>
          <a:xfrm>
            <a:off x="998375" y="2302877"/>
            <a:ext cx="3393515" cy="2622977"/>
            <a:chOff x="162663" y="1054313"/>
            <a:chExt cx="4431913" cy="3401163"/>
          </a:xfrm>
        </p:grpSpPr>
        <p:grpSp>
          <p:nvGrpSpPr>
            <p:cNvPr id="1119" name="Google Shape;1119;p25"/>
            <p:cNvGrpSpPr/>
            <p:nvPr/>
          </p:nvGrpSpPr>
          <p:grpSpPr>
            <a:xfrm>
              <a:off x="162675" y="1291625"/>
              <a:ext cx="4431900" cy="3163850"/>
              <a:chOff x="162675" y="910625"/>
              <a:chExt cx="4431900" cy="3163850"/>
            </a:xfrm>
          </p:grpSpPr>
          <p:cxnSp>
            <p:nvCxnSpPr>
              <p:cNvPr id="1120" name="Google Shape;1120;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121" name="Google Shape;1121;p25"/>
              <p:cNvGrpSpPr/>
              <p:nvPr/>
            </p:nvGrpSpPr>
            <p:grpSpPr>
              <a:xfrm>
                <a:off x="162675" y="910625"/>
                <a:ext cx="4431900" cy="3163850"/>
                <a:chOff x="162675" y="910625"/>
                <a:chExt cx="4431900" cy="3163850"/>
              </a:xfrm>
            </p:grpSpPr>
            <p:cxnSp>
              <p:nvCxnSpPr>
                <p:cNvPr id="1122" name="Google Shape;1122;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3" name="Google Shape;1123;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4" name="Google Shape;1124;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5" name="Google Shape;1125;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6" name="Google Shape;1126;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7" name="Google Shape;1127;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8" name="Google Shape;1128;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9" name="Google Shape;1129;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0" name="Google Shape;1130;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1" name="Google Shape;1131;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2" name="Google Shape;1132;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3" name="Google Shape;1133;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4" name="Google Shape;1134;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5" name="Google Shape;1135;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6" name="Google Shape;1136;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7" name="Google Shape;1137;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8" name="Google Shape;1138;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9" name="Google Shape;1139;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1140" name="Google Shape;1140;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1" name="Google Shape;1141;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2" name="Google Shape;1142;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3" name="Google Shape;1143;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4" name="Google Shape;1144;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5" name="Google Shape;1145;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6" name="Google Shape;1146;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7" name="Google Shape;1147;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8" name="Google Shape;1148;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9" name="Google Shape;1149;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1150" name="Google Shape;1150;p25"/>
            <p:cNvGrpSpPr/>
            <p:nvPr/>
          </p:nvGrpSpPr>
          <p:grpSpPr>
            <a:xfrm>
              <a:off x="162663" y="1054313"/>
              <a:ext cx="4431900" cy="3163850"/>
              <a:chOff x="162675" y="910625"/>
              <a:chExt cx="4431900" cy="3163850"/>
            </a:xfrm>
          </p:grpSpPr>
          <p:cxnSp>
            <p:nvCxnSpPr>
              <p:cNvPr id="1151" name="Google Shape;1151;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2" name="Google Shape;1152;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3" name="Google Shape;1153;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4" name="Google Shape;1154;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5" name="Google Shape;1155;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6" name="Google Shape;1156;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7" name="Google Shape;1157;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8" name="Google Shape;1158;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59" name="Google Shape;1159;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0" name="Google Shape;1160;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1" name="Google Shape;1161;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2" name="Google Shape;1162;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3" name="Google Shape;1163;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4" name="Google Shape;1164;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5" name="Google Shape;1165;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6" name="Google Shape;1166;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7" name="Google Shape;1167;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8" name="Google Shape;1168;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1169" name="Google Shape;1169;p25"/>
          <p:cNvGrpSpPr/>
          <p:nvPr/>
        </p:nvGrpSpPr>
        <p:grpSpPr>
          <a:xfrm>
            <a:off x="2118689" y="4043332"/>
            <a:ext cx="310707" cy="317962"/>
            <a:chOff x="5853413" y="1631421"/>
            <a:chExt cx="865237" cy="905100"/>
          </a:xfrm>
        </p:grpSpPr>
        <p:sp>
          <p:nvSpPr>
            <p:cNvPr id="1170" name="Google Shape;1170;p25"/>
            <p:cNvSpPr/>
            <p:nvPr/>
          </p:nvSpPr>
          <p:spPr>
            <a:xfrm>
              <a:off x="6105413" y="1925121"/>
              <a:ext cx="351000" cy="3279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1" name="Google Shape;1171;p25"/>
            <p:cNvCxnSpPr>
              <a:stCxn id="1170" idx="0"/>
            </p:cNvCxnSpPr>
            <p:nvPr/>
          </p:nvCxnSpPr>
          <p:spPr>
            <a:xfrm rot="10800000">
              <a:off x="6280913" y="1631421"/>
              <a:ext cx="0" cy="293700"/>
            </a:xfrm>
            <a:prstGeom prst="straightConnector1">
              <a:avLst/>
            </a:prstGeom>
            <a:noFill/>
            <a:ln w="9525" cap="flat" cmpd="sng">
              <a:solidFill>
                <a:srgbClr val="FF0000"/>
              </a:solidFill>
              <a:prstDash val="solid"/>
              <a:round/>
              <a:headEnd type="none" w="med" len="med"/>
              <a:tailEnd type="triangle" w="med" len="med"/>
            </a:ln>
          </p:spPr>
        </p:cxnSp>
        <p:cxnSp>
          <p:nvCxnSpPr>
            <p:cNvPr id="1172" name="Google Shape;1172;p25"/>
            <p:cNvCxnSpPr>
              <a:stCxn id="1170" idx="2"/>
            </p:cNvCxnSpPr>
            <p:nvPr/>
          </p:nvCxnSpPr>
          <p:spPr>
            <a:xfrm>
              <a:off x="6280913" y="2253021"/>
              <a:ext cx="0" cy="283500"/>
            </a:xfrm>
            <a:prstGeom prst="straightConnector1">
              <a:avLst/>
            </a:prstGeom>
            <a:noFill/>
            <a:ln w="9525" cap="flat" cmpd="sng">
              <a:solidFill>
                <a:srgbClr val="FF0000"/>
              </a:solidFill>
              <a:prstDash val="solid"/>
              <a:round/>
              <a:headEnd type="none" w="med" len="med"/>
              <a:tailEnd type="triangle" w="med" len="med"/>
            </a:ln>
          </p:spPr>
        </p:cxnSp>
        <p:cxnSp>
          <p:nvCxnSpPr>
            <p:cNvPr id="1173" name="Google Shape;1173;p25"/>
            <p:cNvCxnSpPr>
              <a:stCxn id="1170" idx="1"/>
            </p:cNvCxnSpPr>
            <p:nvPr/>
          </p:nvCxnSpPr>
          <p:spPr>
            <a:xfrm rot="10800000">
              <a:off x="5853413" y="2089071"/>
              <a:ext cx="252000" cy="0"/>
            </a:xfrm>
            <a:prstGeom prst="straightConnector1">
              <a:avLst/>
            </a:prstGeom>
            <a:noFill/>
            <a:ln w="9525" cap="flat" cmpd="sng">
              <a:solidFill>
                <a:srgbClr val="FF0000"/>
              </a:solidFill>
              <a:prstDash val="solid"/>
              <a:round/>
              <a:headEnd type="none" w="med" len="med"/>
              <a:tailEnd type="triangle" w="med" len="med"/>
            </a:ln>
          </p:spPr>
        </p:cxnSp>
        <p:cxnSp>
          <p:nvCxnSpPr>
            <p:cNvPr id="1174" name="Google Shape;1174;p25"/>
            <p:cNvCxnSpPr/>
            <p:nvPr/>
          </p:nvCxnSpPr>
          <p:spPr>
            <a:xfrm rot="10800000" flipH="1">
              <a:off x="6456450" y="1710291"/>
              <a:ext cx="221100" cy="204900"/>
            </a:xfrm>
            <a:prstGeom prst="straightConnector1">
              <a:avLst/>
            </a:prstGeom>
            <a:noFill/>
            <a:ln w="9525" cap="flat" cmpd="sng">
              <a:solidFill>
                <a:srgbClr val="FF0000"/>
              </a:solidFill>
              <a:prstDash val="solid"/>
              <a:round/>
              <a:headEnd type="none" w="med" len="med"/>
              <a:tailEnd type="triangle" w="med" len="med"/>
            </a:ln>
          </p:spPr>
        </p:cxnSp>
        <p:cxnSp>
          <p:nvCxnSpPr>
            <p:cNvPr id="1175" name="Google Shape;1175;p25"/>
            <p:cNvCxnSpPr/>
            <p:nvPr/>
          </p:nvCxnSpPr>
          <p:spPr>
            <a:xfrm rot="10800000">
              <a:off x="5935955" y="1694991"/>
              <a:ext cx="172200" cy="220200"/>
            </a:xfrm>
            <a:prstGeom prst="straightConnector1">
              <a:avLst/>
            </a:prstGeom>
            <a:noFill/>
            <a:ln w="9525" cap="flat" cmpd="sng">
              <a:solidFill>
                <a:srgbClr val="FF0000"/>
              </a:solidFill>
              <a:prstDash val="solid"/>
              <a:round/>
              <a:headEnd type="none" w="med" len="med"/>
              <a:tailEnd type="triangle" w="med" len="med"/>
            </a:ln>
          </p:spPr>
        </p:cxnSp>
        <p:cxnSp>
          <p:nvCxnSpPr>
            <p:cNvPr id="1176" name="Google Shape;1176;p25"/>
            <p:cNvCxnSpPr/>
            <p:nvPr/>
          </p:nvCxnSpPr>
          <p:spPr>
            <a:xfrm flipH="1">
              <a:off x="5935055" y="2263075"/>
              <a:ext cx="173100" cy="192000"/>
            </a:xfrm>
            <a:prstGeom prst="straightConnector1">
              <a:avLst/>
            </a:prstGeom>
            <a:noFill/>
            <a:ln w="9525" cap="flat" cmpd="sng">
              <a:solidFill>
                <a:srgbClr val="FF0000"/>
              </a:solidFill>
              <a:prstDash val="solid"/>
              <a:round/>
              <a:headEnd type="none" w="med" len="med"/>
              <a:tailEnd type="triangle" w="med" len="med"/>
            </a:ln>
          </p:spPr>
        </p:cxnSp>
        <p:cxnSp>
          <p:nvCxnSpPr>
            <p:cNvPr id="1177" name="Google Shape;1177;p25"/>
            <p:cNvCxnSpPr/>
            <p:nvPr/>
          </p:nvCxnSpPr>
          <p:spPr>
            <a:xfrm>
              <a:off x="6456450" y="2263075"/>
              <a:ext cx="176100" cy="190200"/>
            </a:xfrm>
            <a:prstGeom prst="straightConnector1">
              <a:avLst/>
            </a:prstGeom>
            <a:noFill/>
            <a:ln w="9525" cap="flat" cmpd="sng">
              <a:solidFill>
                <a:srgbClr val="FF0000"/>
              </a:solidFill>
              <a:prstDash val="solid"/>
              <a:round/>
              <a:headEnd type="none" w="med" len="med"/>
              <a:tailEnd type="triangle" w="med" len="med"/>
            </a:ln>
          </p:spPr>
        </p:cxnSp>
        <p:cxnSp>
          <p:nvCxnSpPr>
            <p:cNvPr id="1178" name="Google Shape;1178;p25"/>
            <p:cNvCxnSpPr/>
            <p:nvPr/>
          </p:nvCxnSpPr>
          <p:spPr>
            <a:xfrm>
              <a:off x="6456450" y="2089133"/>
              <a:ext cx="262200" cy="0"/>
            </a:xfrm>
            <a:prstGeom prst="straightConnector1">
              <a:avLst/>
            </a:prstGeom>
            <a:noFill/>
            <a:ln w="9525" cap="flat" cmpd="sng">
              <a:solidFill>
                <a:srgbClr val="FF0000"/>
              </a:solidFill>
              <a:prstDash val="solid"/>
              <a:round/>
              <a:headEnd type="none" w="med" len="med"/>
              <a:tailEnd type="triangle" w="med" len="med"/>
            </a:ln>
          </p:spPr>
        </p:cxnSp>
      </p:grpSp>
      <p:sp>
        <p:nvSpPr>
          <p:cNvPr id="1179" name="Google Shape;1179;p25"/>
          <p:cNvSpPr txBox="1"/>
          <p:nvPr/>
        </p:nvSpPr>
        <p:spPr>
          <a:xfrm>
            <a:off x="4306175" y="533675"/>
            <a:ext cx="503100" cy="4494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1180" name="Google Shape;1180;p25"/>
          <p:cNvGrpSpPr/>
          <p:nvPr/>
        </p:nvGrpSpPr>
        <p:grpSpPr>
          <a:xfrm>
            <a:off x="5790553" y="1760353"/>
            <a:ext cx="448020" cy="494094"/>
            <a:chOff x="5853413" y="1631421"/>
            <a:chExt cx="865237" cy="905100"/>
          </a:xfrm>
        </p:grpSpPr>
        <p:sp>
          <p:nvSpPr>
            <p:cNvPr id="1181" name="Google Shape;1181;p25"/>
            <p:cNvSpPr/>
            <p:nvPr/>
          </p:nvSpPr>
          <p:spPr>
            <a:xfrm>
              <a:off x="6105413" y="1925121"/>
              <a:ext cx="351000" cy="327900"/>
            </a:xfrm>
            <a:prstGeom prst="rect">
              <a:avLst/>
            </a:prstGeom>
            <a:solidFill>
              <a:srgbClr val="FF0000"/>
            </a:solidFill>
            <a:ln w="19050"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2" name="Google Shape;1182;p25"/>
            <p:cNvCxnSpPr>
              <a:stCxn id="1181" idx="0"/>
            </p:cNvCxnSpPr>
            <p:nvPr/>
          </p:nvCxnSpPr>
          <p:spPr>
            <a:xfrm rot="10800000">
              <a:off x="6280913" y="1631421"/>
              <a:ext cx="0" cy="293700"/>
            </a:xfrm>
            <a:prstGeom prst="straightConnector1">
              <a:avLst/>
            </a:prstGeom>
            <a:noFill/>
            <a:ln w="19050" cap="flat" cmpd="sng">
              <a:solidFill>
                <a:srgbClr val="FF0000"/>
              </a:solidFill>
              <a:prstDash val="solid"/>
              <a:round/>
              <a:headEnd type="none" w="med" len="med"/>
              <a:tailEnd type="triangle" w="med" len="med"/>
            </a:ln>
          </p:spPr>
        </p:cxnSp>
        <p:cxnSp>
          <p:nvCxnSpPr>
            <p:cNvPr id="1183" name="Google Shape;1183;p25"/>
            <p:cNvCxnSpPr>
              <a:stCxn id="1181" idx="2"/>
            </p:cNvCxnSpPr>
            <p:nvPr/>
          </p:nvCxnSpPr>
          <p:spPr>
            <a:xfrm>
              <a:off x="6280913" y="2253021"/>
              <a:ext cx="0" cy="283500"/>
            </a:xfrm>
            <a:prstGeom prst="straightConnector1">
              <a:avLst/>
            </a:prstGeom>
            <a:noFill/>
            <a:ln w="19050" cap="flat" cmpd="sng">
              <a:solidFill>
                <a:srgbClr val="FF0000"/>
              </a:solidFill>
              <a:prstDash val="solid"/>
              <a:round/>
              <a:headEnd type="none" w="med" len="med"/>
              <a:tailEnd type="triangle" w="med" len="med"/>
            </a:ln>
          </p:spPr>
        </p:cxnSp>
        <p:cxnSp>
          <p:nvCxnSpPr>
            <p:cNvPr id="1184" name="Google Shape;1184;p25"/>
            <p:cNvCxnSpPr>
              <a:stCxn id="1181" idx="1"/>
            </p:cNvCxnSpPr>
            <p:nvPr/>
          </p:nvCxnSpPr>
          <p:spPr>
            <a:xfrm rot="10800000">
              <a:off x="5853413" y="2089071"/>
              <a:ext cx="252000" cy="0"/>
            </a:xfrm>
            <a:prstGeom prst="straightConnector1">
              <a:avLst/>
            </a:prstGeom>
            <a:noFill/>
            <a:ln w="19050" cap="flat" cmpd="sng">
              <a:solidFill>
                <a:srgbClr val="FF0000"/>
              </a:solidFill>
              <a:prstDash val="solid"/>
              <a:round/>
              <a:headEnd type="none" w="med" len="med"/>
              <a:tailEnd type="triangle" w="med" len="med"/>
            </a:ln>
          </p:spPr>
        </p:cxnSp>
        <p:cxnSp>
          <p:nvCxnSpPr>
            <p:cNvPr id="1185" name="Google Shape;1185;p25"/>
            <p:cNvCxnSpPr/>
            <p:nvPr/>
          </p:nvCxnSpPr>
          <p:spPr>
            <a:xfrm rot="10800000" flipH="1">
              <a:off x="6456450" y="1710291"/>
              <a:ext cx="221100" cy="204900"/>
            </a:xfrm>
            <a:prstGeom prst="straightConnector1">
              <a:avLst/>
            </a:prstGeom>
            <a:noFill/>
            <a:ln w="19050" cap="flat" cmpd="sng">
              <a:solidFill>
                <a:srgbClr val="FF0000"/>
              </a:solidFill>
              <a:prstDash val="solid"/>
              <a:round/>
              <a:headEnd type="none" w="med" len="med"/>
              <a:tailEnd type="triangle" w="med" len="med"/>
            </a:ln>
          </p:spPr>
        </p:cxnSp>
        <p:cxnSp>
          <p:nvCxnSpPr>
            <p:cNvPr id="1186" name="Google Shape;1186;p25"/>
            <p:cNvCxnSpPr/>
            <p:nvPr/>
          </p:nvCxnSpPr>
          <p:spPr>
            <a:xfrm rot="10800000">
              <a:off x="5935955" y="1694991"/>
              <a:ext cx="172200" cy="220200"/>
            </a:xfrm>
            <a:prstGeom prst="straightConnector1">
              <a:avLst/>
            </a:prstGeom>
            <a:noFill/>
            <a:ln w="19050" cap="flat" cmpd="sng">
              <a:solidFill>
                <a:srgbClr val="FF0000"/>
              </a:solidFill>
              <a:prstDash val="solid"/>
              <a:round/>
              <a:headEnd type="none" w="med" len="med"/>
              <a:tailEnd type="triangle" w="med" len="med"/>
            </a:ln>
          </p:spPr>
        </p:cxnSp>
        <p:cxnSp>
          <p:nvCxnSpPr>
            <p:cNvPr id="1187" name="Google Shape;1187;p25"/>
            <p:cNvCxnSpPr/>
            <p:nvPr/>
          </p:nvCxnSpPr>
          <p:spPr>
            <a:xfrm flipH="1">
              <a:off x="5935055" y="2263075"/>
              <a:ext cx="173100" cy="192000"/>
            </a:xfrm>
            <a:prstGeom prst="straightConnector1">
              <a:avLst/>
            </a:prstGeom>
            <a:noFill/>
            <a:ln w="19050" cap="flat" cmpd="sng">
              <a:solidFill>
                <a:srgbClr val="FF0000"/>
              </a:solidFill>
              <a:prstDash val="solid"/>
              <a:round/>
              <a:headEnd type="none" w="med" len="med"/>
              <a:tailEnd type="triangle" w="med" len="med"/>
            </a:ln>
          </p:spPr>
        </p:cxnSp>
        <p:cxnSp>
          <p:nvCxnSpPr>
            <p:cNvPr id="1188" name="Google Shape;1188;p25"/>
            <p:cNvCxnSpPr/>
            <p:nvPr/>
          </p:nvCxnSpPr>
          <p:spPr>
            <a:xfrm>
              <a:off x="6456450" y="2263075"/>
              <a:ext cx="176100" cy="190200"/>
            </a:xfrm>
            <a:prstGeom prst="straightConnector1">
              <a:avLst/>
            </a:prstGeom>
            <a:noFill/>
            <a:ln w="19050" cap="flat" cmpd="sng">
              <a:solidFill>
                <a:srgbClr val="FF0000"/>
              </a:solidFill>
              <a:prstDash val="solid"/>
              <a:round/>
              <a:headEnd type="none" w="med" len="med"/>
              <a:tailEnd type="triangle" w="med" len="med"/>
            </a:ln>
          </p:spPr>
        </p:cxnSp>
        <p:cxnSp>
          <p:nvCxnSpPr>
            <p:cNvPr id="1189" name="Google Shape;1189;p25"/>
            <p:cNvCxnSpPr/>
            <p:nvPr/>
          </p:nvCxnSpPr>
          <p:spPr>
            <a:xfrm>
              <a:off x="6456450" y="2089133"/>
              <a:ext cx="262200" cy="0"/>
            </a:xfrm>
            <a:prstGeom prst="straightConnector1">
              <a:avLst/>
            </a:prstGeom>
            <a:noFill/>
            <a:ln w="19050" cap="flat" cmpd="sng">
              <a:solidFill>
                <a:srgbClr val="FF0000"/>
              </a:solidFill>
              <a:prstDash val="solid"/>
              <a:round/>
              <a:headEnd type="none" w="med" len="med"/>
              <a:tailEnd type="triangle" w="med" len="med"/>
            </a:ln>
          </p:spPr>
        </p:cxnSp>
      </p:grpSp>
      <p:grpSp>
        <p:nvGrpSpPr>
          <p:cNvPr id="1190" name="Google Shape;1190;p25"/>
          <p:cNvGrpSpPr/>
          <p:nvPr/>
        </p:nvGrpSpPr>
        <p:grpSpPr>
          <a:xfrm>
            <a:off x="930752" y="508182"/>
            <a:ext cx="3393381" cy="2261006"/>
            <a:chOff x="930750" y="508179"/>
            <a:chExt cx="3393381" cy="2407374"/>
          </a:xfrm>
        </p:grpSpPr>
        <p:pic>
          <p:nvPicPr>
            <p:cNvPr id="1191" name="Google Shape;1191;p25"/>
            <p:cNvPicPr preferRelativeResize="0"/>
            <p:nvPr/>
          </p:nvPicPr>
          <p:blipFill>
            <a:blip r:embed="rId3">
              <a:alphaModFix/>
            </a:blip>
            <a:stretch>
              <a:fillRect/>
            </a:stretch>
          </p:blipFill>
          <p:spPr>
            <a:xfrm>
              <a:off x="930750" y="508179"/>
              <a:ext cx="3376176" cy="2407372"/>
            </a:xfrm>
            <a:prstGeom prst="rect">
              <a:avLst/>
            </a:prstGeom>
            <a:noFill/>
            <a:ln>
              <a:noFill/>
            </a:ln>
          </p:spPr>
        </p:pic>
        <p:grpSp>
          <p:nvGrpSpPr>
            <p:cNvPr id="1192" name="Google Shape;1192;p25"/>
            <p:cNvGrpSpPr/>
            <p:nvPr/>
          </p:nvGrpSpPr>
          <p:grpSpPr>
            <a:xfrm>
              <a:off x="947910" y="508179"/>
              <a:ext cx="3376221" cy="2407373"/>
              <a:chOff x="162675" y="910625"/>
              <a:chExt cx="4431900" cy="3163850"/>
            </a:xfrm>
          </p:grpSpPr>
          <p:cxnSp>
            <p:nvCxnSpPr>
              <p:cNvPr id="1193" name="Google Shape;1193;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194" name="Google Shape;1194;p25"/>
              <p:cNvGrpSpPr/>
              <p:nvPr/>
            </p:nvGrpSpPr>
            <p:grpSpPr>
              <a:xfrm>
                <a:off x="162675" y="910625"/>
                <a:ext cx="4431900" cy="3163850"/>
                <a:chOff x="162675" y="910625"/>
                <a:chExt cx="4431900" cy="3163850"/>
              </a:xfrm>
            </p:grpSpPr>
            <p:cxnSp>
              <p:nvCxnSpPr>
                <p:cNvPr id="1195" name="Google Shape;1195;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96" name="Google Shape;1196;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97" name="Google Shape;1197;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98" name="Google Shape;1198;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99" name="Google Shape;1199;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200" name="Google Shape;1200;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201" name="Google Shape;1201;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202" name="Google Shape;1202;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3" name="Google Shape;1203;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4" name="Google Shape;1204;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5" name="Google Shape;1205;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6" name="Google Shape;1206;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7" name="Google Shape;1207;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8" name="Google Shape;1208;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9" name="Google Shape;1209;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10" name="Google Shape;1210;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11" name="Google Shape;1211;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12" name="Google Shape;1212;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1213" name="Google Shape;1213;p25"/>
            <p:cNvSpPr/>
            <p:nvPr/>
          </p:nvSpPr>
          <p:spPr>
            <a:xfrm>
              <a:off x="2244205" y="1896098"/>
              <a:ext cx="351000" cy="3285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4" name="Google Shape;1214;p25"/>
            <p:cNvCxnSpPr>
              <a:stCxn id="1213" idx="3"/>
            </p:cNvCxnSpPr>
            <p:nvPr/>
          </p:nvCxnSpPr>
          <p:spPr>
            <a:xfrm>
              <a:off x="2595205" y="2060348"/>
              <a:ext cx="262500" cy="0"/>
            </a:xfrm>
            <a:prstGeom prst="straightConnector1">
              <a:avLst/>
            </a:prstGeom>
            <a:noFill/>
            <a:ln w="38100" cap="flat" cmpd="sng">
              <a:solidFill>
                <a:srgbClr val="FF0000"/>
              </a:solidFill>
              <a:prstDash val="solid"/>
              <a:round/>
              <a:headEnd type="none" w="med" len="med"/>
              <a:tailEnd type="triangle" w="med" len="med"/>
            </a:ln>
          </p:spPr>
        </p:cxnSp>
        <p:cxnSp>
          <p:nvCxnSpPr>
            <p:cNvPr id="1215" name="Google Shape;1215;p25"/>
            <p:cNvCxnSpPr>
              <a:stCxn id="1213" idx="0"/>
            </p:cNvCxnSpPr>
            <p:nvPr/>
          </p:nvCxnSpPr>
          <p:spPr>
            <a:xfrm rot="10800000">
              <a:off x="2419705" y="1602698"/>
              <a:ext cx="0" cy="293400"/>
            </a:xfrm>
            <a:prstGeom prst="straightConnector1">
              <a:avLst/>
            </a:prstGeom>
            <a:noFill/>
            <a:ln w="38100" cap="flat" cmpd="sng">
              <a:solidFill>
                <a:srgbClr val="FF0000"/>
              </a:solidFill>
              <a:prstDash val="solid"/>
              <a:round/>
              <a:headEnd type="none" w="med" len="med"/>
              <a:tailEnd type="triangle" w="med" len="med"/>
            </a:ln>
          </p:spPr>
        </p:cxnSp>
        <p:cxnSp>
          <p:nvCxnSpPr>
            <p:cNvPr id="1216" name="Google Shape;1216;p25"/>
            <p:cNvCxnSpPr>
              <a:stCxn id="1213" idx="2"/>
            </p:cNvCxnSpPr>
            <p:nvPr/>
          </p:nvCxnSpPr>
          <p:spPr>
            <a:xfrm>
              <a:off x="2419705" y="2224598"/>
              <a:ext cx="0" cy="283200"/>
            </a:xfrm>
            <a:prstGeom prst="straightConnector1">
              <a:avLst/>
            </a:prstGeom>
            <a:noFill/>
            <a:ln w="38100" cap="flat" cmpd="sng">
              <a:solidFill>
                <a:srgbClr val="FF0000"/>
              </a:solidFill>
              <a:prstDash val="solid"/>
              <a:round/>
              <a:headEnd type="none" w="med" len="med"/>
              <a:tailEnd type="triangle" w="med" len="med"/>
            </a:ln>
          </p:spPr>
        </p:cxnSp>
        <p:cxnSp>
          <p:nvCxnSpPr>
            <p:cNvPr id="1217" name="Google Shape;1217;p25"/>
            <p:cNvCxnSpPr>
              <a:stCxn id="1213" idx="1"/>
            </p:cNvCxnSpPr>
            <p:nvPr/>
          </p:nvCxnSpPr>
          <p:spPr>
            <a:xfrm rot="10800000">
              <a:off x="1991905" y="2060348"/>
              <a:ext cx="252300" cy="0"/>
            </a:xfrm>
            <a:prstGeom prst="straightConnector1">
              <a:avLst/>
            </a:prstGeom>
            <a:noFill/>
            <a:ln w="38100" cap="flat" cmpd="sng">
              <a:solidFill>
                <a:srgbClr val="FF0000"/>
              </a:solidFill>
              <a:prstDash val="solid"/>
              <a:round/>
              <a:headEnd type="none" w="med" len="med"/>
              <a:tailEnd type="triangle" w="med" len="med"/>
            </a:ln>
          </p:spPr>
        </p:cxnSp>
        <p:cxnSp>
          <p:nvCxnSpPr>
            <p:cNvPr id="1218" name="Google Shape;1218;p25"/>
            <p:cNvCxnSpPr/>
            <p:nvPr/>
          </p:nvCxnSpPr>
          <p:spPr>
            <a:xfrm rot="10800000" flipH="1">
              <a:off x="2595242" y="1681568"/>
              <a:ext cx="221100" cy="204600"/>
            </a:xfrm>
            <a:prstGeom prst="straightConnector1">
              <a:avLst/>
            </a:prstGeom>
            <a:noFill/>
            <a:ln w="38100" cap="flat" cmpd="sng">
              <a:solidFill>
                <a:srgbClr val="FF0000"/>
              </a:solidFill>
              <a:prstDash val="solid"/>
              <a:round/>
              <a:headEnd type="none" w="med" len="med"/>
              <a:tailEnd type="triangle" w="med" len="med"/>
            </a:ln>
          </p:spPr>
        </p:cxnSp>
        <p:cxnSp>
          <p:nvCxnSpPr>
            <p:cNvPr id="1219" name="Google Shape;1219;p25"/>
            <p:cNvCxnSpPr/>
            <p:nvPr/>
          </p:nvCxnSpPr>
          <p:spPr>
            <a:xfrm rot="10800000">
              <a:off x="2074448" y="1665668"/>
              <a:ext cx="172500" cy="220500"/>
            </a:xfrm>
            <a:prstGeom prst="straightConnector1">
              <a:avLst/>
            </a:prstGeom>
            <a:noFill/>
            <a:ln w="38100" cap="flat" cmpd="sng">
              <a:solidFill>
                <a:srgbClr val="FF0000"/>
              </a:solidFill>
              <a:prstDash val="solid"/>
              <a:round/>
              <a:headEnd type="none" w="med" len="med"/>
              <a:tailEnd type="triangle" w="med" len="med"/>
            </a:ln>
          </p:spPr>
        </p:cxnSp>
        <p:cxnSp>
          <p:nvCxnSpPr>
            <p:cNvPr id="1220" name="Google Shape;1220;p25"/>
            <p:cNvCxnSpPr/>
            <p:nvPr/>
          </p:nvCxnSpPr>
          <p:spPr>
            <a:xfrm flipH="1">
              <a:off x="2073548" y="2234051"/>
              <a:ext cx="173400" cy="192000"/>
            </a:xfrm>
            <a:prstGeom prst="straightConnector1">
              <a:avLst/>
            </a:prstGeom>
            <a:noFill/>
            <a:ln w="38100" cap="flat" cmpd="sng">
              <a:solidFill>
                <a:srgbClr val="FF0000"/>
              </a:solidFill>
              <a:prstDash val="solid"/>
              <a:round/>
              <a:headEnd type="none" w="med" len="med"/>
              <a:tailEnd type="triangle" w="med" len="med"/>
            </a:ln>
          </p:spPr>
        </p:cxnSp>
        <p:cxnSp>
          <p:nvCxnSpPr>
            <p:cNvPr id="1221" name="Google Shape;1221;p25"/>
            <p:cNvCxnSpPr/>
            <p:nvPr/>
          </p:nvCxnSpPr>
          <p:spPr>
            <a:xfrm>
              <a:off x="2595242" y="2234051"/>
              <a:ext cx="176100" cy="190200"/>
            </a:xfrm>
            <a:prstGeom prst="straightConnector1">
              <a:avLst/>
            </a:prstGeom>
            <a:noFill/>
            <a:ln w="38100" cap="flat" cmpd="sng">
              <a:solidFill>
                <a:srgbClr val="FF0000"/>
              </a:solidFill>
              <a:prstDash val="solid"/>
              <a:round/>
              <a:headEnd type="none" w="med" len="med"/>
              <a:tailEnd type="triangle" w="med" len="med"/>
            </a:ln>
          </p:spPr>
        </p:cxnSp>
        <p:cxnSp>
          <p:nvCxnSpPr>
            <p:cNvPr id="1222" name="Google Shape;1222;p25"/>
            <p:cNvCxnSpPr/>
            <p:nvPr/>
          </p:nvCxnSpPr>
          <p:spPr>
            <a:xfrm>
              <a:off x="2595242" y="2060109"/>
              <a:ext cx="262500" cy="0"/>
            </a:xfrm>
            <a:prstGeom prst="straightConnector1">
              <a:avLst/>
            </a:prstGeom>
            <a:noFill/>
            <a:ln w="38100" cap="flat" cmpd="sng">
              <a:solidFill>
                <a:srgbClr val="FF0000"/>
              </a:solidFill>
              <a:prstDash val="solid"/>
              <a:round/>
              <a:headEnd type="none" w="med" len="med"/>
              <a:tailEnd type="triangle" w="med" len="med"/>
            </a:ln>
          </p:spPr>
        </p:cxnSp>
      </p:grpSp>
      <p:sp>
        <p:nvSpPr>
          <p:cNvPr id="1223" name="Google Shape;1223;p25"/>
          <p:cNvSpPr txBox="1"/>
          <p:nvPr/>
        </p:nvSpPr>
        <p:spPr>
          <a:xfrm>
            <a:off x="512450" y="469275"/>
            <a:ext cx="503100" cy="4710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24" name="Google Shape;1224;p25"/>
          <p:cNvSpPr txBox="1"/>
          <p:nvPr/>
        </p:nvSpPr>
        <p:spPr>
          <a:xfrm>
            <a:off x="8168150" y="469275"/>
            <a:ext cx="503100" cy="4494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1225" name="Google Shape;1225;p25"/>
          <p:cNvGrpSpPr/>
          <p:nvPr/>
        </p:nvGrpSpPr>
        <p:grpSpPr>
          <a:xfrm>
            <a:off x="6080691" y="4103790"/>
            <a:ext cx="157992" cy="110422"/>
            <a:chOff x="5853413" y="1631421"/>
            <a:chExt cx="865237" cy="905100"/>
          </a:xfrm>
        </p:grpSpPr>
        <p:sp>
          <p:nvSpPr>
            <p:cNvPr id="1226" name="Google Shape;1226;p25"/>
            <p:cNvSpPr/>
            <p:nvPr/>
          </p:nvSpPr>
          <p:spPr>
            <a:xfrm>
              <a:off x="6105413" y="1925121"/>
              <a:ext cx="351000" cy="3279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7" name="Google Shape;1227;p25"/>
            <p:cNvCxnSpPr>
              <a:stCxn id="1226" idx="0"/>
            </p:cNvCxnSpPr>
            <p:nvPr/>
          </p:nvCxnSpPr>
          <p:spPr>
            <a:xfrm rot="10800000">
              <a:off x="6280913" y="1631421"/>
              <a:ext cx="0" cy="293700"/>
            </a:xfrm>
            <a:prstGeom prst="straightConnector1">
              <a:avLst/>
            </a:prstGeom>
            <a:noFill/>
            <a:ln w="9525" cap="flat" cmpd="sng">
              <a:solidFill>
                <a:srgbClr val="FF0000"/>
              </a:solidFill>
              <a:prstDash val="solid"/>
              <a:round/>
              <a:headEnd type="none" w="med" len="med"/>
              <a:tailEnd type="triangle" w="med" len="med"/>
            </a:ln>
          </p:spPr>
        </p:cxnSp>
        <p:cxnSp>
          <p:nvCxnSpPr>
            <p:cNvPr id="1228" name="Google Shape;1228;p25"/>
            <p:cNvCxnSpPr>
              <a:stCxn id="1226" idx="2"/>
            </p:cNvCxnSpPr>
            <p:nvPr/>
          </p:nvCxnSpPr>
          <p:spPr>
            <a:xfrm>
              <a:off x="6280913" y="2253021"/>
              <a:ext cx="0" cy="283500"/>
            </a:xfrm>
            <a:prstGeom prst="straightConnector1">
              <a:avLst/>
            </a:prstGeom>
            <a:noFill/>
            <a:ln w="9525" cap="flat" cmpd="sng">
              <a:solidFill>
                <a:srgbClr val="FF0000"/>
              </a:solidFill>
              <a:prstDash val="solid"/>
              <a:round/>
              <a:headEnd type="none" w="med" len="med"/>
              <a:tailEnd type="triangle" w="med" len="med"/>
            </a:ln>
          </p:spPr>
        </p:cxnSp>
        <p:cxnSp>
          <p:nvCxnSpPr>
            <p:cNvPr id="1229" name="Google Shape;1229;p25"/>
            <p:cNvCxnSpPr>
              <a:stCxn id="1226" idx="1"/>
            </p:cNvCxnSpPr>
            <p:nvPr/>
          </p:nvCxnSpPr>
          <p:spPr>
            <a:xfrm rot="10800000">
              <a:off x="5853413" y="2089071"/>
              <a:ext cx="252000" cy="0"/>
            </a:xfrm>
            <a:prstGeom prst="straightConnector1">
              <a:avLst/>
            </a:prstGeom>
            <a:noFill/>
            <a:ln w="9525" cap="flat" cmpd="sng">
              <a:solidFill>
                <a:srgbClr val="FF0000"/>
              </a:solidFill>
              <a:prstDash val="solid"/>
              <a:round/>
              <a:headEnd type="none" w="med" len="med"/>
              <a:tailEnd type="triangle" w="med" len="med"/>
            </a:ln>
          </p:spPr>
        </p:cxnSp>
        <p:cxnSp>
          <p:nvCxnSpPr>
            <p:cNvPr id="1230" name="Google Shape;1230;p25"/>
            <p:cNvCxnSpPr/>
            <p:nvPr/>
          </p:nvCxnSpPr>
          <p:spPr>
            <a:xfrm rot="10800000" flipH="1">
              <a:off x="6456450" y="1710291"/>
              <a:ext cx="221100" cy="204900"/>
            </a:xfrm>
            <a:prstGeom prst="straightConnector1">
              <a:avLst/>
            </a:prstGeom>
            <a:noFill/>
            <a:ln w="9525" cap="flat" cmpd="sng">
              <a:solidFill>
                <a:srgbClr val="FF0000"/>
              </a:solidFill>
              <a:prstDash val="solid"/>
              <a:round/>
              <a:headEnd type="none" w="med" len="med"/>
              <a:tailEnd type="triangle" w="med" len="med"/>
            </a:ln>
          </p:spPr>
        </p:cxnSp>
        <p:cxnSp>
          <p:nvCxnSpPr>
            <p:cNvPr id="1231" name="Google Shape;1231;p25"/>
            <p:cNvCxnSpPr/>
            <p:nvPr/>
          </p:nvCxnSpPr>
          <p:spPr>
            <a:xfrm rot="10800000">
              <a:off x="5935955" y="1694991"/>
              <a:ext cx="172200" cy="220200"/>
            </a:xfrm>
            <a:prstGeom prst="straightConnector1">
              <a:avLst/>
            </a:prstGeom>
            <a:noFill/>
            <a:ln w="9525" cap="flat" cmpd="sng">
              <a:solidFill>
                <a:srgbClr val="FF0000"/>
              </a:solidFill>
              <a:prstDash val="solid"/>
              <a:round/>
              <a:headEnd type="none" w="med" len="med"/>
              <a:tailEnd type="triangle" w="med" len="med"/>
            </a:ln>
          </p:spPr>
        </p:cxnSp>
        <p:cxnSp>
          <p:nvCxnSpPr>
            <p:cNvPr id="1232" name="Google Shape;1232;p25"/>
            <p:cNvCxnSpPr/>
            <p:nvPr/>
          </p:nvCxnSpPr>
          <p:spPr>
            <a:xfrm flipH="1">
              <a:off x="5935055" y="2263075"/>
              <a:ext cx="173100" cy="192000"/>
            </a:xfrm>
            <a:prstGeom prst="straightConnector1">
              <a:avLst/>
            </a:prstGeom>
            <a:noFill/>
            <a:ln w="9525" cap="flat" cmpd="sng">
              <a:solidFill>
                <a:srgbClr val="FF0000"/>
              </a:solidFill>
              <a:prstDash val="solid"/>
              <a:round/>
              <a:headEnd type="none" w="med" len="med"/>
              <a:tailEnd type="triangle" w="med" len="med"/>
            </a:ln>
          </p:spPr>
        </p:cxnSp>
        <p:cxnSp>
          <p:nvCxnSpPr>
            <p:cNvPr id="1233" name="Google Shape;1233;p25"/>
            <p:cNvCxnSpPr/>
            <p:nvPr/>
          </p:nvCxnSpPr>
          <p:spPr>
            <a:xfrm>
              <a:off x="6456450" y="2263075"/>
              <a:ext cx="176100" cy="190200"/>
            </a:xfrm>
            <a:prstGeom prst="straightConnector1">
              <a:avLst/>
            </a:prstGeom>
            <a:noFill/>
            <a:ln w="9525" cap="flat" cmpd="sng">
              <a:solidFill>
                <a:srgbClr val="FF0000"/>
              </a:solidFill>
              <a:prstDash val="solid"/>
              <a:round/>
              <a:headEnd type="none" w="med" len="med"/>
              <a:tailEnd type="triangle" w="med" len="med"/>
            </a:ln>
          </p:spPr>
        </p:cxnSp>
        <p:cxnSp>
          <p:nvCxnSpPr>
            <p:cNvPr id="1234" name="Google Shape;1234;p25"/>
            <p:cNvCxnSpPr/>
            <p:nvPr/>
          </p:nvCxnSpPr>
          <p:spPr>
            <a:xfrm>
              <a:off x="6456450" y="2089133"/>
              <a:ext cx="262200" cy="0"/>
            </a:xfrm>
            <a:prstGeom prst="straightConnector1">
              <a:avLst/>
            </a:prstGeom>
            <a:noFill/>
            <a:ln w="9525" cap="flat" cmpd="sng">
              <a:solidFill>
                <a:srgbClr val="FF0000"/>
              </a:solidFill>
              <a:prstDash val="solid"/>
              <a:round/>
              <a:headEnd type="none" w="med" len="med"/>
              <a:tailEnd type="triangl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pic>
        <p:nvPicPr>
          <p:cNvPr id="3" name="Picture 2" descr="A picture containing text, screenshot, diagram, line&#10;&#10;Description automatically generated">
            <a:extLst>
              <a:ext uri="{FF2B5EF4-FFF2-40B4-BE49-F238E27FC236}">
                <a16:creationId xmlns:a16="http://schemas.microsoft.com/office/drawing/2014/main" id="{1B3C72C9-F85D-50BB-A6A3-1CDE567A4760}"/>
              </a:ext>
            </a:extLst>
          </p:cNvPr>
          <p:cNvPicPr>
            <a:picLocks noChangeAspect="1"/>
          </p:cNvPicPr>
          <p:nvPr/>
        </p:nvPicPr>
        <p:blipFill>
          <a:blip r:embed="rId3"/>
          <a:stretch>
            <a:fillRect/>
          </a:stretch>
        </p:blipFill>
        <p:spPr>
          <a:xfrm>
            <a:off x="0" y="499491"/>
            <a:ext cx="9144000" cy="4644009"/>
          </a:xfrm>
          <a:prstGeom prst="rect">
            <a:avLst/>
          </a:prstGeom>
        </p:spPr>
      </p:pic>
      <p:sp>
        <p:nvSpPr>
          <p:cNvPr id="1240" name="Google Shape;1240;p26"/>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Effects of Different Block Sizes on Average PSNR and FLOPs in the First 200 Frames</a:t>
            </a:r>
            <a:endParaRPr sz="1600"/>
          </a:p>
        </p:txBody>
      </p:sp>
      <p:grpSp>
        <p:nvGrpSpPr>
          <p:cNvPr id="6" name="Group 5">
            <a:extLst>
              <a:ext uri="{FF2B5EF4-FFF2-40B4-BE49-F238E27FC236}">
                <a16:creationId xmlns:a16="http://schemas.microsoft.com/office/drawing/2014/main" id="{D6277D53-A46E-581A-EDDB-7005857857C0}"/>
              </a:ext>
            </a:extLst>
          </p:cNvPr>
          <p:cNvGrpSpPr/>
          <p:nvPr/>
        </p:nvGrpSpPr>
        <p:grpSpPr>
          <a:xfrm>
            <a:off x="1244813" y="1662632"/>
            <a:ext cx="3256908" cy="1414200"/>
            <a:chOff x="1244813" y="1662632"/>
            <a:chExt cx="3256908" cy="1414200"/>
          </a:xfrm>
        </p:grpSpPr>
        <p:sp>
          <p:nvSpPr>
            <p:cNvPr id="1243" name="Google Shape;1243;p26"/>
            <p:cNvSpPr/>
            <p:nvPr/>
          </p:nvSpPr>
          <p:spPr>
            <a:xfrm>
              <a:off x="2436061" y="1662632"/>
              <a:ext cx="2065660" cy="1414200"/>
            </a:xfrm>
            <a:prstGeom prst="wedgeRectCallout">
              <a:avLst>
                <a:gd name="adj1" fmla="val -73300"/>
                <a:gd name="adj2" fmla="val 7099"/>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6"/>
            <p:cNvSpPr/>
            <p:nvPr/>
          </p:nvSpPr>
          <p:spPr>
            <a:xfrm>
              <a:off x="1244813" y="1890272"/>
              <a:ext cx="757130" cy="763033"/>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picture containing text, screenshot, diagram, line&#10;&#10;Description automatically generated">
              <a:extLst>
                <a:ext uri="{FF2B5EF4-FFF2-40B4-BE49-F238E27FC236}">
                  <a16:creationId xmlns:a16="http://schemas.microsoft.com/office/drawing/2014/main" id="{0763BB0C-E8B8-93C0-72F7-9324F0ADA0BC}"/>
                </a:ext>
              </a:extLst>
            </p:cNvPr>
            <p:cNvPicPr>
              <a:picLocks noChangeAspect="1"/>
            </p:cNvPicPr>
            <p:nvPr/>
          </p:nvPicPr>
          <p:blipFill rotWithShape="1">
            <a:blip r:embed="rId3"/>
            <a:srcRect l="13627" t="31276" r="75097" b="53478"/>
            <a:stretch/>
          </p:blipFill>
          <p:spPr>
            <a:xfrm>
              <a:off x="2456645" y="1751167"/>
              <a:ext cx="1981359" cy="123712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27"/>
          <p:cNvSpPr txBox="1"/>
          <p:nvPr/>
        </p:nvSpPr>
        <p:spPr>
          <a:xfrm>
            <a:off x="0" y="329175"/>
            <a:ext cx="91440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t>SUMMARY</a:t>
            </a:r>
            <a:endParaRPr sz="2600" b="1"/>
          </a:p>
        </p:txBody>
      </p:sp>
      <p:sp>
        <p:nvSpPr>
          <p:cNvPr id="1251" name="Google Shape;1251;p27"/>
          <p:cNvSpPr txBox="1"/>
          <p:nvPr/>
        </p:nvSpPr>
        <p:spPr>
          <a:xfrm>
            <a:off x="1364400" y="966625"/>
            <a:ext cx="6415200" cy="3324600"/>
          </a:xfrm>
          <a:prstGeom prst="rect">
            <a:avLst/>
          </a:prstGeom>
          <a:noFill/>
          <a:ln>
            <a:noFill/>
          </a:ln>
        </p:spPr>
        <p:txBody>
          <a:bodyPr spcFirstLastPara="1" wrap="square" lIns="91425" tIns="91425" rIns="91425" bIns="91425" anchor="t" anchorCtr="0">
            <a:spAutoFit/>
          </a:bodyPr>
          <a:lstStyle/>
          <a:p>
            <a:pPr marL="457200" lvl="0" indent="-355600" algn="ctr" rtl="0">
              <a:lnSpc>
                <a:spcPct val="115000"/>
              </a:lnSpc>
              <a:spcBef>
                <a:spcPts val="0"/>
              </a:spcBef>
              <a:spcAft>
                <a:spcPts val="0"/>
              </a:spcAft>
              <a:buClr>
                <a:srgbClr val="343541"/>
              </a:buClr>
              <a:buSzPts val="2000"/>
              <a:buFont typeface="Roboto"/>
              <a:buChar char="●"/>
            </a:pPr>
            <a:r>
              <a:rPr lang="en-GB" sz="2000">
                <a:solidFill>
                  <a:srgbClr val="343541"/>
                </a:solidFill>
                <a:latin typeface="Roboto"/>
                <a:ea typeface="Roboto"/>
                <a:cs typeface="Roboto"/>
                <a:sym typeface="Roboto"/>
              </a:rPr>
              <a:t>Search algorithms cleverly trades accuracy for lower computation cost. </a:t>
            </a:r>
            <a:endParaRPr sz="2000">
              <a:solidFill>
                <a:srgbClr val="343541"/>
              </a:solidFill>
              <a:latin typeface="Roboto"/>
              <a:ea typeface="Roboto"/>
              <a:cs typeface="Roboto"/>
              <a:sym typeface="Roboto"/>
            </a:endParaRPr>
          </a:p>
          <a:p>
            <a:pPr marL="457200" lvl="0" indent="-355600" algn="ctr" rtl="0">
              <a:lnSpc>
                <a:spcPct val="115000"/>
              </a:lnSpc>
              <a:spcBef>
                <a:spcPts val="0"/>
              </a:spcBef>
              <a:spcAft>
                <a:spcPts val="0"/>
              </a:spcAft>
              <a:buClr>
                <a:srgbClr val="343541"/>
              </a:buClr>
              <a:buSzPts val="2000"/>
              <a:buFont typeface="Roboto"/>
              <a:buChar char="●"/>
            </a:pPr>
            <a:r>
              <a:rPr lang="en-GB" sz="2000">
                <a:solidFill>
                  <a:srgbClr val="343541"/>
                </a:solidFill>
                <a:latin typeface="Roboto"/>
                <a:ea typeface="Roboto"/>
                <a:cs typeface="Roboto"/>
                <a:sym typeface="Roboto"/>
              </a:rPr>
              <a:t>ES guarantees the best accuracy, and is an upper bound for BMA accuracy. </a:t>
            </a:r>
            <a:endParaRPr sz="2000">
              <a:solidFill>
                <a:srgbClr val="343541"/>
              </a:solidFill>
              <a:latin typeface="Roboto"/>
              <a:ea typeface="Roboto"/>
              <a:cs typeface="Roboto"/>
              <a:sym typeface="Roboto"/>
            </a:endParaRPr>
          </a:p>
          <a:p>
            <a:pPr marL="457200" lvl="0" indent="-355600" algn="ctr" rtl="0">
              <a:lnSpc>
                <a:spcPct val="115000"/>
              </a:lnSpc>
              <a:spcBef>
                <a:spcPts val="0"/>
              </a:spcBef>
              <a:spcAft>
                <a:spcPts val="0"/>
              </a:spcAft>
              <a:buClr>
                <a:srgbClr val="343541"/>
              </a:buClr>
              <a:buSzPts val="2000"/>
              <a:buFont typeface="Roboto"/>
              <a:buChar char="●"/>
            </a:pPr>
            <a:r>
              <a:rPr lang="en-GB" sz="2000">
                <a:solidFill>
                  <a:srgbClr val="343541"/>
                </a:solidFill>
                <a:latin typeface="Roboto"/>
                <a:ea typeface="Roboto"/>
                <a:cs typeface="Roboto"/>
                <a:sym typeface="Roboto"/>
              </a:rPr>
              <a:t>In the three algorithms investigated, NTSS is the most cost efficient one. </a:t>
            </a:r>
            <a:endParaRPr sz="2000">
              <a:solidFill>
                <a:srgbClr val="343541"/>
              </a:solidFill>
              <a:latin typeface="Roboto"/>
              <a:ea typeface="Roboto"/>
              <a:cs typeface="Roboto"/>
              <a:sym typeface="Roboto"/>
            </a:endParaRPr>
          </a:p>
          <a:p>
            <a:pPr marL="457200" lvl="0" indent="-355600" algn="ctr" rtl="0">
              <a:lnSpc>
                <a:spcPct val="115000"/>
              </a:lnSpc>
              <a:spcBef>
                <a:spcPts val="0"/>
              </a:spcBef>
              <a:spcAft>
                <a:spcPts val="0"/>
              </a:spcAft>
              <a:buClr>
                <a:srgbClr val="343541"/>
              </a:buClr>
              <a:buSzPts val="2000"/>
              <a:buFont typeface="Roboto"/>
              <a:buChar char="●"/>
            </a:pPr>
            <a:r>
              <a:rPr lang="en-GB" sz="2000">
                <a:solidFill>
                  <a:srgbClr val="343541"/>
                </a:solidFill>
                <a:latin typeface="Roboto"/>
                <a:ea typeface="Roboto"/>
                <a:cs typeface="Roboto"/>
                <a:sym typeface="Roboto"/>
              </a:rPr>
              <a:t>Block sizes is another option to balance cost and accuracy. It is generally negatively correlated with the two parameters. </a:t>
            </a:r>
            <a:endParaRPr sz="2000"/>
          </a:p>
        </p:txBody>
      </p:sp>
      <p:pic>
        <p:nvPicPr>
          <p:cNvPr id="1252" name="Google Shape;1252;p27"/>
          <p:cNvPicPr preferRelativeResize="0"/>
          <p:nvPr/>
        </p:nvPicPr>
        <p:blipFill>
          <a:blip r:embed="rId3">
            <a:alphaModFix/>
          </a:blip>
          <a:stretch>
            <a:fillRect/>
          </a:stretch>
        </p:blipFill>
        <p:spPr>
          <a:xfrm>
            <a:off x="0" y="0"/>
            <a:ext cx="1555000" cy="1166250"/>
          </a:xfrm>
          <a:prstGeom prst="rect">
            <a:avLst/>
          </a:prstGeom>
          <a:noFill/>
          <a:ln>
            <a:noFill/>
          </a:ln>
        </p:spPr>
      </p:pic>
      <p:pic>
        <p:nvPicPr>
          <p:cNvPr id="1253" name="Google Shape;1253;p27"/>
          <p:cNvPicPr preferRelativeResize="0"/>
          <p:nvPr/>
        </p:nvPicPr>
        <p:blipFill>
          <a:blip r:embed="rId3">
            <a:alphaModFix/>
          </a:blip>
          <a:stretch>
            <a:fillRect/>
          </a:stretch>
        </p:blipFill>
        <p:spPr>
          <a:xfrm>
            <a:off x="0" y="3977250"/>
            <a:ext cx="1555000" cy="1166250"/>
          </a:xfrm>
          <a:prstGeom prst="rect">
            <a:avLst/>
          </a:prstGeom>
          <a:noFill/>
          <a:ln>
            <a:noFill/>
          </a:ln>
        </p:spPr>
      </p:pic>
      <p:pic>
        <p:nvPicPr>
          <p:cNvPr id="1254" name="Google Shape;1254;p27"/>
          <p:cNvPicPr preferRelativeResize="0"/>
          <p:nvPr/>
        </p:nvPicPr>
        <p:blipFill>
          <a:blip r:embed="rId3">
            <a:alphaModFix/>
          </a:blip>
          <a:stretch>
            <a:fillRect/>
          </a:stretch>
        </p:blipFill>
        <p:spPr>
          <a:xfrm>
            <a:off x="7589000" y="0"/>
            <a:ext cx="1555000" cy="1166250"/>
          </a:xfrm>
          <a:prstGeom prst="rect">
            <a:avLst/>
          </a:prstGeom>
          <a:noFill/>
          <a:ln>
            <a:noFill/>
          </a:ln>
        </p:spPr>
      </p:pic>
      <p:pic>
        <p:nvPicPr>
          <p:cNvPr id="1255" name="Google Shape;1255;p27"/>
          <p:cNvPicPr preferRelativeResize="0"/>
          <p:nvPr/>
        </p:nvPicPr>
        <p:blipFill>
          <a:blip r:embed="rId3">
            <a:alphaModFix/>
          </a:blip>
          <a:stretch>
            <a:fillRect/>
          </a:stretch>
        </p:blipFill>
        <p:spPr>
          <a:xfrm>
            <a:off x="7589000" y="3977250"/>
            <a:ext cx="1555000" cy="116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104550" y="133800"/>
            <a:ext cx="9039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What is Motion Compensation?</a:t>
            </a:r>
            <a:endParaRPr sz="1600"/>
          </a:p>
        </p:txBody>
      </p:sp>
      <p:pic>
        <p:nvPicPr>
          <p:cNvPr id="63" name="Google Shape;63;p14"/>
          <p:cNvPicPr preferRelativeResize="0"/>
          <p:nvPr/>
        </p:nvPicPr>
        <p:blipFill>
          <a:blip r:embed="rId3">
            <a:alphaModFix/>
          </a:blip>
          <a:stretch>
            <a:fillRect/>
          </a:stretch>
        </p:blipFill>
        <p:spPr>
          <a:xfrm>
            <a:off x="1722800" y="666700"/>
            <a:ext cx="5698400" cy="4273800"/>
          </a:xfrm>
          <a:prstGeom prst="rect">
            <a:avLst/>
          </a:prstGeom>
          <a:noFill/>
          <a:ln>
            <a:noFill/>
          </a:ln>
        </p:spPr>
      </p:pic>
      <p:grpSp>
        <p:nvGrpSpPr>
          <p:cNvPr id="64" name="Google Shape;64;p14"/>
          <p:cNvGrpSpPr/>
          <p:nvPr/>
        </p:nvGrpSpPr>
        <p:grpSpPr>
          <a:xfrm>
            <a:off x="104550" y="636225"/>
            <a:ext cx="4230325" cy="3133375"/>
            <a:chOff x="104550" y="636225"/>
            <a:chExt cx="4230325" cy="3133375"/>
          </a:xfrm>
        </p:grpSpPr>
        <p:sp>
          <p:nvSpPr>
            <p:cNvPr id="65" name="Google Shape;65;p14"/>
            <p:cNvSpPr/>
            <p:nvPr/>
          </p:nvSpPr>
          <p:spPr>
            <a:xfrm>
              <a:off x="104550" y="666700"/>
              <a:ext cx="4230300" cy="3102900"/>
            </a:xfrm>
            <a:prstGeom prst="wedgeRectCallout">
              <a:avLst>
                <a:gd name="adj1" fmla="val 43622"/>
                <a:gd name="adj2" fmla="val 56833"/>
              </a:avLst>
            </a:prstGeom>
            <a:solidFill>
              <a:schemeClr val="dk1"/>
            </a:solidFill>
            <a:ln w="9525" cap="flat" cmpd="sng">
              <a:solidFill>
                <a:schemeClr val="dk2"/>
              </a:solidFill>
              <a:prstDash val="solid"/>
              <a:round/>
              <a:headEnd type="none" w="sm" len="sm"/>
              <a:tailEnd type="none" w="sm" len="sm"/>
            </a:ln>
            <a:effectLst>
              <a:outerShdw blurRad="1428750" dist="952500"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14"/>
            <p:cNvPicPr preferRelativeResize="0"/>
            <p:nvPr/>
          </p:nvPicPr>
          <p:blipFill>
            <a:blip r:embed="rId4">
              <a:alphaModFix/>
            </a:blip>
            <a:stretch>
              <a:fillRect/>
            </a:stretch>
          </p:blipFill>
          <p:spPr>
            <a:xfrm>
              <a:off x="104550" y="636225"/>
              <a:ext cx="4230325" cy="3133375"/>
            </a:xfrm>
            <a:prstGeom prst="rect">
              <a:avLst/>
            </a:prstGeom>
            <a:noFill/>
            <a:ln>
              <a:noFill/>
            </a:ln>
            <a:effectLst>
              <a:outerShdw blurRad="57150" dist="19050" dir="21540000" algn="bl" rotWithShape="0">
                <a:srgbClr val="000000">
                  <a:alpha val="50000"/>
                </a:srgbClr>
              </a:outerShdw>
            </a:effectLst>
          </p:spPr>
        </p:pic>
      </p:grpSp>
      <p:grpSp>
        <p:nvGrpSpPr>
          <p:cNvPr id="67" name="Google Shape;67;p14"/>
          <p:cNvGrpSpPr/>
          <p:nvPr/>
        </p:nvGrpSpPr>
        <p:grpSpPr>
          <a:xfrm>
            <a:off x="4834513" y="1108800"/>
            <a:ext cx="4388675" cy="3163825"/>
            <a:chOff x="4834513" y="1108800"/>
            <a:chExt cx="4388675" cy="3163825"/>
          </a:xfrm>
        </p:grpSpPr>
        <p:sp>
          <p:nvSpPr>
            <p:cNvPr id="68" name="Google Shape;68;p14"/>
            <p:cNvSpPr/>
            <p:nvPr/>
          </p:nvSpPr>
          <p:spPr>
            <a:xfrm>
              <a:off x="4913700" y="1108800"/>
              <a:ext cx="4230300" cy="3102900"/>
            </a:xfrm>
            <a:prstGeom prst="wedgeRectCallout">
              <a:avLst>
                <a:gd name="adj1" fmla="val -47139"/>
                <a:gd name="adj2" fmla="val 58074"/>
              </a:avLst>
            </a:prstGeom>
            <a:solidFill>
              <a:schemeClr val="dk1"/>
            </a:solidFill>
            <a:ln w="9525" cap="flat" cmpd="sng">
              <a:solidFill>
                <a:schemeClr val="dk2"/>
              </a:solidFill>
              <a:prstDash val="solid"/>
              <a:round/>
              <a:headEnd type="none" w="sm" len="sm"/>
              <a:tailEnd type="none" w="sm" len="sm"/>
            </a:ln>
            <a:effectLst>
              <a:outerShdw blurRad="1428750" dist="952500"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4"/>
            <p:cNvPicPr preferRelativeResize="0"/>
            <p:nvPr/>
          </p:nvPicPr>
          <p:blipFill>
            <a:blip r:embed="rId5">
              <a:alphaModFix/>
            </a:blip>
            <a:stretch>
              <a:fillRect/>
            </a:stretch>
          </p:blipFill>
          <p:spPr>
            <a:xfrm>
              <a:off x="4834513" y="1108800"/>
              <a:ext cx="4388675" cy="316382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p:nvPr/>
        </p:nvSpPr>
        <p:spPr>
          <a:xfrm>
            <a:off x="52200" y="74300"/>
            <a:ext cx="9039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What is Motion Compensation?</a:t>
            </a:r>
            <a:endParaRPr sz="1600"/>
          </a:p>
        </p:txBody>
      </p:sp>
      <p:pic>
        <p:nvPicPr>
          <p:cNvPr id="75" name="Google Shape;75;p15"/>
          <p:cNvPicPr preferRelativeResize="0"/>
          <p:nvPr/>
        </p:nvPicPr>
        <p:blipFill>
          <a:blip r:embed="rId3">
            <a:alphaModFix/>
          </a:blip>
          <a:stretch>
            <a:fillRect/>
          </a:stretch>
        </p:blipFill>
        <p:spPr>
          <a:xfrm>
            <a:off x="4655275" y="1520225"/>
            <a:ext cx="4388675" cy="3163825"/>
          </a:xfrm>
          <a:prstGeom prst="rect">
            <a:avLst/>
          </a:prstGeom>
          <a:noFill/>
          <a:ln>
            <a:noFill/>
          </a:ln>
        </p:spPr>
      </p:pic>
      <p:pic>
        <p:nvPicPr>
          <p:cNvPr id="76" name="Google Shape;76;p15"/>
          <p:cNvPicPr preferRelativeResize="0"/>
          <p:nvPr/>
        </p:nvPicPr>
        <p:blipFill>
          <a:blip r:embed="rId4">
            <a:alphaModFix/>
          </a:blip>
          <a:stretch>
            <a:fillRect/>
          </a:stretch>
        </p:blipFill>
        <p:spPr>
          <a:xfrm>
            <a:off x="140150" y="1520225"/>
            <a:ext cx="4431850" cy="3163850"/>
          </a:xfrm>
          <a:prstGeom prst="rect">
            <a:avLst/>
          </a:prstGeom>
          <a:noFill/>
          <a:ln>
            <a:noFill/>
          </a:ln>
        </p:spPr>
      </p:pic>
      <p:sp>
        <p:nvSpPr>
          <p:cNvPr id="77" name="Google Shape;77;p15"/>
          <p:cNvSpPr txBox="1"/>
          <p:nvPr/>
        </p:nvSpPr>
        <p:spPr>
          <a:xfrm>
            <a:off x="1651975" y="1174500"/>
            <a:ext cx="140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Current Frame</a:t>
            </a:r>
            <a:endParaRPr/>
          </a:p>
        </p:txBody>
      </p:sp>
      <p:grpSp>
        <p:nvGrpSpPr>
          <p:cNvPr id="78" name="Google Shape;78;p15"/>
          <p:cNvGrpSpPr/>
          <p:nvPr/>
        </p:nvGrpSpPr>
        <p:grpSpPr>
          <a:xfrm>
            <a:off x="4633663" y="1520213"/>
            <a:ext cx="4431900" cy="3163850"/>
            <a:chOff x="162675" y="910625"/>
            <a:chExt cx="4431900" cy="3163850"/>
          </a:xfrm>
        </p:grpSpPr>
        <p:cxnSp>
          <p:nvCxnSpPr>
            <p:cNvPr id="79" name="Google Shape;79;p1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80" name="Google Shape;80;p15"/>
            <p:cNvGrpSpPr/>
            <p:nvPr/>
          </p:nvGrpSpPr>
          <p:grpSpPr>
            <a:xfrm>
              <a:off x="162675" y="910625"/>
              <a:ext cx="4431900" cy="3163850"/>
              <a:chOff x="162675" y="910625"/>
              <a:chExt cx="4431900" cy="3163850"/>
            </a:xfrm>
          </p:grpSpPr>
          <p:cxnSp>
            <p:nvCxnSpPr>
              <p:cNvPr id="81" name="Google Shape;81;p1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1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3" name="Google Shape;83;p1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1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 name="Google Shape;85;p1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6" name="Google Shape;86;p1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 name="Google Shape;87;p1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8" name="Google Shape;88;p1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1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0" name="Google Shape;90;p1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 name="Google Shape;91;p1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2" name="Google Shape;92;p1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1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5" name="Google Shape;95;p1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 name="Google Shape;96;p1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7" name="Google Shape;97;p1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 name="Google Shape;98;p1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99" name="Google Shape;99;p15"/>
          <p:cNvSpPr txBox="1"/>
          <p:nvPr/>
        </p:nvSpPr>
        <p:spPr>
          <a:xfrm>
            <a:off x="6251713" y="1174500"/>
            <a:ext cx="119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Next Frame</a:t>
            </a:r>
            <a:endParaRPr/>
          </a:p>
        </p:txBody>
      </p:sp>
      <p:grpSp>
        <p:nvGrpSpPr>
          <p:cNvPr id="100" name="Google Shape;100;p15"/>
          <p:cNvGrpSpPr/>
          <p:nvPr/>
        </p:nvGrpSpPr>
        <p:grpSpPr>
          <a:xfrm>
            <a:off x="162675" y="1520225"/>
            <a:ext cx="4431900" cy="3163850"/>
            <a:chOff x="162675" y="910625"/>
            <a:chExt cx="4431900" cy="3163850"/>
          </a:xfrm>
        </p:grpSpPr>
        <p:cxnSp>
          <p:nvCxnSpPr>
            <p:cNvPr id="101" name="Google Shape;101;p1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02" name="Google Shape;102;p15"/>
            <p:cNvGrpSpPr/>
            <p:nvPr/>
          </p:nvGrpSpPr>
          <p:grpSpPr>
            <a:xfrm>
              <a:off x="162675" y="910625"/>
              <a:ext cx="4431900" cy="3163850"/>
              <a:chOff x="162675" y="910625"/>
              <a:chExt cx="4431900" cy="3163850"/>
            </a:xfrm>
          </p:grpSpPr>
          <p:cxnSp>
            <p:nvCxnSpPr>
              <p:cNvPr id="103" name="Google Shape;103;p1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4" name="Google Shape;104;p1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 name="Google Shape;105;p1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6" name="Google Shape;106;p1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1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8" name="Google Shape;108;p1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9" name="Google Shape;109;p1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 name="Google Shape;110;p1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 name="Google Shape;111;p1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2" name="Google Shape;112;p1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 name="Google Shape;113;p1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 name="Google Shape;114;p1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5" name="Google Shape;115;p1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 name="Google Shape;116;p1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7" name="Google Shape;117;p1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1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9" name="Google Shape;119;p1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 name="Google Shape;120;p1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121" name="Google Shape;121;p15"/>
          <p:cNvSpPr/>
          <p:nvPr/>
        </p:nvSpPr>
        <p:spPr>
          <a:xfrm>
            <a:off x="1864300" y="3344275"/>
            <a:ext cx="460800" cy="4311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5"/>
          <p:cNvCxnSpPr>
            <a:stCxn id="121" idx="3"/>
          </p:cNvCxnSpPr>
          <p:nvPr/>
        </p:nvCxnSpPr>
        <p:spPr>
          <a:xfrm>
            <a:off x="2325100" y="3559825"/>
            <a:ext cx="344100" cy="0"/>
          </a:xfrm>
          <a:prstGeom prst="straightConnector1">
            <a:avLst/>
          </a:prstGeom>
          <a:noFill/>
          <a:ln w="38100" cap="flat" cmpd="sng">
            <a:solidFill>
              <a:srgbClr val="FF0000"/>
            </a:solidFill>
            <a:prstDash val="solid"/>
            <a:round/>
            <a:headEnd type="none" w="med" len="med"/>
            <a:tailEnd type="triangle" w="med" len="med"/>
          </a:ln>
        </p:spPr>
      </p:cxnSp>
      <p:cxnSp>
        <p:nvCxnSpPr>
          <p:cNvPr id="123" name="Google Shape;123;p15"/>
          <p:cNvCxnSpPr>
            <a:stCxn id="121" idx="0"/>
          </p:cNvCxnSpPr>
          <p:nvPr/>
        </p:nvCxnSpPr>
        <p:spPr>
          <a:xfrm rot="10800000">
            <a:off x="2094700" y="2958475"/>
            <a:ext cx="0" cy="385800"/>
          </a:xfrm>
          <a:prstGeom prst="straightConnector1">
            <a:avLst/>
          </a:prstGeom>
          <a:noFill/>
          <a:ln w="38100" cap="flat" cmpd="sng">
            <a:solidFill>
              <a:srgbClr val="FF0000"/>
            </a:solidFill>
            <a:prstDash val="solid"/>
            <a:round/>
            <a:headEnd type="none" w="med" len="med"/>
            <a:tailEnd type="triangle" w="med" len="med"/>
          </a:ln>
        </p:spPr>
      </p:cxnSp>
      <p:cxnSp>
        <p:nvCxnSpPr>
          <p:cNvPr id="124" name="Google Shape;124;p15"/>
          <p:cNvCxnSpPr>
            <a:stCxn id="121" idx="2"/>
          </p:cNvCxnSpPr>
          <p:nvPr/>
        </p:nvCxnSpPr>
        <p:spPr>
          <a:xfrm>
            <a:off x="2094700" y="3775375"/>
            <a:ext cx="0" cy="372600"/>
          </a:xfrm>
          <a:prstGeom prst="straightConnector1">
            <a:avLst/>
          </a:prstGeom>
          <a:noFill/>
          <a:ln w="38100" cap="flat" cmpd="sng">
            <a:solidFill>
              <a:srgbClr val="FF0000"/>
            </a:solidFill>
            <a:prstDash val="solid"/>
            <a:round/>
            <a:headEnd type="none" w="med" len="med"/>
            <a:tailEnd type="triangle" w="med" len="med"/>
          </a:ln>
        </p:spPr>
      </p:cxnSp>
      <p:cxnSp>
        <p:nvCxnSpPr>
          <p:cNvPr id="125" name="Google Shape;125;p15"/>
          <p:cNvCxnSpPr>
            <a:stCxn id="121" idx="1"/>
          </p:cNvCxnSpPr>
          <p:nvPr/>
        </p:nvCxnSpPr>
        <p:spPr>
          <a:xfrm rot="10800000">
            <a:off x="1533400" y="3559825"/>
            <a:ext cx="330900" cy="0"/>
          </a:xfrm>
          <a:prstGeom prst="straightConnector1">
            <a:avLst/>
          </a:prstGeom>
          <a:noFill/>
          <a:ln w="38100" cap="flat" cmpd="sng">
            <a:solidFill>
              <a:srgbClr val="FF0000"/>
            </a:solidFill>
            <a:prstDash val="solid"/>
            <a:round/>
            <a:headEnd type="none" w="med" len="med"/>
            <a:tailEnd type="triangle" w="med" len="med"/>
          </a:ln>
        </p:spPr>
      </p:cxnSp>
      <p:cxnSp>
        <p:nvCxnSpPr>
          <p:cNvPr id="126" name="Google Shape;126;p15"/>
          <p:cNvCxnSpPr/>
          <p:nvPr/>
        </p:nvCxnSpPr>
        <p:spPr>
          <a:xfrm rot="10800000" flipH="1">
            <a:off x="2325100" y="3062125"/>
            <a:ext cx="290400" cy="269100"/>
          </a:xfrm>
          <a:prstGeom prst="straightConnector1">
            <a:avLst/>
          </a:prstGeom>
          <a:noFill/>
          <a:ln w="38100" cap="flat" cmpd="sng">
            <a:solidFill>
              <a:srgbClr val="FF0000"/>
            </a:solidFill>
            <a:prstDash val="solid"/>
            <a:round/>
            <a:headEnd type="none" w="med" len="med"/>
            <a:tailEnd type="triangle" w="med" len="med"/>
          </a:ln>
        </p:spPr>
      </p:cxnSp>
      <p:cxnSp>
        <p:nvCxnSpPr>
          <p:cNvPr id="127" name="Google Shape;127;p15"/>
          <p:cNvCxnSpPr/>
          <p:nvPr/>
        </p:nvCxnSpPr>
        <p:spPr>
          <a:xfrm rot="10800000">
            <a:off x="1641700" y="3041725"/>
            <a:ext cx="226200" cy="289500"/>
          </a:xfrm>
          <a:prstGeom prst="straightConnector1">
            <a:avLst/>
          </a:prstGeom>
          <a:noFill/>
          <a:ln w="38100" cap="flat" cmpd="sng">
            <a:solidFill>
              <a:srgbClr val="FF0000"/>
            </a:solidFill>
            <a:prstDash val="solid"/>
            <a:round/>
            <a:headEnd type="none" w="med" len="med"/>
            <a:tailEnd type="triangle" w="med" len="med"/>
          </a:ln>
        </p:spPr>
      </p:cxnSp>
      <p:cxnSp>
        <p:nvCxnSpPr>
          <p:cNvPr id="128" name="Google Shape;128;p15"/>
          <p:cNvCxnSpPr/>
          <p:nvPr/>
        </p:nvCxnSpPr>
        <p:spPr>
          <a:xfrm flipH="1">
            <a:off x="1640500" y="3788425"/>
            <a:ext cx="227400" cy="252300"/>
          </a:xfrm>
          <a:prstGeom prst="straightConnector1">
            <a:avLst/>
          </a:prstGeom>
          <a:noFill/>
          <a:ln w="38100" cap="flat" cmpd="sng">
            <a:solidFill>
              <a:srgbClr val="FF0000"/>
            </a:solidFill>
            <a:prstDash val="solid"/>
            <a:round/>
            <a:headEnd type="none" w="med" len="med"/>
            <a:tailEnd type="triangle" w="med" len="med"/>
          </a:ln>
        </p:spPr>
      </p:cxnSp>
      <p:cxnSp>
        <p:nvCxnSpPr>
          <p:cNvPr id="129" name="Google Shape;129;p15"/>
          <p:cNvCxnSpPr/>
          <p:nvPr/>
        </p:nvCxnSpPr>
        <p:spPr>
          <a:xfrm>
            <a:off x="2325100" y="3788425"/>
            <a:ext cx="231000" cy="249900"/>
          </a:xfrm>
          <a:prstGeom prst="straightConnector1">
            <a:avLst/>
          </a:prstGeom>
          <a:noFill/>
          <a:ln w="38100" cap="flat" cmpd="sng">
            <a:solidFill>
              <a:srgbClr val="FF0000"/>
            </a:solidFill>
            <a:prstDash val="solid"/>
            <a:round/>
            <a:headEnd type="none" w="med" len="med"/>
            <a:tailEnd type="triangle" w="med" len="med"/>
          </a:ln>
        </p:spPr>
      </p:cxnSp>
      <p:sp>
        <p:nvSpPr>
          <p:cNvPr id="130" name="Google Shape;130;p15"/>
          <p:cNvSpPr/>
          <p:nvPr/>
        </p:nvSpPr>
        <p:spPr>
          <a:xfrm>
            <a:off x="6358850" y="3344275"/>
            <a:ext cx="460800" cy="4311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6750900" y="2251275"/>
            <a:ext cx="1136700" cy="985800"/>
          </a:xfrm>
          <a:prstGeom prst="wedgeRectCallout">
            <a:avLst>
              <a:gd name="adj1" fmla="val -61459"/>
              <a:gd name="adj2" fmla="val 859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5"/>
          <p:cNvPicPr preferRelativeResize="0"/>
          <p:nvPr/>
        </p:nvPicPr>
        <p:blipFill>
          <a:blip r:embed="rId5">
            <a:alphaModFix/>
          </a:blip>
          <a:stretch>
            <a:fillRect/>
          </a:stretch>
        </p:blipFill>
        <p:spPr>
          <a:xfrm>
            <a:off x="6777638" y="2275912"/>
            <a:ext cx="1083225" cy="936525"/>
          </a:xfrm>
          <a:prstGeom prst="rect">
            <a:avLst/>
          </a:prstGeom>
          <a:noFill/>
          <a:ln>
            <a:noFill/>
          </a:ln>
        </p:spPr>
      </p:pic>
      <p:cxnSp>
        <p:nvCxnSpPr>
          <p:cNvPr id="133" name="Google Shape;133;p15"/>
          <p:cNvCxnSpPr/>
          <p:nvPr/>
        </p:nvCxnSpPr>
        <p:spPr>
          <a:xfrm>
            <a:off x="2325100" y="3559825"/>
            <a:ext cx="344100" cy="0"/>
          </a:xfrm>
          <a:prstGeom prst="straightConnector1">
            <a:avLst/>
          </a:prstGeom>
          <a:noFill/>
          <a:ln w="38100" cap="flat" cmpd="sng">
            <a:solidFill>
              <a:srgbClr val="0000FF"/>
            </a:solidFill>
            <a:prstDash val="solid"/>
            <a:round/>
            <a:headEnd type="none" w="med" len="med"/>
            <a:tailEnd type="triangle" w="med" len="med"/>
          </a:ln>
        </p:spPr>
      </p:cxnSp>
      <p:pic>
        <p:nvPicPr>
          <p:cNvPr id="134" name="Google Shape;134;p15"/>
          <p:cNvPicPr preferRelativeResize="0"/>
          <p:nvPr/>
        </p:nvPicPr>
        <p:blipFill>
          <a:blip r:embed="rId5">
            <a:alphaModFix/>
          </a:blip>
          <a:stretch>
            <a:fillRect/>
          </a:stretch>
        </p:blipFill>
        <p:spPr>
          <a:xfrm>
            <a:off x="1864299" y="3344273"/>
            <a:ext cx="498619" cy="431100"/>
          </a:xfrm>
          <a:prstGeom prst="rect">
            <a:avLst/>
          </a:prstGeom>
          <a:noFill/>
          <a:ln>
            <a:noFill/>
          </a:ln>
        </p:spPr>
      </p:pic>
      <p:sp>
        <p:nvSpPr>
          <p:cNvPr id="135" name="Google Shape;135;p15"/>
          <p:cNvSpPr txBox="1"/>
          <p:nvPr/>
        </p:nvSpPr>
        <p:spPr>
          <a:xfrm>
            <a:off x="3270000" y="708500"/>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Motion Estimation</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1000"/>
                                        <p:tgtEl>
                                          <p:spTgt spid="75"/>
                                        </p:tgtEl>
                                      </p:cBhvr>
                                    </p:animEffect>
                                  </p:childTnLst>
                                </p:cTn>
                              </p:par>
                              <p:par>
                                <p:cTn id="12" presetID="10" presetClass="entr" presetSubtype="0" fill="hold" nodeType="withEffect">
                                  <p:stCondLst>
                                    <p:cond delay="0"/>
                                  </p:stCondLst>
                                  <p:childTnLst>
                                    <p:set>
                                      <p:cBhvr>
                                        <p:cTn id="13" dur="1" fill="hold">
                                          <p:stCondLst>
                                            <p:cond delay="0"/>
                                          </p:stCondLst>
                                        </p:cTn>
                                        <p:tgtEl>
                                          <p:spTgt spid="77"/>
                                        </p:tgtEl>
                                        <p:attrNameLst>
                                          <p:attrName>style.visibility</p:attrName>
                                        </p:attrNameLst>
                                      </p:cBhvr>
                                      <p:to>
                                        <p:strVal val="visible"/>
                                      </p:to>
                                    </p:set>
                                    <p:animEffect transition="in" filter="fade">
                                      <p:cBhvr>
                                        <p:cTn id="14" dur="1000"/>
                                        <p:tgtEl>
                                          <p:spTgt spid="77"/>
                                        </p:tgtEl>
                                      </p:cBhvr>
                                    </p:animEffect>
                                  </p:childTnLst>
                                </p:cTn>
                              </p:par>
                              <p:par>
                                <p:cTn id="15" presetID="10"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1000"/>
                                        <p:tgtEl>
                                          <p:spTgt spid="76"/>
                                        </p:tgtEl>
                                      </p:cBhvr>
                                    </p:animEffect>
                                  </p:childTnLst>
                                </p:cTn>
                              </p:par>
                              <p:par>
                                <p:cTn id="18" presetID="10" presetClass="entr" presetSubtype="0" fill="hold" nodeType="withEffect">
                                  <p:stCondLst>
                                    <p:cond delay="0"/>
                                  </p:stCondLst>
                                  <p:childTnLst>
                                    <p:set>
                                      <p:cBhvr>
                                        <p:cTn id="19" dur="1" fill="hold">
                                          <p:stCondLst>
                                            <p:cond delay="0"/>
                                          </p:stCondLst>
                                        </p:cTn>
                                        <p:tgtEl>
                                          <p:spTgt spid="99"/>
                                        </p:tgtEl>
                                        <p:attrNameLst>
                                          <p:attrName>style.visibility</p:attrName>
                                        </p:attrNameLst>
                                      </p:cBhvr>
                                      <p:to>
                                        <p:strVal val="visible"/>
                                      </p:to>
                                    </p:set>
                                    <p:animEffect transition="in" filter="fade">
                                      <p:cBhvr>
                                        <p:cTn id="20" dur="1000"/>
                                        <p:tgtEl>
                                          <p:spTgt spid="9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1000"/>
                                        <p:tgtEl>
                                          <p:spTgt spid="100"/>
                                        </p:tgtEl>
                                      </p:cBhvr>
                                    </p:animEffect>
                                  </p:childTnLst>
                                </p:cTn>
                              </p:par>
                              <p:par>
                                <p:cTn id="26" presetID="10" presetClass="entr" presetSubtype="0" fill="hold"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10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fade">
                                      <p:cBhvr>
                                        <p:cTn id="33" dur="1000"/>
                                        <p:tgtEl>
                                          <p:spTgt spid="121"/>
                                        </p:tgtEl>
                                      </p:cBhvr>
                                    </p:animEffect>
                                  </p:childTnLst>
                                </p:cTn>
                              </p:par>
                              <p:par>
                                <p:cTn id="34" presetID="10" presetClass="entr" presetSubtype="0" fill="hold" nodeType="withEffect">
                                  <p:stCondLst>
                                    <p:cond delay="0"/>
                                  </p:stCondLst>
                                  <p:childTnLst>
                                    <p:set>
                                      <p:cBhvr>
                                        <p:cTn id="35" dur="1" fill="hold">
                                          <p:stCondLst>
                                            <p:cond delay="0"/>
                                          </p:stCondLst>
                                        </p:cTn>
                                        <p:tgtEl>
                                          <p:spTgt spid="130"/>
                                        </p:tgtEl>
                                        <p:attrNameLst>
                                          <p:attrName>style.visibility</p:attrName>
                                        </p:attrNameLst>
                                      </p:cBhvr>
                                      <p:to>
                                        <p:strVal val="visible"/>
                                      </p:to>
                                    </p:set>
                                    <p:animEffect transition="in" filter="fade">
                                      <p:cBhvr>
                                        <p:cTn id="36" dur="1000"/>
                                        <p:tgtEl>
                                          <p:spTgt spid="1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2"/>
                                        </p:tgtEl>
                                        <p:attrNameLst>
                                          <p:attrName>style.visibility</p:attrName>
                                        </p:attrNameLst>
                                      </p:cBhvr>
                                      <p:to>
                                        <p:strVal val="visible"/>
                                      </p:to>
                                    </p:set>
                                    <p:animEffect transition="in" filter="fade">
                                      <p:cBhvr>
                                        <p:cTn id="41" dur="1000"/>
                                        <p:tgtEl>
                                          <p:spTgt spid="132"/>
                                        </p:tgtEl>
                                      </p:cBhvr>
                                    </p:animEffect>
                                  </p:childTnLst>
                                </p:cTn>
                              </p:par>
                              <p:par>
                                <p:cTn id="42" presetID="10" presetClass="entr" presetSubtype="0" fill="hold" nodeType="with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fade">
                                      <p:cBhvr>
                                        <p:cTn id="44" dur="1000"/>
                                        <p:tgtEl>
                                          <p:spTgt spid="1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fade">
                                      <p:cBhvr>
                                        <p:cTn id="49" dur="100"/>
                                        <p:tgtEl>
                                          <p:spTgt spid="123"/>
                                        </p:tgtEl>
                                      </p:cBhvr>
                                    </p:animEffect>
                                  </p:childTnLst>
                                </p:cTn>
                              </p:par>
                            </p:childTnLst>
                          </p:cTn>
                        </p:par>
                        <p:par>
                          <p:cTn id="50" fill="hold">
                            <p:stCondLst>
                              <p:cond delay="100"/>
                            </p:stCondLst>
                            <p:childTnLst>
                              <p:par>
                                <p:cTn id="51" presetID="10" presetClass="entr" presetSubtype="0" fill="hold" nodeType="after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fade">
                                      <p:cBhvr>
                                        <p:cTn id="53" dur="100"/>
                                        <p:tgtEl>
                                          <p:spTgt spid="124"/>
                                        </p:tgtEl>
                                      </p:cBhvr>
                                    </p:animEffect>
                                  </p:childTnLst>
                                </p:cTn>
                              </p:par>
                            </p:childTnLst>
                          </p:cTn>
                        </p:par>
                        <p:par>
                          <p:cTn id="54" fill="hold">
                            <p:stCondLst>
                              <p:cond delay="200"/>
                            </p:stCondLst>
                            <p:childTnLst>
                              <p:par>
                                <p:cTn id="55" presetID="10" presetClass="entr" presetSubtype="0" fill="hold" nodeType="afterEffect">
                                  <p:stCondLst>
                                    <p:cond delay="0"/>
                                  </p:stCondLst>
                                  <p:childTnLst>
                                    <p:set>
                                      <p:cBhvr>
                                        <p:cTn id="56" dur="1" fill="hold">
                                          <p:stCondLst>
                                            <p:cond delay="0"/>
                                          </p:stCondLst>
                                        </p:cTn>
                                        <p:tgtEl>
                                          <p:spTgt spid="125"/>
                                        </p:tgtEl>
                                        <p:attrNameLst>
                                          <p:attrName>style.visibility</p:attrName>
                                        </p:attrNameLst>
                                      </p:cBhvr>
                                      <p:to>
                                        <p:strVal val="visible"/>
                                      </p:to>
                                    </p:set>
                                    <p:animEffect transition="in" filter="fade">
                                      <p:cBhvr>
                                        <p:cTn id="57" dur="100"/>
                                        <p:tgtEl>
                                          <p:spTgt spid="125"/>
                                        </p:tgtEl>
                                      </p:cBhvr>
                                    </p:animEffect>
                                  </p:childTnLst>
                                </p:cTn>
                              </p:par>
                            </p:childTnLst>
                          </p:cTn>
                        </p:par>
                        <p:par>
                          <p:cTn id="58" fill="hold">
                            <p:stCondLst>
                              <p:cond delay="300"/>
                            </p:stCondLst>
                            <p:childTnLst>
                              <p:par>
                                <p:cTn id="59" presetID="10" presetClass="entr" presetSubtype="0" fill="hold" nodeType="afterEffect">
                                  <p:stCondLst>
                                    <p:cond delay="0"/>
                                  </p:stCondLst>
                                  <p:childTnLst>
                                    <p:set>
                                      <p:cBhvr>
                                        <p:cTn id="60" dur="1" fill="hold">
                                          <p:stCondLst>
                                            <p:cond delay="0"/>
                                          </p:stCondLst>
                                        </p:cTn>
                                        <p:tgtEl>
                                          <p:spTgt spid="126"/>
                                        </p:tgtEl>
                                        <p:attrNameLst>
                                          <p:attrName>style.visibility</p:attrName>
                                        </p:attrNameLst>
                                      </p:cBhvr>
                                      <p:to>
                                        <p:strVal val="visible"/>
                                      </p:to>
                                    </p:set>
                                    <p:animEffect transition="in" filter="fade">
                                      <p:cBhvr>
                                        <p:cTn id="61" dur="100"/>
                                        <p:tgtEl>
                                          <p:spTgt spid="126"/>
                                        </p:tgtEl>
                                      </p:cBhvr>
                                    </p:animEffect>
                                  </p:childTnLst>
                                </p:cTn>
                              </p:par>
                            </p:childTnLst>
                          </p:cTn>
                        </p:par>
                        <p:par>
                          <p:cTn id="62" fill="hold">
                            <p:stCondLst>
                              <p:cond delay="400"/>
                            </p:stCondLst>
                            <p:childTnLst>
                              <p:par>
                                <p:cTn id="63" presetID="10" presetClass="entr" presetSubtype="0" fill="hold" nodeType="afterEffect">
                                  <p:stCondLst>
                                    <p:cond delay="0"/>
                                  </p:stCondLst>
                                  <p:childTnLst>
                                    <p:set>
                                      <p:cBhvr>
                                        <p:cTn id="64" dur="1" fill="hold">
                                          <p:stCondLst>
                                            <p:cond delay="0"/>
                                          </p:stCondLst>
                                        </p:cTn>
                                        <p:tgtEl>
                                          <p:spTgt spid="127"/>
                                        </p:tgtEl>
                                        <p:attrNameLst>
                                          <p:attrName>style.visibility</p:attrName>
                                        </p:attrNameLst>
                                      </p:cBhvr>
                                      <p:to>
                                        <p:strVal val="visible"/>
                                      </p:to>
                                    </p:set>
                                    <p:animEffect transition="in" filter="fade">
                                      <p:cBhvr>
                                        <p:cTn id="65" dur="100"/>
                                        <p:tgtEl>
                                          <p:spTgt spid="127"/>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128"/>
                                        </p:tgtEl>
                                        <p:attrNameLst>
                                          <p:attrName>style.visibility</p:attrName>
                                        </p:attrNameLst>
                                      </p:cBhvr>
                                      <p:to>
                                        <p:strVal val="visible"/>
                                      </p:to>
                                    </p:set>
                                    <p:animEffect transition="in" filter="fade">
                                      <p:cBhvr>
                                        <p:cTn id="69" dur="100"/>
                                        <p:tgtEl>
                                          <p:spTgt spid="128"/>
                                        </p:tgtEl>
                                      </p:cBhvr>
                                    </p:animEffect>
                                  </p:childTnLst>
                                </p:cTn>
                              </p:par>
                            </p:childTnLst>
                          </p:cTn>
                        </p:par>
                        <p:par>
                          <p:cTn id="70" fill="hold">
                            <p:stCondLst>
                              <p:cond delay="600"/>
                            </p:stCondLst>
                            <p:childTnLst>
                              <p:par>
                                <p:cTn id="71" presetID="10" presetClass="entr" presetSubtype="0" fill="hold" nodeType="afterEffect">
                                  <p:stCondLst>
                                    <p:cond delay="0"/>
                                  </p:stCondLst>
                                  <p:childTnLst>
                                    <p:set>
                                      <p:cBhvr>
                                        <p:cTn id="72" dur="1" fill="hold">
                                          <p:stCondLst>
                                            <p:cond delay="0"/>
                                          </p:stCondLst>
                                        </p:cTn>
                                        <p:tgtEl>
                                          <p:spTgt spid="129"/>
                                        </p:tgtEl>
                                        <p:attrNameLst>
                                          <p:attrName>style.visibility</p:attrName>
                                        </p:attrNameLst>
                                      </p:cBhvr>
                                      <p:to>
                                        <p:strVal val="visible"/>
                                      </p:to>
                                    </p:set>
                                    <p:animEffect transition="in" filter="fade">
                                      <p:cBhvr>
                                        <p:cTn id="73" dur="100"/>
                                        <p:tgtEl>
                                          <p:spTgt spid="129"/>
                                        </p:tgtEl>
                                      </p:cBhvr>
                                    </p:animEffect>
                                  </p:childTnLst>
                                </p:cTn>
                              </p:par>
                            </p:childTnLst>
                          </p:cTn>
                        </p:par>
                        <p:par>
                          <p:cTn id="74" fill="hold">
                            <p:stCondLst>
                              <p:cond delay="700"/>
                            </p:stCondLst>
                            <p:childTnLst>
                              <p:par>
                                <p:cTn id="75" presetID="10" presetClass="entr" presetSubtype="0" fill="hold" nodeType="afterEffect">
                                  <p:stCondLst>
                                    <p:cond delay="0"/>
                                  </p:stCondLst>
                                  <p:childTnLst>
                                    <p:set>
                                      <p:cBhvr>
                                        <p:cTn id="76" dur="1" fill="hold">
                                          <p:stCondLst>
                                            <p:cond delay="0"/>
                                          </p:stCondLst>
                                        </p:cTn>
                                        <p:tgtEl>
                                          <p:spTgt spid="122"/>
                                        </p:tgtEl>
                                        <p:attrNameLst>
                                          <p:attrName>style.visibility</p:attrName>
                                        </p:attrNameLst>
                                      </p:cBhvr>
                                      <p:to>
                                        <p:strVal val="visible"/>
                                      </p:to>
                                    </p:set>
                                    <p:animEffect transition="in" filter="fade">
                                      <p:cBhvr>
                                        <p:cTn id="77" dur="100"/>
                                        <p:tgtEl>
                                          <p:spTgt spid="1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33"/>
                                        </p:tgtEl>
                                        <p:attrNameLst>
                                          <p:attrName>style.visibility</p:attrName>
                                        </p:attrNameLst>
                                      </p:cBhvr>
                                      <p:to>
                                        <p:strVal val="visible"/>
                                      </p:to>
                                    </p:set>
                                    <p:animEffect transition="in" filter="fade">
                                      <p:cBhvr>
                                        <p:cTn id="82" dur="1000"/>
                                        <p:tgtEl>
                                          <p:spTgt spid="1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4"/>
                                        </p:tgtEl>
                                        <p:attrNameLst>
                                          <p:attrName>style.visibility</p:attrName>
                                        </p:attrNameLst>
                                      </p:cBhvr>
                                      <p:to>
                                        <p:strVal val="visible"/>
                                      </p:to>
                                    </p:set>
                                    <p:animEffect transition="in" filter="fade">
                                      <p:cBhvr>
                                        <p:cTn id="87"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104550" y="133800"/>
            <a:ext cx="9039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What is Motion Compensation?</a:t>
            </a:r>
            <a:endParaRPr sz="1600"/>
          </a:p>
        </p:txBody>
      </p:sp>
      <p:pic>
        <p:nvPicPr>
          <p:cNvPr id="141" name="Google Shape;141;p16"/>
          <p:cNvPicPr preferRelativeResize="0"/>
          <p:nvPr/>
        </p:nvPicPr>
        <p:blipFill>
          <a:blip r:embed="rId3">
            <a:alphaModFix/>
          </a:blip>
          <a:stretch>
            <a:fillRect/>
          </a:stretch>
        </p:blipFill>
        <p:spPr>
          <a:xfrm>
            <a:off x="195525" y="1000225"/>
            <a:ext cx="4300275" cy="3225212"/>
          </a:xfrm>
          <a:prstGeom prst="rect">
            <a:avLst/>
          </a:prstGeom>
          <a:noFill/>
          <a:ln>
            <a:noFill/>
          </a:ln>
        </p:spPr>
      </p:pic>
      <p:pic>
        <p:nvPicPr>
          <p:cNvPr id="142" name="Google Shape;142;p16"/>
          <p:cNvPicPr preferRelativeResize="0"/>
          <p:nvPr/>
        </p:nvPicPr>
        <p:blipFill>
          <a:blip r:embed="rId4">
            <a:alphaModFix/>
          </a:blip>
          <a:stretch>
            <a:fillRect/>
          </a:stretch>
        </p:blipFill>
        <p:spPr>
          <a:xfrm>
            <a:off x="4600016" y="1000200"/>
            <a:ext cx="4300275" cy="3225264"/>
          </a:xfrm>
          <a:prstGeom prst="rect">
            <a:avLst/>
          </a:prstGeom>
          <a:noFill/>
          <a:ln>
            <a:noFill/>
          </a:ln>
        </p:spPr>
      </p:pic>
      <p:sp>
        <p:nvSpPr>
          <p:cNvPr id="143" name="Google Shape;143;p16"/>
          <p:cNvSpPr txBox="1"/>
          <p:nvPr/>
        </p:nvSpPr>
        <p:spPr>
          <a:xfrm>
            <a:off x="1641563" y="676225"/>
            <a:ext cx="1408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Motion Vector</a:t>
            </a:r>
            <a:endParaRPr/>
          </a:p>
        </p:txBody>
      </p:sp>
      <p:sp>
        <p:nvSpPr>
          <p:cNvPr id="144" name="Google Shape;144;p16"/>
          <p:cNvSpPr txBox="1"/>
          <p:nvPr/>
        </p:nvSpPr>
        <p:spPr>
          <a:xfrm>
            <a:off x="5786413" y="676225"/>
            <a:ext cx="192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Predicted Next Frame</a:t>
            </a:r>
            <a:endParaRPr/>
          </a:p>
        </p:txBody>
      </p:sp>
      <p:sp>
        <p:nvSpPr>
          <p:cNvPr id="145" name="Google Shape;145;p16"/>
          <p:cNvSpPr/>
          <p:nvPr/>
        </p:nvSpPr>
        <p:spPr>
          <a:xfrm>
            <a:off x="6825925" y="1845325"/>
            <a:ext cx="1136700" cy="985800"/>
          </a:xfrm>
          <a:prstGeom prst="wedgeRectCallout">
            <a:avLst>
              <a:gd name="adj1" fmla="val -61459"/>
              <a:gd name="adj2" fmla="val 859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16"/>
          <p:cNvPicPr preferRelativeResize="0"/>
          <p:nvPr/>
        </p:nvPicPr>
        <p:blipFill>
          <a:blip r:embed="rId5">
            <a:alphaModFix/>
          </a:blip>
          <a:stretch>
            <a:fillRect/>
          </a:stretch>
        </p:blipFill>
        <p:spPr>
          <a:xfrm>
            <a:off x="6825925" y="1845325"/>
            <a:ext cx="1136700" cy="9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
                                        <p:tgtEl>
                                          <p:spTgt spid="143"/>
                                        </p:tgtEl>
                                      </p:cBhvr>
                                    </p:animEffect>
                                  </p:childTnLst>
                                </p:cTn>
                              </p:par>
                              <p:par>
                                <p:cTn id="8" presetID="10" presetClass="entr" presetSubtype="0" fill="hold"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fade">
                                      <p:cBhvr>
                                        <p:cTn id="10" dur="1000"/>
                                        <p:tgtEl>
                                          <p:spTgt spid="1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fade">
                                      <p:cBhvr>
                                        <p:cTn id="15" dur="1"/>
                                        <p:tgtEl>
                                          <p:spTgt spid="144"/>
                                        </p:tgtEl>
                                      </p:cBhvr>
                                    </p:animEffect>
                                  </p:childTnLst>
                                </p:cTn>
                              </p:par>
                              <p:par>
                                <p:cTn id="16" presetID="10" presetClass="entr" presetSubtype="0" fill="hold" nodeType="with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fade">
                                      <p:cBhvr>
                                        <p:cTn id="18" dur="1000"/>
                                        <p:tgtEl>
                                          <p:spTgt spid="1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5"/>
                                        </p:tgtEl>
                                        <p:attrNameLst>
                                          <p:attrName>style.visibility</p:attrName>
                                        </p:attrNameLst>
                                      </p:cBhvr>
                                      <p:to>
                                        <p:strVal val="visible"/>
                                      </p:to>
                                    </p:set>
                                    <p:animEffect transition="in" filter="fade">
                                      <p:cBhvr>
                                        <p:cTn id="23" dur="1000"/>
                                        <p:tgtEl>
                                          <p:spTgt spid="145"/>
                                        </p:tgtEl>
                                      </p:cBhvr>
                                    </p:animEffect>
                                  </p:childTnLst>
                                </p:cTn>
                              </p:par>
                              <p:par>
                                <p:cTn id="24" presetID="10" presetClass="entr" presetSubtype="0" fill="hold" nodeType="withEffect">
                                  <p:stCondLst>
                                    <p:cond delay="0"/>
                                  </p:stCondLst>
                                  <p:childTnLst>
                                    <p:set>
                                      <p:cBhvr>
                                        <p:cTn id="25" dur="1" fill="hold">
                                          <p:stCondLst>
                                            <p:cond delay="0"/>
                                          </p:stCondLst>
                                        </p:cTn>
                                        <p:tgtEl>
                                          <p:spTgt spid="146"/>
                                        </p:tgtEl>
                                        <p:attrNameLst>
                                          <p:attrName>style.visibility</p:attrName>
                                        </p:attrNameLst>
                                      </p:cBhvr>
                                      <p:to>
                                        <p:strVal val="visible"/>
                                      </p:to>
                                    </p:set>
                                    <p:animEffect transition="in" filter="fade">
                                      <p:cBhvr>
                                        <p:cTn id="26" dur="1"/>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7"/>
          <p:cNvPicPr preferRelativeResize="0"/>
          <p:nvPr/>
        </p:nvPicPr>
        <p:blipFill>
          <a:blip r:embed="rId3">
            <a:alphaModFix/>
          </a:blip>
          <a:stretch>
            <a:fillRect/>
          </a:stretch>
        </p:blipFill>
        <p:spPr>
          <a:xfrm>
            <a:off x="5385624" y="431699"/>
            <a:ext cx="2442725" cy="1832075"/>
          </a:xfrm>
          <a:prstGeom prst="rect">
            <a:avLst/>
          </a:prstGeom>
          <a:noFill/>
          <a:ln>
            <a:noFill/>
          </a:ln>
        </p:spPr>
      </p:pic>
      <p:sp>
        <p:nvSpPr>
          <p:cNvPr id="152" name="Google Shape;152;p17"/>
          <p:cNvSpPr txBox="1"/>
          <p:nvPr/>
        </p:nvSpPr>
        <p:spPr>
          <a:xfrm>
            <a:off x="5643225" y="86725"/>
            <a:ext cx="192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Predicted Next Frame</a:t>
            </a:r>
            <a:endParaRPr/>
          </a:p>
        </p:txBody>
      </p:sp>
      <p:pic>
        <p:nvPicPr>
          <p:cNvPr id="153" name="Google Shape;153;p17"/>
          <p:cNvPicPr preferRelativeResize="0"/>
          <p:nvPr/>
        </p:nvPicPr>
        <p:blipFill>
          <a:blip r:embed="rId4">
            <a:alphaModFix/>
          </a:blip>
          <a:stretch>
            <a:fillRect/>
          </a:stretch>
        </p:blipFill>
        <p:spPr>
          <a:xfrm>
            <a:off x="1420325" y="431700"/>
            <a:ext cx="2442758" cy="1832075"/>
          </a:xfrm>
          <a:prstGeom prst="rect">
            <a:avLst/>
          </a:prstGeom>
          <a:noFill/>
          <a:ln>
            <a:noFill/>
          </a:ln>
        </p:spPr>
      </p:pic>
      <p:sp>
        <p:nvSpPr>
          <p:cNvPr id="154" name="Google Shape;154;p17"/>
          <p:cNvSpPr txBox="1"/>
          <p:nvPr/>
        </p:nvSpPr>
        <p:spPr>
          <a:xfrm>
            <a:off x="1677950" y="86725"/>
            <a:ext cx="192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Original Next Frame</a:t>
            </a:r>
            <a:endParaRPr/>
          </a:p>
        </p:txBody>
      </p:sp>
      <p:sp>
        <p:nvSpPr>
          <p:cNvPr id="155" name="Google Shape;155;p17"/>
          <p:cNvSpPr txBox="1"/>
          <p:nvPr/>
        </p:nvSpPr>
        <p:spPr>
          <a:xfrm>
            <a:off x="4297650" y="724338"/>
            <a:ext cx="653400" cy="1246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6900"/>
              <a:t>-</a:t>
            </a:r>
            <a:endParaRPr sz="6900"/>
          </a:p>
        </p:txBody>
      </p:sp>
      <p:sp>
        <p:nvSpPr>
          <p:cNvPr id="156" name="Google Shape;156;p17"/>
          <p:cNvSpPr txBox="1"/>
          <p:nvPr/>
        </p:nvSpPr>
        <p:spPr>
          <a:xfrm>
            <a:off x="4297650" y="1882769"/>
            <a:ext cx="6534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5200"/>
              <a:t>=</a:t>
            </a:r>
            <a:endParaRPr sz="5200"/>
          </a:p>
        </p:txBody>
      </p:sp>
      <p:pic>
        <p:nvPicPr>
          <p:cNvPr id="157" name="Google Shape;157;p17"/>
          <p:cNvPicPr preferRelativeResize="0"/>
          <p:nvPr/>
        </p:nvPicPr>
        <p:blipFill>
          <a:blip r:embed="rId5">
            <a:alphaModFix/>
          </a:blip>
          <a:stretch>
            <a:fillRect/>
          </a:stretch>
        </p:blipFill>
        <p:spPr>
          <a:xfrm>
            <a:off x="2872363" y="2571750"/>
            <a:ext cx="3399275" cy="2549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par>
                                <p:cTn id="8" presetID="10" presetClass="entr" presetSubtype="0"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1"/>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1"/>
                                        </p:tgtEl>
                                        <p:attrNameLst>
                                          <p:attrName>style.visibility</p:attrName>
                                        </p:attrNameLst>
                                      </p:cBhvr>
                                      <p:to>
                                        <p:strVal val="visible"/>
                                      </p:to>
                                    </p:set>
                                    <p:animEffect transition="in" filter="fade">
                                      <p:cBhvr>
                                        <p:cTn id="19" dur="1000"/>
                                        <p:tgtEl>
                                          <p:spTgt spid="151"/>
                                        </p:tgtEl>
                                      </p:cBhvr>
                                    </p:animEffect>
                                  </p:childTnLst>
                                </p:cTn>
                              </p:par>
                              <p:par>
                                <p:cTn id="20" presetID="10" presetClass="entr" presetSubtype="0" fill="hold" nodeType="withEffect">
                                  <p:stCondLst>
                                    <p:cond delay="0"/>
                                  </p:stCondLst>
                                  <p:childTnLst>
                                    <p:set>
                                      <p:cBhvr>
                                        <p:cTn id="21" dur="1" fill="hold">
                                          <p:stCondLst>
                                            <p:cond delay="0"/>
                                          </p:stCondLst>
                                        </p:cTn>
                                        <p:tgtEl>
                                          <p:spTgt spid="152"/>
                                        </p:tgtEl>
                                        <p:attrNameLst>
                                          <p:attrName>style.visibility</p:attrName>
                                        </p:attrNameLst>
                                      </p:cBhvr>
                                      <p:to>
                                        <p:strVal val="visible"/>
                                      </p:to>
                                    </p:set>
                                    <p:animEffect transition="in" filter="fade">
                                      <p:cBhvr>
                                        <p:cTn id="22" dur="1000"/>
                                        <p:tgtEl>
                                          <p:spTgt spid="1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fade">
                                      <p:cBhvr>
                                        <p:cTn id="27" dur="1"/>
                                        <p:tgtEl>
                                          <p:spTgt spid="1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7"/>
                                        </p:tgtEl>
                                        <p:attrNameLst>
                                          <p:attrName>style.visibility</p:attrName>
                                        </p:attrNameLst>
                                      </p:cBhvr>
                                      <p:to>
                                        <p:strVal val="visible"/>
                                      </p:to>
                                    </p:set>
                                    <p:animEffect transition="in" filter="fade">
                                      <p:cBhvr>
                                        <p:cTn id="32"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61"/>
        <p:cNvGrpSpPr/>
        <p:nvPr/>
      </p:nvGrpSpPr>
      <p:grpSpPr>
        <a:xfrm>
          <a:off x="0" y="0"/>
          <a:ext cx="0" cy="0"/>
          <a:chOff x="0" y="0"/>
          <a:chExt cx="0" cy="0"/>
        </a:xfrm>
      </p:grpSpPr>
      <p:pic>
        <p:nvPicPr>
          <p:cNvPr id="162" name="Google Shape;162;p18"/>
          <p:cNvPicPr preferRelativeResize="0"/>
          <p:nvPr/>
        </p:nvPicPr>
        <p:blipFill>
          <a:blip r:embed="rId3">
            <a:alphaModFix/>
          </a:blip>
          <a:stretch>
            <a:fillRect/>
          </a:stretch>
        </p:blipFill>
        <p:spPr>
          <a:xfrm>
            <a:off x="4648195" y="865450"/>
            <a:ext cx="4423053" cy="3317324"/>
          </a:xfrm>
          <a:prstGeom prst="rect">
            <a:avLst/>
          </a:prstGeom>
          <a:noFill/>
          <a:ln>
            <a:noFill/>
          </a:ln>
        </p:spPr>
      </p:pic>
      <p:sp>
        <p:nvSpPr>
          <p:cNvPr id="163" name="Google Shape;163;p18"/>
          <p:cNvSpPr txBox="1"/>
          <p:nvPr/>
        </p:nvSpPr>
        <p:spPr>
          <a:xfrm>
            <a:off x="4587813" y="465250"/>
            <a:ext cx="454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Difference between Predicted and original Next Frame </a:t>
            </a:r>
            <a:endParaRPr/>
          </a:p>
        </p:txBody>
      </p:sp>
      <p:pic>
        <p:nvPicPr>
          <p:cNvPr id="164" name="Google Shape;164;p18"/>
          <p:cNvPicPr preferRelativeResize="0"/>
          <p:nvPr/>
        </p:nvPicPr>
        <p:blipFill>
          <a:blip r:embed="rId4">
            <a:alphaModFix/>
          </a:blip>
          <a:stretch>
            <a:fillRect/>
          </a:stretch>
        </p:blipFill>
        <p:spPr>
          <a:xfrm>
            <a:off x="161600" y="865450"/>
            <a:ext cx="4199811" cy="3317335"/>
          </a:xfrm>
          <a:prstGeom prst="rect">
            <a:avLst/>
          </a:prstGeom>
          <a:noFill/>
          <a:ln>
            <a:noFill/>
          </a:ln>
        </p:spPr>
      </p:pic>
      <p:sp>
        <p:nvSpPr>
          <p:cNvPr id="165" name="Google Shape;165;p18"/>
          <p:cNvSpPr txBox="1"/>
          <p:nvPr/>
        </p:nvSpPr>
        <p:spPr>
          <a:xfrm>
            <a:off x="44013" y="465250"/>
            <a:ext cx="454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Motion Vector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par>
                                <p:cTn id="8" presetID="10" presetClass="entr" presetSubtype="0" fill="hold"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fade">
                                      <p:cBhvr>
                                        <p:cTn id="10" dur="1000"/>
                                        <p:tgtEl>
                                          <p:spTgt spid="1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fade">
                                      <p:cBhvr>
                                        <p:cTn id="15" dur="1000"/>
                                        <p:tgtEl>
                                          <p:spTgt spid="163"/>
                                        </p:tgtEl>
                                      </p:cBhvr>
                                    </p:animEffect>
                                  </p:childTnLst>
                                </p:cTn>
                              </p:par>
                              <p:par>
                                <p:cTn id="16" presetID="10" presetClass="entr" presetSubtype="0" fill="hold" nodeType="withEffect">
                                  <p:stCondLst>
                                    <p:cond delay="0"/>
                                  </p:stCondLst>
                                  <p:childTnLst>
                                    <p:set>
                                      <p:cBhvr>
                                        <p:cTn id="17" dur="1" fill="hold">
                                          <p:stCondLst>
                                            <p:cond delay="0"/>
                                          </p:stCondLst>
                                        </p:cTn>
                                        <p:tgtEl>
                                          <p:spTgt spid="162"/>
                                        </p:tgtEl>
                                        <p:attrNameLst>
                                          <p:attrName>style.visibility</p:attrName>
                                        </p:attrNameLst>
                                      </p:cBhvr>
                                      <p:to>
                                        <p:strVal val="visible"/>
                                      </p:to>
                                    </p:set>
                                    <p:animEffect transition="in" filter="fade">
                                      <p:cBhvr>
                                        <p:cTn id="18"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4655275" y="1291625"/>
            <a:ext cx="4388675" cy="3163825"/>
          </a:xfrm>
          <a:prstGeom prst="rect">
            <a:avLst/>
          </a:prstGeom>
          <a:noFill/>
          <a:ln>
            <a:noFill/>
          </a:ln>
        </p:spPr>
      </p:pic>
      <p:pic>
        <p:nvPicPr>
          <p:cNvPr id="171" name="Google Shape;171;p19"/>
          <p:cNvPicPr preferRelativeResize="0"/>
          <p:nvPr/>
        </p:nvPicPr>
        <p:blipFill>
          <a:blip r:embed="rId4">
            <a:alphaModFix/>
          </a:blip>
          <a:stretch>
            <a:fillRect/>
          </a:stretch>
        </p:blipFill>
        <p:spPr>
          <a:xfrm>
            <a:off x="140150" y="1291625"/>
            <a:ext cx="4431850" cy="3163850"/>
          </a:xfrm>
          <a:prstGeom prst="rect">
            <a:avLst/>
          </a:prstGeom>
          <a:noFill/>
          <a:ln>
            <a:noFill/>
          </a:ln>
        </p:spPr>
      </p:pic>
      <p:sp>
        <p:nvSpPr>
          <p:cNvPr id="172" name="Google Shape;172;p19"/>
          <p:cNvSpPr txBox="1"/>
          <p:nvPr/>
        </p:nvSpPr>
        <p:spPr>
          <a:xfrm>
            <a:off x="1651975" y="945900"/>
            <a:ext cx="140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Current Frame</a:t>
            </a:r>
            <a:endParaRPr/>
          </a:p>
        </p:txBody>
      </p:sp>
      <p:grpSp>
        <p:nvGrpSpPr>
          <p:cNvPr id="173" name="Google Shape;173;p19"/>
          <p:cNvGrpSpPr/>
          <p:nvPr/>
        </p:nvGrpSpPr>
        <p:grpSpPr>
          <a:xfrm>
            <a:off x="4633663" y="1291613"/>
            <a:ext cx="4431900" cy="3163850"/>
            <a:chOff x="162675" y="910625"/>
            <a:chExt cx="4431900" cy="3163850"/>
          </a:xfrm>
        </p:grpSpPr>
        <p:cxnSp>
          <p:nvCxnSpPr>
            <p:cNvPr id="174" name="Google Shape;174;p19"/>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75" name="Google Shape;175;p19"/>
            <p:cNvGrpSpPr/>
            <p:nvPr/>
          </p:nvGrpSpPr>
          <p:grpSpPr>
            <a:xfrm>
              <a:off x="162675" y="910625"/>
              <a:ext cx="4431900" cy="3163850"/>
              <a:chOff x="162675" y="910625"/>
              <a:chExt cx="4431900" cy="3163850"/>
            </a:xfrm>
          </p:grpSpPr>
          <p:cxnSp>
            <p:nvCxnSpPr>
              <p:cNvPr id="176" name="Google Shape;176;p19"/>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77" name="Google Shape;177;p19"/>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78" name="Google Shape;178;p19"/>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79" name="Google Shape;179;p19"/>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80" name="Google Shape;180;p19"/>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81" name="Google Shape;181;p19"/>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82" name="Google Shape;182;p19"/>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83" name="Google Shape;183;p19"/>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4" name="Google Shape;184;p19"/>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5" name="Google Shape;185;p19"/>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6" name="Google Shape;186;p19"/>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7" name="Google Shape;187;p19"/>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19"/>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9" name="Google Shape;189;p19"/>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90" name="Google Shape;190;p19"/>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91" name="Google Shape;191;p19"/>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92" name="Google Shape;192;p19"/>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93" name="Google Shape;193;p19"/>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194" name="Google Shape;194;p19"/>
          <p:cNvSpPr txBox="1"/>
          <p:nvPr/>
        </p:nvSpPr>
        <p:spPr>
          <a:xfrm>
            <a:off x="6251713" y="945900"/>
            <a:ext cx="119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Next Frame</a:t>
            </a:r>
            <a:endParaRPr/>
          </a:p>
        </p:txBody>
      </p:sp>
      <p:grpSp>
        <p:nvGrpSpPr>
          <p:cNvPr id="195" name="Google Shape;195;p19"/>
          <p:cNvGrpSpPr/>
          <p:nvPr/>
        </p:nvGrpSpPr>
        <p:grpSpPr>
          <a:xfrm>
            <a:off x="162675" y="1291625"/>
            <a:ext cx="4431900" cy="3163850"/>
            <a:chOff x="162675" y="910625"/>
            <a:chExt cx="4431900" cy="3163850"/>
          </a:xfrm>
        </p:grpSpPr>
        <p:cxnSp>
          <p:nvCxnSpPr>
            <p:cNvPr id="196" name="Google Shape;196;p19"/>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97" name="Google Shape;197;p19"/>
            <p:cNvGrpSpPr/>
            <p:nvPr/>
          </p:nvGrpSpPr>
          <p:grpSpPr>
            <a:xfrm>
              <a:off x="162675" y="910625"/>
              <a:ext cx="4431900" cy="3163850"/>
              <a:chOff x="162675" y="910625"/>
              <a:chExt cx="4431900" cy="3163850"/>
            </a:xfrm>
          </p:grpSpPr>
          <p:cxnSp>
            <p:nvCxnSpPr>
              <p:cNvPr id="198" name="Google Shape;198;p19"/>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99" name="Google Shape;199;p19"/>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0" name="Google Shape;200;p19"/>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19"/>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2" name="Google Shape;202;p19"/>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3" name="Google Shape;203;p19"/>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4" name="Google Shape;204;p19"/>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5" name="Google Shape;205;p19"/>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06" name="Google Shape;206;p19"/>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07" name="Google Shape;207;p19"/>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08" name="Google Shape;208;p19"/>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09" name="Google Shape;209;p19"/>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0" name="Google Shape;210;p19"/>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1" name="Google Shape;211;p19"/>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2" name="Google Shape;212;p19"/>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3" name="Google Shape;213;p19"/>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4" name="Google Shape;214;p19"/>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5" name="Google Shape;215;p19"/>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216" name="Google Shape;216;p19"/>
          <p:cNvSpPr/>
          <p:nvPr/>
        </p:nvSpPr>
        <p:spPr>
          <a:xfrm>
            <a:off x="1864300" y="3115675"/>
            <a:ext cx="460800" cy="4311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19"/>
          <p:cNvCxnSpPr>
            <a:stCxn id="216" idx="3"/>
          </p:cNvCxnSpPr>
          <p:nvPr/>
        </p:nvCxnSpPr>
        <p:spPr>
          <a:xfrm>
            <a:off x="2325100" y="3331225"/>
            <a:ext cx="344100" cy="0"/>
          </a:xfrm>
          <a:prstGeom prst="straightConnector1">
            <a:avLst/>
          </a:prstGeom>
          <a:noFill/>
          <a:ln w="38100" cap="flat" cmpd="sng">
            <a:solidFill>
              <a:srgbClr val="FF0000"/>
            </a:solidFill>
            <a:prstDash val="solid"/>
            <a:round/>
            <a:headEnd type="none" w="med" len="med"/>
            <a:tailEnd type="triangle" w="med" len="med"/>
          </a:ln>
        </p:spPr>
      </p:cxnSp>
      <p:cxnSp>
        <p:nvCxnSpPr>
          <p:cNvPr id="218" name="Google Shape;218;p19"/>
          <p:cNvCxnSpPr>
            <a:stCxn id="216" idx="0"/>
          </p:cNvCxnSpPr>
          <p:nvPr/>
        </p:nvCxnSpPr>
        <p:spPr>
          <a:xfrm rot="10800000">
            <a:off x="2094700" y="2729875"/>
            <a:ext cx="0" cy="385800"/>
          </a:xfrm>
          <a:prstGeom prst="straightConnector1">
            <a:avLst/>
          </a:prstGeom>
          <a:noFill/>
          <a:ln w="38100" cap="flat" cmpd="sng">
            <a:solidFill>
              <a:srgbClr val="FF0000"/>
            </a:solidFill>
            <a:prstDash val="solid"/>
            <a:round/>
            <a:headEnd type="none" w="med" len="med"/>
            <a:tailEnd type="triangle" w="med" len="med"/>
          </a:ln>
        </p:spPr>
      </p:cxnSp>
      <p:cxnSp>
        <p:nvCxnSpPr>
          <p:cNvPr id="219" name="Google Shape;219;p19"/>
          <p:cNvCxnSpPr>
            <a:stCxn id="216" idx="2"/>
          </p:cNvCxnSpPr>
          <p:nvPr/>
        </p:nvCxnSpPr>
        <p:spPr>
          <a:xfrm>
            <a:off x="2094700" y="3546775"/>
            <a:ext cx="0" cy="372600"/>
          </a:xfrm>
          <a:prstGeom prst="straightConnector1">
            <a:avLst/>
          </a:prstGeom>
          <a:noFill/>
          <a:ln w="38100" cap="flat" cmpd="sng">
            <a:solidFill>
              <a:srgbClr val="FF0000"/>
            </a:solidFill>
            <a:prstDash val="solid"/>
            <a:round/>
            <a:headEnd type="none" w="med" len="med"/>
            <a:tailEnd type="triangle" w="med" len="med"/>
          </a:ln>
        </p:spPr>
      </p:cxnSp>
      <p:cxnSp>
        <p:nvCxnSpPr>
          <p:cNvPr id="220" name="Google Shape;220;p19"/>
          <p:cNvCxnSpPr>
            <a:stCxn id="216" idx="1"/>
          </p:cNvCxnSpPr>
          <p:nvPr/>
        </p:nvCxnSpPr>
        <p:spPr>
          <a:xfrm rot="10800000">
            <a:off x="1533400" y="3331225"/>
            <a:ext cx="330900" cy="0"/>
          </a:xfrm>
          <a:prstGeom prst="straightConnector1">
            <a:avLst/>
          </a:prstGeom>
          <a:noFill/>
          <a:ln w="38100" cap="flat" cmpd="sng">
            <a:solidFill>
              <a:srgbClr val="FF0000"/>
            </a:solidFill>
            <a:prstDash val="solid"/>
            <a:round/>
            <a:headEnd type="none" w="med" len="med"/>
            <a:tailEnd type="triangle" w="med" len="med"/>
          </a:ln>
        </p:spPr>
      </p:cxnSp>
      <p:cxnSp>
        <p:nvCxnSpPr>
          <p:cNvPr id="221" name="Google Shape;221;p19"/>
          <p:cNvCxnSpPr/>
          <p:nvPr/>
        </p:nvCxnSpPr>
        <p:spPr>
          <a:xfrm rot="10800000" flipH="1">
            <a:off x="2325100" y="2833525"/>
            <a:ext cx="290400" cy="269100"/>
          </a:xfrm>
          <a:prstGeom prst="straightConnector1">
            <a:avLst/>
          </a:prstGeom>
          <a:noFill/>
          <a:ln w="38100" cap="flat" cmpd="sng">
            <a:solidFill>
              <a:srgbClr val="FF0000"/>
            </a:solidFill>
            <a:prstDash val="solid"/>
            <a:round/>
            <a:headEnd type="none" w="med" len="med"/>
            <a:tailEnd type="triangle" w="med" len="med"/>
          </a:ln>
        </p:spPr>
      </p:cxnSp>
      <p:cxnSp>
        <p:nvCxnSpPr>
          <p:cNvPr id="222" name="Google Shape;222;p19"/>
          <p:cNvCxnSpPr/>
          <p:nvPr/>
        </p:nvCxnSpPr>
        <p:spPr>
          <a:xfrm rot="10800000">
            <a:off x="1641700" y="2813125"/>
            <a:ext cx="226200" cy="289500"/>
          </a:xfrm>
          <a:prstGeom prst="straightConnector1">
            <a:avLst/>
          </a:prstGeom>
          <a:noFill/>
          <a:ln w="38100" cap="flat" cmpd="sng">
            <a:solidFill>
              <a:srgbClr val="FF0000"/>
            </a:solidFill>
            <a:prstDash val="solid"/>
            <a:round/>
            <a:headEnd type="none" w="med" len="med"/>
            <a:tailEnd type="triangle" w="med" len="med"/>
          </a:ln>
        </p:spPr>
      </p:cxnSp>
      <p:cxnSp>
        <p:nvCxnSpPr>
          <p:cNvPr id="223" name="Google Shape;223;p19"/>
          <p:cNvCxnSpPr/>
          <p:nvPr/>
        </p:nvCxnSpPr>
        <p:spPr>
          <a:xfrm flipH="1">
            <a:off x="1640500" y="3559825"/>
            <a:ext cx="227400" cy="252300"/>
          </a:xfrm>
          <a:prstGeom prst="straightConnector1">
            <a:avLst/>
          </a:prstGeom>
          <a:noFill/>
          <a:ln w="38100" cap="flat" cmpd="sng">
            <a:solidFill>
              <a:srgbClr val="FF0000"/>
            </a:solidFill>
            <a:prstDash val="solid"/>
            <a:round/>
            <a:headEnd type="none" w="med" len="med"/>
            <a:tailEnd type="triangle" w="med" len="med"/>
          </a:ln>
        </p:spPr>
      </p:cxnSp>
      <p:cxnSp>
        <p:nvCxnSpPr>
          <p:cNvPr id="224" name="Google Shape;224;p19"/>
          <p:cNvCxnSpPr/>
          <p:nvPr/>
        </p:nvCxnSpPr>
        <p:spPr>
          <a:xfrm>
            <a:off x="2325100" y="3559825"/>
            <a:ext cx="231000" cy="249900"/>
          </a:xfrm>
          <a:prstGeom prst="straightConnector1">
            <a:avLst/>
          </a:prstGeom>
          <a:noFill/>
          <a:ln w="38100" cap="flat" cmpd="sng">
            <a:solidFill>
              <a:srgbClr val="FF0000"/>
            </a:solidFill>
            <a:prstDash val="solid"/>
            <a:round/>
            <a:headEnd type="none" w="med" len="med"/>
            <a:tailEnd type="triangle" w="med" len="med"/>
          </a:ln>
        </p:spPr>
      </p:cxnSp>
      <p:sp>
        <p:nvSpPr>
          <p:cNvPr id="225" name="Google Shape;225;p19"/>
          <p:cNvSpPr/>
          <p:nvPr/>
        </p:nvSpPr>
        <p:spPr>
          <a:xfrm>
            <a:off x="6358850" y="3115675"/>
            <a:ext cx="460800" cy="4311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6750900" y="2022675"/>
            <a:ext cx="1136700" cy="985800"/>
          </a:xfrm>
          <a:prstGeom prst="wedgeRectCallout">
            <a:avLst>
              <a:gd name="adj1" fmla="val -61459"/>
              <a:gd name="adj2" fmla="val 859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19"/>
          <p:cNvPicPr preferRelativeResize="0"/>
          <p:nvPr/>
        </p:nvPicPr>
        <p:blipFill>
          <a:blip r:embed="rId5">
            <a:alphaModFix/>
          </a:blip>
          <a:stretch>
            <a:fillRect/>
          </a:stretch>
        </p:blipFill>
        <p:spPr>
          <a:xfrm>
            <a:off x="6777638" y="2047312"/>
            <a:ext cx="1083225" cy="936525"/>
          </a:xfrm>
          <a:prstGeom prst="rect">
            <a:avLst/>
          </a:prstGeom>
          <a:noFill/>
          <a:ln>
            <a:noFill/>
          </a:ln>
        </p:spPr>
      </p:pic>
      <p:cxnSp>
        <p:nvCxnSpPr>
          <p:cNvPr id="228" name="Google Shape;228;p19"/>
          <p:cNvCxnSpPr/>
          <p:nvPr/>
        </p:nvCxnSpPr>
        <p:spPr>
          <a:xfrm>
            <a:off x="2325100" y="3331225"/>
            <a:ext cx="344100" cy="0"/>
          </a:xfrm>
          <a:prstGeom prst="straightConnector1">
            <a:avLst/>
          </a:prstGeom>
          <a:noFill/>
          <a:ln w="38100" cap="flat" cmpd="sng">
            <a:solidFill>
              <a:srgbClr val="0000FF"/>
            </a:solidFill>
            <a:prstDash val="solid"/>
            <a:round/>
            <a:headEnd type="none" w="med" len="med"/>
            <a:tailEnd type="triangle" w="med" len="med"/>
          </a:ln>
        </p:spPr>
      </p:cxnSp>
      <p:pic>
        <p:nvPicPr>
          <p:cNvPr id="229" name="Google Shape;229;p19"/>
          <p:cNvPicPr preferRelativeResize="0"/>
          <p:nvPr/>
        </p:nvPicPr>
        <p:blipFill>
          <a:blip r:embed="rId5">
            <a:alphaModFix/>
          </a:blip>
          <a:stretch>
            <a:fillRect/>
          </a:stretch>
        </p:blipFill>
        <p:spPr>
          <a:xfrm>
            <a:off x="1864299" y="3115673"/>
            <a:ext cx="498619" cy="431100"/>
          </a:xfrm>
          <a:prstGeom prst="rect">
            <a:avLst/>
          </a:prstGeom>
          <a:noFill/>
          <a:ln>
            <a:noFill/>
          </a:ln>
        </p:spPr>
      </p:pic>
      <p:sp>
        <p:nvSpPr>
          <p:cNvPr id="230" name="Google Shape;230;p19"/>
          <p:cNvSpPr txBox="1"/>
          <p:nvPr/>
        </p:nvSpPr>
        <p:spPr>
          <a:xfrm>
            <a:off x="2499450" y="47425"/>
            <a:ext cx="4145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Type of search algorithm implemented</a:t>
            </a:r>
            <a:endParaRPr sz="1600"/>
          </a:p>
        </p:txBody>
      </p:sp>
      <p:sp>
        <p:nvSpPr>
          <p:cNvPr id="231" name="Google Shape;231;p19"/>
          <p:cNvSpPr txBox="1"/>
          <p:nvPr/>
        </p:nvSpPr>
        <p:spPr>
          <a:xfrm>
            <a:off x="3353950" y="478525"/>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Exhaustive Search</a:t>
            </a:r>
            <a:endParaRPr sz="1600"/>
          </a:p>
        </p:txBody>
      </p:sp>
      <p:pic>
        <p:nvPicPr>
          <p:cNvPr id="232" name="Google Shape;232;p19"/>
          <p:cNvPicPr preferRelativeResize="0"/>
          <p:nvPr/>
        </p:nvPicPr>
        <p:blipFill>
          <a:blip r:embed="rId6">
            <a:alphaModFix/>
          </a:blip>
          <a:stretch>
            <a:fillRect/>
          </a:stretch>
        </p:blipFill>
        <p:spPr>
          <a:xfrm>
            <a:off x="63944" y="4712365"/>
            <a:ext cx="290400" cy="310779"/>
          </a:xfrm>
          <a:prstGeom prst="rect">
            <a:avLst/>
          </a:prstGeom>
          <a:noFill/>
          <a:ln>
            <a:noFill/>
          </a:ln>
        </p:spPr>
      </p:pic>
      <p:sp>
        <p:nvSpPr>
          <p:cNvPr id="233" name="Google Shape;233;p19"/>
          <p:cNvSpPr txBox="1"/>
          <p:nvPr/>
        </p:nvSpPr>
        <p:spPr>
          <a:xfrm>
            <a:off x="333250" y="4667675"/>
            <a:ext cx="32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one pixel (For illustration purposes)</a:t>
            </a:r>
            <a:endParaRPr/>
          </a:p>
        </p:txBody>
      </p:sp>
      <p:sp>
        <p:nvSpPr>
          <p:cNvPr id="234" name="Google Shape;234;p19"/>
          <p:cNvSpPr/>
          <p:nvPr/>
        </p:nvSpPr>
        <p:spPr>
          <a:xfrm>
            <a:off x="1480850" y="2665525"/>
            <a:ext cx="1352400" cy="1254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0"/>
                                        </p:tgtEl>
                                        <p:attrNameLst>
                                          <p:attrName>style.visibility</p:attrName>
                                        </p:attrNameLst>
                                      </p:cBhvr>
                                      <p:to>
                                        <p:strVal val="visible"/>
                                      </p:to>
                                    </p:set>
                                    <p:animEffect transition="in" filter="fade">
                                      <p:cBhvr>
                                        <p:cTn id="11" dur="1000"/>
                                        <p:tgtEl>
                                          <p:spTgt spid="170"/>
                                        </p:tgtEl>
                                      </p:cBhvr>
                                    </p:animEffect>
                                  </p:childTnLst>
                                </p:cTn>
                              </p:par>
                              <p:par>
                                <p:cTn id="12" presetID="10" presetClass="entr" presetSubtype="0" fill="hold" nodeType="withEffect">
                                  <p:stCondLst>
                                    <p:cond delay="0"/>
                                  </p:stCondLst>
                                  <p:childTnLst>
                                    <p:set>
                                      <p:cBhvr>
                                        <p:cTn id="13" dur="1" fill="hold">
                                          <p:stCondLst>
                                            <p:cond delay="0"/>
                                          </p:stCondLst>
                                        </p:cTn>
                                        <p:tgtEl>
                                          <p:spTgt spid="172"/>
                                        </p:tgtEl>
                                        <p:attrNameLst>
                                          <p:attrName>style.visibility</p:attrName>
                                        </p:attrNameLst>
                                      </p:cBhvr>
                                      <p:to>
                                        <p:strVal val="visible"/>
                                      </p:to>
                                    </p:set>
                                    <p:animEffect transition="in" filter="fade">
                                      <p:cBhvr>
                                        <p:cTn id="14" dur="1000"/>
                                        <p:tgtEl>
                                          <p:spTgt spid="172"/>
                                        </p:tgtEl>
                                      </p:cBhvr>
                                    </p:animEffect>
                                  </p:childTnLst>
                                </p:cTn>
                              </p:par>
                              <p:par>
                                <p:cTn id="15" presetID="10" presetClass="entr" presetSubtype="0" fill="hold" nodeType="withEffect">
                                  <p:stCondLst>
                                    <p:cond delay="0"/>
                                  </p:stCondLst>
                                  <p:childTnLst>
                                    <p:set>
                                      <p:cBhvr>
                                        <p:cTn id="16" dur="1" fill="hold">
                                          <p:stCondLst>
                                            <p:cond delay="0"/>
                                          </p:stCondLst>
                                        </p:cTn>
                                        <p:tgtEl>
                                          <p:spTgt spid="171"/>
                                        </p:tgtEl>
                                        <p:attrNameLst>
                                          <p:attrName>style.visibility</p:attrName>
                                        </p:attrNameLst>
                                      </p:cBhvr>
                                      <p:to>
                                        <p:strVal val="visible"/>
                                      </p:to>
                                    </p:set>
                                    <p:animEffect transition="in" filter="fade">
                                      <p:cBhvr>
                                        <p:cTn id="17" dur="1000"/>
                                        <p:tgtEl>
                                          <p:spTgt spid="171"/>
                                        </p:tgtEl>
                                      </p:cBhvr>
                                    </p:animEffect>
                                  </p:childTnLst>
                                </p:cTn>
                              </p:par>
                              <p:par>
                                <p:cTn id="18" presetID="10" presetClass="entr" presetSubtype="0" fill="hold" nodeType="withEffect">
                                  <p:stCondLst>
                                    <p:cond delay="0"/>
                                  </p:stCondLst>
                                  <p:childTnLst>
                                    <p:set>
                                      <p:cBhvr>
                                        <p:cTn id="19" dur="1" fill="hold">
                                          <p:stCondLst>
                                            <p:cond delay="0"/>
                                          </p:stCondLst>
                                        </p:cTn>
                                        <p:tgtEl>
                                          <p:spTgt spid="194"/>
                                        </p:tgtEl>
                                        <p:attrNameLst>
                                          <p:attrName>style.visibility</p:attrName>
                                        </p:attrNameLst>
                                      </p:cBhvr>
                                      <p:to>
                                        <p:strVal val="visible"/>
                                      </p:to>
                                    </p:set>
                                    <p:animEffect transition="in" filter="fade">
                                      <p:cBhvr>
                                        <p:cTn id="20" dur="1000"/>
                                        <p:tgtEl>
                                          <p:spTgt spid="19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5"/>
                                        </p:tgtEl>
                                        <p:attrNameLst>
                                          <p:attrName>style.visibility</p:attrName>
                                        </p:attrNameLst>
                                      </p:cBhvr>
                                      <p:to>
                                        <p:strVal val="visible"/>
                                      </p:to>
                                    </p:set>
                                    <p:animEffect transition="in" filter="fade">
                                      <p:cBhvr>
                                        <p:cTn id="25" dur="1000"/>
                                        <p:tgtEl>
                                          <p:spTgt spid="195"/>
                                        </p:tgtEl>
                                      </p:cBhvr>
                                    </p:animEffect>
                                  </p:childTnLst>
                                </p:cTn>
                              </p:par>
                              <p:par>
                                <p:cTn id="26" presetID="10" presetClass="entr" presetSubtype="0" fill="hold" nodeType="with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1000"/>
                                        <p:tgtEl>
                                          <p:spTgt spid="17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fade">
                                      <p:cBhvr>
                                        <p:cTn id="33" dur="1000"/>
                                        <p:tgtEl>
                                          <p:spTgt spid="216"/>
                                        </p:tgtEl>
                                      </p:cBhvr>
                                    </p:animEffect>
                                  </p:childTnLst>
                                </p:cTn>
                              </p:par>
                              <p:par>
                                <p:cTn id="34" presetID="10" presetClass="entr" presetSubtype="0" fill="hold" nodeType="withEffect">
                                  <p:stCondLst>
                                    <p:cond delay="0"/>
                                  </p:stCondLst>
                                  <p:childTnLst>
                                    <p:set>
                                      <p:cBhvr>
                                        <p:cTn id="35" dur="1" fill="hold">
                                          <p:stCondLst>
                                            <p:cond delay="0"/>
                                          </p:stCondLst>
                                        </p:cTn>
                                        <p:tgtEl>
                                          <p:spTgt spid="225"/>
                                        </p:tgtEl>
                                        <p:attrNameLst>
                                          <p:attrName>style.visibility</p:attrName>
                                        </p:attrNameLst>
                                      </p:cBhvr>
                                      <p:to>
                                        <p:strVal val="visible"/>
                                      </p:to>
                                    </p:set>
                                    <p:animEffect transition="in" filter="fade">
                                      <p:cBhvr>
                                        <p:cTn id="36" dur="1000"/>
                                        <p:tgtEl>
                                          <p:spTgt spid="2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fade">
                                      <p:cBhvr>
                                        <p:cTn id="41" dur="1000"/>
                                        <p:tgtEl>
                                          <p:spTgt spid="227"/>
                                        </p:tgtEl>
                                      </p:cBhvr>
                                    </p:animEffect>
                                  </p:childTnLst>
                                </p:cTn>
                              </p:par>
                              <p:par>
                                <p:cTn id="42" presetID="10" presetClass="entr" presetSubtype="0" fill="hold" nodeType="withEffect">
                                  <p:stCondLst>
                                    <p:cond delay="0"/>
                                  </p:stCondLst>
                                  <p:childTnLst>
                                    <p:set>
                                      <p:cBhvr>
                                        <p:cTn id="43" dur="1" fill="hold">
                                          <p:stCondLst>
                                            <p:cond delay="0"/>
                                          </p:stCondLst>
                                        </p:cTn>
                                        <p:tgtEl>
                                          <p:spTgt spid="226"/>
                                        </p:tgtEl>
                                        <p:attrNameLst>
                                          <p:attrName>style.visibility</p:attrName>
                                        </p:attrNameLst>
                                      </p:cBhvr>
                                      <p:to>
                                        <p:strVal val="visible"/>
                                      </p:to>
                                    </p:set>
                                    <p:animEffect transition="in" filter="fade">
                                      <p:cBhvr>
                                        <p:cTn id="44" dur="1000"/>
                                        <p:tgtEl>
                                          <p:spTgt spid="22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8"/>
                                        </p:tgtEl>
                                        <p:attrNameLst>
                                          <p:attrName>style.visibility</p:attrName>
                                        </p:attrNameLst>
                                      </p:cBhvr>
                                      <p:to>
                                        <p:strVal val="visible"/>
                                      </p:to>
                                    </p:set>
                                    <p:animEffect transition="in" filter="fade">
                                      <p:cBhvr>
                                        <p:cTn id="53" dur="100"/>
                                        <p:tgtEl>
                                          <p:spTgt spid="218"/>
                                        </p:tgtEl>
                                      </p:cBhvr>
                                    </p:animEffect>
                                  </p:childTnLst>
                                </p:cTn>
                              </p:par>
                            </p:childTnLst>
                          </p:cTn>
                        </p:par>
                        <p:par>
                          <p:cTn id="54" fill="hold">
                            <p:stCondLst>
                              <p:cond delay="100"/>
                            </p:stCondLst>
                            <p:childTnLst>
                              <p:par>
                                <p:cTn id="55" presetID="10" presetClass="entr" presetSubtype="0" fill="hold" nodeType="afterEffect">
                                  <p:stCondLst>
                                    <p:cond delay="0"/>
                                  </p:stCondLst>
                                  <p:childTnLst>
                                    <p:set>
                                      <p:cBhvr>
                                        <p:cTn id="56" dur="1" fill="hold">
                                          <p:stCondLst>
                                            <p:cond delay="0"/>
                                          </p:stCondLst>
                                        </p:cTn>
                                        <p:tgtEl>
                                          <p:spTgt spid="219"/>
                                        </p:tgtEl>
                                        <p:attrNameLst>
                                          <p:attrName>style.visibility</p:attrName>
                                        </p:attrNameLst>
                                      </p:cBhvr>
                                      <p:to>
                                        <p:strVal val="visible"/>
                                      </p:to>
                                    </p:set>
                                    <p:animEffect transition="in" filter="fade">
                                      <p:cBhvr>
                                        <p:cTn id="57" dur="100"/>
                                        <p:tgtEl>
                                          <p:spTgt spid="219"/>
                                        </p:tgtEl>
                                      </p:cBhvr>
                                    </p:animEffect>
                                  </p:childTnLst>
                                </p:cTn>
                              </p:par>
                            </p:childTnLst>
                          </p:cTn>
                        </p:par>
                        <p:par>
                          <p:cTn id="58" fill="hold">
                            <p:stCondLst>
                              <p:cond delay="200"/>
                            </p:stCondLst>
                            <p:childTnLst>
                              <p:par>
                                <p:cTn id="59" presetID="10" presetClass="entr" presetSubtype="0" fill="hold" nodeType="afterEffect">
                                  <p:stCondLst>
                                    <p:cond delay="0"/>
                                  </p:stCondLst>
                                  <p:childTnLst>
                                    <p:set>
                                      <p:cBhvr>
                                        <p:cTn id="60" dur="1" fill="hold">
                                          <p:stCondLst>
                                            <p:cond delay="0"/>
                                          </p:stCondLst>
                                        </p:cTn>
                                        <p:tgtEl>
                                          <p:spTgt spid="220"/>
                                        </p:tgtEl>
                                        <p:attrNameLst>
                                          <p:attrName>style.visibility</p:attrName>
                                        </p:attrNameLst>
                                      </p:cBhvr>
                                      <p:to>
                                        <p:strVal val="visible"/>
                                      </p:to>
                                    </p:set>
                                    <p:animEffect transition="in" filter="fade">
                                      <p:cBhvr>
                                        <p:cTn id="61" dur="100"/>
                                        <p:tgtEl>
                                          <p:spTgt spid="220"/>
                                        </p:tgtEl>
                                      </p:cBhvr>
                                    </p:animEffect>
                                  </p:childTnLst>
                                </p:cTn>
                              </p:par>
                            </p:childTnLst>
                          </p:cTn>
                        </p:par>
                        <p:par>
                          <p:cTn id="62" fill="hold">
                            <p:stCondLst>
                              <p:cond delay="300"/>
                            </p:stCondLst>
                            <p:childTnLst>
                              <p:par>
                                <p:cTn id="63" presetID="10" presetClass="entr" presetSubtype="0" fill="hold" nodeType="afterEffect">
                                  <p:stCondLst>
                                    <p:cond delay="0"/>
                                  </p:stCondLst>
                                  <p:childTnLst>
                                    <p:set>
                                      <p:cBhvr>
                                        <p:cTn id="64" dur="1" fill="hold">
                                          <p:stCondLst>
                                            <p:cond delay="0"/>
                                          </p:stCondLst>
                                        </p:cTn>
                                        <p:tgtEl>
                                          <p:spTgt spid="221"/>
                                        </p:tgtEl>
                                        <p:attrNameLst>
                                          <p:attrName>style.visibility</p:attrName>
                                        </p:attrNameLst>
                                      </p:cBhvr>
                                      <p:to>
                                        <p:strVal val="visible"/>
                                      </p:to>
                                    </p:set>
                                    <p:animEffect transition="in" filter="fade">
                                      <p:cBhvr>
                                        <p:cTn id="65" dur="100"/>
                                        <p:tgtEl>
                                          <p:spTgt spid="221"/>
                                        </p:tgtEl>
                                      </p:cBhvr>
                                    </p:animEffect>
                                  </p:childTnLst>
                                </p:cTn>
                              </p:par>
                            </p:childTnLst>
                          </p:cTn>
                        </p:par>
                        <p:par>
                          <p:cTn id="66" fill="hold">
                            <p:stCondLst>
                              <p:cond delay="400"/>
                            </p:stCondLst>
                            <p:childTnLst>
                              <p:par>
                                <p:cTn id="67" presetID="10" presetClass="entr" presetSubtype="0" fill="hold" nodeType="afterEffect">
                                  <p:stCondLst>
                                    <p:cond delay="0"/>
                                  </p:stCondLst>
                                  <p:childTnLst>
                                    <p:set>
                                      <p:cBhvr>
                                        <p:cTn id="68" dur="1" fill="hold">
                                          <p:stCondLst>
                                            <p:cond delay="0"/>
                                          </p:stCondLst>
                                        </p:cTn>
                                        <p:tgtEl>
                                          <p:spTgt spid="222"/>
                                        </p:tgtEl>
                                        <p:attrNameLst>
                                          <p:attrName>style.visibility</p:attrName>
                                        </p:attrNameLst>
                                      </p:cBhvr>
                                      <p:to>
                                        <p:strVal val="visible"/>
                                      </p:to>
                                    </p:set>
                                    <p:animEffect transition="in" filter="fade">
                                      <p:cBhvr>
                                        <p:cTn id="69" dur="100"/>
                                        <p:tgtEl>
                                          <p:spTgt spid="222"/>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223"/>
                                        </p:tgtEl>
                                        <p:attrNameLst>
                                          <p:attrName>style.visibility</p:attrName>
                                        </p:attrNameLst>
                                      </p:cBhvr>
                                      <p:to>
                                        <p:strVal val="visible"/>
                                      </p:to>
                                    </p:set>
                                    <p:animEffect transition="in" filter="fade">
                                      <p:cBhvr>
                                        <p:cTn id="73" dur="100"/>
                                        <p:tgtEl>
                                          <p:spTgt spid="223"/>
                                        </p:tgtEl>
                                      </p:cBhvr>
                                    </p:animEffect>
                                  </p:childTnLst>
                                </p:cTn>
                              </p:par>
                            </p:childTnLst>
                          </p:cTn>
                        </p:par>
                        <p:par>
                          <p:cTn id="74" fill="hold">
                            <p:stCondLst>
                              <p:cond delay="600"/>
                            </p:stCondLst>
                            <p:childTnLst>
                              <p:par>
                                <p:cTn id="75" presetID="10" presetClass="entr" presetSubtype="0" fill="hold" nodeType="afterEffect">
                                  <p:stCondLst>
                                    <p:cond delay="0"/>
                                  </p:stCondLst>
                                  <p:childTnLst>
                                    <p:set>
                                      <p:cBhvr>
                                        <p:cTn id="76" dur="1" fill="hold">
                                          <p:stCondLst>
                                            <p:cond delay="0"/>
                                          </p:stCondLst>
                                        </p:cTn>
                                        <p:tgtEl>
                                          <p:spTgt spid="224"/>
                                        </p:tgtEl>
                                        <p:attrNameLst>
                                          <p:attrName>style.visibility</p:attrName>
                                        </p:attrNameLst>
                                      </p:cBhvr>
                                      <p:to>
                                        <p:strVal val="visible"/>
                                      </p:to>
                                    </p:set>
                                    <p:animEffect transition="in" filter="fade">
                                      <p:cBhvr>
                                        <p:cTn id="77" dur="100"/>
                                        <p:tgtEl>
                                          <p:spTgt spid="224"/>
                                        </p:tgtEl>
                                      </p:cBhvr>
                                    </p:animEffect>
                                  </p:childTnLst>
                                </p:cTn>
                              </p:par>
                            </p:childTnLst>
                          </p:cTn>
                        </p:par>
                        <p:par>
                          <p:cTn id="78" fill="hold">
                            <p:stCondLst>
                              <p:cond delay="700"/>
                            </p:stCondLst>
                            <p:childTnLst>
                              <p:par>
                                <p:cTn id="79" presetID="10" presetClass="entr" presetSubtype="0" fill="hold" nodeType="afterEffect">
                                  <p:stCondLst>
                                    <p:cond delay="0"/>
                                  </p:stCondLst>
                                  <p:childTnLst>
                                    <p:set>
                                      <p:cBhvr>
                                        <p:cTn id="80" dur="1" fill="hold">
                                          <p:stCondLst>
                                            <p:cond delay="0"/>
                                          </p:stCondLst>
                                        </p:cTn>
                                        <p:tgtEl>
                                          <p:spTgt spid="217"/>
                                        </p:tgtEl>
                                        <p:attrNameLst>
                                          <p:attrName>style.visibility</p:attrName>
                                        </p:attrNameLst>
                                      </p:cBhvr>
                                      <p:to>
                                        <p:strVal val="visible"/>
                                      </p:to>
                                    </p:set>
                                    <p:animEffect transition="in" filter="fade">
                                      <p:cBhvr>
                                        <p:cTn id="81" dur="100"/>
                                        <p:tgtEl>
                                          <p:spTgt spid="21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28"/>
                                        </p:tgtEl>
                                        <p:attrNameLst>
                                          <p:attrName>style.visibility</p:attrName>
                                        </p:attrNameLst>
                                      </p:cBhvr>
                                      <p:to>
                                        <p:strVal val="visible"/>
                                      </p:to>
                                    </p:set>
                                    <p:animEffect transition="in" filter="fade">
                                      <p:cBhvr>
                                        <p:cTn id="86" dur="1000"/>
                                        <p:tgtEl>
                                          <p:spTgt spid="22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29"/>
                                        </p:tgtEl>
                                        <p:attrNameLst>
                                          <p:attrName>style.visibility</p:attrName>
                                        </p:attrNameLst>
                                      </p:cBhvr>
                                      <p:to>
                                        <p:strVal val="visible"/>
                                      </p:to>
                                    </p:set>
                                    <p:animEffect transition="in" filter="fade">
                                      <p:cBhvr>
                                        <p:cTn id="91"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p:cNvPicPr preferRelativeResize="0"/>
          <p:nvPr/>
        </p:nvPicPr>
        <p:blipFill rotWithShape="1">
          <a:blip r:embed="rId3">
            <a:alphaModFix/>
          </a:blip>
          <a:srcRect l="37807" t="60193" r="43503" b="15061"/>
          <a:stretch/>
        </p:blipFill>
        <p:spPr>
          <a:xfrm>
            <a:off x="4679125" y="1266062"/>
            <a:ext cx="4388675" cy="3214975"/>
          </a:xfrm>
          <a:prstGeom prst="rect">
            <a:avLst/>
          </a:prstGeom>
          <a:noFill/>
          <a:ln>
            <a:noFill/>
          </a:ln>
        </p:spPr>
      </p:pic>
      <p:pic>
        <p:nvPicPr>
          <p:cNvPr id="240" name="Google Shape;240;p20"/>
          <p:cNvPicPr preferRelativeResize="0"/>
          <p:nvPr/>
        </p:nvPicPr>
        <p:blipFill rotWithShape="1">
          <a:blip r:embed="rId3">
            <a:alphaModFix/>
          </a:blip>
          <a:srcRect l="38747" t="56721" r="42563" b="18533"/>
          <a:stretch/>
        </p:blipFill>
        <p:spPr>
          <a:xfrm>
            <a:off x="189550" y="1269900"/>
            <a:ext cx="4388675" cy="3214975"/>
          </a:xfrm>
          <a:prstGeom prst="rect">
            <a:avLst/>
          </a:prstGeom>
          <a:noFill/>
          <a:ln>
            <a:noFill/>
          </a:ln>
        </p:spPr>
      </p:pic>
      <p:grpSp>
        <p:nvGrpSpPr>
          <p:cNvPr id="241" name="Google Shape;241;p20"/>
          <p:cNvGrpSpPr/>
          <p:nvPr/>
        </p:nvGrpSpPr>
        <p:grpSpPr>
          <a:xfrm>
            <a:off x="167925" y="1088063"/>
            <a:ext cx="4431913" cy="3401163"/>
            <a:chOff x="162663" y="1054313"/>
            <a:chExt cx="4431913" cy="3401163"/>
          </a:xfrm>
        </p:grpSpPr>
        <p:grpSp>
          <p:nvGrpSpPr>
            <p:cNvPr id="242" name="Google Shape;242;p20"/>
            <p:cNvGrpSpPr/>
            <p:nvPr/>
          </p:nvGrpSpPr>
          <p:grpSpPr>
            <a:xfrm>
              <a:off x="162675" y="1291625"/>
              <a:ext cx="4431900" cy="3163850"/>
              <a:chOff x="162675" y="910625"/>
              <a:chExt cx="4431900" cy="3163850"/>
            </a:xfrm>
          </p:grpSpPr>
          <p:cxnSp>
            <p:nvCxnSpPr>
              <p:cNvPr id="243" name="Google Shape;243;p20"/>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244" name="Google Shape;244;p20"/>
              <p:cNvGrpSpPr/>
              <p:nvPr/>
            </p:nvGrpSpPr>
            <p:grpSpPr>
              <a:xfrm>
                <a:off x="162675" y="910625"/>
                <a:ext cx="4431900" cy="3163850"/>
                <a:chOff x="162675" y="910625"/>
                <a:chExt cx="4431900" cy="3163850"/>
              </a:xfrm>
            </p:grpSpPr>
            <p:cxnSp>
              <p:nvCxnSpPr>
                <p:cNvPr id="245" name="Google Shape;245;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46" name="Google Shape;246;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47" name="Google Shape;247;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49" name="Google Shape;249;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50" name="Google Shape;250;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51" name="Google Shape;251;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52" name="Google Shape;252;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3" name="Google Shape;253;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4" name="Google Shape;254;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7" name="Google Shape;257;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8" name="Google Shape;258;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9" name="Google Shape;259;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0" name="Google Shape;260;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1" name="Google Shape;261;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263" name="Google Shape;263;p20"/>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4" name="Google Shape;264;p20"/>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5" name="Google Shape;265;p20"/>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6" name="Google Shape;266;p20"/>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7" name="Google Shape;267;p20"/>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8" name="Google Shape;268;p20"/>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9" name="Google Shape;269;p20"/>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70" name="Google Shape;270;p20"/>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71" name="Google Shape;271;p20"/>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0"/>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273" name="Google Shape;273;p20"/>
            <p:cNvGrpSpPr/>
            <p:nvPr/>
          </p:nvGrpSpPr>
          <p:grpSpPr>
            <a:xfrm>
              <a:off x="162663" y="1054313"/>
              <a:ext cx="4431900" cy="3163850"/>
              <a:chOff x="162675" y="910625"/>
              <a:chExt cx="4431900" cy="3163850"/>
            </a:xfrm>
          </p:grpSpPr>
          <p:cxnSp>
            <p:nvCxnSpPr>
              <p:cNvPr id="274" name="Google Shape;274;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5" name="Google Shape;275;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6" name="Google Shape;276;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7" name="Google Shape;277;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9" name="Google Shape;279;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80" name="Google Shape;280;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81" name="Google Shape;281;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2" name="Google Shape;282;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3" name="Google Shape;283;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4" name="Google Shape;284;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5" name="Google Shape;285;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6" name="Google Shape;286;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7" name="Google Shape;287;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8" name="Google Shape;288;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9" name="Google Shape;289;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90" name="Google Shape;290;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91" name="Google Shape;291;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292" name="Google Shape;292;p20"/>
          <p:cNvGrpSpPr/>
          <p:nvPr/>
        </p:nvGrpSpPr>
        <p:grpSpPr>
          <a:xfrm>
            <a:off x="4633663" y="1291613"/>
            <a:ext cx="4431900" cy="3163850"/>
            <a:chOff x="162675" y="910625"/>
            <a:chExt cx="4431900" cy="3163850"/>
          </a:xfrm>
        </p:grpSpPr>
        <p:cxnSp>
          <p:nvCxnSpPr>
            <p:cNvPr id="293" name="Google Shape;293;p20"/>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0"/>
            <p:cNvGrpSpPr/>
            <p:nvPr/>
          </p:nvGrpSpPr>
          <p:grpSpPr>
            <a:xfrm>
              <a:off x="162675" y="910625"/>
              <a:ext cx="4431900" cy="3163850"/>
              <a:chOff x="162675" y="910625"/>
              <a:chExt cx="4431900" cy="3163850"/>
            </a:xfrm>
          </p:grpSpPr>
          <p:cxnSp>
            <p:nvCxnSpPr>
              <p:cNvPr id="295" name="Google Shape;295;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96" name="Google Shape;296;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97" name="Google Shape;297;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98" name="Google Shape;298;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99" name="Google Shape;299;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00" name="Google Shape;300;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01" name="Google Shape;301;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02" name="Google Shape;302;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3" name="Google Shape;303;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4" name="Google Shape;304;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5" name="Google Shape;305;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7" name="Google Shape;307;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8" name="Google Shape;308;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10" name="Google Shape;310;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11" name="Google Shape;311;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12" name="Google Shape;312;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313" name="Google Shape;313;p20"/>
          <p:cNvGrpSpPr/>
          <p:nvPr/>
        </p:nvGrpSpPr>
        <p:grpSpPr>
          <a:xfrm>
            <a:off x="4633663" y="1041288"/>
            <a:ext cx="4431913" cy="3401163"/>
            <a:chOff x="162663" y="1054313"/>
            <a:chExt cx="4431913" cy="3401163"/>
          </a:xfrm>
        </p:grpSpPr>
        <p:grpSp>
          <p:nvGrpSpPr>
            <p:cNvPr id="314" name="Google Shape;314;p20"/>
            <p:cNvGrpSpPr/>
            <p:nvPr/>
          </p:nvGrpSpPr>
          <p:grpSpPr>
            <a:xfrm>
              <a:off x="162675" y="1291625"/>
              <a:ext cx="4431900" cy="3163850"/>
              <a:chOff x="162675" y="910625"/>
              <a:chExt cx="4431900" cy="3163850"/>
            </a:xfrm>
          </p:grpSpPr>
          <p:cxnSp>
            <p:nvCxnSpPr>
              <p:cNvPr id="315" name="Google Shape;315;p20"/>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316" name="Google Shape;316;p20"/>
              <p:cNvGrpSpPr/>
              <p:nvPr/>
            </p:nvGrpSpPr>
            <p:grpSpPr>
              <a:xfrm>
                <a:off x="162675" y="910625"/>
                <a:ext cx="4431900" cy="3163850"/>
                <a:chOff x="162675" y="910625"/>
                <a:chExt cx="4431900" cy="3163850"/>
              </a:xfrm>
            </p:grpSpPr>
            <p:cxnSp>
              <p:nvCxnSpPr>
                <p:cNvPr id="317" name="Google Shape;317;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18" name="Google Shape;318;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19" name="Google Shape;319;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0" name="Google Shape;320;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1" name="Google Shape;321;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2" name="Google Shape;322;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3" name="Google Shape;323;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4" name="Google Shape;324;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5" name="Google Shape;325;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6" name="Google Shape;326;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7" name="Google Shape;327;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2" name="Google Shape;332;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3" name="Google Shape;333;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4" name="Google Shape;334;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335" name="Google Shape;335;p20"/>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6" name="Google Shape;336;p20"/>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7" name="Google Shape;337;p20"/>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8" name="Google Shape;338;p20"/>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9" name="Google Shape;339;p20"/>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0" name="Google Shape;340;p20"/>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1" name="Google Shape;341;p20"/>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2" name="Google Shape;342;p20"/>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3" name="Google Shape;343;p20"/>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4" name="Google Shape;344;p20"/>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345" name="Google Shape;345;p20"/>
            <p:cNvGrpSpPr/>
            <p:nvPr/>
          </p:nvGrpSpPr>
          <p:grpSpPr>
            <a:xfrm>
              <a:off x="162663" y="1054313"/>
              <a:ext cx="4431900" cy="3163850"/>
              <a:chOff x="162675" y="910625"/>
              <a:chExt cx="4431900" cy="3163850"/>
            </a:xfrm>
          </p:grpSpPr>
          <p:cxnSp>
            <p:nvCxnSpPr>
              <p:cNvPr id="346" name="Google Shape;346;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47" name="Google Shape;347;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48" name="Google Shape;348;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49" name="Google Shape;349;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50" name="Google Shape;350;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51" name="Google Shape;351;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52" name="Google Shape;352;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53" name="Google Shape;353;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4" name="Google Shape;354;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5" name="Google Shape;355;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6" name="Google Shape;356;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7" name="Google Shape;357;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8" name="Google Shape;358;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9" name="Google Shape;359;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60" name="Google Shape;360;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61" name="Google Shape;361;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62" name="Google Shape;362;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63" name="Google Shape;363;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364" name="Google Shape;364;p20"/>
          <p:cNvSpPr/>
          <p:nvPr/>
        </p:nvSpPr>
        <p:spPr>
          <a:xfrm>
            <a:off x="6474850" y="1415400"/>
            <a:ext cx="1136700" cy="985800"/>
          </a:xfrm>
          <a:prstGeom prst="wedgeRectCallout">
            <a:avLst>
              <a:gd name="adj1" fmla="val -61459"/>
              <a:gd name="adj2" fmla="val 859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20"/>
          <p:cNvGrpSpPr/>
          <p:nvPr/>
        </p:nvGrpSpPr>
        <p:grpSpPr>
          <a:xfrm>
            <a:off x="800650" y="1710050"/>
            <a:ext cx="2065500" cy="2079900"/>
            <a:chOff x="800650" y="1710050"/>
            <a:chExt cx="2065500" cy="2079900"/>
          </a:xfrm>
        </p:grpSpPr>
        <p:cxnSp>
          <p:nvCxnSpPr>
            <p:cNvPr id="366" name="Google Shape;366;p20"/>
            <p:cNvCxnSpPr>
              <a:stCxn id="367" idx="0"/>
            </p:cNvCxnSpPr>
            <p:nvPr/>
          </p:nvCxnSpPr>
          <p:spPr>
            <a:xfrm rot="10800000">
              <a:off x="1799650" y="1710050"/>
              <a:ext cx="0" cy="937500"/>
            </a:xfrm>
            <a:prstGeom prst="straightConnector1">
              <a:avLst/>
            </a:prstGeom>
            <a:noFill/>
            <a:ln w="38100" cap="flat" cmpd="sng">
              <a:solidFill>
                <a:srgbClr val="FF0000"/>
              </a:solidFill>
              <a:prstDash val="solid"/>
              <a:round/>
              <a:headEnd type="none" w="med" len="med"/>
              <a:tailEnd type="triangle" w="med" len="med"/>
            </a:ln>
          </p:spPr>
        </p:cxnSp>
        <p:grpSp>
          <p:nvGrpSpPr>
            <p:cNvPr id="368" name="Google Shape;368;p20"/>
            <p:cNvGrpSpPr/>
            <p:nvPr/>
          </p:nvGrpSpPr>
          <p:grpSpPr>
            <a:xfrm>
              <a:off x="800650" y="1793278"/>
              <a:ext cx="2065500" cy="1996672"/>
              <a:chOff x="800650" y="1793278"/>
              <a:chExt cx="2065500" cy="1996672"/>
            </a:xfrm>
          </p:grpSpPr>
          <p:cxnSp>
            <p:nvCxnSpPr>
              <p:cNvPr id="369" name="Google Shape;369;p20"/>
              <p:cNvCxnSpPr>
                <a:stCxn id="367" idx="3"/>
              </p:cNvCxnSpPr>
              <p:nvPr/>
            </p:nvCxnSpPr>
            <p:spPr>
              <a:xfrm>
                <a:off x="1886350" y="2725250"/>
                <a:ext cx="979800" cy="0"/>
              </a:xfrm>
              <a:prstGeom prst="straightConnector1">
                <a:avLst/>
              </a:prstGeom>
              <a:noFill/>
              <a:ln w="38100" cap="flat" cmpd="sng">
                <a:solidFill>
                  <a:srgbClr val="FF0000"/>
                </a:solidFill>
                <a:prstDash val="solid"/>
                <a:round/>
                <a:headEnd type="none" w="med" len="med"/>
                <a:tailEnd type="triangle" w="med" len="med"/>
              </a:ln>
            </p:spPr>
          </p:cxnSp>
          <p:sp>
            <p:nvSpPr>
              <p:cNvPr id="367" name="Google Shape;367;p20"/>
              <p:cNvSpPr/>
              <p:nvPr/>
            </p:nvSpPr>
            <p:spPr>
              <a:xfrm>
                <a:off x="1712950" y="2647550"/>
                <a:ext cx="173400" cy="1554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0" name="Google Shape;370;p20"/>
              <p:cNvCxnSpPr>
                <a:stCxn id="367" idx="2"/>
              </p:cNvCxnSpPr>
              <p:nvPr/>
            </p:nvCxnSpPr>
            <p:spPr>
              <a:xfrm>
                <a:off x="1799650" y="2802950"/>
                <a:ext cx="0" cy="987000"/>
              </a:xfrm>
              <a:prstGeom prst="straightConnector1">
                <a:avLst/>
              </a:prstGeom>
              <a:noFill/>
              <a:ln w="38100" cap="flat" cmpd="sng">
                <a:solidFill>
                  <a:srgbClr val="FF0000"/>
                </a:solidFill>
                <a:prstDash val="solid"/>
                <a:round/>
                <a:headEnd type="none" w="med" len="med"/>
                <a:tailEnd type="triangle" w="med" len="med"/>
              </a:ln>
            </p:spPr>
          </p:cxnSp>
          <p:cxnSp>
            <p:nvCxnSpPr>
              <p:cNvPr id="371" name="Google Shape;371;p20"/>
              <p:cNvCxnSpPr>
                <a:stCxn id="367" idx="1"/>
              </p:cNvCxnSpPr>
              <p:nvPr/>
            </p:nvCxnSpPr>
            <p:spPr>
              <a:xfrm rot="10800000">
                <a:off x="800650" y="2725250"/>
                <a:ext cx="912300" cy="0"/>
              </a:xfrm>
              <a:prstGeom prst="straightConnector1">
                <a:avLst/>
              </a:prstGeom>
              <a:noFill/>
              <a:ln w="38100" cap="flat" cmpd="sng">
                <a:solidFill>
                  <a:srgbClr val="FF0000"/>
                </a:solidFill>
                <a:prstDash val="solid"/>
                <a:round/>
                <a:headEnd type="none" w="med" len="med"/>
                <a:tailEnd type="triangle" w="med" len="med"/>
              </a:ln>
            </p:spPr>
          </p:cxnSp>
          <p:cxnSp>
            <p:nvCxnSpPr>
              <p:cNvPr id="372" name="Google Shape;372;p20"/>
              <p:cNvCxnSpPr/>
              <p:nvPr/>
            </p:nvCxnSpPr>
            <p:spPr>
              <a:xfrm rot="10800000" flipH="1">
                <a:off x="1883535" y="1793278"/>
                <a:ext cx="841800" cy="882300"/>
              </a:xfrm>
              <a:prstGeom prst="straightConnector1">
                <a:avLst/>
              </a:prstGeom>
              <a:noFill/>
              <a:ln w="38100" cap="flat" cmpd="sng">
                <a:solidFill>
                  <a:srgbClr val="FF0000"/>
                </a:solidFill>
                <a:prstDash val="solid"/>
                <a:round/>
                <a:headEnd type="none" w="med" len="med"/>
                <a:tailEnd type="triangle" w="med" len="med"/>
              </a:ln>
            </p:spPr>
          </p:cxnSp>
          <p:cxnSp>
            <p:nvCxnSpPr>
              <p:cNvPr id="373" name="Google Shape;373;p20"/>
              <p:cNvCxnSpPr/>
              <p:nvPr/>
            </p:nvCxnSpPr>
            <p:spPr>
              <a:xfrm rot="10800000">
                <a:off x="920172" y="1794303"/>
                <a:ext cx="795600" cy="873000"/>
              </a:xfrm>
              <a:prstGeom prst="straightConnector1">
                <a:avLst/>
              </a:prstGeom>
              <a:noFill/>
              <a:ln w="38100" cap="flat" cmpd="sng">
                <a:solidFill>
                  <a:srgbClr val="FF0000"/>
                </a:solidFill>
                <a:prstDash val="solid"/>
                <a:round/>
                <a:headEnd type="none" w="med" len="med"/>
                <a:tailEnd type="triangle" w="med" len="med"/>
              </a:ln>
            </p:spPr>
          </p:cxnSp>
          <p:cxnSp>
            <p:nvCxnSpPr>
              <p:cNvPr id="374" name="Google Shape;374;p20"/>
              <p:cNvCxnSpPr/>
              <p:nvPr/>
            </p:nvCxnSpPr>
            <p:spPr>
              <a:xfrm flipH="1">
                <a:off x="1002972" y="2790279"/>
                <a:ext cx="712800" cy="830700"/>
              </a:xfrm>
              <a:prstGeom prst="straightConnector1">
                <a:avLst/>
              </a:prstGeom>
              <a:noFill/>
              <a:ln w="38100" cap="flat" cmpd="sng">
                <a:solidFill>
                  <a:srgbClr val="FF0000"/>
                </a:solidFill>
                <a:prstDash val="solid"/>
                <a:round/>
                <a:headEnd type="none" w="med" len="med"/>
                <a:tailEnd type="triangle" w="med" len="med"/>
              </a:ln>
            </p:spPr>
          </p:cxnSp>
          <p:cxnSp>
            <p:nvCxnSpPr>
              <p:cNvPr id="375" name="Google Shape;375;p20"/>
              <p:cNvCxnSpPr/>
              <p:nvPr/>
            </p:nvCxnSpPr>
            <p:spPr>
              <a:xfrm>
                <a:off x="1883535" y="2776479"/>
                <a:ext cx="786600" cy="858300"/>
              </a:xfrm>
              <a:prstGeom prst="straightConnector1">
                <a:avLst/>
              </a:prstGeom>
              <a:noFill/>
              <a:ln w="38100" cap="flat" cmpd="sng">
                <a:solidFill>
                  <a:srgbClr val="FF0000"/>
                </a:solidFill>
                <a:prstDash val="solid"/>
                <a:round/>
                <a:headEnd type="none" w="med" len="med"/>
                <a:tailEnd type="triangle" w="med" len="med"/>
              </a:ln>
            </p:spPr>
          </p:cxnSp>
        </p:grpSp>
      </p:grpSp>
      <p:sp>
        <p:nvSpPr>
          <p:cNvPr id="376" name="Google Shape;376;p20"/>
          <p:cNvSpPr txBox="1"/>
          <p:nvPr/>
        </p:nvSpPr>
        <p:spPr>
          <a:xfrm>
            <a:off x="3270000" y="47425"/>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Type of search Algorithm</a:t>
            </a:r>
            <a:endParaRPr sz="1600"/>
          </a:p>
        </p:txBody>
      </p:sp>
      <p:sp>
        <p:nvSpPr>
          <p:cNvPr id="377" name="Google Shape;377;p20"/>
          <p:cNvSpPr txBox="1"/>
          <p:nvPr/>
        </p:nvSpPr>
        <p:spPr>
          <a:xfrm>
            <a:off x="2922750" y="478525"/>
            <a:ext cx="3298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Three Step Search (TSS)  Search</a:t>
            </a:r>
            <a:endParaRPr sz="1600"/>
          </a:p>
        </p:txBody>
      </p:sp>
      <p:pic>
        <p:nvPicPr>
          <p:cNvPr id="378" name="Google Shape;378;p20"/>
          <p:cNvPicPr preferRelativeResize="0"/>
          <p:nvPr/>
        </p:nvPicPr>
        <p:blipFill>
          <a:blip r:embed="rId4">
            <a:alphaModFix/>
          </a:blip>
          <a:stretch>
            <a:fillRect/>
          </a:stretch>
        </p:blipFill>
        <p:spPr>
          <a:xfrm>
            <a:off x="63944" y="4712365"/>
            <a:ext cx="290400" cy="310779"/>
          </a:xfrm>
          <a:prstGeom prst="rect">
            <a:avLst/>
          </a:prstGeom>
          <a:noFill/>
          <a:ln>
            <a:noFill/>
          </a:ln>
        </p:spPr>
      </p:pic>
      <p:sp>
        <p:nvSpPr>
          <p:cNvPr id="379" name="Google Shape;379;p20"/>
          <p:cNvSpPr txBox="1"/>
          <p:nvPr/>
        </p:nvSpPr>
        <p:spPr>
          <a:xfrm>
            <a:off x="333250" y="4667675"/>
            <a:ext cx="32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one pixel (For illustration purposes)</a:t>
            </a:r>
            <a:endParaRPr/>
          </a:p>
        </p:txBody>
      </p:sp>
      <p:cxnSp>
        <p:nvCxnSpPr>
          <p:cNvPr id="380" name="Google Shape;380;p20"/>
          <p:cNvCxnSpPr/>
          <p:nvPr/>
        </p:nvCxnSpPr>
        <p:spPr>
          <a:xfrm>
            <a:off x="391275" y="4455475"/>
            <a:ext cx="4431900" cy="0"/>
          </a:xfrm>
          <a:prstGeom prst="straightConnector1">
            <a:avLst/>
          </a:prstGeom>
          <a:noFill/>
          <a:ln w="19050" cap="flat" cmpd="sng">
            <a:solidFill>
              <a:schemeClr val="dk1"/>
            </a:solidFill>
            <a:prstDash val="solid"/>
            <a:round/>
            <a:headEnd type="none" w="med" len="med"/>
            <a:tailEnd type="none" w="med" len="med"/>
          </a:ln>
        </p:spPr>
      </p:cxnSp>
      <p:sp>
        <p:nvSpPr>
          <p:cNvPr id="381" name="Google Shape;381;p20"/>
          <p:cNvSpPr txBox="1"/>
          <p:nvPr/>
        </p:nvSpPr>
        <p:spPr>
          <a:xfrm>
            <a:off x="139975" y="869700"/>
            <a:ext cx="44937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Current Frame</a:t>
            </a:r>
            <a:endParaRPr/>
          </a:p>
        </p:txBody>
      </p:sp>
      <p:sp>
        <p:nvSpPr>
          <p:cNvPr id="382" name="Google Shape;382;p20"/>
          <p:cNvSpPr txBox="1"/>
          <p:nvPr/>
        </p:nvSpPr>
        <p:spPr>
          <a:xfrm>
            <a:off x="4633855" y="869700"/>
            <a:ext cx="44319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Next Frame</a:t>
            </a:r>
            <a:endParaRPr/>
          </a:p>
        </p:txBody>
      </p:sp>
      <p:sp>
        <p:nvSpPr>
          <p:cNvPr id="383" name="Google Shape;383;p20"/>
          <p:cNvSpPr/>
          <p:nvPr/>
        </p:nvSpPr>
        <p:spPr>
          <a:xfrm>
            <a:off x="6221250" y="2664175"/>
            <a:ext cx="173400" cy="1554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4" name="Google Shape;384;p20"/>
          <p:cNvPicPr preferRelativeResize="0"/>
          <p:nvPr/>
        </p:nvPicPr>
        <p:blipFill rotWithShape="1">
          <a:blip r:embed="rId5">
            <a:alphaModFix/>
          </a:blip>
          <a:srcRect l="6232" t="14306" r="9550" b="10949"/>
          <a:stretch/>
        </p:blipFill>
        <p:spPr>
          <a:xfrm>
            <a:off x="6526600" y="1439550"/>
            <a:ext cx="1046025" cy="937500"/>
          </a:xfrm>
          <a:prstGeom prst="rect">
            <a:avLst/>
          </a:prstGeom>
          <a:noFill/>
          <a:ln>
            <a:noFill/>
          </a:ln>
        </p:spPr>
      </p:pic>
      <p:cxnSp>
        <p:nvCxnSpPr>
          <p:cNvPr id="385" name="Google Shape;385;p20"/>
          <p:cNvCxnSpPr/>
          <p:nvPr/>
        </p:nvCxnSpPr>
        <p:spPr>
          <a:xfrm>
            <a:off x="1886350" y="2725250"/>
            <a:ext cx="979800" cy="0"/>
          </a:xfrm>
          <a:prstGeom prst="straightConnector1">
            <a:avLst/>
          </a:prstGeom>
          <a:noFill/>
          <a:ln w="38100" cap="flat" cmpd="sng">
            <a:solidFill>
              <a:srgbClr val="00FFFF"/>
            </a:solidFill>
            <a:prstDash val="solid"/>
            <a:round/>
            <a:headEnd type="none" w="med" len="med"/>
            <a:tailEnd type="triangle" w="med" len="med"/>
          </a:ln>
        </p:spPr>
      </p:cxnSp>
      <p:grpSp>
        <p:nvGrpSpPr>
          <p:cNvPr id="386" name="Google Shape;386;p20"/>
          <p:cNvGrpSpPr/>
          <p:nvPr/>
        </p:nvGrpSpPr>
        <p:grpSpPr>
          <a:xfrm>
            <a:off x="2497073" y="2300572"/>
            <a:ext cx="979800" cy="882600"/>
            <a:chOff x="2922748" y="2347347"/>
            <a:chExt cx="979800" cy="882600"/>
          </a:xfrm>
        </p:grpSpPr>
        <p:sp>
          <p:nvSpPr>
            <p:cNvPr id="387" name="Google Shape;387;p20"/>
            <p:cNvSpPr/>
            <p:nvPr/>
          </p:nvSpPr>
          <p:spPr>
            <a:xfrm>
              <a:off x="3325950" y="2722950"/>
              <a:ext cx="173400" cy="131400"/>
            </a:xfrm>
            <a:prstGeom prst="rect">
              <a:avLst/>
            </a:prstGeom>
            <a:solidFill>
              <a:srgbClr val="FF0000"/>
            </a:solidFill>
            <a:ln w="9525" cap="flat" cmpd="sng">
              <a:solidFill>
                <a:schemeClr val="accent6"/>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0"/>
            <p:cNvGrpSpPr/>
            <p:nvPr/>
          </p:nvGrpSpPr>
          <p:grpSpPr>
            <a:xfrm>
              <a:off x="2922748" y="2347347"/>
              <a:ext cx="979800" cy="882600"/>
              <a:chOff x="2498635" y="2309647"/>
              <a:chExt cx="979800" cy="882600"/>
            </a:xfrm>
          </p:grpSpPr>
          <p:cxnSp>
            <p:nvCxnSpPr>
              <p:cNvPr id="389" name="Google Shape;389;p20"/>
              <p:cNvCxnSpPr/>
              <p:nvPr/>
            </p:nvCxnSpPr>
            <p:spPr>
              <a:xfrm>
                <a:off x="3013435" y="2740747"/>
                <a:ext cx="465000" cy="0"/>
              </a:xfrm>
              <a:prstGeom prst="straightConnector1">
                <a:avLst/>
              </a:prstGeom>
              <a:noFill/>
              <a:ln w="38100" cap="flat" cmpd="sng">
                <a:solidFill>
                  <a:schemeClr val="accent6"/>
                </a:solidFill>
                <a:prstDash val="solid"/>
                <a:round/>
                <a:headEnd type="none" w="med" len="med"/>
                <a:tailEnd type="triangle" w="med" len="med"/>
              </a:ln>
            </p:spPr>
          </p:cxnSp>
          <p:cxnSp>
            <p:nvCxnSpPr>
              <p:cNvPr id="390" name="Google Shape;390;p20"/>
              <p:cNvCxnSpPr/>
              <p:nvPr/>
            </p:nvCxnSpPr>
            <p:spPr>
              <a:xfrm rot="10800000">
                <a:off x="2972335" y="2309647"/>
                <a:ext cx="0" cy="398100"/>
              </a:xfrm>
              <a:prstGeom prst="straightConnector1">
                <a:avLst/>
              </a:prstGeom>
              <a:noFill/>
              <a:ln w="38100" cap="flat" cmpd="sng">
                <a:solidFill>
                  <a:schemeClr val="accent6"/>
                </a:solidFill>
                <a:prstDash val="solid"/>
                <a:round/>
                <a:headEnd type="none" w="med" len="med"/>
                <a:tailEnd type="triangle" w="med" len="med"/>
              </a:ln>
            </p:spPr>
          </p:cxnSp>
          <p:cxnSp>
            <p:nvCxnSpPr>
              <p:cNvPr id="391" name="Google Shape;391;p20"/>
              <p:cNvCxnSpPr/>
              <p:nvPr/>
            </p:nvCxnSpPr>
            <p:spPr>
              <a:xfrm>
                <a:off x="2972335" y="2773747"/>
                <a:ext cx="0" cy="418500"/>
              </a:xfrm>
              <a:prstGeom prst="straightConnector1">
                <a:avLst/>
              </a:prstGeom>
              <a:noFill/>
              <a:ln w="38100" cap="flat" cmpd="sng">
                <a:solidFill>
                  <a:schemeClr val="accent6"/>
                </a:solidFill>
                <a:prstDash val="solid"/>
                <a:round/>
                <a:headEnd type="none" w="med" len="med"/>
                <a:tailEnd type="triangle" w="med" len="med"/>
              </a:ln>
            </p:spPr>
          </p:cxnSp>
          <p:cxnSp>
            <p:nvCxnSpPr>
              <p:cNvPr id="392" name="Google Shape;392;p20"/>
              <p:cNvCxnSpPr/>
              <p:nvPr/>
            </p:nvCxnSpPr>
            <p:spPr>
              <a:xfrm rot="10800000">
                <a:off x="2498635" y="2740747"/>
                <a:ext cx="432600" cy="0"/>
              </a:xfrm>
              <a:prstGeom prst="straightConnector1">
                <a:avLst/>
              </a:prstGeom>
              <a:noFill/>
              <a:ln w="38100" cap="flat" cmpd="sng">
                <a:solidFill>
                  <a:schemeClr val="accent6"/>
                </a:solidFill>
                <a:prstDash val="solid"/>
                <a:round/>
                <a:headEnd type="none" w="med" len="med"/>
                <a:tailEnd type="triangle" w="med" len="med"/>
              </a:ln>
            </p:spPr>
          </p:cxnSp>
          <p:cxnSp>
            <p:nvCxnSpPr>
              <p:cNvPr id="393" name="Google Shape;393;p20"/>
              <p:cNvCxnSpPr/>
              <p:nvPr/>
            </p:nvCxnSpPr>
            <p:spPr>
              <a:xfrm rot="10800000" flipH="1">
                <a:off x="3012251" y="2345530"/>
                <a:ext cx="399600" cy="374100"/>
              </a:xfrm>
              <a:prstGeom prst="straightConnector1">
                <a:avLst/>
              </a:prstGeom>
              <a:noFill/>
              <a:ln w="38100" cap="flat" cmpd="sng">
                <a:solidFill>
                  <a:schemeClr val="accent6"/>
                </a:solidFill>
                <a:prstDash val="solid"/>
                <a:round/>
                <a:headEnd type="none" w="med" len="med"/>
                <a:tailEnd type="triangle" w="med" len="med"/>
              </a:ln>
            </p:spPr>
          </p:cxnSp>
          <p:cxnSp>
            <p:nvCxnSpPr>
              <p:cNvPr id="394" name="Google Shape;394;p20"/>
              <p:cNvCxnSpPr/>
              <p:nvPr/>
            </p:nvCxnSpPr>
            <p:spPr>
              <a:xfrm rot="10800000">
                <a:off x="2554575" y="2345922"/>
                <a:ext cx="378000" cy="370200"/>
              </a:xfrm>
              <a:prstGeom prst="straightConnector1">
                <a:avLst/>
              </a:prstGeom>
              <a:noFill/>
              <a:ln w="38100" cap="flat" cmpd="sng">
                <a:solidFill>
                  <a:schemeClr val="accent6"/>
                </a:solidFill>
                <a:prstDash val="solid"/>
                <a:round/>
                <a:headEnd type="none" w="med" len="med"/>
                <a:tailEnd type="triangle" w="med" len="med"/>
              </a:ln>
            </p:spPr>
          </p:cxnSp>
          <p:cxnSp>
            <p:nvCxnSpPr>
              <p:cNvPr id="395" name="Google Shape;395;p20"/>
              <p:cNvCxnSpPr/>
              <p:nvPr/>
            </p:nvCxnSpPr>
            <p:spPr>
              <a:xfrm flipH="1">
                <a:off x="2593875" y="2768258"/>
                <a:ext cx="338700" cy="351900"/>
              </a:xfrm>
              <a:prstGeom prst="straightConnector1">
                <a:avLst/>
              </a:prstGeom>
              <a:noFill/>
              <a:ln w="38100" cap="flat" cmpd="sng">
                <a:solidFill>
                  <a:schemeClr val="accent6"/>
                </a:solidFill>
                <a:prstDash val="solid"/>
                <a:round/>
                <a:headEnd type="none" w="med" len="med"/>
                <a:tailEnd type="triangle" w="med" len="med"/>
              </a:ln>
            </p:spPr>
          </p:cxnSp>
          <p:cxnSp>
            <p:nvCxnSpPr>
              <p:cNvPr id="396" name="Google Shape;396;p20"/>
              <p:cNvCxnSpPr/>
              <p:nvPr/>
            </p:nvCxnSpPr>
            <p:spPr>
              <a:xfrm>
                <a:off x="3012251" y="2762407"/>
                <a:ext cx="373500" cy="363900"/>
              </a:xfrm>
              <a:prstGeom prst="straightConnector1">
                <a:avLst/>
              </a:prstGeom>
              <a:noFill/>
              <a:ln w="38100" cap="flat" cmpd="sng">
                <a:solidFill>
                  <a:schemeClr val="accent6"/>
                </a:solidFill>
                <a:prstDash val="solid"/>
                <a:round/>
                <a:headEnd type="none" w="med" len="med"/>
                <a:tailEnd type="triangle" w="med" len="med"/>
              </a:ln>
            </p:spPr>
          </p:cxnSp>
        </p:grpSp>
      </p:grpSp>
      <p:cxnSp>
        <p:nvCxnSpPr>
          <p:cNvPr id="397" name="Google Shape;397;p20"/>
          <p:cNvCxnSpPr/>
          <p:nvPr/>
        </p:nvCxnSpPr>
        <p:spPr>
          <a:xfrm rot="10800000">
            <a:off x="2553013" y="2336847"/>
            <a:ext cx="378000" cy="370200"/>
          </a:xfrm>
          <a:prstGeom prst="straightConnector1">
            <a:avLst/>
          </a:prstGeom>
          <a:noFill/>
          <a:ln w="38100" cap="flat" cmpd="sng">
            <a:solidFill>
              <a:srgbClr val="00FFFF"/>
            </a:solidFill>
            <a:prstDash val="solid"/>
            <a:round/>
            <a:headEnd type="none" w="med" len="med"/>
            <a:tailEnd type="triangle" w="med" len="med"/>
          </a:ln>
        </p:spPr>
      </p:cxnSp>
      <p:grpSp>
        <p:nvGrpSpPr>
          <p:cNvPr id="398" name="Google Shape;398;p20"/>
          <p:cNvGrpSpPr/>
          <p:nvPr/>
        </p:nvGrpSpPr>
        <p:grpSpPr>
          <a:xfrm>
            <a:off x="2176075" y="2072453"/>
            <a:ext cx="576900" cy="575102"/>
            <a:chOff x="878650" y="404884"/>
            <a:chExt cx="576900" cy="510657"/>
          </a:xfrm>
        </p:grpSpPr>
        <p:cxnSp>
          <p:nvCxnSpPr>
            <p:cNvPr id="399" name="Google Shape;399;p20"/>
            <p:cNvCxnSpPr/>
            <p:nvPr/>
          </p:nvCxnSpPr>
          <p:spPr>
            <a:xfrm>
              <a:off x="1181950" y="654034"/>
              <a:ext cx="273600" cy="0"/>
            </a:xfrm>
            <a:prstGeom prst="straightConnector1">
              <a:avLst/>
            </a:prstGeom>
            <a:noFill/>
            <a:ln w="38100" cap="flat" cmpd="sng">
              <a:solidFill>
                <a:srgbClr val="0000FF"/>
              </a:solidFill>
              <a:prstDash val="solid"/>
              <a:round/>
              <a:headEnd type="none" w="med" len="med"/>
              <a:tailEnd type="triangle" w="med" len="med"/>
            </a:ln>
          </p:spPr>
        </p:cxnSp>
        <p:cxnSp>
          <p:nvCxnSpPr>
            <p:cNvPr id="400" name="Google Shape;400;p20"/>
            <p:cNvCxnSpPr/>
            <p:nvPr/>
          </p:nvCxnSpPr>
          <p:spPr>
            <a:xfrm rot="10800000">
              <a:off x="1157873" y="404884"/>
              <a:ext cx="0" cy="230100"/>
            </a:xfrm>
            <a:prstGeom prst="straightConnector1">
              <a:avLst/>
            </a:prstGeom>
            <a:noFill/>
            <a:ln w="38100" cap="flat" cmpd="sng">
              <a:solidFill>
                <a:srgbClr val="0000FF"/>
              </a:solidFill>
              <a:prstDash val="solid"/>
              <a:round/>
              <a:headEnd type="none" w="med" len="med"/>
              <a:tailEnd type="triangle" w="med" len="med"/>
            </a:ln>
          </p:spPr>
        </p:cxnSp>
        <p:cxnSp>
          <p:nvCxnSpPr>
            <p:cNvPr id="401" name="Google Shape;401;p20"/>
            <p:cNvCxnSpPr/>
            <p:nvPr/>
          </p:nvCxnSpPr>
          <p:spPr>
            <a:xfrm>
              <a:off x="1157873" y="673141"/>
              <a:ext cx="0" cy="242400"/>
            </a:xfrm>
            <a:prstGeom prst="straightConnector1">
              <a:avLst/>
            </a:prstGeom>
            <a:noFill/>
            <a:ln w="38100" cap="flat" cmpd="sng">
              <a:solidFill>
                <a:srgbClr val="0000FF"/>
              </a:solidFill>
              <a:prstDash val="solid"/>
              <a:round/>
              <a:headEnd type="none" w="med" len="med"/>
              <a:tailEnd type="triangle" w="med" len="med"/>
            </a:ln>
          </p:spPr>
        </p:cxnSp>
        <p:cxnSp>
          <p:nvCxnSpPr>
            <p:cNvPr id="402" name="Google Shape;402;p20"/>
            <p:cNvCxnSpPr/>
            <p:nvPr/>
          </p:nvCxnSpPr>
          <p:spPr>
            <a:xfrm rot="10800000">
              <a:off x="878650" y="654062"/>
              <a:ext cx="255000" cy="0"/>
            </a:xfrm>
            <a:prstGeom prst="straightConnector1">
              <a:avLst/>
            </a:prstGeom>
            <a:noFill/>
            <a:ln w="38100" cap="flat" cmpd="sng">
              <a:solidFill>
                <a:srgbClr val="0000FF"/>
              </a:solidFill>
              <a:prstDash val="solid"/>
              <a:round/>
              <a:headEnd type="none" w="med" len="med"/>
              <a:tailEnd type="triangle" w="med" len="med"/>
            </a:ln>
          </p:spPr>
        </p:cxnSp>
        <p:cxnSp>
          <p:nvCxnSpPr>
            <p:cNvPr id="403" name="Google Shape;403;p20"/>
            <p:cNvCxnSpPr/>
            <p:nvPr/>
          </p:nvCxnSpPr>
          <p:spPr>
            <a:xfrm rot="10800000" flipH="1">
              <a:off x="1181309" y="425266"/>
              <a:ext cx="235200" cy="216600"/>
            </a:xfrm>
            <a:prstGeom prst="straightConnector1">
              <a:avLst/>
            </a:prstGeom>
            <a:noFill/>
            <a:ln w="38100" cap="flat" cmpd="sng">
              <a:solidFill>
                <a:srgbClr val="0000FF"/>
              </a:solidFill>
              <a:prstDash val="solid"/>
              <a:round/>
              <a:headEnd type="none" w="med" len="med"/>
              <a:tailEnd type="triangle" w="med" len="med"/>
            </a:ln>
          </p:spPr>
        </p:cxnSp>
        <p:cxnSp>
          <p:nvCxnSpPr>
            <p:cNvPr id="404" name="Google Shape;404;p20"/>
            <p:cNvCxnSpPr/>
            <p:nvPr/>
          </p:nvCxnSpPr>
          <p:spPr>
            <a:xfrm rot="10800000">
              <a:off x="912138" y="425334"/>
              <a:ext cx="222300" cy="214500"/>
            </a:xfrm>
            <a:prstGeom prst="straightConnector1">
              <a:avLst/>
            </a:prstGeom>
            <a:noFill/>
            <a:ln w="38100" cap="flat" cmpd="sng">
              <a:solidFill>
                <a:srgbClr val="0000FF"/>
              </a:solidFill>
              <a:prstDash val="solid"/>
              <a:round/>
              <a:headEnd type="none" w="med" len="med"/>
              <a:tailEnd type="triangle" w="med" len="med"/>
            </a:ln>
          </p:spPr>
        </p:cxnSp>
        <p:cxnSp>
          <p:nvCxnSpPr>
            <p:cNvPr id="405" name="Google Shape;405;p20"/>
            <p:cNvCxnSpPr/>
            <p:nvPr/>
          </p:nvCxnSpPr>
          <p:spPr>
            <a:xfrm flipH="1">
              <a:off x="935238" y="670029"/>
              <a:ext cx="199200" cy="204000"/>
            </a:xfrm>
            <a:prstGeom prst="straightConnector1">
              <a:avLst/>
            </a:prstGeom>
            <a:noFill/>
            <a:ln w="38100" cap="flat" cmpd="sng">
              <a:solidFill>
                <a:srgbClr val="0000FF"/>
              </a:solidFill>
              <a:prstDash val="solid"/>
              <a:round/>
              <a:headEnd type="none" w="med" len="med"/>
              <a:tailEnd type="triangle" w="med" len="med"/>
            </a:ln>
          </p:spPr>
        </p:cxnSp>
        <p:cxnSp>
          <p:nvCxnSpPr>
            <p:cNvPr id="406" name="Google Shape;406;p20"/>
            <p:cNvCxnSpPr/>
            <p:nvPr/>
          </p:nvCxnSpPr>
          <p:spPr>
            <a:xfrm>
              <a:off x="1181309" y="666641"/>
              <a:ext cx="219900" cy="210900"/>
            </a:xfrm>
            <a:prstGeom prst="straightConnector1">
              <a:avLst/>
            </a:prstGeom>
            <a:noFill/>
            <a:ln w="38100" cap="flat" cmpd="sng">
              <a:solidFill>
                <a:srgbClr val="0000FF"/>
              </a:solidFill>
              <a:prstDash val="solid"/>
              <a:round/>
              <a:headEnd type="none" w="med" len="med"/>
              <a:tailEnd type="triangle" w="med" len="med"/>
            </a:ln>
          </p:spPr>
        </p:cxnSp>
        <p:sp>
          <p:nvSpPr>
            <p:cNvPr id="407" name="Google Shape;407;p20"/>
            <p:cNvSpPr/>
            <p:nvPr/>
          </p:nvSpPr>
          <p:spPr>
            <a:xfrm>
              <a:off x="1071175" y="582504"/>
              <a:ext cx="173400" cy="155400"/>
            </a:xfrm>
            <a:prstGeom prst="rect">
              <a:avLst/>
            </a:prstGeom>
            <a:solidFill>
              <a:srgbClr val="FF0000"/>
            </a:solidFill>
            <a:ln w="9525" cap="flat" cmpd="sng">
              <a:solidFill>
                <a:srgbClr val="0000FF"/>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8" name="Google Shape;408;p20"/>
          <p:cNvCxnSpPr/>
          <p:nvPr/>
        </p:nvCxnSpPr>
        <p:spPr>
          <a:xfrm flipH="1">
            <a:off x="2232663" y="2371060"/>
            <a:ext cx="199200" cy="229800"/>
          </a:xfrm>
          <a:prstGeom prst="straightConnector1">
            <a:avLst/>
          </a:prstGeom>
          <a:noFill/>
          <a:ln w="38100" cap="flat" cmpd="sng">
            <a:solidFill>
              <a:srgbClr val="00FFFF"/>
            </a:solidFill>
            <a:prstDash val="solid"/>
            <a:round/>
            <a:headEnd type="none" w="med" len="med"/>
            <a:tailEnd type="triangle" w="med" len="med"/>
          </a:ln>
        </p:spPr>
      </p:cxnSp>
      <p:pic>
        <p:nvPicPr>
          <p:cNvPr id="409" name="Google Shape;409;p20"/>
          <p:cNvPicPr preferRelativeResize="0"/>
          <p:nvPr/>
        </p:nvPicPr>
        <p:blipFill rotWithShape="1">
          <a:blip r:embed="rId5">
            <a:alphaModFix/>
          </a:blip>
          <a:srcRect l="6232" t="14306" r="9550" b="10949"/>
          <a:stretch/>
        </p:blipFill>
        <p:spPr>
          <a:xfrm>
            <a:off x="1688201" y="2658526"/>
            <a:ext cx="290400" cy="2602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21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6"/>
                                        </p:tgtEl>
                                        <p:attrNameLst>
                                          <p:attrName>style.visibility</p:attrName>
                                        </p:attrNameLst>
                                      </p:cBhvr>
                                      <p:to>
                                        <p:strVal val="visible"/>
                                      </p:to>
                                    </p:set>
                                    <p:animEffect transition="in" filter="fade">
                                      <p:cBhvr>
                                        <p:cTn id="17" dur="1000"/>
                                        <p:tgtEl>
                                          <p:spTgt spid="3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7"/>
                                        </p:tgtEl>
                                        <p:attrNameLst>
                                          <p:attrName>style.visibility</p:attrName>
                                        </p:attrNameLst>
                                      </p:cBhvr>
                                      <p:to>
                                        <p:strVal val="visible"/>
                                      </p:to>
                                    </p:set>
                                    <p:animEffect transition="in" filter="fade">
                                      <p:cBhvr>
                                        <p:cTn id="22" dur="1"/>
                                        <p:tgtEl>
                                          <p:spTgt spid="3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8"/>
                                        </p:tgtEl>
                                        <p:attrNameLst>
                                          <p:attrName>style.visibility</p:attrName>
                                        </p:attrNameLst>
                                      </p:cBhvr>
                                      <p:to>
                                        <p:strVal val="visible"/>
                                      </p:to>
                                    </p:set>
                                    <p:animEffect transition="in" filter="fade">
                                      <p:cBhvr>
                                        <p:cTn id="27" dur="1000"/>
                                        <p:tgtEl>
                                          <p:spTgt spid="3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8"/>
                                        </p:tgtEl>
                                        <p:attrNameLst>
                                          <p:attrName>style.visibility</p:attrName>
                                        </p:attrNameLst>
                                      </p:cBhvr>
                                      <p:to>
                                        <p:strVal val="visible"/>
                                      </p:to>
                                    </p:set>
                                    <p:animEffect transition="in" filter="fade">
                                      <p:cBhvr>
                                        <p:cTn id="32" dur="1000"/>
                                        <p:tgtEl>
                                          <p:spTgt spid="40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9"/>
                                        </p:tgtEl>
                                        <p:attrNameLst>
                                          <p:attrName>style.visibility</p:attrName>
                                        </p:attrNameLst>
                                      </p:cBhvr>
                                      <p:to>
                                        <p:strVal val="visible"/>
                                      </p:to>
                                    </p:set>
                                    <p:animEffect transition="in" filter="fade">
                                      <p:cBhvr>
                                        <p:cTn id="37" dur="1000"/>
                                        <p:tgtEl>
                                          <p:spTgt spid="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21"/>
          <p:cNvPicPr preferRelativeResize="0"/>
          <p:nvPr/>
        </p:nvPicPr>
        <p:blipFill rotWithShape="1">
          <a:blip r:embed="rId3">
            <a:alphaModFix/>
          </a:blip>
          <a:srcRect l="38747" t="56721" r="42563" b="18533"/>
          <a:stretch/>
        </p:blipFill>
        <p:spPr>
          <a:xfrm>
            <a:off x="189550" y="1269900"/>
            <a:ext cx="4388675" cy="3214975"/>
          </a:xfrm>
          <a:prstGeom prst="rect">
            <a:avLst/>
          </a:prstGeom>
          <a:noFill/>
          <a:ln>
            <a:noFill/>
          </a:ln>
        </p:spPr>
      </p:pic>
      <p:grpSp>
        <p:nvGrpSpPr>
          <p:cNvPr id="415" name="Google Shape;415;p21"/>
          <p:cNvGrpSpPr/>
          <p:nvPr/>
        </p:nvGrpSpPr>
        <p:grpSpPr>
          <a:xfrm>
            <a:off x="167925" y="1088063"/>
            <a:ext cx="4431913" cy="3401163"/>
            <a:chOff x="162663" y="1054313"/>
            <a:chExt cx="4431913" cy="3401163"/>
          </a:xfrm>
        </p:grpSpPr>
        <p:grpSp>
          <p:nvGrpSpPr>
            <p:cNvPr id="416" name="Google Shape;416;p21"/>
            <p:cNvGrpSpPr/>
            <p:nvPr/>
          </p:nvGrpSpPr>
          <p:grpSpPr>
            <a:xfrm>
              <a:off x="162675" y="1291625"/>
              <a:ext cx="4431900" cy="3163850"/>
              <a:chOff x="162675" y="910625"/>
              <a:chExt cx="4431900" cy="3163850"/>
            </a:xfrm>
          </p:grpSpPr>
          <p:cxnSp>
            <p:nvCxnSpPr>
              <p:cNvPr id="417" name="Google Shape;417;p21"/>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418" name="Google Shape;418;p21"/>
              <p:cNvGrpSpPr/>
              <p:nvPr/>
            </p:nvGrpSpPr>
            <p:grpSpPr>
              <a:xfrm>
                <a:off x="162675" y="910625"/>
                <a:ext cx="4431900" cy="3163850"/>
                <a:chOff x="162675" y="910625"/>
                <a:chExt cx="4431900" cy="3163850"/>
              </a:xfrm>
            </p:grpSpPr>
            <p:cxnSp>
              <p:nvCxnSpPr>
                <p:cNvPr id="419" name="Google Shape;419;p21"/>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0" name="Google Shape;420;p21"/>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1" name="Google Shape;421;p21"/>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2" name="Google Shape;422;p21"/>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3" name="Google Shape;423;p21"/>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4" name="Google Shape;424;p21"/>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5" name="Google Shape;425;p21"/>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6" name="Google Shape;426;p21"/>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27" name="Google Shape;427;p21"/>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28" name="Google Shape;428;p21"/>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29" name="Google Shape;429;p21"/>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0" name="Google Shape;430;p21"/>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1" name="Google Shape;431;p21"/>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2" name="Google Shape;432;p21"/>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3" name="Google Shape;433;p21"/>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4" name="Google Shape;434;p21"/>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5" name="Google Shape;435;p21"/>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6" name="Google Shape;436;p21"/>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437" name="Google Shape;437;p21"/>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8" name="Google Shape;438;p21"/>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9" name="Google Shape;439;p21"/>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0" name="Google Shape;440;p21"/>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1" name="Google Shape;441;p21"/>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2" name="Google Shape;442;p21"/>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3" name="Google Shape;443;p21"/>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4" name="Google Shape;444;p21"/>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5" name="Google Shape;445;p21"/>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6" name="Google Shape;446;p21"/>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21"/>
            <p:cNvGrpSpPr/>
            <p:nvPr/>
          </p:nvGrpSpPr>
          <p:grpSpPr>
            <a:xfrm>
              <a:off x="162663" y="1054313"/>
              <a:ext cx="4431900" cy="3163850"/>
              <a:chOff x="162675" y="910625"/>
              <a:chExt cx="4431900" cy="3163850"/>
            </a:xfrm>
          </p:grpSpPr>
          <p:cxnSp>
            <p:nvCxnSpPr>
              <p:cNvPr id="448" name="Google Shape;448;p21"/>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49" name="Google Shape;449;p21"/>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0" name="Google Shape;450;p21"/>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1" name="Google Shape;451;p21"/>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2" name="Google Shape;452;p21"/>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3" name="Google Shape;453;p21"/>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4" name="Google Shape;454;p21"/>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5" name="Google Shape;455;p21"/>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56" name="Google Shape;456;p21"/>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57" name="Google Shape;457;p21"/>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58" name="Google Shape;458;p21"/>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59" name="Google Shape;459;p21"/>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0" name="Google Shape;460;p21"/>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1" name="Google Shape;461;p21"/>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2" name="Google Shape;462;p21"/>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3" name="Google Shape;463;p21"/>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4" name="Google Shape;464;p21"/>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5" name="Google Shape;465;p21"/>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466" name="Google Shape;466;p21"/>
          <p:cNvGrpSpPr/>
          <p:nvPr/>
        </p:nvGrpSpPr>
        <p:grpSpPr>
          <a:xfrm>
            <a:off x="800650" y="1710050"/>
            <a:ext cx="2065500" cy="2079900"/>
            <a:chOff x="800650" y="1710050"/>
            <a:chExt cx="2065500" cy="2079900"/>
          </a:xfrm>
        </p:grpSpPr>
        <p:cxnSp>
          <p:nvCxnSpPr>
            <p:cNvPr id="467" name="Google Shape;467;p21"/>
            <p:cNvCxnSpPr>
              <a:stCxn id="468" idx="0"/>
            </p:cNvCxnSpPr>
            <p:nvPr/>
          </p:nvCxnSpPr>
          <p:spPr>
            <a:xfrm rot="10800000">
              <a:off x="1799650" y="1710050"/>
              <a:ext cx="0" cy="937500"/>
            </a:xfrm>
            <a:prstGeom prst="straightConnector1">
              <a:avLst/>
            </a:prstGeom>
            <a:noFill/>
            <a:ln w="38100" cap="flat" cmpd="sng">
              <a:solidFill>
                <a:srgbClr val="FF0000"/>
              </a:solidFill>
              <a:prstDash val="solid"/>
              <a:round/>
              <a:headEnd type="none" w="med" len="med"/>
              <a:tailEnd type="triangle" w="med" len="med"/>
            </a:ln>
          </p:spPr>
        </p:cxnSp>
        <p:grpSp>
          <p:nvGrpSpPr>
            <p:cNvPr id="469" name="Google Shape;469;p21"/>
            <p:cNvGrpSpPr/>
            <p:nvPr/>
          </p:nvGrpSpPr>
          <p:grpSpPr>
            <a:xfrm>
              <a:off x="800650" y="1793278"/>
              <a:ext cx="2065500" cy="1996672"/>
              <a:chOff x="800650" y="1793278"/>
              <a:chExt cx="2065500" cy="1996672"/>
            </a:xfrm>
          </p:grpSpPr>
          <p:cxnSp>
            <p:nvCxnSpPr>
              <p:cNvPr id="470" name="Google Shape;470;p21"/>
              <p:cNvCxnSpPr>
                <a:stCxn id="468" idx="3"/>
              </p:cNvCxnSpPr>
              <p:nvPr/>
            </p:nvCxnSpPr>
            <p:spPr>
              <a:xfrm>
                <a:off x="1886350" y="2725250"/>
                <a:ext cx="979800" cy="0"/>
              </a:xfrm>
              <a:prstGeom prst="straightConnector1">
                <a:avLst/>
              </a:prstGeom>
              <a:noFill/>
              <a:ln w="38100" cap="flat" cmpd="sng">
                <a:solidFill>
                  <a:srgbClr val="FF0000"/>
                </a:solidFill>
                <a:prstDash val="solid"/>
                <a:round/>
                <a:headEnd type="none" w="med" len="med"/>
                <a:tailEnd type="triangle" w="med" len="med"/>
              </a:ln>
            </p:spPr>
          </p:cxnSp>
          <p:sp>
            <p:nvSpPr>
              <p:cNvPr id="468" name="Google Shape;468;p21"/>
              <p:cNvSpPr/>
              <p:nvPr/>
            </p:nvSpPr>
            <p:spPr>
              <a:xfrm>
                <a:off x="1712950" y="2647550"/>
                <a:ext cx="173400" cy="1554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1" name="Google Shape;471;p21"/>
              <p:cNvCxnSpPr>
                <a:stCxn id="468" idx="2"/>
              </p:cNvCxnSpPr>
              <p:nvPr/>
            </p:nvCxnSpPr>
            <p:spPr>
              <a:xfrm>
                <a:off x="1799650" y="2802950"/>
                <a:ext cx="0" cy="987000"/>
              </a:xfrm>
              <a:prstGeom prst="straightConnector1">
                <a:avLst/>
              </a:prstGeom>
              <a:noFill/>
              <a:ln w="38100" cap="flat" cmpd="sng">
                <a:solidFill>
                  <a:srgbClr val="FF0000"/>
                </a:solidFill>
                <a:prstDash val="solid"/>
                <a:round/>
                <a:headEnd type="none" w="med" len="med"/>
                <a:tailEnd type="triangle" w="med" len="med"/>
              </a:ln>
            </p:spPr>
          </p:cxnSp>
          <p:cxnSp>
            <p:nvCxnSpPr>
              <p:cNvPr id="472" name="Google Shape;472;p21"/>
              <p:cNvCxnSpPr>
                <a:stCxn id="468" idx="1"/>
              </p:cNvCxnSpPr>
              <p:nvPr/>
            </p:nvCxnSpPr>
            <p:spPr>
              <a:xfrm rot="10800000">
                <a:off x="800650" y="2725250"/>
                <a:ext cx="912300" cy="0"/>
              </a:xfrm>
              <a:prstGeom prst="straightConnector1">
                <a:avLst/>
              </a:prstGeom>
              <a:noFill/>
              <a:ln w="38100" cap="flat" cmpd="sng">
                <a:solidFill>
                  <a:srgbClr val="FF0000"/>
                </a:solidFill>
                <a:prstDash val="solid"/>
                <a:round/>
                <a:headEnd type="none" w="med" len="med"/>
                <a:tailEnd type="triangle" w="med" len="med"/>
              </a:ln>
            </p:spPr>
          </p:cxnSp>
          <p:cxnSp>
            <p:nvCxnSpPr>
              <p:cNvPr id="473" name="Google Shape;473;p21"/>
              <p:cNvCxnSpPr/>
              <p:nvPr/>
            </p:nvCxnSpPr>
            <p:spPr>
              <a:xfrm rot="10800000" flipH="1">
                <a:off x="1883535" y="1793278"/>
                <a:ext cx="841800" cy="882300"/>
              </a:xfrm>
              <a:prstGeom prst="straightConnector1">
                <a:avLst/>
              </a:prstGeom>
              <a:noFill/>
              <a:ln w="38100" cap="flat" cmpd="sng">
                <a:solidFill>
                  <a:srgbClr val="FF0000"/>
                </a:solidFill>
                <a:prstDash val="solid"/>
                <a:round/>
                <a:headEnd type="none" w="med" len="med"/>
                <a:tailEnd type="triangle" w="med" len="med"/>
              </a:ln>
            </p:spPr>
          </p:cxnSp>
          <p:cxnSp>
            <p:nvCxnSpPr>
              <p:cNvPr id="474" name="Google Shape;474;p21"/>
              <p:cNvCxnSpPr/>
              <p:nvPr/>
            </p:nvCxnSpPr>
            <p:spPr>
              <a:xfrm rot="10800000">
                <a:off x="920172" y="1794303"/>
                <a:ext cx="795600" cy="873000"/>
              </a:xfrm>
              <a:prstGeom prst="straightConnector1">
                <a:avLst/>
              </a:prstGeom>
              <a:noFill/>
              <a:ln w="38100" cap="flat" cmpd="sng">
                <a:solidFill>
                  <a:srgbClr val="FF0000"/>
                </a:solidFill>
                <a:prstDash val="solid"/>
                <a:round/>
                <a:headEnd type="none" w="med" len="med"/>
                <a:tailEnd type="triangle" w="med" len="med"/>
              </a:ln>
            </p:spPr>
          </p:cxnSp>
          <p:cxnSp>
            <p:nvCxnSpPr>
              <p:cNvPr id="475" name="Google Shape;475;p21"/>
              <p:cNvCxnSpPr/>
              <p:nvPr/>
            </p:nvCxnSpPr>
            <p:spPr>
              <a:xfrm flipH="1">
                <a:off x="1002972" y="2790279"/>
                <a:ext cx="712800" cy="830700"/>
              </a:xfrm>
              <a:prstGeom prst="straightConnector1">
                <a:avLst/>
              </a:prstGeom>
              <a:noFill/>
              <a:ln w="38100" cap="flat" cmpd="sng">
                <a:solidFill>
                  <a:srgbClr val="FF0000"/>
                </a:solidFill>
                <a:prstDash val="solid"/>
                <a:round/>
                <a:headEnd type="none" w="med" len="med"/>
                <a:tailEnd type="triangle" w="med" len="med"/>
              </a:ln>
            </p:spPr>
          </p:cxnSp>
          <p:cxnSp>
            <p:nvCxnSpPr>
              <p:cNvPr id="476" name="Google Shape;476;p21"/>
              <p:cNvCxnSpPr/>
              <p:nvPr/>
            </p:nvCxnSpPr>
            <p:spPr>
              <a:xfrm>
                <a:off x="1883535" y="2776479"/>
                <a:ext cx="786600" cy="858300"/>
              </a:xfrm>
              <a:prstGeom prst="straightConnector1">
                <a:avLst/>
              </a:prstGeom>
              <a:noFill/>
              <a:ln w="38100" cap="flat" cmpd="sng">
                <a:solidFill>
                  <a:srgbClr val="FF0000"/>
                </a:solidFill>
                <a:prstDash val="solid"/>
                <a:round/>
                <a:headEnd type="none" w="med" len="med"/>
                <a:tailEnd type="triangle" w="med" len="med"/>
              </a:ln>
            </p:spPr>
          </p:cxnSp>
        </p:grpSp>
      </p:grpSp>
      <p:sp>
        <p:nvSpPr>
          <p:cNvPr id="477" name="Google Shape;477;p21"/>
          <p:cNvSpPr txBox="1"/>
          <p:nvPr/>
        </p:nvSpPr>
        <p:spPr>
          <a:xfrm>
            <a:off x="3270000" y="47425"/>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Type of search Algorithm</a:t>
            </a:r>
            <a:endParaRPr sz="1600"/>
          </a:p>
        </p:txBody>
      </p:sp>
      <p:sp>
        <p:nvSpPr>
          <p:cNvPr id="478" name="Google Shape;478;p21"/>
          <p:cNvSpPr txBox="1"/>
          <p:nvPr/>
        </p:nvSpPr>
        <p:spPr>
          <a:xfrm>
            <a:off x="2922750" y="478525"/>
            <a:ext cx="3298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New Three Step Search (NTSS) </a:t>
            </a:r>
            <a:endParaRPr sz="1600"/>
          </a:p>
        </p:txBody>
      </p:sp>
      <p:pic>
        <p:nvPicPr>
          <p:cNvPr id="479" name="Google Shape;479;p21"/>
          <p:cNvPicPr preferRelativeResize="0"/>
          <p:nvPr/>
        </p:nvPicPr>
        <p:blipFill>
          <a:blip r:embed="rId4">
            <a:alphaModFix/>
          </a:blip>
          <a:stretch>
            <a:fillRect/>
          </a:stretch>
        </p:blipFill>
        <p:spPr>
          <a:xfrm>
            <a:off x="63944" y="4712365"/>
            <a:ext cx="290400" cy="310779"/>
          </a:xfrm>
          <a:prstGeom prst="rect">
            <a:avLst/>
          </a:prstGeom>
          <a:noFill/>
          <a:ln>
            <a:noFill/>
          </a:ln>
        </p:spPr>
      </p:pic>
      <p:sp>
        <p:nvSpPr>
          <p:cNvPr id="480" name="Google Shape;480;p21"/>
          <p:cNvSpPr txBox="1"/>
          <p:nvPr/>
        </p:nvSpPr>
        <p:spPr>
          <a:xfrm>
            <a:off x="333250" y="4667675"/>
            <a:ext cx="32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one pixel (For illustration purposes)</a:t>
            </a:r>
            <a:endParaRPr/>
          </a:p>
        </p:txBody>
      </p:sp>
      <p:sp>
        <p:nvSpPr>
          <p:cNvPr id="481" name="Google Shape;481;p21"/>
          <p:cNvSpPr txBox="1"/>
          <p:nvPr/>
        </p:nvSpPr>
        <p:spPr>
          <a:xfrm>
            <a:off x="139975" y="869700"/>
            <a:ext cx="44937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Current Frame</a:t>
            </a:r>
            <a:endParaRPr/>
          </a:p>
        </p:txBody>
      </p:sp>
      <p:cxnSp>
        <p:nvCxnSpPr>
          <p:cNvPr id="482" name="Google Shape;482;p21"/>
          <p:cNvCxnSpPr/>
          <p:nvPr/>
        </p:nvCxnSpPr>
        <p:spPr>
          <a:xfrm>
            <a:off x="1886350" y="2725250"/>
            <a:ext cx="979800" cy="0"/>
          </a:xfrm>
          <a:prstGeom prst="straightConnector1">
            <a:avLst/>
          </a:prstGeom>
          <a:noFill/>
          <a:ln w="38100" cap="flat" cmpd="sng">
            <a:solidFill>
              <a:srgbClr val="00FFFF"/>
            </a:solidFill>
            <a:prstDash val="solid"/>
            <a:round/>
            <a:headEnd type="none" w="med" len="med"/>
            <a:tailEnd type="triangle" w="med" len="med"/>
          </a:ln>
        </p:spPr>
      </p:cxnSp>
      <p:grpSp>
        <p:nvGrpSpPr>
          <p:cNvPr id="483" name="Google Shape;483;p21"/>
          <p:cNvGrpSpPr/>
          <p:nvPr/>
        </p:nvGrpSpPr>
        <p:grpSpPr>
          <a:xfrm>
            <a:off x="2497073" y="2300572"/>
            <a:ext cx="979800" cy="882600"/>
            <a:chOff x="2922748" y="2347347"/>
            <a:chExt cx="979800" cy="882600"/>
          </a:xfrm>
        </p:grpSpPr>
        <p:sp>
          <p:nvSpPr>
            <p:cNvPr id="484" name="Google Shape;484;p21"/>
            <p:cNvSpPr/>
            <p:nvPr/>
          </p:nvSpPr>
          <p:spPr>
            <a:xfrm>
              <a:off x="3325950" y="2722950"/>
              <a:ext cx="173400" cy="131400"/>
            </a:xfrm>
            <a:prstGeom prst="rect">
              <a:avLst/>
            </a:prstGeom>
            <a:solidFill>
              <a:srgbClr val="FF0000"/>
            </a:solidFill>
            <a:ln w="9525" cap="flat" cmpd="sng">
              <a:solidFill>
                <a:schemeClr val="accent6"/>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21"/>
            <p:cNvGrpSpPr/>
            <p:nvPr/>
          </p:nvGrpSpPr>
          <p:grpSpPr>
            <a:xfrm>
              <a:off x="2922748" y="2347347"/>
              <a:ext cx="979800" cy="882600"/>
              <a:chOff x="2498635" y="2309647"/>
              <a:chExt cx="979800" cy="882600"/>
            </a:xfrm>
          </p:grpSpPr>
          <p:cxnSp>
            <p:nvCxnSpPr>
              <p:cNvPr id="486" name="Google Shape;486;p21"/>
              <p:cNvCxnSpPr/>
              <p:nvPr/>
            </p:nvCxnSpPr>
            <p:spPr>
              <a:xfrm>
                <a:off x="3013435" y="2740747"/>
                <a:ext cx="465000" cy="0"/>
              </a:xfrm>
              <a:prstGeom prst="straightConnector1">
                <a:avLst/>
              </a:prstGeom>
              <a:noFill/>
              <a:ln w="38100" cap="flat" cmpd="sng">
                <a:solidFill>
                  <a:schemeClr val="accent6"/>
                </a:solidFill>
                <a:prstDash val="solid"/>
                <a:round/>
                <a:headEnd type="none" w="med" len="med"/>
                <a:tailEnd type="triangle" w="med" len="med"/>
              </a:ln>
            </p:spPr>
          </p:cxnSp>
          <p:cxnSp>
            <p:nvCxnSpPr>
              <p:cNvPr id="487" name="Google Shape;487;p21"/>
              <p:cNvCxnSpPr/>
              <p:nvPr/>
            </p:nvCxnSpPr>
            <p:spPr>
              <a:xfrm rot="10800000">
                <a:off x="2972335" y="2309647"/>
                <a:ext cx="0" cy="398100"/>
              </a:xfrm>
              <a:prstGeom prst="straightConnector1">
                <a:avLst/>
              </a:prstGeom>
              <a:noFill/>
              <a:ln w="38100" cap="flat" cmpd="sng">
                <a:solidFill>
                  <a:schemeClr val="accent6"/>
                </a:solidFill>
                <a:prstDash val="solid"/>
                <a:round/>
                <a:headEnd type="none" w="med" len="med"/>
                <a:tailEnd type="triangle" w="med" len="med"/>
              </a:ln>
            </p:spPr>
          </p:cxnSp>
          <p:cxnSp>
            <p:nvCxnSpPr>
              <p:cNvPr id="488" name="Google Shape;488;p21"/>
              <p:cNvCxnSpPr/>
              <p:nvPr/>
            </p:nvCxnSpPr>
            <p:spPr>
              <a:xfrm>
                <a:off x="2972335" y="2773747"/>
                <a:ext cx="0" cy="418500"/>
              </a:xfrm>
              <a:prstGeom prst="straightConnector1">
                <a:avLst/>
              </a:prstGeom>
              <a:noFill/>
              <a:ln w="38100" cap="flat" cmpd="sng">
                <a:solidFill>
                  <a:schemeClr val="accent6"/>
                </a:solidFill>
                <a:prstDash val="solid"/>
                <a:round/>
                <a:headEnd type="none" w="med" len="med"/>
                <a:tailEnd type="triangle" w="med" len="med"/>
              </a:ln>
            </p:spPr>
          </p:cxnSp>
          <p:cxnSp>
            <p:nvCxnSpPr>
              <p:cNvPr id="489" name="Google Shape;489;p21"/>
              <p:cNvCxnSpPr/>
              <p:nvPr/>
            </p:nvCxnSpPr>
            <p:spPr>
              <a:xfrm rot="10800000">
                <a:off x="2498635" y="2740747"/>
                <a:ext cx="432600" cy="0"/>
              </a:xfrm>
              <a:prstGeom prst="straightConnector1">
                <a:avLst/>
              </a:prstGeom>
              <a:noFill/>
              <a:ln w="38100" cap="flat" cmpd="sng">
                <a:solidFill>
                  <a:schemeClr val="accent6"/>
                </a:solidFill>
                <a:prstDash val="solid"/>
                <a:round/>
                <a:headEnd type="none" w="med" len="med"/>
                <a:tailEnd type="triangle" w="med" len="med"/>
              </a:ln>
            </p:spPr>
          </p:cxnSp>
          <p:cxnSp>
            <p:nvCxnSpPr>
              <p:cNvPr id="490" name="Google Shape;490;p21"/>
              <p:cNvCxnSpPr/>
              <p:nvPr/>
            </p:nvCxnSpPr>
            <p:spPr>
              <a:xfrm rot="10800000" flipH="1">
                <a:off x="3012251" y="2345530"/>
                <a:ext cx="399600" cy="374100"/>
              </a:xfrm>
              <a:prstGeom prst="straightConnector1">
                <a:avLst/>
              </a:prstGeom>
              <a:noFill/>
              <a:ln w="38100" cap="flat" cmpd="sng">
                <a:solidFill>
                  <a:schemeClr val="accent6"/>
                </a:solidFill>
                <a:prstDash val="solid"/>
                <a:round/>
                <a:headEnd type="none" w="med" len="med"/>
                <a:tailEnd type="triangle" w="med" len="med"/>
              </a:ln>
            </p:spPr>
          </p:cxnSp>
          <p:cxnSp>
            <p:nvCxnSpPr>
              <p:cNvPr id="491" name="Google Shape;491;p21"/>
              <p:cNvCxnSpPr/>
              <p:nvPr/>
            </p:nvCxnSpPr>
            <p:spPr>
              <a:xfrm rot="10800000">
                <a:off x="2554575" y="2345922"/>
                <a:ext cx="378000" cy="370200"/>
              </a:xfrm>
              <a:prstGeom prst="straightConnector1">
                <a:avLst/>
              </a:prstGeom>
              <a:noFill/>
              <a:ln w="38100" cap="flat" cmpd="sng">
                <a:solidFill>
                  <a:schemeClr val="accent6"/>
                </a:solidFill>
                <a:prstDash val="solid"/>
                <a:round/>
                <a:headEnd type="none" w="med" len="med"/>
                <a:tailEnd type="triangle" w="med" len="med"/>
              </a:ln>
            </p:spPr>
          </p:cxnSp>
          <p:cxnSp>
            <p:nvCxnSpPr>
              <p:cNvPr id="492" name="Google Shape;492;p21"/>
              <p:cNvCxnSpPr/>
              <p:nvPr/>
            </p:nvCxnSpPr>
            <p:spPr>
              <a:xfrm flipH="1">
                <a:off x="2593875" y="2768258"/>
                <a:ext cx="338700" cy="351900"/>
              </a:xfrm>
              <a:prstGeom prst="straightConnector1">
                <a:avLst/>
              </a:prstGeom>
              <a:noFill/>
              <a:ln w="38100" cap="flat" cmpd="sng">
                <a:solidFill>
                  <a:schemeClr val="accent6"/>
                </a:solidFill>
                <a:prstDash val="solid"/>
                <a:round/>
                <a:headEnd type="none" w="med" len="med"/>
                <a:tailEnd type="triangle" w="med" len="med"/>
              </a:ln>
            </p:spPr>
          </p:cxnSp>
          <p:cxnSp>
            <p:nvCxnSpPr>
              <p:cNvPr id="493" name="Google Shape;493;p21"/>
              <p:cNvCxnSpPr/>
              <p:nvPr/>
            </p:nvCxnSpPr>
            <p:spPr>
              <a:xfrm>
                <a:off x="3012251" y="2762407"/>
                <a:ext cx="373500" cy="363900"/>
              </a:xfrm>
              <a:prstGeom prst="straightConnector1">
                <a:avLst/>
              </a:prstGeom>
              <a:noFill/>
              <a:ln w="38100" cap="flat" cmpd="sng">
                <a:solidFill>
                  <a:schemeClr val="accent6"/>
                </a:solidFill>
                <a:prstDash val="solid"/>
                <a:round/>
                <a:headEnd type="none" w="med" len="med"/>
                <a:tailEnd type="triangle" w="med" len="med"/>
              </a:ln>
            </p:spPr>
          </p:cxnSp>
        </p:grpSp>
      </p:grpSp>
      <p:cxnSp>
        <p:nvCxnSpPr>
          <p:cNvPr id="494" name="Google Shape;494;p21"/>
          <p:cNvCxnSpPr/>
          <p:nvPr/>
        </p:nvCxnSpPr>
        <p:spPr>
          <a:xfrm rot="10800000">
            <a:off x="2553013" y="2336847"/>
            <a:ext cx="378000" cy="370200"/>
          </a:xfrm>
          <a:prstGeom prst="straightConnector1">
            <a:avLst/>
          </a:prstGeom>
          <a:noFill/>
          <a:ln w="38100" cap="flat" cmpd="sng">
            <a:solidFill>
              <a:srgbClr val="00FFFF"/>
            </a:solidFill>
            <a:prstDash val="solid"/>
            <a:round/>
            <a:headEnd type="none" w="med" len="med"/>
            <a:tailEnd type="triangle" w="med" len="med"/>
          </a:ln>
        </p:spPr>
      </p:cxnSp>
      <p:grpSp>
        <p:nvGrpSpPr>
          <p:cNvPr id="495" name="Google Shape;495;p21"/>
          <p:cNvGrpSpPr/>
          <p:nvPr/>
        </p:nvGrpSpPr>
        <p:grpSpPr>
          <a:xfrm>
            <a:off x="2176075" y="2072453"/>
            <a:ext cx="576900" cy="575102"/>
            <a:chOff x="878650" y="404884"/>
            <a:chExt cx="576900" cy="510657"/>
          </a:xfrm>
        </p:grpSpPr>
        <p:cxnSp>
          <p:nvCxnSpPr>
            <p:cNvPr id="496" name="Google Shape;496;p21"/>
            <p:cNvCxnSpPr/>
            <p:nvPr/>
          </p:nvCxnSpPr>
          <p:spPr>
            <a:xfrm>
              <a:off x="1181950" y="654034"/>
              <a:ext cx="273600" cy="0"/>
            </a:xfrm>
            <a:prstGeom prst="straightConnector1">
              <a:avLst/>
            </a:prstGeom>
            <a:noFill/>
            <a:ln w="38100" cap="flat" cmpd="sng">
              <a:solidFill>
                <a:srgbClr val="0000FF"/>
              </a:solidFill>
              <a:prstDash val="solid"/>
              <a:round/>
              <a:headEnd type="none" w="med" len="med"/>
              <a:tailEnd type="triangle" w="med" len="med"/>
            </a:ln>
          </p:spPr>
        </p:cxnSp>
        <p:cxnSp>
          <p:nvCxnSpPr>
            <p:cNvPr id="497" name="Google Shape;497;p21"/>
            <p:cNvCxnSpPr/>
            <p:nvPr/>
          </p:nvCxnSpPr>
          <p:spPr>
            <a:xfrm rot="10800000">
              <a:off x="1157873" y="404884"/>
              <a:ext cx="0" cy="230100"/>
            </a:xfrm>
            <a:prstGeom prst="straightConnector1">
              <a:avLst/>
            </a:prstGeom>
            <a:noFill/>
            <a:ln w="38100" cap="flat" cmpd="sng">
              <a:solidFill>
                <a:srgbClr val="0000FF"/>
              </a:solidFill>
              <a:prstDash val="solid"/>
              <a:round/>
              <a:headEnd type="none" w="med" len="med"/>
              <a:tailEnd type="triangle" w="med" len="med"/>
            </a:ln>
          </p:spPr>
        </p:cxnSp>
        <p:cxnSp>
          <p:nvCxnSpPr>
            <p:cNvPr id="498" name="Google Shape;498;p21"/>
            <p:cNvCxnSpPr/>
            <p:nvPr/>
          </p:nvCxnSpPr>
          <p:spPr>
            <a:xfrm>
              <a:off x="1157873" y="673141"/>
              <a:ext cx="0" cy="242400"/>
            </a:xfrm>
            <a:prstGeom prst="straightConnector1">
              <a:avLst/>
            </a:prstGeom>
            <a:noFill/>
            <a:ln w="38100" cap="flat" cmpd="sng">
              <a:solidFill>
                <a:srgbClr val="0000FF"/>
              </a:solidFill>
              <a:prstDash val="solid"/>
              <a:round/>
              <a:headEnd type="none" w="med" len="med"/>
              <a:tailEnd type="triangle" w="med" len="med"/>
            </a:ln>
          </p:spPr>
        </p:cxnSp>
        <p:cxnSp>
          <p:nvCxnSpPr>
            <p:cNvPr id="499" name="Google Shape;499;p21"/>
            <p:cNvCxnSpPr/>
            <p:nvPr/>
          </p:nvCxnSpPr>
          <p:spPr>
            <a:xfrm rot="10800000">
              <a:off x="878650" y="654062"/>
              <a:ext cx="255000" cy="0"/>
            </a:xfrm>
            <a:prstGeom prst="straightConnector1">
              <a:avLst/>
            </a:prstGeom>
            <a:noFill/>
            <a:ln w="38100" cap="flat" cmpd="sng">
              <a:solidFill>
                <a:srgbClr val="0000FF"/>
              </a:solidFill>
              <a:prstDash val="solid"/>
              <a:round/>
              <a:headEnd type="none" w="med" len="med"/>
              <a:tailEnd type="triangle" w="med" len="med"/>
            </a:ln>
          </p:spPr>
        </p:cxnSp>
        <p:cxnSp>
          <p:nvCxnSpPr>
            <p:cNvPr id="500" name="Google Shape;500;p21"/>
            <p:cNvCxnSpPr/>
            <p:nvPr/>
          </p:nvCxnSpPr>
          <p:spPr>
            <a:xfrm rot="10800000" flipH="1">
              <a:off x="1181309" y="425266"/>
              <a:ext cx="235200" cy="216600"/>
            </a:xfrm>
            <a:prstGeom prst="straightConnector1">
              <a:avLst/>
            </a:prstGeom>
            <a:noFill/>
            <a:ln w="38100" cap="flat" cmpd="sng">
              <a:solidFill>
                <a:srgbClr val="0000FF"/>
              </a:solidFill>
              <a:prstDash val="solid"/>
              <a:round/>
              <a:headEnd type="none" w="med" len="med"/>
              <a:tailEnd type="triangle" w="med" len="med"/>
            </a:ln>
          </p:spPr>
        </p:cxnSp>
        <p:cxnSp>
          <p:nvCxnSpPr>
            <p:cNvPr id="501" name="Google Shape;501;p21"/>
            <p:cNvCxnSpPr/>
            <p:nvPr/>
          </p:nvCxnSpPr>
          <p:spPr>
            <a:xfrm rot="10800000">
              <a:off x="912138" y="425334"/>
              <a:ext cx="222300" cy="214500"/>
            </a:xfrm>
            <a:prstGeom prst="straightConnector1">
              <a:avLst/>
            </a:prstGeom>
            <a:noFill/>
            <a:ln w="38100" cap="flat" cmpd="sng">
              <a:solidFill>
                <a:srgbClr val="0000FF"/>
              </a:solidFill>
              <a:prstDash val="solid"/>
              <a:round/>
              <a:headEnd type="none" w="med" len="med"/>
              <a:tailEnd type="triangle" w="med" len="med"/>
            </a:ln>
          </p:spPr>
        </p:cxnSp>
        <p:cxnSp>
          <p:nvCxnSpPr>
            <p:cNvPr id="502" name="Google Shape;502;p21"/>
            <p:cNvCxnSpPr/>
            <p:nvPr/>
          </p:nvCxnSpPr>
          <p:spPr>
            <a:xfrm flipH="1">
              <a:off x="935238" y="670029"/>
              <a:ext cx="199200" cy="204000"/>
            </a:xfrm>
            <a:prstGeom prst="straightConnector1">
              <a:avLst/>
            </a:prstGeom>
            <a:noFill/>
            <a:ln w="38100" cap="flat" cmpd="sng">
              <a:solidFill>
                <a:srgbClr val="0000FF"/>
              </a:solidFill>
              <a:prstDash val="solid"/>
              <a:round/>
              <a:headEnd type="none" w="med" len="med"/>
              <a:tailEnd type="triangle" w="med" len="med"/>
            </a:ln>
          </p:spPr>
        </p:cxnSp>
        <p:cxnSp>
          <p:nvCxnSpPr>
            <p:cNvPr id="503" name="Google Shape;503;p21"/>
            <p:cNvCxnSpPr/>
            <p:nvPr/>
          </p:nvCxnSpPr>
          <p:spPr>
            <a:xfrm>
              <a:off x="1181309" y="666641"/>
              <a:ext cx="219900" cy="210900"/>
            </a:xfrm>
            <a:prstGeom prst="straightConnector1">
              <a:avLst/>
            </a:prstGeom>
            <a:noFill/>
            <a:ln w="38100" cap="flat" cmpd="sng">
              <a:solidFill>
                <a:srgbClr val="0000FF"/>
              </a:solidFill>
              <a:prstDash val="solid"/>
              <a:round/>
              <a:headEnd type="none" w="med" len="med"/>
              <a:tailEnd type="triangle" w="med" len="med"/>
            </a:ln>
          </p:spPr>
        </p:cxnSp>
        <p:sp>
          <p:nvSpPr>
            <p:cNvPr id="504" name="Google Shape;504;p21"/>
            <p:cNvSpPr/>
            <p:nvPr/>
          </p:nvSpPr>
          <p:spPr>
            <a:xfrm>
              <a:off x="1071175" y="582504"/>
              <a:ext cx="173400" cy="155400"/>
            </a:xfrm>
            <a:prstGeom prst="rect">
              <a:avLst/>
            </a:prstGeom>
            <a:solidFill>
              <a:srgbClr val="FF0000"/>
            </a:solidFill>
            <a:ln w="9525" cap="flat" cmpd="sng">
              <a:solidFill>
                <a:srgbClr val="0000FF"/>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5" name="Google Shape;505;p21"/>
          <p:cNvCxnSpPr/>
          <p:nvPr/>
        </p:nvCxnSpPr>
        <p:spPr>
          <a:xfrm flipH="1">
            <a:off x="2232663" y="2371060"/>
            <a:ext cx="199200" cy="229800"/>
          </a:xfrm>
          <a:prstGeom prst="straightConnector1">
            <a:avLst/>
          </a:prstGeom>
          <a:noFill/>
          <a:ln w="38100" cap="flat" cmpd="sng">
            <a:solidFill>
              <a:srgbClr val="00FFFF"/>
            </a:solidFill>
            <a:prstDash val="solid"/>
            <a:round/>
            <a:headEnd type="none" w="med" len="med"/>
            <a:tailEnd type="triangle" w="med" len="med"/>
          </a:ln>
        </p:spPr>
      </p:cxnSp>
      <p:grpSp>
        <p:nvGrpSpPr>
          <p:cNvPr id="506" name="Google Shape;506;p21"/>
          <p:cNvGrpSpPr/>
          <p:nvPr/>
        </p:nvGrpSpPr>
        <p:grpSpPr>
          <a:xfrm>
            <a:off x="1534625" y="2462453"/>
            <a:ext cx="576900" cy="575102"/>
            <a:chOff x="878650" y="404884"/>
            <a:chExt cx="576900" cy="510657"/>
          </a:xfrm>
        </p:grpSpPr>
        <p:cxnSp>
          <p:nvCxnSpPr>
            <p:cNvPr id="507" name="Google Shape;507;p21"/>
            <p:cNvCxnSpPr/>
            <p:nvPr/>
          </p:nvCxnSpPr>
          <p:spPr>
            <a:xfrm>
              <a:off x="1181950" y="654034"/>
              <a:ext cx="273600" cy="0"/>
            </a:xfrm>
            <a:prstGeom prst="straightConnector1">
              <a:avLst/>
            </a:prstGeom>
            <a:noFill/>
            <a:ln w="38100" cap="flat" cmpd="sng">
              <a:solidFill>
                <a:srgbClr val="0000FF"/>
              </a:solidFill>
              <a:prstDash val="solid"/>
              <a:round/>
              <a:headEnd type="none" w="med" len="med"/>
              <a:tailEnd type="triangle" w="med" len="med"/>
            </a:ln>
          </p:spPr>
        </p:cxnSp>
        <p:cxnSp>
          <p:nvCxnSpPr>
            <p:cNvPr id="508" name="Google Shape;508;p21"/>
            <p:cNvCxnSpPr/>
            <p:nvPr/>
          </p:nvCxnSpPr>
          <p:spPr>
            <a:xfrm rot="10800000">
              <a:off x="1157873" y="404884"/>
              <a:ext cx="0" cy="230100"/>
            </a:xfrm>
            <a:prstGeom prst="straightConnector1">
              <a:avLst/>
            </a:prstGeom>
            <a:noFill/>
            <a:ln w="38100" cap="flat" cmpd="sng">
              <a:solidFill>
                <a:srgbClr val="0000FF"/>
              </a:solidFill>
              <a:prstDash val="solid"/>
              <a:round/>
              <a:headEnd type="none" w="med" len="med"/>
              <a:tailEnd type="triangle" w="med" len="med"/>
            </a:ln>
          </p:spPr>
        </p:cxnSp>
        <p:cxnSp>
          <p:nvCxnSpPr>
            <p:cNvPr id="509" name="Google Shape;509;p21"/>
            <p:cNvCxnSpPr/>
            <p:nvPr/>
          </p:nvCxnSpPr>
          <p:spPr>
            <a:xfrm>
              <a:off x="1157873" y="673141"/>
              <a:ext cx="0" cy="242400"/>
            </a:xfrm>
            <a:prstGeom prst="straightConnector1">
              <a:avLst/>
            </a:prstGeom>
            <a:noFill/>
            <a:ln w="38100" cap="flat" cmpd="sng">
              <a:solidFill>
                <a:srgbClr val="0000FF"/>
              </a:solidFill>
              <a:prstDash val="solid"/>
              <a:round/>
              <a:headEnd type="none" w="med" len="med"/>
              <a:tailEnd type="triangle" w="med" len="med"/>
            </a:ln>
          </p:spPr>
        </p:cxnSp>
        <p:cxnSp>
          <p:nvCxnSpPr>
            <p:cNvPr id="510" name="Google Shape;510;p21"/>
            <p:cNvCxnSpPr/>
            <p:nvPr/>
          </p:nvCxnSpPr>
          <p:spPr>
            <a:xfrm rot="10800000">
              <a:off x="878650" y="654062"/>
              <a:ext cx="255000" cy="0"/>
            </a:xfrm>
            <a:prstGeom prst="straightConnector1">
              <a:avLst/>
            </a:prstGeom>
            <a:noFill/>
            <a:ln w="38100" cap="flat" cmpd="sng">
              <a:solidFill>
                <a:srgbClr val="0000FF"/>
              </a:solidFill>
              <a:prstDash val="solid"/>
              <a:round/>
              <a:headEnd type="none" w="med" len="med"/>
              <a:tailEnd type="triangle" w="med" len="med"/>
            </a:ln>
          </p:spPr>
        </p:cxnSp>
        <p:cxnSp>
          <p:nvCxnSpPr>
            <p:cNvPr id="511" name="Google Shape;511;p21"/>
            <p:cNvCxnSpPr/>
            <p:nvPr/>
          </p:nvCxnSpPr>
          <p:spPr>
            <a:xfrm rot="10800000" flipH="1">
              <a:off x="1181309" y="425266"/>
              <a:ext cx="235200" cy="216600"/>
            </a:xfrm>
            <a:prstGeom prst="straightConnector1">
              <a:avLst/>
            </a:prstGeom>
            <a:noFill/>
            <a:ln w="38100" cap="flat" cmpd="sng">
              <a:solidFill>
                <a:srgbClr val="0000FF"/>
              </a:solidFill>
              <a:prstDash val="solid"/>
              <a:round/>
              <a:headEnd type="none" w="med" len="med"/>
              <a:tailEnd type="triangle" w="med" len="med"/>
            </a:ln>
          </p:spPr>
        </p:cxnSp>
        <p:cxnSp>
          <p:nvCxnSpPr>
            <p:cNvPr id="512" name="Google Shape;512;p21"/>
            <p:cNvCxnSpPr/>
            <p:nvPr/>
          </p:nvCxnSpPr>
          <p:spPr>
            <a:xfrm rot="10800000">
              <a:off x="912138" y="425334"/>
              <a:ext cx="222300" cy="214500"/>
            </a:xfrm>
            <a:prstGeom prst="straightConnector1">
              <a:avLst/>
            </a:prstGeom>
            <a:noFill/>
            <a:ln w="38100" cap="flat" cmpd="sng">
              <a:solidFill>
                <a:srgbClr val="0000FF"/>
              </a:solidFill>
              <a:prstDash val="solid"/>
              <a:round/>
              <a:headEnd type="none" w="med" len="med"/>
              <a:tailEnd type="triangle" w="med" len="med"/>
            </a:ln>
          </p:spPr>
        </p:cxnSp>
        <p:cxnSp>
          <p:nvCxnSpPr>
            <p:cNvPr id="513" name="Google Shape;513;p21"/>
            <p:cNvCxnSpPr/>
            <p:nvPr/>
          </p:nvCxnSpPr>
          <p:spPr>
            <a:xfrm flipH="1">
              <a:off x="935238" y="670029"/>
              <a:ext cx="199200" cy="204000"/>
            </a:xfrm>
            <a:prstGeom prst="straightConnector1">
              <a:avLst/>
            </a:prstGeom>
            <a:noFill/>
            <a:ln w="38100" cap="flat" cmpd="sng">
              <a:solidFill>
                <a:srgbClr val="0000FF"/>
              </a:solidFill>
              <a:prstDash val="solid"/>
              <a:round/>
              <a:headEnd type="none" w="med" len="med"/>
              <a:tailEnd type="triangle" w="med" len="med"/>
            </a:ln>
          </p:spPr>
        </p:cxnSp>
        <p:cxnSp>
          <p:nvCxnSpPr>
            <p:cNvPr id="514" name="Google Shape;514;p21"/>
            <p:cNvCxnSpPr/>
            <p:nvPr/>
          </p:nvCxnSpPr>
          <p:spPr>
            <a:xfrm>
              <a:off x="1181309" y="666641"/>
              <a:ext cx="219900" cy="210900"/>
            </a:xfrm>
            <a:prstGeom prst="straightConnector1">
              <a:avLst/>
            </a:prstGeom>
            <a:noFill/>
            <a:ln w="38100" cap="flat" cmpd="sng">
              <a:solidFill>
                <a:srgbClr val="0000FF"/>
              </a:solidFill>
              <a:prstDash val="solid"/>
              <a:round/>
              <a:headEnd type="none" w="med" len="med"/>
              <a:tailEnd type="triangle" w="med" len="med"/>
            </a:ln>
          </p:spPr>
        </p:cxnSp>
        <p:sp>
          <p:nvSpPr>
            <p:cNvPr id="515" name="Google Shape;515;p21"/>
            <p:cNvSpPr/>
            <p:nvPr/>
          </p:nvSpPr>
          <p:spPr>
            <a:xfrm>
              <a:off x="1071175" y="582504"/>
              <a:ext cx="173400" cy="155400"/>
            </a:xfrm>
            <a:prstGeom prst="rect">
              <a:avLst/>
            </a:prstGeom>
            <a:solidFill>
              <a:srgbClr val="FF0000"/>
            </a:solidFill>
            <a:ln w="9525" cap="flat" cmpd="sng">
              <a:solidFill>
                <a:srgbClr val="0000FF"/>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6" name="Google Shape;516;p21"/>
          <p:cNvPicPr preferRelativeResize="0"/>
          <p:nvPr/>
        </p:nvPicPr>
        <p:blipFill rotWithShape="1">
          <a:blip r:embed="rId5">
            <a:alphaModFix/>
          </a:blip>
          <a:srcRect l="6232" t="14306" r="9550" b="10949"/>
          <a:stretch/>
        </p:blipFill>
        <p:spPr>
          <a:xfrm>
            <a:off x="1688201" y="2658526"/>
            <a:ext cx="290400" cy="260259"/>
          </a:xfrm>
          <a:prstGeom prst="rect">
            <a:avLst/>
          </a:prstGeom>
          <a:noFill/>
          <a:ln>
            <a:noFill/>
          </a:ln>
        </p:spPr>
      </p:pic>
      <p:pic>
        <p:nvPicPr>
          <p:cNvPr id="517" name="Google Shape;517;p21"/>
          <p:cNvPicPr preferRelativeResize="0"/>
          <p:nvPr/>
        </p:nvPicPr>
        <p:blipFill rotWithShape="1">
          <a:blip r:embed="rId6">
            <a:alphaModFix/>
          </a:blip>
          <a:srcRect b="2400"/>
          <a:stretch/>
        </p:blipFill>
        <p:spPr>
          <a:xfrm>
            <a:off x="4674275" y="1501550"/>
            <a:ext cx="4388675" cy="2574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6"/>
                                        </p:tgtEl>
                                        <p:attrNameLst>
                                          <p:attrName>style.visibility</p:attrName>
                                        </p:attrNameLst>
                                      </p:cBhvr>
                                      <p:to>
                                        <p:strVal val="visible"/>
                                      </p:to>
                                    </p:set>
                                    <p:animEffect transition="in" filter="fade">
                                      <p:cBhvr>
                                        <p:cTn id="7" dur="2100"/>
                                        <p:tgtEl>
                                          <p:spTgt spid="466"/>
                                        </p:tgtEl>
                                      </p:cBhvr>
                                    </p:animEffect>
                                  </p:childTnLst>
                                </p:cTn>
                              </p:par>
                              <p:par>
                                <p:cTn id="8" presetID="10" presetClass="entr" presetSubtype="0" fill="hold" nodeType="withEffect">
                                  <p:stCondLst>
                                    <p:cond delay="0"/>
                                  </p:stCondLst>
                                  <p:childTnLst>
                                    <p:set>
                                      <p:cBhvr>
                                        <p:cTn id="9" dur="1" fill="hold">
                                          <p:stCondLst>
                                            <p:cond delay="0"/>
                                          </p:stCondLst>
                                        </p:cTn>
                                        <p:tgtEl>
                                          <p:spTgt spid="506"/>
                                        </p:tgtEl>
                                        <p:attrNameLst>
                                          <p:attrName>style.visibility</p:attrName>
                                        </p:attrNameLst>
                                      </p:cBhvr>
                                      <p:to>
                                        <p:strVal val="visible"/>
                                      </p:to>
                                    </p:set>
                                    <p:animEffect transition="in" filter="fade">
                                      <p:cBhvr>
                                        <p:cTn id="10" dur="1000"/>
                                        <p:tgtEl>
                                          <p:spTgt spid="5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2"/>
                                        </p:tgtEl>
                                        <p:attrNameLst>
                                          <p:attrName>style.visibility</p:attrName>
                                        </p:attrNameLst>
                                      </p:cBhvr>
                                      <p:to>
                                        <p:strVal val="visible"/>
                                      </p:to>
                                    </p:set>
                                    <p:animEffect transition="in" filter="fade">
                                      <p:cBhvr>
                                        <p:cTn id="15" dur="1000"/>
                                        <p:tgtEl>
                                          <p:spTgt spid="4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3"/>
                                        </p:tgtEl>
                                        <p:attrNameLst>
                                          <p:attrName>style.visibility</p:attrName>
                                        </p:attrNameLst>
                                      </p:cBhvr>
                                      <p:to>
                                        <p:strVal val="visible"/>
                                      </p:to>
                                    </p:set>
                                    <p:animEffect transition="in" filter="fade">
                                      <p:cBhvr>
                                        <p:cTn id="20" dur="1000"/>
                                        <p:tgtEl>
                                          <p:spTgt spid="48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94"/>
                                        </p:tgtEl>
                                        <p:attrNameLst>
                                          <p:attrName>style.visibility</p:attrName>
                                        </p:attrNameLst>
                                      </p:cBhvr>
                                      <p:to>
                                        <p:strVal val="visible"/>
                                      </p:to>
                                    </p:set>
                                    <p:animEffect transition="in" filter="fade">
                                      <p:cBhvr>
                                        <p:cTn id="25" dur="1"/>
                                        <p:tgtEl>
                                          <p:spTgt spid="49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95"/>
                                        </p:tgtEl>
                                        <p:attrNameLst>
                                          <p:attrName>style.visibility</p:attrName>
                                        </p:attrNameLst>
                                      </p:cBhvr>
                                      <p:to>
                                        <p:strVal val="visible"/>
                                      </p:to>
                                    </p:set>
                                    <p:animEffect transition="in" filter="fade">
                                      <p:cBhvr>
                                        <p:cTn id="30" dur="1000"/>
                                        <p:tgtEl>
                                          <p:spTgt spid="4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5"/>
                                        </p:tgtEl>
                                        <p:attrNameLst>
                                          <p:attrName>style.visibility</p:attrName>
                                        </p:attrNameLst>
                                      </p:cBhvr>
                                      <p:to>
                                        <p:strVal val="visible"/>
                                      </p:to>
                                    </p:set>
                                    <p:animEffect transition="in" filter="fade">
                                      <p:cBhvr>
                                        <p:cTn id="35" dur="1000"/>
                                        <p:tgtEl>
                                          <p:spTgt spid="50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16"/>
                                        </p:tgtEl>
                                        <p:attrNameLst>
                                          <p:attrName>style.visibility</p:attrName>
                                        </p:attrNameLst>
                                      </p:cBhvr>
                                      <p:to>
                                        <p:strVal val="visible"/>
                                      </p:to>
                                    </p:set>
                                    <p:animEffect transition="in" filter="fade">
                                      <p:cBhvr>
                                        <p:cTn id="40" dur="10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1329</Words>
  <Application>Microsoft Office PowerPoint</Application>
  <PresentationFormat>On-screen Show (16:9)</PresentationFormat>
  <Paragraphs>145</Paragraphs>
  <Slides>15</Slides>
  <Notes>15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Calibri</vt:lpstr>
      <vt:lpstr>Arial</vt:lpstr>
      <vt:lpstr>Simple Light</vt:lpstr>
      <vt:lpstr>Effects of Search Algorithm and Block Sizes on Video Motion Compensation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Search Algorithm and Block Sizes on Video Motion Compensation</dc:title>
  <dc:creator>matthew gu</dc:creator>
  <cp:lastModifiedBy>Jiayi Gu</cp:lastModifiedBy>
  <cp:revision>3</cp:revision>
  <dcterms:modified xsi:type="dcterms:W3CDTF">2024-07-05T10:27:46Z</dcterms:modified>
</cp:coreProperties>
</file>