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2"/>
  </p:notesMasterIdLst>
  <p:handoutMasterIdLst>
    <p:handoutMasterId r:id="rId73"/>
  </p:handoutMasterIdLst>
  <p:sldIdLst>
    <p:sldId id="296" r:id="rId5"/>
    <p:sldId id="261" r:id="rId6"/>
    <p:sldId id="262" r:id="rId7"/>
    <p:sldId id="293" r:id="rId8"/>
    <p:sldId id="264" r:id="rId9"/>
    <p:sldId id="294" r:id="rId10"/>
    <p:sldId id="299" r:id="rId11"/>
    <p:sldId id="300" r:id="rId12"/>
    <p:sldId id="509" r:id="rId13"/>
    <p:sldId id="510" r:id="rId14"/>
    <p:sldId id="511" r:id="rId15"/>
    <p:sldId id="512" r:id="rId16"/>
    <p:sldId id="513" r:id="rId17"/>
    <p:sldId id="514" r:id="rId18"/>
    <p:sldId id="515" r:id="rId19"/>
    <p:sldId id="516" r:id="rId20"/>
    <p:sldId id="311" r:id="rId21"/>
    <p:sldId id="597" r:id="rId22"/>
    <p:sldId id="518" r:id="rId23"/>
    <p:sldId id="517" r:id="rId24"/>
    <p:sldId id="519" r:id="rId25"/>
    <p:sldId id="520" r:id="rId26"/>
    <p:sldId id="320" r:id="rId27"/>
    <p:sldId id="521" r:id="rId28"/>
    <p:sldId id="522" r:id="rId29"/>
    <p:sldId id="325" r:id="rId30"/>
    <p:sldId id="326" r:id="rId31"/>
    <p:sldId id="327" r:id="rId32"/>
    <p:sldId id="328" r:id="rId33"/>
    <p:sldId id="329" r:id="rId34"/>
    <p:sldId id="600" r:id="rId35"/>
    <p:sldId id="523" r:id="rId36"/>
    <p:sldId id="524" r:id="rId37"/>
    <p:sldId id="525" r:id="rId38"/>
    <p:sldId id="526" r:id="rId39"/>
    <p:sldId id="527" r:id="rId40"/>
    <p:sldId id="602" r:id="rId41"/>
    <p:sldId id="529" r:id="rId42"/>
    <p:sldId id="531" r:id="rId43"/>
    <p:sldId id="532" r:id="rId44"/>
    <p:sldId id="533" r:id="rId45"/>
    <p:sldId id="534" r:id="rId46"/>
    <p:sldId id="535" r:id="rId47"/>
    <p:sldId id="536" r:id="rId48"/>
    <p:sldId id="537" r:id="rId49"/>
    <p:sldId id="538" r:id="rId50"/>
    <p:sldId id="539" r:id="rId51"/>
    <p:sldId id="541" r:id="rId52"/>
    <p:sldId id="542" r:id="rId53"/>
    <p:sldId id="603" r:id="rId54"/>
    <p:sldId id="583" r:id="rId55"/>
    <p:sldId id="572" r:id="rId56"/>
    <p:sldId id="573" r:id="rId57"/>
    <p:sldId id="574" r:id="rId58"/>
    <p:sldId id="576" r:id="rId59"/>
    <p:sldId id="577" r:id="rId60"/>
    <p:sldId id="578" r:id="rId61"/>
    <p:sldId id="579" r:id="rId62"/>
    <p:sldId id="606" r:id="rId63"/>
    <p:sldId id="591" r:id="rId64"/>
    <p:sldId id="590" r:id="rId65"/>
    <p:sldId id="592" r:id="rId66"/>
    <p:sldId id="593" r:id="rId67"/>
    <p:sldId id="594" r:id="rId68"/>
    <p:sldId id="595" r:id="rId69"/>
    <p:sldId id="596" r:id="rId70"/>
    <p:sldId id="608"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93E991C-296A-4A22-A577-54265F2A5FE6}">
          <p14:sldIdLst>
            <p14:sldId id="296"/>
            <p14:sldId id="261"/>
            <p14:sldId id="262"/>
            <p14:sldId id="293"/>
            <p14:sldId id="264"/>
            <p14:sldId id="294"/>
            <p14:sldId id="299"/>
            <p14:sldId id="300"/>
          </p14:sldIdLst>
        </p14:section>
        <p14:section name="SELECT" id="{D8FDD2E6-5DE9-459E-B500-D173C4801A77}">
          <p14:sldIdLst>
            <p14:sldId id="509"/>
            <p14:sldId id="510"/>
            <p14:sldId id="511"/>
            <p14:sldId id="512"/>
            <p14:sldId id="513"/>
            <p14:sldId id="514"/>
            <p14:sldId id="515"/>
            <p14:sldId id="516"/>
            <p14:sldId id="311"/>
            <p14:sldId id="597"/>
          </p14:sldIdLst>
        </p14:section>
        <p14:section name="Querying Multiple Tables" id="{3E54AADC-43FB-4CCC-9F6F-EC1152B92DF9}">
          <p14:sldIdLst>
            <p14:sldId id="518"/>
            <p14:sldId id="517"/>
            <p14:sldId id="519"/>
            <p14:sldId id="520"/>
            <p14:sldId id="320"/>
            <p14:sldId id="521"/>
            <p14:sldId id="522"/>
            <p14:sldId id="325"/>
            <p14:sldId id="326"/>
            <p14:sldId id="327"/>
            <p14:sldId id="328"/>
            <p14:sldId id="329"/>
            <p14:sldId id="600"/>
          </p14:sldIdLst>
        </p14:section>
        <p14:section name="Sorting &amp; Filtering" id="{7C0E0C1D-B19C-4C98-9745-77ACF0060B7A}">
          <p14:sldIdLst>
            <p14:sldId id="523"/>
            <p14:sldId id="524"/>
            <p14:sldId id="525"/>
            <p14:sldId id="526"/>
            <p14:sldId id="527"/>
            <p14:sldId id="602"/>
          </p14:sldIdLst>
        </p14:section>
        <p14:section name="Grouping" id="{16C25E00-9C27-4ABF-BE6D-A8EE85BFD704}">
          <p14:sldIdLst>
            <p14:sldId id="529"/>
            <p14:sldId id="531"/>
            <p14:sldId id="532"/>
            <p14:sldId id="533"/>
            <p14:sldId id="534"/>
            <p14:sldId id="535"/>
            <p14:sldId id="536"/>
            <p14:sldId id="537"/>
            <p14:sldId id="538"/>
            <p14:sldId id="539"/>
            <p14:sldId id="541"/>
            <p14:sldId id="542"/>
            <p14:sldId id="603"/>
          </p14:sldIdLst>
        </p14:section>
        <p14:section name="Ranking" id="{95F09058-ACF7-45A0-ADBE-D7BD370ADCC8}">
          <p14:sldIdLst>
            <p14:sldId id="583"/>
            <p14:sldId id="572"/>
            <p14:sldId id="573"/>
            <p14:sldId id="574"/>
            <p14:sldId id="576"/>
            <p14:sldId id="577"/>
            <p14:sldId id="578"/>
            <p14:sldId id="579"/>
            <p14:sldId id="606"/>
          </p14:sldIdLst>
        </p14:section>
        <p14:section name="DML" id="{D1921A7D-1F02-4AEE-9AF3-34E0BE382B76}">
          <p14:sldIdLst>
            <p14:sldId id="591"/>
            <p14:sldId id="590"/>
            <p14:sldId id="592"/>
            <p14:sldId id="593"/>
            <p14:sldId id="594"/>
            <p14:sldId id="595"/>
            <p14:sldId id="596"/>
            <p14:sldId id="608"/>
          </p14:sldIdLst>
        </p14:section>
      </p14:sectionLst>
    </p:ext>
    <p:ext uri="{EFAFB233-063F-42B5-8137-9DF3F51BA10A}">
      <p15:sldGuideLst xmlns:p15="http://schemas.microsoft.com/office/powerpoint/2012/main">
        <p15:guide id="1" orient="horz" pos="2160" userDrawn="1">
          <p15:clr>
            <a:srgbClr val="A4A3A4"/>
          </p15:clr>
        </p15:guide>
        <p15:guide id="4" pos="3840" userDrawn="1">
          <p15:clr>
            <a:srgbClr val="A4A3A4"/>
          </p15:clr>
        </p15:guide>
        <p15:guide id="5" pos="7061" userDrawn="1">
          <p15:clr>
            <a:srgbClr val="A4A3A4"/>
          </p15:clr>
        </p15:guide>
        <p15:guide id="6" pos="61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0ECA2-96F1-49E4-AC45-35EBA2DD294E}" v="4" dt="2022-10-21T11:17:39.424"/>
    <p1510:client id="{CF30D766-BBD6-43F1-AF2F-657206BDA319}" v="1" dt="2022-10-28T11:28:05.70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guide orient="horz" pos="2160"/>
        <p:guide pos="3840"/>
        <p:guide pos="7061"/>
        <p:guide pos="61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haung22524869" userId="S::williamhaung22524869_gmail.com#ext#@gsscomtw.onmicrosoft.com::737a524f-3370-4a28-b167-fd11d63016c4" providerId="AD" clId="Web-{CF30D766-BBD6-43F1-AF2F-657206BDA319}"/>
    <pc:docChg chg="modSld">
      <pc:chgData name="williamhaung22524869" userId="S::williamhaung22524869_gmail.com#ext#@gsscomtw.onmicrosoft.com::737a524f-3370-4a28-b167-fd11d63016c4" providerId="AD" clId="Web-{CF30D766-BBD6-43F1-AF2F-657206BDA319}" dt="2022-10-28T11:28:05.704" v="0"/>
      <pc:docMkLst>
        <pc:docMk/>
      </pc:docMkLst>
      <pc:sldChg chg="delSp">
        <pc:chgData name="williamhaung22524869" userId="S::williamhaung22524869_gmail.com#ext#@gsscomtw.onmicrosoft.com::737a524f-3370-4a28-b167-fd11d63016c4" providerId="AD" clId="Web-{CF30D766-BBD6-43F1-AF2F-657206BDA319}" dt="2022-10-28T11:28:05.704" v="0"/>
        <pc:sldMkLst>
          <pc:docMk/>
          <pc:sldMk cId="4271307943" sldId="513"/>
        </pc:sldMkLst>
        <pc:spChg chg="del">
          <ac:chgData name="williamhaung22524869" userId="S::williamhaung22524869_gmail.com#ext#@gsscomtw.onmicrosoft.com::737a524f-3370-4a28-b167-fd11d63016c4" providerId="AD" clId="Web-{CF30D766-BBD6-43F1-AF2F-657206BDA319}" dt="2022-10-28T11:28:05.704" v="0"/>
          <ac:spMkLst>
            <pc:docMk/>
            <pc:sldMk cId="4271307943" sldId="513"/>
            <ac:spMk id="3" creationId="{37EEAC10-D653-4F01-AB56-07FE624EF60A}"/>
          </ac:spMkLst>
        </pc:spChg>
      </pc:sldChg>
    </pc:docChg>
  </pc:docChgLst>
  <pc:docChgLst>
    <pc:chgData name="williamhaung22524869" userId="S::williamhaung22524869_gmail.com#ext#@gsscomtw.onmicrosoft.com::737a524f-3370-4a28-b167-fd11d63016c4" providerId="AD" clId="Web-{4070ECA2-96F1-49E4-AC45-35EBA2DD294E}"/>
    <pc:docChg chg="modSld">
      <pc:chgData name="williamhaung22524869" userId="S::williamhaung22524869_gmail.com#ext#@gsscomtw.onmicrosoft.com::737a524f-3370-4a28-b167-fd11d63016c4" providerId="AD" clId="Web-{4070ECA2-96F1-49E4-AC45-35EBA2DD294E}" dt="2022-10-21T11:17:39.424" v="3"/>
      <pc:docMkLst>
        <pc:docMk/>
      </pc:docMkLst>
      <pc:sldChg chg="mod modShow">
        <pc:chgData name="williamhaung22524869" userId="S::williamhaung22524869_gmail.com#ext#@gsscomtw.onmicrosoft.com::737a524f-3370-4a28-b167-fd11d63016c4" providerId="AD" clId="Web-{4070ECA2-96F1-49E4-AC45-35EBA2DD294E}" dt="2022-10-21T11:17:39.424" v="3"/>
        <pc:sldMkLst>
          <pc:docMk/>
          <pc:sldMk cId="268541986" sldId="300"/>
        </pc:sldMkLst>
      </pc:sldChg>
      <pc:sldChg chg="mod modShow">
        <pc:chgData name="williamhaung22524869" userId="S::williamhaung22524869_gmail.com#ext#@gsscomtw.onmicrosoft.com::737a524f-3370-4a28-b167-fd11d63016c4" providerId="AD" clId="Web-{4070ECA2-96F1-49E4-AC45-35EBA2DD294E}" dt="2022-10-21T11:17:36.643" v="2"/>
        <pc:sldMkLst>
          <pc:docMk/>
          <pc:sldMk cId="2861765560" sldId="50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452E81ED-A2D2-4ABF-970F-23B99CAA8F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90472B13-2909-4058-970F-FB8D09ECF2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87F6C2-0F3E-4835-8922-5B9347EDB5F5}" type="datetimeFigureOut">
              <a:rPr lang="zh-TW" altLang="en-US" smtClean="0"/>
              <a:t>2022/11/5</a:t>
            </a:fld>
            <a:endParaRPr lang="zh-TW" altLang="en-US"/>
          </a:p>
        </p:txBody>
      </p:sp>
      <p:sp>
        <p:nvSpPr>
          <p:cNvPr id="4" name="頁尾版面配置區 3">
            <a:extLst>
              <a:ext uri="{FF2B5EF4-FFF2-40B4-BE49-F238E27FC236}">
                <a16:creationId xmlns:a16="http://schemas.microsoft.com/office/drawing/2014/main" id="{AF82B426-39EF-4E5C-B9CA-03C07C631B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4BB73A71-B3A2-4CFC-9F99-CCB8BF506C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A898EB-895B-4106-9F39-42D283D5E15A}" type="slidenum">
              <a:rPr lang="zh-TW" altLang="en-US" smtClean="0"/>
              <a:t>‹#›</a:t>
            </a:fld>
            <a:endParaRPr lang="zh-TW" altLang="en-US"/>
          </a:p>
        </p:txBody>
      </p:sp>
    </p:spTree>
    <p:extLst>
      <p:ext uri="{BB962C8B-B14F-4D97-AF65-F5344CB8AC3E}">
        <p14:creationId xmlns:p14="http://schemas.microsoft.com/office/powerpoint/2010/main" val="1951503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C7DBA15-3F6E-4149-9019-6609FD57F75E}" type="slidenum">
              <a:rPr lang="zh-CN" altLang="en-US" smtClean="0"/>
              <a:t>5</a:t>
            </a:fld>
            <a:endParaRPr lang="zh-CN" altLang="en-US"/>
          </a:p>
        </p:txBody>
      </p:sp>
    </p:spTree>
    <p:extLst>
      <p:ext uri="{BB962C8B-B14F-4D97-AF65-F5344CB8AC3E}">
        <p14:creationId xmlns:p14="http://schemas.microsoft.com/office/powerpoint/2010/main" val="4046203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p:cNvSpPr>
          <p:nvPr>
            <p:ph type="sldImg"/>
          </p:nvPr>
        </p:nvSpPr>
        <p:spPr bwMode="auto">
          <a:noFill/>
          <a:ln>
            <a:solidFill>
              <a:srgbClr val="000000"/>
            </a:solidFill>
            <a:miter lim="800000"/>
            <a:headEnd/>
            <a:tailEnd/>
          </a:ln>
        </p:spPr>
      </p:sp>
      <p:sp>
        <p:nvSpPr>
          <p:cNvPr id="217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a:p>
        </p:txBody>
      </p:sp>
      <p:sp>
        <p:nvSpPr>
          <p:cNvPr id="22323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Module 13: Using Window Ranking, Offset and Aggregate Functions</a:t>
            </a:r>
          </a:p>
        </p:txBody>
      </p:sp>
      <p:sp>
        <p:nvSpPr>
          <p:cNvPr id="22323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Course 10774A</a:t>
            </a:r>
          </a:p>
        </p:txBody>
      </p:sp>
      <p:sp>
        <p:nvSpPr>
          <p:cNvPr id="223237"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3B38E0-EB02-4CCD-B8AB-92B87A8CB660}" type="slidenum">
              <a:rPr lang="en-US" altLang="zh-TW"/>
              <a:pPr fontAlgn="base">
                <a:spcBef>
                  <a:spcPct val="0"/>
                </a:spcBef>
                <a:spcAft>
                  <a:spcPct val="0"/>
                </a:spcAft>
                <a:defRPr/>
              </a:pPr>
              <a:t>57</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p:cNvSpPr>
          <p:nvPr>
            <p:ph type="sldImg"/>
          </p:nvPr>
        </p:nvSpPr>
        <p:spPr bwMode="auto">
          <a:noFill/>
          <a:ln>
            <a:solidFill>
              <a:srgbClr val="000000"/>
            </a:solidFill>
            <a:miter lim="800000"/>
            <a:headEnd/>
            <a:tailEnd/>
          </a:ln>
        </p:spPr>
      </p:sp>
      <p:sp>
        <p:nvSpPr>
          <p:cNvPr id="219138" name="Notes Placeholder 2"/>
          <p:cNvSpPr>
            <a:spLocks noGrp="1"/>
          </p:cNvSpPr>
          <p:nvPr>
            <p:ph type="body" idx="1"/>
          </p:nvPr>
        </p:nvSpPr>
        <p:spPr bwMode="auto">
          <a:xfrm>
            <a:off x="314325" y="1981200"/>
            <a:ext cx="6286500" cy="7046913"/>
          </a:xfrm>
          <a:noFill/>
        </p:spPr>
        <p:txBody>
          <a:bodyPr wrap="square" numCol="1" anchor="t" anchorCtr="0" compatLnSpc="1">
            <a:prstTxWarp prst="textNoShape">
              <a:avLst/>
            </a:prstTxWarp>
          </a:bodyPr>
          <a:lstStyle/>
          <a:p>
            <a:pPr eaLnBrk="1" hangingPunct="1">
              <a:spcBef>
                <a:spcPct val="0"/>
              </a:spcBef>
            </a:pPr>
            <a:r>
              <a:rPr lang="en-US" altLang="zh-TW" dirty="0"/>
              <a:t>Reminder that any order by within an OVER clause does not determine order of the final result set. See the notes in the workbook about using an additional ORDER BY clause to set output order.</a:t>
            </a:r>
          </a:p>
          <a:p>
            <a:pPr eaLnBrk="1" hangingPunct="1">
              <a:spcBef>
                <a:spcPct val="0"/>
              </a:spcBef>
            </a:pPr>
            <a:r>
              <a:rPr lang="en-US" altLang="zh-TW" sz="1000" dirty="0">
                <a:latin typeface="Arial" charset="0"/>
              </a:rPr>
              <a:t>SELECT  productid ,</a:t>
            </a:r>
          </a:p>
          <a:p>
            <a:pPr eaLnBrk="1" hangingPunct="1">
              <a:spcBef>
                <a:spcPct val="0"/>
              </a:spcBef>
            </a:pPr>
            <a:r>
              <a:rPr lang="en-US" altLang="zh-TW" sz="1000" dirty="0">
                <a:latin typeface="Arial" charset="0"/>
              </a:rPr>
              <a:t>        </a:t>
            </a:r>
            <a:r>
              <a:rPr lang="en-US" altLang="zh-TW" sz="1000" dirty="0" err="1">
                <a:latin typeface="Arial" charset="0"/>
              </a:rPr>
              <a:t>productname</a:t>
            </a:r>
            <a:r>
              <a:rPr lang="en-US" altLang="zh-TW" sz="1000" dirty="0">
                <a:latin typeface="Arial" charset="0"/>
              </a:rPr>
              <a:t> ,</a:t>
            </a:r>
          </a:p>
          <a:p>
            <a:pPr eaLnBrk="1" hangingPunct="1">
              <a:spcBef>
                <a:spcPct val="0"/>
              </a:spcBef>
            </a:pPr>
            <a:r>
              <a:rPr lang="en-US" altLang="zh-TW" sz="1000" dirty="0">
                <a:latin typeface="Arial" charset="0"/>
              </a:rPr>
              <a:t>        </a:t>
            </a:r>
            <a:r>
              <a:rPr lang="en-US" altLang="zh-TW" sz="1000" dirty="0" err="1">
                <a:latin typeface="Arial" charset="0"/>
              </a:rPr>
              <a:t>unitprice</a:t>
            </a:r>
            <a:r>
              <a:rPr lang="en-US" altLang="zh-TW" sz="1000" dirty="0">
                <a:latin typeface="Arial" charset="0"/>
              </a:rPr>
              <a:t> ,</a:t>
            </a:r>
          </a:p>
          <a:p>
            <a:pPr eaLnBrk="1" hangingPunct="1">
              <a:spcBef>
                <a:spcPct val="0"/>
              </a:spcBef>
            </a:pPr>
            <a:r>
              <a:rPr lang="en-US" altLang="zh-TW" sz="1000" dirty="0">
                <a:latin typeface="Arial" charset="0"/>
              </a:rPr>
              <a:t>        RANK() OVER ( ORDER BY </a:t>
            </a:r>
            <a:r>
              <a:rPr lang="en-US" altLang="zh-TW" sz="1000" dirty="0" err="1">
                <a:latin typeface="Arial" charset="0"/>
              </a:rPr>
              <a:t>unitprice</a:t>
            </a:r>
            <a:r>
              <a:rPr lang="en-US" altLang="zh-TW" sz="1000" dirty="0">
                <a:latin typeface="Arial" charset="0"/>
              </a:rPr>
              <a:t> DESC ) AS </a:t>
            </a:r>
            <a:r>
              <a:rPr lang="en-US" altLang="zh-TW" sz="1000" dirty="0" err="1">
                <a:latin typeface="Arial" charset="0"/>
              </a:rPr>
              <a:t>pricerank</a:t>
            </a:r>
            <a:r>
              <a:rPr lang="en-US" altLang="zh-TW" sz="1000" dirty="0">
                <a:latin typeface="Arial" charset="0"/>
              </a:rPr>
              <a:t> ,</a:t>
            </a:r>
          </a:p>
          <a:p>
            <a:pPr eaLnBrk="1" hangingPunct="1">
              <a:spcBef>
                <a:spcPct val="0"/>
              </a:spcBef>
            </a:pPr>
            <a:r>
              <a:rPr lang="en-US" altLang="zh-TW" sz="1000" dirty="0">
                <a:latin typeface="Arial" charset="0"/>
              </a:rPr>
              <a:t>        DENSE_RANK() OVER ( ORDER BY </a:t>
            </a:r>
            <a:r>
              <a:rPr lang="en-US" altLang="zh-TW" sz="1000" dirty="0" err="1">
                <a:latin typeface="Arial" charset="0"/>
              </a:rPr>
              <a:t>unitprice</a:t>
            </a:r>
            <a:r>
              <a:rPr lang="en-US" altLang="zh-TW" sz="1000" dirty="0">
                <a:latin typeface="Arial" charset="0"/>
              </a:rPr>
              <a:t> DESC ) AS </a:t>
            </a:r>
            <a:r>
              <a:rPr lang="en-US" altLang="zh-TW" sz="1000" dirty="0" err="1">
                <a:latin typeface="Arial" charset="0"/>
              </a:rPr>
              <a:t>priceDenseRank</a:t>
            </a:r>
            <a:r>
              <a:rPr lang="en-US" altLang="zh-TW" sz="1000" dirty="0">
                <a:latin typeface="Arial" charset="0"/>
              </a:rPr>
              <a:t> ,</a:t>
            </a:r>
          </a:p>
          <a:p>
            <a:pPr eaLnBrk="1" hangingPunct="1">
              <a:spcBef>
                <a:spcPct val="0"/>
              </a:spcBef>
            </a:pPr>
            <a:r>
              <a:rPr lang="en-US" altLang="zh-TW" sz="1000" dirty="0">
                <a:latin typeface="Arial" charset="0"/>
              </a:rPr>
              <a:t>        NTILE(4) OVER ( ORDER BY </a:t>
            </a:r>
            <a:r>
              <a:rPr lang="en-US" altLang="zh-TW" sz="1000" dirty="0" err="1">
                <a:latin typeface="Arial" charset="0"/>
              </a:rPr>
              <a:t>unitprice</a:t>
            </a:r>
            <a:r>
              <a:rPr lang="en-US" altLang="zh-TW" sz="1000" dirty="0">
                <a:latin typeface="Arial" charset="0"/>
              </a:rPr>
              <a:t> DESC ) AS </a:t>
            </a:r>
            <a:r>
              <a:rPr lang="en-US" altLang="zh-TW" sz="1000" dirty="0" err="1">
                <a:latin typeface="Arial" charset="0"/>
              </a:rPr>
              <a:t>priceNtile</a:t>
            </a:r>
            <a:r>
              <a:rPr lang="en-US" altLang="zh-TW" sz="1000" dirty="0">
                <a:latin typeface="Arial" charset="0"/>
              </a:rPr>
              <a:t> ,</a:t>
            </a:r>
          </a:p>
          <a:p>
            <a:pPr eaLnBrk="1" hangingPunct="1">
              <a:spcBef>
                <a:spcPct val="0"/>
              </a:spcBef>
            </a:pPr>
            <a:r>
              <a:rPr lang="en-US" altLang="zh-TW" sz="1000" dirty="0">
                <a:latin typeface="Arial" charset="0"/>
              </a:rPr>
              <a:t>        ROW_NUMBER() OVER ( ORDER BY </a:t>
            </a:r>
            <a:r>
              <a:rPr lang="en-US" altLang="zh-TW" sz="1000" dirty="0" err="1">
                <a:latin typeface="Arial" charset="0"/>
              </a:rPr>
              <a:t>unitprice</a:t>
            </a:r>
            <a:r>
              <a:rPr lang="en-US" altLang="zh-TW" sz="1000" dirty="0">
                <a:latin typeface="Arial" charset="0"/>
              </a:rPr>
              <a:t> DESC ) AS </a:t>
            </a:r>
            <a:r>
              <a:rPr lang="en-US" altLang="zh-TW" sz="1000" dirty="0" err="1">
                <a:latin typeface="Arial" charset="0"/>
              </a:rPr>
              <a:t>sn</a:t>
            </a:r>
            <a:endParaRPr lang="en-US" altLang="zh-TW" sz="1000" dirty="0">
              <a:latin typeface="Arial" charset="0"/>
            </a:endParaRPr>
          </a:p>
          <a:p>
            <a:pPr eaLnBrk="1" hangingPunct="1">
              <a:spcBef>
                <a:spcPct val="0"/>
              </a:spcBef>
            </a:pPr>
            <a:r>
              <a:rPr lang="en-US" altLang="zh-TW" sz="1000" dirty="0">
                <a:latin typeface="Arial" charset="0"/>
              </a:rPr>
              <a:t>FROM    </a:t>
            </a:r>
            <a:r>
              <a:rPr lang="en-US" altLang="zh-TW" sz="1000" dirty="0" err="1">
                <a:latin typeface="Arial" charset="0"/>
              </a:rPr>
              <a:t>Production.Products</a:t>
            </a:r>
            <a:endParaRPr lang="en-US" altLang="zh-TW" sz="1000" dirty="0">
              <a:latin typeface="Arial" charset="0"/>
            </a:endParaRPr>
          </a:p>
          <a:p>
            <a:pPr eaLnBrk="1" hangingPunct="1">
              <a:spcBef>
                <a:spcPct val="0"/>
              </a:spcBef>
            </a:pPr>
            <a:r>
              <a:rPr lang="en-US" altLang="zh-TW" sz="1000" dirty="0">
                <a:latin typeface="Arial" charset="0"/>
              </a:rPr>
              <a:t>ORDER BY </a:t>
            </a:r>
            <a:r>
              <a:rPr lang="en-US" altLang="zh-TW" sz="1000" dirty="0" err="1">
                <a:latin typeface="Arial" charset="0"/>
              </a:rPr>
              <a:t>sn</a:t>
            </a:r>
            <a:endParaRPr lang="en-US" altLang="zh-TW" sz="1000" dirty="0">
              <a:latin typeface="Arial" charset="0"/>
            </a:endParaRPr>
          </a:p>
          <a:p>
            <a:pPr eaLnBrk="1" hangingPunct="1">
              <a:spcBef>
                <a:spcPct val="0"/>
              </a:spcBef>
            </a:pPr>
            <a:endParaRPr lang="en-US" altLang="zh-TW" dirty="0"/>
          </a:p>
        </p:txBody>
      </p:sp>
      <p:sp>
        <p:nvSpPr>
          <p:cNvPr id="225283"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Module 13: Using Window Ranking, Offset and Aggregate Functions</a:t>
            </a:r>
          </a:p>
        </p:txBody>
      </p:sp>
      <p:sp>
        <p:nvSpPr>
          <p:cNvPr id="225284"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Course 10774A</a:t>
            </a:r>
          </a:p>
        </p:txBody>
      </p:sp>
      <p:sp>
        <p:nvSpPr>
          <p:cNvPr id="225285"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5F398A-8883-4DBE-A0B3-2F018F9B419F}" type="slidenum">
              <a:rPr lang="en-US" altLang="zh-TW"/>
              <a:pPr fontAlgn="base">
                <a:spcBef>
                  <a:spcPct val="0"/>
                </a:spcBef>
                <a:spcAft>
                  <a:spcPct val="0"/>
                </a:spcAft>
                <a:defRPr/>
              </a:pPr>
              <a:t>58</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投影片圖像版面配置區 1"/>
          <p:cNvSpPr>
            <a:spLocks noGrp="1" noRot="1" noChangeAspect="1"/>
          </p:cNvSpPr>
          <p:nvPr>
            <p:ph type="sldImg"/>
          </p:nvPr>
        </p:nvSpPr>
        <p:spPr bwMode="auto">
          <a:noFill/>
          <a:ln>
            <a:solidFill>
              <a:srgbClr val="000000"/>
            </a:solidFill>
            <a:miter lim="800000"/>
            <a:headEnd/>
            <a:tailEnd/>
          </a:ln>
        </p:spPr>
      </p:sp>
      <p:sp>
        <p:nvSpPr>
          <p:cNvPr id="79874"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a:t>1.Distinct</a:t>
            </a:r>
          </a:p>
          <a:p>
            <a:pPr eaLnBrk="1" hangingPunct="1">
              <a:spcBef>
                <a:spcPct val="0"/>
              </a:spcBef>
            </a:pPr>
            <a:r>
              <a:rPr lang="en-US" altLang="zh-TW"/>
              <a:t>2.</a:t>
            </a:r>
            <a:r>
              <a:rPr lang="zh-TW" altLang="en-US"/>
              <a:t>運算欄位，簡化，多墊一個</a:t>
            </a:r>
            <a:endParaRPr lang="en-US" altLang="zh-TW"/>
          </a:p>
          <a:p>
            <a:pPr eaLnBrk="1" hangingPunct="1">
              <a:spcBef>
                <a:spcPct val="0"/>
              </a:spcBef>
            </a:pPr>
            <a:r>
              <a:rPr lang="en-US" altLang="zh-TW"/>
              <a:t>3.</a:t>
            </a:r>
            <a:r>
              <a:rPr lang="zh-TW" altLang="en-US"/>
              <a:t>簡化</a:t>
            </a:r>
            <a:r>
              <a:rPr lang="en-US" altLang="zh-TW"/>
              <a:t>(</a:t>
            </a:r>
            <a:r>
              <a:rPr lang="zh-TW" altLang="en-US"/>
              <a:t>如</a:t>
            </a:r>
            <a:r>
              <a:rPr lang="en-US" altLang="zh-TW"/>
              <a:t>Join)</a:t>
            </a:r>
          </a:p>
          <a:p>
            <a:pPr eaLnBrk="1" hangingPunct="1">
              <a:spcBef>
                <a:spcPct val="0"/>
              </a:spcBef>
            </a:pPr>
            <a:r>
              <a:rPr lang="en-US" altLang="zh-TW"/>
              <a:t>4.No</a:t>
            </a:r>
            <a:endParaRPr lang="zh-TW" altLang="en-US"/>
          </a:p>
        </p:txBody>
      </p:sp>
      <p:sp>
        <p:nvSpPr>
          <p:cNvPr id="79875"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B3300B-1404-4368-A3F7-AA951FAFBAE6}" type="slidenum">
              <a:rPr lang="en-US" altLang="zh-TW"/>
              <a:pPr fontAlgn="base">
                <a:spcBef>
                  <a:spcPct val="0"/>
                </a:spcBef>
                <a:spcAft>
                  <a:spcPct val="0"/>
                </a:spcAft>
                <a:defRPr/>
              </a:pPr>
              <a:t>17</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spcBef>
                <a:spcPct val="0"/>
              </a:spcBef>
            </a:pPr>
            <a:r>
              <a:rPr lang="en-US" altLang="zh-TW" dirty="0"/>
              <a:t>SET ROWCOUNT 1</a:t>
            </a:r>
          </a:p>
          <a:p>
            <a:pPr eaLnBrk="1" hangingPunct="1">
              <a:spcBef>
                <a:spcPct val="0"/>
              </a:spcBef>
            </a:pPr>
            <a:endParaRPr lang="en-US" altLang="zh-TW" dirty="0"/>
          </a:p>
          <a:p>
            <a:pPr eaLnBrk="1" hangingPunct="1">
              <a:spcBef>
                <a:spcPct val="0"/>
              </a:spcBef>
            </a:pPr>
            <a:r>
              <a:rPr lang="en-US" altLang="zh-TW" dirty="0"/>
              <a:t>USE TSQL2012</a:t>
            </a:r>
          </a:p>
          <a:p>
            <a:pPr eaLnBrk="1" hangingPunct="1">
              <a:spcBef>
                <a:spcPct val="0"/>
              </a:spcBef>
            </a:pPr>
            <a:r>
              <a:rPr lang="en-US" altLang="zh-TW" dirty="0"/>
              <a:t>go</a:t>
            </a:r>
          </a:p>
          <a:p>
            <a:pPr eaLnBrk="1" hangingPunct="1">
              <a:spcBef>
                <a:spcPct val="0"/>
              </a:spcBef>
            </a:pPr>
            <a:endParaRPr lang="en-US" altLang="zh-TW" dirty="0"/>
          </a:p>
          <a:p>
            <a:pPr eaLnBrk="1" hangingPunct="1">
              <a:spcBef>
                <a:spcPct val="0"/>
              </a:spcBef>
            </a:pPr>
            <a:r>
              <a:rPr lang="en-US" altLang="zh-TW" dirty="0"/>
              <a:t>SELECT TOP(2)WITH TIES *</a:t>
            </a:r>
          </a:p>
          <a:p>
            <a:pPr eaLnBrk="1" hangingPunct="1">
              <a:spcBef>
                <a:spcPct val="0"/>
              </a:spcBef>
            </a:pPr>
            <a:r>
              <a:rPr lang="en-US" altLang="zh-TW" dirty="0"/>
              <a:t>FROM </a:t>
            </a:r>
            <a:r>
              <a:rPr lang="en-US" altLang="zh-TW" dirty="0" err="1"/>
              <a:t>HR.Employees</a:t>
            </a:r>
            <a:r>
              <a:rPr lang="en-US" altLang="zh-TW" dirty="0"/>
              <a:t> AS e</a:t>
            </a:r>
          </a:p>
          <a:p>
            <a:pPr eaLnBrk="1" hangingPunct="1">
              <a:spcBef>
                <a:spcPct val="0"/>
              </a:spcBef>
            </a:pPr>
            <a:r>
              <a:rPr lang="en-US" altLang="zh-TW" dirty="0"/>
              <a:t>LEFT OUTER JOIN </a:t>
            </a:r>
            <a:r>
              <a:rPr lang="en-US" altLang="zh-TW" dirty="0" err="1"/>
              <a:t>HR.Employees</a:t>
            </a:r>
            <a:r>
              <a:rPr lang="en-US" altLang="zh-TW" dirty="0"/>
              <a:t> AS m</a:t>
            </a:r>
          </a:p>
          <a:p>
            <a:pPr eaLnBrk="1" hangingPunct="1">
              <a:spcBef>
                <a:spcPct val="0"/>
              </a:spcBef>
            </a:pPr>
            <a:r>
              <a:rPr lang="en-US" altLang="zh-TW" dirty="0"/>
              <a:t>ON </a:t>
            </a:r>
            <a:r>
              <a:rPr lang="en-US" altLang="zh-TW" dirty="0" err="1"/>
              <a:t>e.mgrid</a:t>
            </a:r>
            <a:r>
              <a:rPr lang="en-US" altLang="zh-TW" dirty="0"/>
              <a:t>=</a:t>
            </a:r>
            <a:r>
              <a:rPr lang="en-US" altLang="zh-TW" dirty="0" err="1"/>
              <a:t>m.empid</a:t>
            </a:r>
            <a:r>
              <a:rPr lang="en-US" altLang="zh-TW" dirty="0"/>
              <a:t> </a:t>
            </a:r>
          </a:p>
          <a:p>
            <a:pPr eaLnBrk="1" hangingPunct="1">
              <a:spcBef>
                <a:spcPct val="0"/>
              </a:spcBef>
            </a:pPr>
            <a:r>
              <a:rPr lang="en-US" altLang="zh-TW" dirty="0"/>
              <a:t>ORDER BY  </a:t>
            </a:r>
            <a:r>
              <a:rPr lang="en-US" altLang="zh-TW" dirty="0" err="1"/>
              <a:t>e.title</a:t>
            </a:r>
            <a:r>
              <a:rPr lang="en-US" altLang="zh-TW" dirty="0"/>
              <a:t>;</a:t>
            </a:r>
          </a:p>
          <a:p>
            <a:pPr eaLnBrk="1" hangingPunct="1">
              <a:spcBef>
                <a:spcPct val="0"/>
              </a:spcBef>
            </a:pPr>
            <a:endParaRPr lang="en-US" altLang="zh-TW" dirty="0"/>
          </a:p>
          <a:p>
            <a:pPr eaLnBrk="1" hangingPunct="1">
              <a:spcBef>
                <a:spcPct val="0"/>
              </a:spcBef>
            </a:pPr>
            <a:r>
              <a:rPr lang="en-US" altLang="zh-TW" dirty="0"/>
              <a:t>SELECT TOP 1 </a:t>
            </a:r>
            <a:r>
              <a:rPr lang="en-US" altLang="zh-TW" dirty="0" err="1"/>
              <a:t>custid</a:t>
            </a:r>
            <a:r>
              <a:rPr lang="en-US" altLang="zh-TW" dirty="0"/>
              <a:t>, </a:t>
            </a:r>
            <a:r>
              <a:rPr lang="en-US" altLang="zh-TW" dirty="0" err="1"/>
              <a:t>orderid</a:t>
            </a:r>
            <a:endParaRPr lang="en-US" altLang="zh-TW" dirty="0"/>
          </a:p>
          <a:p>
            <a:pPr eaLnBrk="1" hangingPunct="1">
              <a:spcBef>
                <a:spcPct val="0"/>
              </a:spcBef>
            </a:pPr>
            <a:r>
              <a:rPr lang="en-US" altLang="zh-TW" dirty="0"/>
              <a:t>FROM </a:t>
            </a:r>
            <a:r>
              <a:rPr lang="en-US" altLang="zh-TW" dirty="0" err="1"/>
              <a:t>Sales.Orders</a:t>
            </a:r>
            <a:r>
              <a:rPr lang="en-US" altLang="zh-TW" dirty="0"/>
              <a:t>;</a:t>
            </a:r>
          </a:p>
          <a:p>
            <a:pPr eaLnBrk="1" hangingPunct="1">
              <a:spcBef>
                <a:spcPct val="0"/>
              </a:spcBef>
            </a:pPr>
            <a:r>
              <a:rPr lang="en-US" altLang="zh-TW" dirty="0"/>
              <a:t> </a:t>
            </a:r>
          </a:p>
          <a:p>
            <a:pPr eaLnBrk="1" hangingPunct="1">
              <a:spcBef>
                <a:spcPct val="0"/>
              </a:spcBef>
            </a:pPr>
            <a:r>
              <a:rPr lang="en-US" altLang="zh-TW" dirty="0"/>
              <a:t>SELECT TOP 1 WITH TIES </a:t>
            </a:r>
            <a:r>
              <a:rPr lang="en-US" altLang="zh-TW" dirty="0" err="1"/>
              <a:t>custid</a:t>
            </a:r>
            <a:r>
              <a:rPr lang="en-US" altLang="zh-TW" dirty="0"/>
              <a:t>, </a:t>
            </a:r>
            <a:r>
              <a:rPr lang="en-US" altLang="zh-TW" dirty="0" err="1"/>
              <a:t>orderid</a:t>
            </a:r>
            <a:endParaRPr lang="en-US" altLang="zh-TW" dirty="0"/>
          </a:p>
          <a:p>
            <a:pPr eaLnBrk="1" hangingPunct="1">
              <a:spcBef>
                <a:spcPct val="0"/>
              </a:spcBef>
            </a:pPr>
            <a:r>
              <a:rPr lang="en-US" altLang="zh-TW" dirty="0"/>
              <a:t>FROM </a:t>
            </a:r>
            <a:r>
              <a:rPr lang="en-US" altLang="zh-TW" dirty="0" err="1"/>
              <a:t>Sales.Orders</a:t>
            </a:r>
            <a:endParaRPr lang="en-US" altLang="zh-TW" dirty="0"/>
          </a:p>
          <a:p>
            <a:pPr eaLnBrk="1" hangingPunct="1">
              <a:spcBef>
                <a:spcPct val="0"/>
              </a:spcBef>
            </a:pPr>
            <a:r>
              <a:rPr lang="en-US" altLang="zh-TW" dirty="0"/>
              <a:t>ORDER BY </a:t>
            </a:r>
            <a:r>
              <a:rPr lang="en-US" altLang="zh-TW" dirty="0" err="1"/>
              <a:t>custid</a:t>
            </a:r>
            <a:r>
              <a:rPr lang="en-US" altLang="zh-TW" dirty="0"/>
              <a:t>;</a:t>
            </a:r>
          </a:p>
          <a:p>
            <a:pPr eaLnBrk="1" hangingPunct="1">
              <a:spcBef>
                <a:spcPct val="0"/>
              </a:spcBef>
            </a:pPr>
            <a:endParaRPr lang="en-US" altLang="zh-TW" dirty="0"/>
          </a:p>
          <a:p>
            <a:pPr eaLnBrk="1" hangingPunct="1">
              <a:spcBef>
                <a:spcPct val="0"/>
              </a:spcBef>
            </a:pPr>
            <a:r>
              <a:rPr lang="en-US" altLang="zh-TW" dirty="0"/>
              <a:t>http://www.codeproject.com/Tips/480781/SQL-Server-TOP-WITH-TIES-A-Beauty-of-TSQL</a:t>
            </a:r>
          </a:p>
          <a:p>
            <a:pPr eaLnBrk="1" hangingPunct="1">
              <a:spcBef>
                <a:spcPct val="0"/>
              </a:spcBef>
            </a:pPr>
            <a:endParaRPr lang="en-US" altLang="zh-TW" dirty="0"/>
          </a:p>
          <a:p>
            <a:pPr eaLnBrk="1" hangingPunct="1">
              <a:spcBef>
                <a:spcPct val="0"/>
              </a:spcBef>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C7DBA15-3F6E-4149-9019-6609FD57F75E}" type="slidenum">
              <a:rPr lang="zh-CN" altLang="en-US" smtClean="0"/>
              <a:t>35</a:t>
            </a:fld>
            <a:endParaRPr lang="zh-CN" altLang="en-US"/>
          </a:p>
        </p:txBody>
      </p:sp>
    </p:spTree>
    <p:extLst>
      <p:ext uri="{BB962C8B-B14F-4D97-AF65-F5344CB8AC3E}">
        <p14:creationId xmlns:p14="http://schemas.microsoft.com/office/powerpoint/2010/main" val="33227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spcBef>
                <a:spcPct val="0"/>
              </a:spcBef>
            </a:pPr>
            <a:r>
              <a:rPr lang="en-US" altLang="zh-TW" dirty="0"/>
              <a:t>SET ANSI_NULLS OFF</a:t>
            </a:r>
          </a:p>
          <a:p>
            <a:pPr eaLnBrk="1" hangingPunct="1">
              <a:spcBef>
                <a:spcPct val="0"/>
              </a:spcBef>
            </a:pPr>
            <a:r>
              <a:rPr lang="zh-TW" altLang="en-US" dirty="0"/>
              <a:t>但不建議</a:t>
            </a:r>
            <a:endParaRPr lang="en-US" altLang="zh-TW" dirty="0"/>
          </a:p>
          <a:p>
            <a:pPr eaLnBrk="1" hangingPunct="1">
              <a:spcBef>
                <a:spcPct val="0"/>
              </a:spcBef>
            </a:pP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2C7DBA15-3F6E-4149-9019-6609FD57F75E}" type="slidenum">
              <a:rPr lang="zh-CN" altLang="en-US" smtClean="0"/>
              <a:t>36</a:t>
            </a:fld>
            <a:endParaRPr lang="zh-CN" altLang="en-US"/>
          </a:p>
        </p:txBody>
      </p:sp>
    </p:spTree>
    <p:extLst>
      <p:ext uri="{BB962C8B-B14F-4D97-AF65-F5344CB8AC3E}">
        <p14:creationId xmlns:p14="http://schemas.microsoft.com/office/powerpoint/2010/main" val="1409086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Module 13: Using Window Ranking, Offset and Aggregate Functions</a:t>
            </a:r>
          </a:p>
        </p:txBody>
      </p:sp>
      <p:sp>
        <p:nvSpPr>
          <p:cNvPr id="211970"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Course 10774A</a:t>
            </a:r>
          </a:p>
        </p:txBody>
      </p:sp>
      <p:sp>
        <p:nvSpPr>
          <p:cNvPr id="21197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8F132A-4D73-4C39-B21A-4803FF125BEA}" type="slidenum">
              <a:rPr lang="en-US" altLang="zh-TW"/>
              <a:pPr fontAlgn="base">
                <a:spcBef>
                  <a:spcPct val="0"/>
                </a:spcBef>
                <a:spcAft>
                  <a:spcPct val="0"/>
                </a:spcAft>
                <a:defRPr/>
              </a:pPr>
              <a:t>52</a:t>
            </a:fld>
            <a:endParaRPr lang="en-US" altLang="zh-TW"/>
          </a:p>
        </p:txBody>
      </p:sp>
      <p:sp>
        <p:nvSpPr>
          <p:cNvPr id="20582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9" name="Rectangle 3"/>
          <p:cNvSpPr>
            <a:spLocks noGrp="1" noChangeArrowheads="1"/>
          </p:cNvSpPr>
          <p:nvPr>
            <p:ph type="body" idx="1"/>
          </p:nvPr>
        </p:nvSpPr>
        <p:spPr bwMode="auto">
          <a:xfrm>
            <a:off x="314325" y="2255838"/>
            <a:ext cx="6286500" cy="6772275"/>
          </a:xfrm>
          <a:noFill/>
        </p:spPr>
        <p:txBody>
          <a:bodyPr wrap="square" numCol="1" anchor="t" anchorCtr="0" compatLnSpc="1">
            <a:prstTxWarp prst="textNoShape">
              <a:avLst/>
            </a:prstTxWarp>
          </a:bodyPr>
          <a:lstStyle/>
          <a:p>
            <a:pPr eaLnBrk="1" hangingPunct="1">
              <a:spcBef>
                <a:spcPct val="0"/>
              </a:spcBef>
            </a:pPr>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Image Placeholder 1"/>
          <p:cNvSpPr>
            <a:spLocks noGrp="1" noRot="1" noChangeAspect="1"/>
          </p:cNvSpPr>
          <p:nvPr>
            <p:ph type="sldImg"/>
          </p:nvPr>
        </p:nvSpPr>
        <p:spPr bwMode="auto">
          <a:noFill/>
          <a:ln>
            <a:solidFill>
              <a:srgbClr val="000000"/>
            </a:solidFill>
            <a:miter lim="800000"/>
            <a:headEnd/>
            <a:tailEnd/>
          </a:ln>
        </p:spPr>
      </p:sp>
      <p:sp>
        <p:nvSpPr>
          <p:cNvPr id="207874" name="Notes Placeholder 2"/>
          <p:cNvSpPr>
            <a:spLocks noGrp="1"/>
          </p:cNvSpPr>
          <p:nvPr>
            <p:ph type="body" idx="1"/>
          </p:nvPr>
        </p:nvSpPr>
        <p:spPr bwMode="auto">
          <a:xfrm>
            <a:off x="314325" y="2068513"/>
            <a:ext cx="6286500" cy="6959600"/>
          </a:xfrm>
          <a:noFill/>
        </p:spPr>
        <p:txBody>
          <a:bodyPr wrap="square" numCol="1" anchor="t" anchorCtr="0" compatLnSpc="1">
            <a:prstTxWarp prst="textNoShape">
              <a:avLst/>
            </a:prstTxWarp>
          </a:bodyPr>
          <a:lstStyle/>
          <a:p>
            <a:pPr eaLnBrk="1" hangingPunct="1">
              <a:spcBef>
                <a:spcPct val="0"/>
              </a:spcBef>
            </a:pPr>
            <a:r>
              <a:rPr lang="en-US" altLang="zh-TW"/>
              <a:t>For example, </a:t>
            </a:r>
          </a:p>
          <a:p>
            <a:pPr eaLnBrk="1" hangingPunct="1">
              <a:spcBef>
                <a:spcPct val="0"/>
              </a:spcBef>
            </a:pPr>
            <a:r>
              <a:rPr lang="en-US" altLang="zh-TW"/>
              <a:t>SUM(&lt;col&gt;) OVER () means to calculate the aggregate (SUM) using the underlying query's result set (all rows). </a:t>
            </a:r>
          </a:p>
          <a:p>
            <a:pPr eaLnBrk="1" hangingPunct="1">
              <a:spcBef>
                <a:spcPct val="0"/>
              </a:spcBef>
            </a:pPr>
            <a:r>
              <a:rPr lang="en-US" altLang="zh-TW"/>
              <a:t>SUM(&lt;col&gt;) OVER (PARTITION BY &lt;col&gt;) means to calculate the aggregate once for each window of rows restricted to only those rows that have the same value in &lt;col&gt; as in the current row.</a:t>
            </a:r>
          </a:p>
        </p:txBody>
      </p:sp>
      <p:sp>
        <p:nvSpPr>
          <p:cNvPr id="214019"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Module 13: Using Window Ranking, Offset and Aggregate Functions</a:t>
            </a:r>
          </a:p>
        </p:txBody>
      </p:sp>
      <p:sp>
        <p:nvSpPr>
          <p:cNvPr id="214020"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Course 10774A</a:t>
            </a:r>
          </a:p>
        </p:txBody>
      </p:sp>
      <p:sp>
        <p:nvSpPr>
          <p:cNvPr id="214021"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229F4B-948F-4FAD-A5E9-C909C9C5084D}" type="slidenum">
              <a:rPr lang="en-US" altLang="zh-TW"/>
              <a:pPr fontAlgn="base">
                <a:spcBef>
                  <a:spcPct val="0"/>
                </a:spcBef>
                <a:spcAft>
                  <a:spcPct val="0"/>
                </a:spcAft>
                <a:defRPr/>
              </a:pPr>
              <a:t>53</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p:cNvSpPr>
          <p:nvPr>
            <p:ph type="sldImg"/>
          </p:nvPr>
        </p:nvSpPr>
        <p:spPr bwMode="auto">
          <a:noFill/>
          <a:ln>
            <a:solidFill>
              <a:srgbClr val="000000"/>
            </a:solidFill>
            <a:miter lim="800000"/>
            <a:headEnd/>
            <a:tailEnd/>
          </a:ln>
        </p:spPr>
      </p:sp>
      <p:sp>
        <p:nvSpPr>
          <p:cNvPr id="209922" name="Notes Placeholder 2"/>
          <p:cNvSpPr>
            <a:spLocks noGrp="1"/>
          </p:cNvSpPr>
          <p:nvPr>
            <p:ph type="body" idx="1"/>
          </p:nvPr>
        </p:nvSpPr>
        <p:spPr bwMode="auto">
          <a:xfrm>
            <a:off x="314325" y="2187575"/>
            <a:ext cx="6286500" cy="6840538"/>
          </a:xfrm>
          <a:noFill/>
        </p:spPr>
        <p:txBody>
          <a:bodyPr wrap="square" numCol="1" anchor="t" anchorCtr="0" compatLnSpc="1">
            <a:prstTxWarp prst="textNoShape">
              <a:avLst/>
            </a:prstTxWarp>
          </a:bodyPr>
          <a:lstStyle/>
          <a:p>
            <a:pPr eaLnBrk="1" hangingPunct="1">
              <a:spcBef>
                <a:spcPct val="0"/>
              </a:spcBef>
            </a:pPr>
            <a:r>
              <a:rPr lang="en-US" altLang="zh-TW"/>
              <a:t>Don't take the comparison too far, but PARTITION is conceptually similar to a GROUP BY, even if the mechanisms are very different. </a:t>
            </a:r>
          </a:p>
          <a:p>
            <a:pPr eaLnBrk="1" hangingPunct="1">
              <a:spcBef>
                <a:spcPct val="0"/>
              </a:spcBef>
            </a:pPr>
            <a:r>
              <a:rPr lang="en-US" altLang="zh-TW" sz="1000">
                <a:latin typeface="Arial" charset="0"/>
              </a:rPr>
              <a:t>SELECT  </a:t>
            </a:r>
            <a:r>
              <a:rPr lang="en-US" altLang="zh-TW" sz="1000" err="1">
                <a:latin typeface="Arial" charset="0"/>
              </a:rPr>
              <a:t>custid</a:t>
            </a:r>
            <a:r>
              <a:rPr lang="en-US" altLang="zh-TW" sz="1000">
                <a:latin typeface="Arial" charset="0"/>
              </a:rPr>
              <a:t> ,</a:t>
            </a:r>
          </a:p>
          <a:p>
            <a:pPr eaLnBrk="1" hangingPunct="1">
              <a:spcBef>
                <a:spcPct val="0"/>
              </a:spcBef>
            </a:pPr>
            <a:r>
              <a:rPr lang="en-US" altLang="zh-TW" sz="1000">
                <a:latin typeface="Arial" charset="0"/>
              </a:rPr>
              <a:t>        </a:t>
            </a:r>
            <a:r>
              <a:rPr lang="en-US" altLang="zh-TW" sz="1000" err="1">
                <a:latin typeface="Arial" charset="0"/>
              </a:rPr>
              <a:t>ordermonth</a:t>
            </a:r>
            <a:r>
              <a:rPr lang="en-US" altLang="zh-TW" sz="1000">
                <a:latin typeface="Arial" charset="0"/>
              </a:rPr>
              <a:t> ,</a:t>
            </a:r>
          </a:p>
          <a:p>
            <a:pPr eaLnBrk="1" hangingPunct="1">
              <a:spcBef>
                <a:spcPct val="0"/>
              </a:spcBef>
            </a:pPr>
            <a:r>
              <a:rPr lang="en-US" altLang="zh-TW" sz="1000">
                <a:latin typeface="Arial" charset="0"/>
              </a:rPr>
              <a:t>        qty ,</a:t>
            </a:r>
          </a:p>
          <a:p>
            <a:pPr eaLnBrk="1" hangingPunct="1">
              <a:spcBef>
                <a:spcPct val="0"/>
              </a:spcBef>
            </a:pPr>
            <a:r>
              <a:rPr lang="en-US" altLang="zh-TW" sz="1000">
                <a:latin typeface="Arial" charset="0"/>
              </a:rPr>
              <a:t>        SUM(qty) OVER ( PARTITION BY </a:t>
            </a:r>
            <a:r>
              <a:rPr lang="en-US" altLang="zh-TW" sz="1000" err="1">
                <a:latin typeface="Arial" charset="0"/>
              </a:rPr>
              <a:t>custid</a:t>
            </a:r>
            <a:r>
              <a:rPr lang="en-US" altLang="zh-TW" sz="1000">
                <a:latin typeface="Arial" charset="0"/>
              </a:rPr>
              <a:t> ) AS </a:t>
            </a:r>
            <a:r>
              <a:rPr lang="en-US" altLang="zh-TW" sz="1000" err="1">
                <a:latin typeface="Arial" charset="0"/>
              </a:rPr>
              <a:t>totalbycust</a:t>
            </a:r>
            <a:endParaRPr lang="en-US" altLang="zh-TW" sz="1000">
              <a:latin typeface="Arial" charset="0"/>
            </a:endParaRPr>
          </a:p>
          <a:p>
            <a:pPr eaLnBrk="1" hangingPunct="1">
              <a:spcBef>
                <a:spcPct val="0"/>
              </a:spcBef>
            </a:pPr>
            <a:r>
              <a:rPr lang="en-US" altLang="zh-TW" sz="1000">
                <a:latin typeface="Arial" charset="0"/>
              </a:rPr>
              <a:t>   , SUM(qty) Over() AS </a:t>
            </a:r>
            <a:r>
              <a:rPr lang="en-US" altLang="zh-TW" sz="1000" err="1">
                <a:latin typeface="Arial" charset="0"/>
              </a:rPr>
              <a:t>TotalQty</a:t>
            </a:r>
            <a:endParaRPr lang="en-US" altLang="zh-TW" sz="1000">
              <a:latin typeface="Arial" charset="0"/>
            </a:endParaRPr>
          </a:p>
          <a:p>
            <a:pPr eaLnBrk="1" hangingPunct="1">
              <a:spcBef>
                <a:spcPct val="0"/>
              </a:spcBef>
            </a:pPr>
            <a:r>
              <a:rPr lang="en-US" altLang="zh-TW" sz="1000">
                <a:latin typeface="Arial" charset="0"/>
              </a:rPr>
              <a:t>FROM    </a:t>
            </a:r>
            <a:r>
              <a:rPr lang="en-US" altLang="zh-TW" sz="1000" err="1">
                <a:latin typeface="Arial" charset="0"/>
              </a:rPr>
              <a:t>Sales.CustOrders</a:t>
            </a:r>
            <a:r>
              <a:rPr lang="en-US" altLang="zh-TW" sz="1000">
                <a:latin typeface="Arial" charset="0"/>
              </a:rPr>
              <a:t>;</a:t>
            </a:r>
          </a:p>
          <a:p>
            <a:pPr eaLnBrk="1" hangingPunct="1">
              <a:spcBef>
                <a:spcPct val="0"/>
              </a:spcBef>
            </a:pPr>
            <a:endParaRPr lang="en-US" altLang="zh-TW" sz="1000">
              <a:latin typeface="Arial" charset="0"/>
            </a:endParaRPr>
          </a:p>
          <a:p>
            <a:pPr eaLnBrk="1" hangingPunct="1">
              <a:spcBef>
                <a:spcPct val="0"/>
              </a:spcBef>
            </a:pPr>
            <a:endParaRPr lang="en-US" altLang="zh-TW" sz="1000">
              <a:latin typeface="Arial" charset="0"/>
            </a:endParaRPr>
          </a:p>
          <a:p>
            <a:pPr eaLnBrk="1" hangingPunct="1">
              <a:spcBef>
                <a:spcPct val="0"/>
              </a:spcBef>
            </a:pPr>
            <a:r>
              <a:rPr lang="en-US" altLang="zh-TW" sz="1000">
                <a:latin typeface="Arial" charset="0"/>
              </a:rPr>
              <a:t>SELECT  </a:t>
            </a:r>
            <a:r>
              <a:rPr lang="en-US" altLang="zh-TW" sz="1000" err="1">
                <a:latin typeface="Arial" charset="0"/>
              </a:rPr>
              <a:t>custid</a:t>
            </a:r>
            <a:r>
              <a:rPr lang="en-US" altLang="zh-TW" sz="1000">
                <a:latin typeface="Arial" charset="0"/>
              </a:rPr>
              <a:t> ,</a:t>
            </a:r>
          </a:p>
          <a:p>
            <a:pPr eaLnBrk="1" hangingPunct="1">
              <a:spcBef>
                <a:spcPct val="0"/>
              </a:spcBef>
            </a:pPr>
            <a:r>
              <a:rPr lang="en-US" altLang="zh-TW" sz="1000">
                <a:latin typeface="Arial" charset="0"/>
              </a:rPr>
              <a:t>        </a:t>
            </a:r>
            <a:r>
              <a:rPr lang="en-US" altLang="zh-TW" sz="1000" err="1">
                <a:latin typeface="Arial" charset="0"/>
              </a:rPr>
              <a:t>ordermonth</a:t>
            </a:r>
            <a:r>
              <a:rPr lang="en-US" altLang="zh-TW" sz="1000">
                <a:latin typeface="Arial" charset="0"/>
              </a:rPr>
              <a:t> ,</a:t>
            </a:r>
          </a:p>
          <a:p>
            <a:pPr eaLnBrk="1" hangingPunct="1">
              <a:spcBef>
                <a:spcPct val="0"/>
              </a:spcBef>
            </a:pPr>
            <a:r>
              <a:rPr lang="en-US" altLang="zh-TW" sz="1000">
                <a:latin typeface="Arial" charset="0"/>
              </a:rPr>
              <a:t>        qty ,</a:t>
            </a:r>
          </a:p>
          <a:p>
            <a:pPr eaLnBrk="1" hangingPunct="1">
              <a:spcBef>
                <a:spcPct val="0"/>
              </a:spcBef>
            </a:pPr>
            <a:r>
              <a:rPr lang="en-US" altLang="zh-TW" sz="1000">
                <a:latin typeface="Arial" charset="0"/>
              </a:rPr>
              <a:t>        ( SELECT    SUM(qty)</a:t>
            </a:r>
          </a:p>
          <a:p>
            <a:pPr eaLnBrk="1" hangingPunct="1">
              <a:spcBef>
                <a:spcPct val="0"/>
              </a:spcBef>
            </a:pPr>
            <a:r>
              <a:rPr lang="en-US" altLang="zh-TW" sz="1000">
                <a:latin typeface="Arial" charset="0"/>
              </a:rPr>
              <a:t>          FROM      </a:t>
            </a:r>
            <a:r>
              <a:rPr lang="en-US" altLang="zh-TW" sz="1000" err="1">
                <a:latin typeface="Arial" charset="0"/>
              </a:rPr>
              <a:t>Sales.CustOrders</a:t>
            </a:r>
            <a:r>
              <a:rPr lang="en-US" altLang="zh-TW" sz="1000">
                <a:latin typeface="Arial" charset="0"/>
              </a:rPr>
              <a:t> B</a:t>
            </a:r>
          </a:p>
          <a:p>
            <a:pPr eaLnBrk="1" hangingPunct="1">
              <a:spcBef>
                <a:spcPct val="0"/>
              </a:spcBef>
            </a:pPr>
            <a:r>
              <a:rPr lang="en-US" altLang="zh-TW" sz="1000">
                <a:latin typeface="Arial" charset="0"/>
              </a:rPr>
              <a:t>          WHERE     </a:t>
            </a:r>
            <a:r>
              <a:rPr lang="en-US" altLang="zh-TW" sz="1000" err="1">
                <a:latin typeface="Arial" charset="0"/>
              </a:rPr>
              <a:t>A.custid</a:t>
            </a:r>
            <a:r>
              <a:rPr lang="en-US" altLang="zh-TW" sz="1000">
                <a:latin typeface="Arial" charset="0"/>
              </a:rPr>
              <a:t> = </a:t>
            </a:r>
            <a:r>
              <a:rPr lang="en-US" altLang="zh-TW" sz="1000" err="1">
                <a:latin typeface="Arial" charset="0"/>
              </a:rPr>
              <a:t>B.custid</a:t>
            </a:r>
            <a:endParaRPr lang="en-US" altLang="zh-TW" sz="1000">
              <a:latin typeface="Arial" charset="0"/>
            </a:endParaRPr>
          </a:p>
          <a:p>
            <a:pPr eaLnBrk="1" hangingPunct="1">
              <a:spcBef>
                <a:spcPct val="0"/>
              </a:spcBef>
            </a:pPr>
            <a:r>
              <a:rPr lang="en-US" altLang="zh-TW" sz="1000">
                <a:latin typeface="Arial" charset="0"/>
              </a:rPr>
              <a:t>          GROUP BY  </a:t>
            </a:r>
            <a:r>
              <a:rPr lang="en-US" altLang="zh-TW" sz="1000" err="1">
                <a:latin typeface="Arial" charset="0"/>
              </a:rPr>
              <a:t>B.custid</a:t>
            </a:r>
            <a:endParaRPr lang="en-US" altLang="zh-TW" sz="1000">
              <a:latin typeface="Arial" charset="0"/>
            </a:endParaRPr>
          </a:p>
          <a:p>
            <a:pPr eaLnBrk="1" hangingPunct="1">
              <a:spcBef>
                <a:spcPct val="0"/>
              </a:spcBef>
            </a:pPr>
            <a:r>
              <a:rPr lang="en-US" altLang="zh-TW" sz="1000">
                <a:latin typeface="Arial" charset="0"/>
              </a:rPr>
              <a:t>        ) AS </a:t>
            </a:r>
            <a:r>
              <a:rPr lang="en-US" altLang="zh-TW" sz="1000" err="1">
                <a:latin typeface="Arial" charset="0"/>
              </a:rPr>
              <a:t>totalbycust</a:t>
            </a:r>
            <a:endParaRPr lang="en-US" altLang="zh-TW" sz="1000">
              <a:latin typeface="Arial" charset="0"/>
            </a:endParaRPr>
          </a:p>
          <a:p>
            <a:pPr eaLnBrk="1" hangingPunct="1">
              <a:spcBef>
                <a:spcPct val="0"/>
              </a:spcBef>
            </a:pPr>
            <a:r>
              <a:rPr lang="en-US" altLang="zh-TW" sz="1000">
                <a:latin typeface="Arial" charset="0"/>
              </a:rPr>
              <a:t>FROM    </a:t>
            </a:r>
            <a:r>
              <a:rPr lang="en-US" altLang="zh-TW" sz="1000" err="1">
                <a:latin typeface="Arial" charset="0"/>
              </a:rPr>
              <a:t>Sales.CustOrders</a:t>
            </a:r>
            <a:r>
              <a:rPr lang="en-US" altLang="zh-TW" sz="1000">
                <a:latin typeface="Arial" charset="0"/>
              </a:rPr>
              <a:t> A;</a:t>
            </a:r>
          </a:p>
          <a:p>
            <a:pPr eaLnBrk="1" hangingPunct="1">
              <a:spcBef>
                <a:spcPct val="0"/>
              </a:spcBef>
            </a:pPr>
            <a:endParaRPr lang="en-US" altLang="zh-TW"/>
          </a:p>
        </p:txBody>
      </p:sp>
      <p:sp>
        <p:nvSpPr>
          <p:cNvPr id="216067"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Module 13: Using Window Ranking, Offset and Aggregate Functions</a:t>
            </a:r>
          </a:p>
        </p:txBody>
      </p:sp>
      <p:sp>
        <p:nvSpPr>
          <p:cNvPr id="216068"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Course 10774A</a:t>
            </a:r>
          </a:p>
        </p:txBody>
      </p:sp>
      <p:sp>
        <p:nvSpPr>
          <p:cNvPr id="216069"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3431A7-1A90-4F2D-9D94-2DDB42440A60}" type="slidenum">
              <a:rPr lang="en-US" altLang="zh-TW"/>
              <a:pPr fontAlgn="base">
                <a:spcBef>
                  <a:spcPct val="0"/>
                </a:spcBef>
                <a:spcAft>
                  <a:spcPct val="0"/>
                </a:spcAft>
                <a:defRPr/>
              </a:pPr>
              <a:t>54</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Module 13: Using Window Ranking, Offset and Aggregate Functions</a:t>
            </a:r>
          </a:p>
        </p:txBody>
      </p:sp>
      <p:sp>
        <p:nvSpPr>
          <p:cNvPr id="219138"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Course 10774A</a:t>
            </a:r>
          </a:p>
        </p:txBody>
      </p:sp>
      <p:sp>
        <p:nvSpPr>
          <p:cNvPr id="21913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525F75-5CA5-4D1F-A492-7FC5BAE2FD16}" type="slidenum">
              <a:rPr lang="en-US" altLang="zh-TW"/>
              <a:pPr fontAlgn="base">
                <a:spcBef>
                  <a:spcPct val="0"/>
                </a:spcBef>
                <a:spcAft>
                  <a:spcPct val="0"/>
                </a:spcAft>
                <a:defRPr/>
              </a:pPr>
              <a:t>55</a:t>
            </a:fld>
            <a:endParaRPr lang="en-US" altLang="zh-TW"/>
          </a:p>
        </p:txBody>
      </p:sp>
      <p:sp>
        <p:nvSpPr>
          <p:cNvPr id="21299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2997" name="Rectangle 3"/>
          <p:cNvSpPr>
            <a:spLocks noGrp="1" noChangeArrowheads="1"/>
          </p:cNvSpPr>
          <p:nvPr>
            <p:ph type="body" idx="1"/>
          </p:nvPr>
        </p:nvSpPr>
        <p:spPr bwMode="auto">
          <a:xfrm>
            <a:off x="314325" y="2255838"/>
            <a:ext cx="6286500" cy="6772275"/>
          </a:xfrm>
          <a:noFill/>
        </p:spPr>
        <p:txBody>
          <a:bodyPr wrap="square" numCol="1" anchor="t" anchorCtr="0" compatLnSpc="1">
            <a:prstTxWarp prst="textNoShape">
              <a:avLst/>
            </a:prstTxWarp>
          </a:bodyPr>
          <a:lstStyle/>
          <a:p>
            <a:pPr eaLnBrk="1" hangingPunct="1">
              <a:spcBef>
                <a:spcPct val="0"/>
              </a:spcBef>
            </a:pPr>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p:cNvSpPr>
          <p:nvPr>
            <p:ph type="sldImg"/>
          </p:nvPr>
        </p:nvSpPr>
        <p:spPr bwMode="auto">
          <a:noFill/>
          <a:ln>
            <a:solidFill>
              <a:srgbClr val="000000"/>
            </a:solidFill>
            <a:miter lim="800000"/>
            <a:headEnd/>
            <a:tailEnd/>
          </a:ln>
        </p:spPr>
      </p:sp>
      <p:sp>
        <p:nvSpPr>
          <p:cNvPr id="215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a:p>
        </p:txBody>
      </p:sp>
      <p:sp>
        <p:nvSpPr>
          <p:cNvPr id="221187"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Module 13: Using Window Ranking, Offset and Aggregate Functions</a:t>
            </a:r>
          </a:p>
        </p:txBody>
      </p:sp>
      <p:sp>
        <p:nvSpPr>
          <p:cNvPr id="221188"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TW"/>
              <a:t>Course 10774A</a:t>
            </a:r>
          </a:p>
        </p:txBody>
      </p:sp>
      <p:sp>
        <p:nvSpPr>
          <p:cNvPr id="221189"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793A3F-F573-4E68-A7A9-B08902FD6C90}" type="slidenum">
              <a:rPr lang="en-US" altLang="zh-TW"/>
              <a:pPr fontAlgn="base">
                <a:spcBef>
                  <a:spcPct val="0"/>
                </a:spcBef>
                <a:spcAft>
                  <a:spcPct val="0"/>
                </a:spcAft>
                <a:defRPr/>
              </a:pPr>
              <a:t>56</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a:spLocks/>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TW" altLang="en-US"/>
              <a:t>標題</a:t>
            </a:r>
            <a:endParaRPr lang="zh-CN" altLang="en-US"/>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xxx</a:t>
            </a:r>
            <a:endParaRPr lang="zh-CN" altLang="en-US"/>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xxx</a:t>
            </a:r>
            <a:endParaRPr lang="zh-CN" altLang="en-US"/>
          </a:p>
        </p:txBody>
      </p:sp>
    </p:spTree>
    <p:extLst>
      <p:ext uri="{BB962C8B-B14F-4D97-AF65-F5344CB8AC3E}">
        <p14:creationId xmlns:p14="http://schemas.microsoft.com/office/powerpoint/2010/main" val="3713214898"/>
      </p:ext>
    </p:extLst>
  </p:cSld>
  <p:clrMapOvr>
    <a:masterClrMapping/>
  </p:clrMapOvr>
  <p:extLst>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TW" altLang="en-US" sz="6000" b="0">
                <a:solidFill>
                  <a:schemeClr val="bg1"/>
                </a:solidFill>
                <a:latin typeface="微软雅黑" panose="020B0503020204020204" pitchFamily="34" charset="-122"/>
                <a:ea typeface="微软雅黑" panose="020B0503020204020204" pitchFamily="34" charset="-122"/>
              </a:rPr>
              <a:t>目錄</a:t>
            </a:r>
            <a:endParaRPr lang="zh-CN" altLang="en-US" sz="6000" b="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a:solidFill>
                  <a:schemeClr val="bg1"/>
                </a:solidFill>
                <a:latin typeface="华文细黑" panose="02010600040101010101" pitchFamily="2" charset="-122"/>
                <a:ea typeface="华文细黑" panose="02010600040101010101" pitchFamily="2" charset="-122"/>
              </a:rPr>
              <a:t>contents</a:t>
            </a:r>
            <a:endParaRPr lang="zh-CN" altLang="en-US" sz="2400" b="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PART  01</a:t>
            </a:r>
            <a:endParaRPr lang="zh-CN" altLang="en-US"/>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PART  02</a:t>
            </a:r>
            <a:endParaRPr lang="zh-CN" altLang="en-US"/>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PART  03</a:t>
            </a:r>
            <a:endParaRPr lang="zh-CN" altLang="en-US"/>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PART  04</a:t>
            </a:r>
            <a:endParaRPr lang="zh-CN" altLang="en-US"/>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PART  05</a:t>
            </a:r>
            <a:endParaRPr lang="zh-CN" altLang="en-US"/>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PART  06</a:t>
            </a:r>
            <a:endParaRPr lang="zh-CN" altLang="en-US"/>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1</a:t>
            </a:r>
            <a:endParaRPr lang="zh-CN" altLang="en-US"/>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2</a:t>
            </a:r>
            <a:endParaRPr lang="zh-CN" altLang="en-US"/>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3</a:t>
            </a:r>
            <a:endParaRPr lang="zh-CN" altLang="en-US"/>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4</a:t>
            </a:r>
            <a:endParaRPr lang="zh-CN" altLang="en-US"/>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5</a:t>
            </a:r>
            <a:endParaRPr lang="zh-CN" altLang="en-US"/>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6</a:t>
            </a:r>
            <a:endParaRPr lang="zh-CN" altLang="en-US"/>
          </a:p>
        </p:txBody>
      </p:sp>
    </p:spTree>
    <p:extLst>
      <p:ext uri="{BB962C8B-B14F-4D97-AF65-F5344CB8AC3E}">
        <p14:creationId xmlns:p14="http://schemas.microsoft.com/office/powerpoint/2010/main" val="3494746977"/>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8" name="矩形 7"/>
          <p:cNvSpPr/>
          <p:nvPr userDrawn="1"/>
        </p:nvSpPr>
        <p:spPr>
          <a:xfrm>
            <a:off x="8325228" y="6545425"/>
            <a:ext cx="775136" cy="246221"/>
          </a:xfrm>
          <a:prstGeom prst="rect">
            <a:avLst/>
          </a:prstGeom>
        </p:spPr>
        <p:txBody>
          <a:bodyPr wrap="square">
            <a:spAutoFit/>
          </a:bodyPr>
          <a:lstStyle/>
          <a:p>
            <a:r>
              <a:rPr lang="en-US" altLang="zh-CN" sz="100">
                <a:solidFill>
                  <a:prstClr val="white"/>
                </a:solidFill>
                <a:latin typeface="Calibri"/>
                <a:ea typeface="宋体"/>
              </a:rPr>
              <a:t>PPT</a:t>
            </a:r>
            <a:r>
              <a:rPr lang="zh-CN" altLang="en-US" sz="100">
                <a:solidFill>
                  <a:prstClr val="white"/>
                </a:solidFill>
                <a:latin typeface="Calibri"/>
                <a:ea typeface="宋体"/>
              </a:rPr>
              <a:t>模板下载：</a:t>
            </a:r>
            <a:r>
              <a:rPr lang="en-US" altLang="zh-CN" sz="100">
                <a:solidFill>
                  <a:prstClr val="white"/>
                </a:solidFill>
                <a:latin typeface="Calibri"/>
                <a:ea typeface="宋体"/>
              </a:rPr>
              <a:t>www.1ppt.com/moban/     </a:t>
            </a:r>
            <a:r>
              <a:rPr lang="zh-CN" altLang="en-US" sz="100">
                <a:solidFill>
                  <a:prstClr val="white"/>
                </a:solidFill>
                <a:latin typeface="Calibri"/>
                <a:ea typeface="宋体"/>
              </a:rPr>
              <a:t>行业</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www.1ppt.com/hangye/ </a:t>
            </a:r>
          </a:p>
          <a:p>
            <a:r>
              <a:rPr lang="zh-CN" altLang="en-US" sz="100">
                <a:solidFill>
                  <a:prstClr val="white"/>
                </a:solidFill>
                <a:latin typeface="Calibri"/>
                <a:ea typeface="宋体"/>
              </a:rPr>
              <a:t>节日</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www.1ppt.com/jieri/           PPT</a:t>
            </a:r>
            <a:r>
              <a:rPr lang="zh-CN" altLang="en-US" sz="100">
                <a:solidFill>
                  <a:prstClr val="white"/>
                </a:solidFill>
                <a:latin typeface="Calibri"/>
                <a:ea typeface="宋体"/>
              </a:rPr>
              <a:t>素材下载：</a:t>
            </a:r>
            <a:r>
              <a:rPr lang="en-US" altLang="zh-CN" sz="100">
                <a:solidFill>
                  <a:prstClr val="white"/>
                </a:solidFill>
                <a:latin typeface="Calibri"/>
                <a:ea typeface="宋体"/>
              </a:rPr>
              <a:t>www.1ppt.com/sucai/</a:t>
            </a:r>
          </a:p>
          <a:p>
            <a:r>
              <a:rPr lang="en-US" altLang="zh-CN" sz="100">
                <a:solidFill>
                  <a:prstClr val="white"/>
                </a:solidFill>
                <a:latin typeface="Calibri"/>
                <a:ea typeface="宋体"/>
              </a:rPr>
              <a:t>PPT</a:t>
            </a:r>
            <a:r>
              <a:rPr lang="zh-CN" altLang="en-US" sz="100">
                <a:solidFill>
                  <a:prstClr val="white"/>
                </a:solidFill>
                <a:latin typeface="Calibri"/>
                <a:ea typeface="宋体"/>
              </a:rPr>
              <a:t>背景图片：</a:t>
            </a:r>
            <a:r>
              <a:rPr lang="en-US" altLang="zh-CN" sz="100">
                <a:solidFill>
                  <a:prstClr val="white"/>
                </a:solidFill>
                <a:latin typeface="Calibri"/>
                <a:ea typeface="宋体"/>
              </a:rPr>
              <a:t>www.1ppt.com/beijing/      PPT</a:t>
            </a:r>
            <a:r>
              <a:rPr lang="zh-CN" altLang="en-US" sz="100">
                <a:solidFill>
                  <a:prstClr val="white"/>
                </a:solidFill>
                <a:latin typeface="Calibri"/>
                <a:ea typeface="宋体"/>
              </a:rPr>
              <a:t>图表下载：</a:t>
            </a:r>
            <a:r>
              <a:rPr lang="en-US" altLang="zh-CN" sz="100">
                <a:solidFill>
                  <a:prstClr val="white"/>
                </a:solidFill>
                <a:latin typeface="Calibri"/>
                <a:ea typeface="宋体"/>
              </a:rPr>
              <a:t>www.1ppt.com/tubiao/      </a:t>
            </a:r>
          </a:p>
          <a:p>
            <a:r>
              <a:rPr lang="zh-CN" altLang="en-US" sz="100">
                <a:solidFill>
                  <a:prstClr val="white"/>
                </a:solidFill>
                <a:latin typeface="Calibri"/>
                <a:ea typeface="宋体"/>
              </a:rPr>
              <a:t>优秀</a:t>
            </a:r>
            <a:r>
              <a:rPr lang="en-US" altLang="zh-CN" sz="100">
                <a:solidFill>
                  <a:prstClr val="white"/>
                </a:solidFill>
                <a:latin typeface="Calibri"/>
                <a:ea typeface="宋体"/>
              </a:rPr>
              <a:t>PPT</a:t>
            </a:r>
            <a:r>
              <a:rPr lang="zh-CN" altLang="en-US" sz="100">
                <a:solidFill>
                  <a:prstClr val="white"/>
                </a:solidFill>
                <a:latin typeface="Calibri"/>
                <a:ea typeface="宋体"/>
              </a:rPr>
              <a:t>下载：</a:t>
            </a:r>
            <a:r>
              <a:rPr lang="en-US" altLang="zh-CN" sz="100">
                <a:solidFill>
                  <a:prstClr val="white"/>
                </a:solidFill>
                <a:latin typeface="Calibri"/>
                <a:ea typeface="宋体"/>
              </a:rPr>
              <a:t>www.1ppt.com/xiazai/        PPT</a:t>
            </a:r>
            <a:r>
              <a:rPr lang="zh-CN" altLang="en-US" sz="100">
                <a:solidFill>
                  <a:prstClr val="white"/>
                </a:solidFill>
                <a:latin typeface="Calibri"/>
                <a:ea typeface="宋体"/>
              </a:rPr>
              <a:t>教程： </a:t>
            </a:r>
            <a:r>
              <a:rPr lang="en-US" altLang="zh-CN" sz="100">
                <a:solidFill>
                  <a:prstClr val="white"/>
                </a:solidFill>
                <a:latin typeface="Calibri"/>
                <a:ea typeface="宋体"/>
              </a:rPr>
              <a:t>www.1ppt.com/powerpoint/      </a:t>
            </a:r>
          </a:p>
          <a:p>
            <a:r>
              <a:rPr lang="en-US" altLang="zh-CN" sz="100">
                <a:solidFill>
                  <a:prstClr val="white"/>
                </a:solidFill>
                <a:latin typeface="Calibri"/>
                <a:ea typeface="宋体"/>
              </a:rPr>
              <a:t>Word</a:t>
            </a:r>
            <a:r>
              <a:rPr lang="zh-CN" altLang="en-US" sz="100">
                <a:solidFill>
                  <a:prstClr val="white"/>
                </a:solidFill>
                <a:latin typeface="Calibri"/>
                <a:ea typeface="宋体"/>
              </a:rPr>
              <a:t>教程： </a:t>
            </a:r>
            <a:r>
              <a:rPr lang="en-US" altLang="zh-CN" sz="100">
                <a:solidFill>
                  <a:prstClr val="white"/>
                </a:solidFill>
                <a:latin typeface="Calibri"/>
                <a:ea typeface="宋体"/>
              </a:rPr>
              <a:t>www.1ppt.com/word/              Excel</a:t>
            </a:r>
            <a:r>
              <a:rPr lang="zh-CN" altLang="en-US" sz="100">
                <a:solidFill>
                  <a:prstClr val="white"/>
                </a:solidFill>
                <a:latin typeface="Calibri"/>
                <a:ea typeface="宋体"/>
              </a:rPr>
              <a:t>教程：</a:t>
            </a:r>
            <a:r>
              <a:rPr lang="en-US" altLang="zh-CN" sz="100">
                <a:solidFill>
                  <a:prstClr val="white"/>
                </a:solidFill>
                <a:latin typeface="Calibri"/>
                <a:ea typeface="宋体"/>
              </a:rPr>
              <a:t>www.1ppt.com/excel/  </a:t>
            </a:r>
          </a:p>
          <a:p>
            <a:r>
              <a:rPr lang="zh-CN" altLang="en-US" sz="100">
                <a:solidFill>
                  <a:prstClr val="white"/>
                </a:solidFill>
                <a:latin typeface="Calibri"/>
                <a:ea typeface="宋体"/>
              </a:rPr>
              <a:t>资料下载：</a:t>
            </a:r>
            <a:r>
              <a:rPr lang="en-US" altLang="zh-CN" sz="100">
                <a:solidFill>
                  <a:prstClr val="white"/>
                </a:solidFill>
                <a:latin typeface="Calibri"/>
                <a:ea typeface="宋体"/>
              </a:rPr>
              <a:t>www.1ppt.com/ziliao/                PPT</a:t>
            </a:r>
            <a:r>
              <a:rPr lang="zh-CN" altLang="en-US" sz="100">
                <a:solidFill>
                  <a:prstClr val="white"/>
                </a:solidFill>
                <a:latin typeface="Calibri"/>
                <a:ea typeface="宋体"/>
              </a:rPr>
              <a:t>课件下载：</a:t>
            </a:r>
            <a:r>
              <a:rPr lang="en-US" altLang="zh-CN" sz="100">
                <a:solidFill>
                  <a:prstClr val="white"/>
                </a:solidFill>
                <a:latin typeface="Calibri"/>
                <a:ea typeface="宋体"/>
              </a:rPr>
              <a:t>www.1ppt.com/kejian/ </a:t>
            </a:r>
          </a:p>
          <a:p>
            <a:r>
              <a:rPr lang="zh-CN" altLang="en-US" sz="100">
                <a:solidFill>
                  <a:prstClr val="white"/>
                </a:solidFill>
                <a:latin typeface="Calibri"/>
                <a:ea typeface="宋体"/>
              </a:rPr>
              <a:t>范文下载：</a:t>
            </a:r>
            <a:r>
              <a:rPr lang="en-US" altLang="zh-CN" sz="100">
                <a:solidFill>
                  <a:prstClr val="white"/>
                </a:solidFill>
                <a:latin typeface="Calibri"/>
                <a:ea typeface="宋体"/>
              </a:rPr>
              <a:t>www.1ppt.com/fanwen/             </a:t>
            </a:r>
            <a:r>
              <a:rPr lang="zh-CN" altLang="en-US" sz="100">
                <a:solidFill>
                  <a:prstClr val="white"/>
                </a:solidFill>
                <a:latin typeface="Calibri"/>
                <a:ea typeface="宋体"/>
              </a:rPr>
              <a:t>试卷下载：</a:t>
            </a:r>
            <a:r>
              <a:rPr lang="en-US" altLang="zh-CN" sz="100">
                <a:solidFill>
                  <a:prstClr val="white"/>
                </a:solidFill>
                <a:latin typeface="Calibri"/>
                <a:ea typeface="宋体"/>
              </a:rPr>
              <a:t>www.1ppt.com/shiti/  </a:t>
            </a:r>
          </a:p>
          <a:p>
            <a:r>
              <a:rPr lang="zh-CN" altLang="en-US" sz="100">
                <a:solidFill>
                  <a:prstClr val="white"/>
                </a:solidFill>
                <a:latin typeface="Calibri"/>
                <a:ea typeface="宋体"/>
              </a:rPr>
              <a:t>教案下载：</a:t>
            </a:r>
            <a:r>
              <a:rPr lang="en-US" altLang="zh-CN" sz="100">
                <a:solidFill>
                  <a:prstClr val="white"/>
                </a:solidFill>
                <a:latin typeface="Calibri"/>
                <a:ea typeface="宋体"/>
              </a:rPr>
              <a:t>www.1ppt.com/jiaoan/        </a:t>
            </a:r>
          </a:p>
          <a:p>
            <a:r>
              <a:rPr lang="zh-CN" altLang="en-US" sz="100">
                <a:solidFill>
                  <a:prstClr val="white"/>
                </a:solidFill>
                <a:latin typeface="Calibri"/>
                <a:ea typeface="宋体"/>
              </a:rPr>
              <a:t>字体下载：</a:t>
            </a:r>
            <a:r>
              <a:rPr lang="en-US" altLang="zh-CN" sz="100">
                <a:solidFill>
                  <a:prstClr val="white"/>
                </a:solidFill>
                <a:latin typeface="Calibri"/>
                <a:ea typeface="宋体"/>
              </a:rPr>
              <a:t>www.1ppt.com/ziti/</a:t>
            </a:r>
          </a:p>
          <a:p>
            <a:r>
              <a:rPr lang="en-US" altLang="zh-CN" sz="100">
                <a:solidFill>
                  <a:prstClr val="white"/>
                </a:solidFill>
                <a:latin typeface="Calibri"/>
                <a:ea typeface="宋体"/>
              </a:rPr>
              <a:t> </a:t>
            </a:r>
            <a:endParaRPr lang="zh-CN" altLang="en-US" sz="100">
              <a:solidFill>
                <a:prstClr val="white"/>
              </a:solidFill>
              <a:latin typeface="Calibri"/>
              <a:ea typeface="宋体"/>
            </a:endParaRPr>
          </a:p>
        </p:txBody>
      </p:sp>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01</a:t>
            </a:r>
            <a:endParaRPr lang="zh-CN" altLang="en-US"/>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PART ONE</a:t>
            </a:r>
            <a:endParaRPr lang="zh-CN" altLang="en-US"/>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TW" altLang="en-US"/>
              <a:t>引言</a:t>
            </a:r>
            <a:endParaRPr lang="zh-CN" altLang="en-US"/>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5269805"/>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263352"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01</a:t>
            </a:r>
            <a:endParaRPr lang="zh-CN" altLang="en-US"/>
          </a:p>
        </p:txBody>
      </p:sp>
      <p:sp>
        <p:nvSpPr>
          <p:cNvPr id="63" name="文本占位符 6"/>
          <p:cNvSpPr>
            <a:spLocks noGrp="1"/>
          </p:cNvSpPr>
          <p:nvPr>
            <p:ph type="body" sz="quarter" idx="12" hasCustomPrompt="1"/>
          </p:nvPr>
        </p:nvSpPr>
        <p:spPr>
          <a:xfrm>
            <a:off x="1437592" y="348250"/>
            <a:ext cx="10491056"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TW" altLang="en-US"/>
              <a:t>引言</a:t>
            </a:r>
            <a:endParaRPr lang="zh-CN" altLang="en-US"/>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7B8C2F9B-8676-4DBA-A9D8-6D36A8A24DB7}"/>
              </a:ext>
            </a:extLst>
          </p:cNvPr>
          <p:cNvSpPr>
            <a:spLocks noGrp="1"/>
          </p:cNvSpPr>
          <p:nvPr>
            <p:ph idx="1"/>
          </p:nvPr>
        </p:nvSpPr>
        <p:spPr>
          <a:xfrm>
            <a:off x="838200" y="1825625"/>
            <a:ext cx="10515600" cy="4351338"/>
          </a:xfrm>
          <a:prstGeom prst="rect">
            <a:avLst/>
          </a:prstGeo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395217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占位符 6"/>
          <p:cNvSpPr>
            <a:spLocks noGrp="1"/>
          </p:cNvSpPr>
          <p:nvPr>
            <p:ph type="body" sz="quarter" idx="12" hasCustomPrompt="1"/>
          </p:nvPr>
        </p:nvSpPr>
        <p:spPr>
          <a:xfrm>
            <a:off x="335360" y="313960"/>
            <a:ext cx="1152128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TW" altLang="en-US"/>
              <a:t>標題</a:t>
            </a:r>
            <a:endParaRPr lang="zh-CN" altLang="en-US"/>
          </a:p>
        </p:txBody>
      </p:sp>
      <p:sp>
        <p:nvSpPr>
          <p:cNvPr id="6" name="Content Placeholder 2">
            <a:extLst>
              <a:ext uri="{FF2B5EF4-FFF2-40B4-BE49-F238E27FC236}">
                <a16:creationId xmlns:a16="http://schemas.microsoft.com/office/drawing/2014/main" id="{FB40F76A-A3B0-4D96-8883-2E2B7B5A2316}"/>
              </a:ext>
            </a:extLst>
          </p:cNvPr>
          <p:cNvSpPr>
            <a:spLocks noGrp="1"/>
          </p:cNvSpPr>
          <p:nvPr>
            <p:ph idx="1"/>
          </p:nvPr>
        </p:nvSpPr>
        <p:spPr>
          <a:xfrm>
            <a:off x="838200" y="1825625"/>
            <a:ext cx="10515600" cy="4351338"/>
          </a:xfrm>
          <a:prstGeom prst="rect">
            <a:avLst/>
          </a:prstGeo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30896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4" name="Date Placeholder 3"/>
          <p:cNvSpPr>
            <a:spLocks noGrp="1"/>
          </p:cNvSpPr>
          <p:nvPr>
            <p:ph type="dt" sz="half" idx="10"/>
          </p:nvPr>
        </p:nvSpPr>
        <p:spPr>
          <a:xfrm>
            <a:off x="8382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kumimoji="0"/>
            </a:lvl1pPr>
          </a:lstStyle>
          <a:p>
            <a:pPr>
              <a:defRPr/>
            </a:pPr>
            <a:endParaRPr lang="en-US" altLang="zh-TW"/>
          </a:p>
        </p:txBody>
      </p:sp>
      <p:sp>
        <p:nvSpPr>
          <p:cNvPr id="5" name="Footer Placeholder 4"/>
          <p:cNvSpPr>
            <a:spLocks noGrp="1"/>
          </p:cNvSpPr>
          <p:nvPr>
            <p:ph type="ftr" sz="quarter" idx="11"/>
          </p:nvPr>
        </p:nvSpPr>
        <p:spPr>
          <a:xfrm>
            <a:off x="4038600" y="6356350"/>
            <a:ext cx="4114800" cy="365125"/>
          </a:xfrm>
          <a:prstGeom prst="rect">
            <a:avLst/>
          </a:prstGeom>
        </p:spPr>
        <p:txBody>
          <a:bodyPr vert="horz" wrap="square" lIns="91440" tIns="45720" rIns="91440" bIns="45720" numCol="1" anchor="t" anchorCtr="0" compatLnSpc="1">
            <a:prstTxWarp prst="textNoShape">
              <a:avLst/>
            </a:prstTxWarp>
          </a:bodyPr>
          <a:lstStyle>
            <a:lvl1pPr>
              <a:defRPr kumimoji="0"/>
            </a:lvl1pPr>
          </a:lstStyle>
          <a:p>
            <a:pPr>
              <a:defRPr/>
            </a:pPr>
            <a:endParaRPr lang="en-US" altLang="zh-TW"/>
          </a:p>
        </p:txBody>
      </p:sp>
      <p:sp>
        <p:nvSpPr>
          <p:cNvPr id="7" name="Content Placeholder 2">
            <a:extLst>
              <a:ext uri="{FF2B5EF4-FFF2-40B4-BE49-F238E27FC236}">
                <a16:creationId xmlns:a16="http://schemas.microsoft.com/office/drawing/2014/main" id="{B7745E86-E9AD-47D5-A216-E9416D6404A1}"/>
              </a:ext>
            </a:extLst>
          </p:cNvPr>
          <p:cNvSpPr>
            <a:spLocks noGrp="1"/>
          </p:cNvSpPr>
          <p:nvPr>
            <p:ph idx="1"/>
          </p:nvPr>
        </p:nvSpPr>
        <p:spPr>
          <a:xfrm>
            <a:off x="838200" y="1825625"/>
            <a:ext cx="10515600" cy="4351338"/>
          </a:xfrm>
          <a:prstGeom prst="rect">
            <a:avLst/>
          </a:prstGeo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2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7688"/>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4" name="投影片編號版面配置區 1">
            <a:extLst>
              <a:ext uri="{FF2B5EF4-FFF2-40B4-BE49-F238E27FC236}">
                <a16:creationId xmlns:a16="http://schemas.microsoft.com/office/drawing/2014/main" id="{19F7FF01-7C74-4895-98AD-EF8BAA1D3990}"/>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787164-2BA4-4C72-8BF6-E99657F617CF}" type="slidenum">
              <a:rPr lang="zh-TW" altLang="en-US" smtClean="0"/>
              <a:pPr/>
              <a:t>‹#›</a:t>
            </a:fld>
            <a:endParaRPr lang="zh-TW" altLang="en-US"/>
          </a:p>
        </p:txBody>
      </p:sp>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72" r:id="rId1"/>
    <p:sldLayoutId id="2147483666" r:id="rId2"/>
    <p:sldLayoutId id="2147483667" r:id="rId3"/>
    <p:sldLayoutId id="2147483668" r:id="rId4"/>
    <p:sldLayoutId id="2147483675" r:id="rId5"/>
    <p:sldLayoutId id="2147483678" r:id="rId6"/>
    <p:sldLayoutId id="2147483669" r:id="rId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5.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slideLayout" Target="../slideLayouts/slideLayout5.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19.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5.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2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Layout" Target="../slideLayouts/slideLayout5.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26.png"/><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2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slideLayout" Target="../slideLayouts/slideLayout5.xml"/><Relationship Id="rId5" Type="http://schemas.openxmlformats.org/officeDocument/2006/relationships/tags" Target="../tags/tag5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slideLayout" Target="../slideLayouts/slideLayout5.xml"/><Relationship Id="rId5" Type="http://schemas.openxmlformats.org/officeDocument/2006/relationships/tags" Target="../tags/tag6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9416" y="1628800"/>
            <a:ext cx="6549312" cy="2104777"/>
          </a:xfrm>
        </p:spPr>
        <p:txBody>
          <a:bodyPr/>
          <a:lstStyle/>
          <a:p>
            <a:r>
              <a:rPr lang="en-US" altLang="zh-CN"/>
              <a:t>Coding 365</a:t>
            </a:r>
          </a:p>
          <a:p>
            <a:r>
              <a:rPr lang="zh-TW" altLang="en-US" sz="2800" b="0"/>
              <a:t>資料庫語言</a:t>
            </a:r>
          </a:p>
          <a:p>
            <a:endParaRPr lang="zh-CN" altLang="en-US"/>
          </a:p>
        </p:txBody>
      </p:sp>
      <p:pic>
        <p:nvPicPr>
          <p:cNvPr id="59" name="圖片 58">
            <a:extLst>
              <a:ext uri="{FF2B5EF4-FFF2-40B4-BE49-F238E27FC236}">
                <a16:creationId xmlns:a16="http://schemas.microsoft.com/office/drawing/2014/main" id="{B1AAF668-FFA5-4B1F-ADFE-C50AFA67262D}"/>
              </a:ext>
            </a:extLst>
          </p:cNvPr>
          <p:cNvPicPr>
            <a:picLocks noChangeAspect="1"/>
          </p:cNvPicPr>
          <p:nvPr/>
        </p:nvPicPr>
        <p:blipFill>
          <a:blip r:embed="rId2"/>
          <a:stretch>
            <a:fillRect/>
          </a:stretch>
        </p:blipFill>
        <p:spPr>
          <a:xfrm>
            <a:off x="4943872" y="692696"/>
            <a:ext cx="3765413" cy="538781"/>
          </a:xfrm>
          <a:prstGeom prst="rect">
            <a:avLst/>
          </a:prstGeom>
        </p:spPr>
      </p:pic>
      <p:pic>
        <p:nvPicPr>
          <p:cNvPr id="6" name="圖片 5">
            <a:extLst>
              <a:ext uri="{FF2B5EF4-FFF2-40B4-BE49-F238E27FC236}">
                <a16:creationId xmlns:a16="http://schemas.microsoft.com/office/drawing/2014/main" id="{3655E3E9-D1AD-4B13-BB81-42740BB44DF5}"/>
              </a:ext>
            </a:extLst>
          </p:cNvPr>
          <p:cNvPicPr>
            <a:picLocks noChangeAspect="1"/>
          </p:cNvPicPr>
          <p:nvPr/>
        </p:nvPicPr>
        <p:blipFill rotWithShape="1">
          <a:blip r:embed="rId3"/>
          <a:srcRect l="25049" t="6270" r="27378" b="7055"/>
          <a:stretch/>
        </p:blipFill>
        <p:spPr>
          <a:xfrm>
            <a:off x="6240016" y="2276872"/>
            <a:ext cx="3672408" cy="3659260"/>
          </a:xfrm>
          <a:prstGeom prst="ellipse">
            <a:avLst/>
          </a:prstGeom>
        </p:spPr>
      </p:pic>
      <p:pic>
        <p:nvPicPr>
          <p:cNvPr id="16" name="圖片 15">
            <a:extLst>
              <a:ext uri="{FF2B5EF4-FFF2-40B4-BE49-F238E27FC236}">
                <a16:creationId xmlns:a16="http://schemas.microsoft.com/office/drawing/2014/main" id="{3B775D55-3CA3-4B0D-AAD9-CBAC760642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92" y="698077"/>
            <a:ext cx="3333750" cy="533400"/>
          </a:xfrm>
          <a:prstGeom prst="rect">
            <a:avLst/>
          </a:prstGeom>
        </p:spPr>
      </p:pic>
      <p:sp>
        <p:nvSpPr>
          <p:cNvPr id="18" name="文本占位符 2">
            <a:extLst>
              <a:ext uri="{FF2B5EF4-FFF2-40B4-BE49-F238E27FC236}">
                <a16:creationId xmlns:a16="http://schemas.microsoft.com/office/drawing/2014/main" id="{781F3B3B-D560-475D-8264-5D4591D6B127}"/>
              </a:ext>
            </a:extLst>
          </p:cNvPr>
          <p:cNvSpPr>
            <a:spLocks noGrp="1"/>
          </p:cNvSpPr>
          <p:nvPr>
            <p:ph type="body" sz="quarter" idx="11"/>
          </p:nvPr>
        </p:nvSpPr>
        <p:spPr>
          <a:xfrm>
            <a:off x="839415" y="3958958"/>
            <a:ext cx="4824537" cy="982210"/>
          </a:xfrm>
        </p:spPr>
        <p:txBody>
          <a:bodyPr/>
          <a:lstStyle/>
          <a:p>
            <a:pPr marL="0" indent="0">
              <a:buNone/>
            </a:pPr>
            <a:r>
              <a:rPr lang="zh-TW" altLang="en-US" b="0">
                <a:latin typeface="微软雅黑" panose="020B0503020204020204" pitchFamily="34" charset="-122"/>
                <a:ea typeface="微软雅黑" panose="020B0503020204020204" pitchFamily="34" charset="-122"/>
              </a:rPr>
              <a:t>主講：</a:t>
            </a:r>
            <a:r>
              <a:rPr lang="en-US" altLang="zh-TW" b="0">
                <a:latin typeface="微软雅黑" panose="020B0503020204020204" pitchFamily="34" charset="-122"/>
                <a:ea typeface="微软雅黑" panose="020B0503020204020204" pitchFamily="34" charset="-122"/>
              </a:rPr>
              <a:t>Emma Huang</a:t>
            </a:r>
          </a:p>
          <a:p>
            <a:pPr marL="0" indent="0">
              <a:buNone/>
            </a:pPr>
            <a:r>
              <a:rPr lang="zh-TW" altLang="en-US" b="0">
                <a:latin typeface="微软雅黑" panose="020B0503020204020204" pitchFamily="34" charset="-122"/>
                <a:ea typeface="微软雅黑" panose="020B0503020204020204" pitchFamily="34" charset="-122"/>
              </a:rPr>
              <a:t>日期：</a:t>
            </a:r>
            <a:r>
              <a:rPr lang="en-US" altLang="zh-TW" b="0">
                <a:latin typeface="微软雅黑" panose="020B0503020204020204" pitchFamily="34" charset="-122"/>
                <a:ea typeface="微软雅黑" panose="020B0503020204020204" pitchFamily="34" charset="-122"/>
              </a:rPr>
              <a:t>2022/10/21</a:t>
            </a:r>
            <a:r>
              <a:rPr lang="zh-TW" altLang="en-US" b="0">
                <a:latin typeface="微软雅黑" panose="020B0503020204020204" pitchFamily="34" charset="-122"/>
                <a:ea typeface="微软雅黑" panose="020B0503020204020204" pitchFamily="34" charset="-122"/>
              </a:rPr>
              <a:t>、</a:t>
            </a:r>
            <a:r>
              <a:rPr lang="en-US" altLang="zh-TW" b="0">
                <a:latin typeface="微软雅黑" panose="020B0503020204020204" pitchFamily="34" charset="-122"/>
                <a:ea typeface="微软雅黑" panose="020B0503020204020204" pitchFamily="34" charset="-122"/>
              </a:rPr>
              <a:t>2022/10/28</a:t>
            </a:r>
            <a:endParaRPr lang="zh-CN" altLang="en-US" b="0">
              <a:latin typeface="微软雅黑" panose="020B0503020204020204" pitchFamily="34" charset="-122"/>
              <a:ea typeface="微软雅黑" panose="020B0503020204020204" pitchFamily="34" charset="-122"/>
            </a:endParaRPr>
          </a:p>
          <a:p>
            <a:pPr marL="0" indent="0">
              <a:buNone/>
            </a:pPr>
            <a:endParaRPr lang="zh-CN" altLang="en-US" b="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725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版面配置區 11">
            <a:extLst>
              <a:ext uri="{FF2B5EF4-FFF2-40B4-BE49-F238E27FC236}">
                <a16:creationId xmlns:a16="http://schemas.microsoft.com/office/drawing/2014/main" id="{84B7C649-AA23-49BE-9CFE-E4E26D6C61FE}"/>
              </a:ext>
            </a:extLst>
          </p:cNvPr>
          <p:cNvSpPr>
            <a:spLocks noGrp="1"/>
          </p:cNvSpPr>
          <p:nvPr>
            <p:ph type="body" sz="quarter" idx="12"/>
          </p:nvPr>
        </p:nvSpPr>
        <p:spPr/>
        <p:txBody>
          <a:bodyPr/>
          <a:lstStyle/>
          <a:p>
            <a:r>
              <a:rPr lang="zh-TW" altLang="en-US">
                <a:latin typeface="+mj-ea"/>
                <a:ea typeface="+mj-ea"/>
              </a:rPr>
              <a:t>寫個簡單的 </a:t>
            </a:r>
            <a:r>
              <a:rPr lang="en-US" altLang="zh-TW">
                <a:latin typeface="+mj-ea"/>
                <a:ea typeface="+mj-ea"/>
              </a:rPr>
              <a:t>SELECT </a:t>
            </a:r>
            <a:r>
              <a:rPr lang="zh-TW" altLang="en-US">
                <a:latin typeface="+mj-ea"/>
                <a:ea typeface="+mj-ea"/>
              </a:rPr>
              <a:t>查詢</a:t>
            </a:r>
            <a:endParaRPr lang="zh-TW" altLang="en-US"/>
          </a:p>
          <a:p>
            <a:endParaRPr lang="zh-TW" altLang="en-US"/>
          </a:p>
        </p:txBody>
      </p:sp>
      <p:sp>
        <p:nvSpPr>
          <p:cNvPr id="11" name="內容版面配置區 10">
            <a:extLst>
              <a:ext uri="{FF2B5EF4-FFF2-40B4-BE49-F238E27FC236}">
                <a16:creationId xmlns:a16="http://schemas.microsoft.com/office/drawing/2014/main" id="{E6CAC903-66DA-438F-A8ED-B256BAFE9E2A}"/>
              </a:ext>
            </a:extLst>
          </p:cNvPr>
          <p:cNvSpPr>
            <a:spLocks noGrp="1"/>
          </p:cNvSpPr>
          <p:nvPr>
            <p:ph idx="4294967295"/>
          </p:nvPr>
        </p:nvSpPr>
        <p:spPr>
          <a:xfrm>
            <a:off x="838200" y="1825625"/>
            <a:ext cx="10515600" cy="4351338"/>
          </a:xfrm>
          <a:prstGeom prst="rect">
            <a:avLst/>
          </a:prstGeom>
        </p:spPr>
        <p:txBody>
          <a:bodyPr/>
          <a:lstStyle/>
          <a:p>
            <a:r>
              <a:rPr lang="zh-TW" altLang="en-US" sz="2400" dirty="0"/>
              <a:t>簡單的 </a:t>
            </a:r>
            <a:r>
              <a:rPr lang="en-US" altLang="zh-TW" sz="2400" dirty="0"/>
              <a:t>Select</a:t>
            </a:r>
          </a:p>
          <a:p>
            <a:r>
              <a:rPr lang="zh-TW" altLang="en-US" sz="2400" dirty="0"/>
              <a:t>顯示欄位的方式</a:t>
            </a:r>
            <a:endParaRPr lang="en-US" altLang="zh-TW" sz="2400" dirty="0"/>
          </a:p>
          <a:p>
            <a:r>
              <a:rPr lang="en-US" altLang="zh-TW" sz="2400" dirty="0"/>
              <a:t>SQL </a:t>
            </a:r>
            <a:r>
              <a:rPr lang="zh-TW" altLang="en-US" sz="2400" dirty="0"/>
              <a:t>語句的執行順序</a:t>
            </a:r>
          </a:p>
          <a:p>
            <a:endParaRPr lang="zh-TW" altLang="en-US" dirty="0"/>
          </a:p>
          <a:p>
            <a:endParaRPr lang="zh-TW" altLang="en-US" dirty="0"/>
          </a:p>
        </p:txBody>
      </p:sp>
      <p:sp>
        <p:nvSpPr>
          <p:cNvPr id="13" name="AutoShape 3">
            <a:extLst>
              <a:ext uri="{FF2B5EF4-FFF2-40B4-BE49-F238E27FC236}">
                <a16:creationId xmlns:a16="http://schemas.microsoft.com/office/drawing/2014/main" id="{E5EB49EA-154E-46C1-8386-ED9525793D82}"/>
              </a:ext>
            </a:extLst>
          </p:cNvPr>
          <p:cNvSpPr>
            <a:spLocks noChangeArrowheads="1"/>
          </p:cNvSpPr>
          <p:nvPr/>
        </p:nvSpPr>
        <p:spPr bwMode="auto">
          <a:xfrm>
            <a:off x="4367808" y="2132856"/>
            <a:ext cx="6256338" cy="450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400" b="1">
                <a:solidFill>
                  <a:srgbClr val="FF0000"/>
                </a:solidFill>
                <a:latin typeface="Lucida Sans Typewriter" pitchFamily="49" charset="0"/>
                <a:ea typeface="+mn-ea"/>
              </a:rPr>
              <a:t>5: SELECT	   &lt;select list&gt;</a:t>
            </a:r>
          </a:p>
        </p:txBody>
      </p:sp>
      <p:sp>
        <p:nvSpPr>
          <p:cNvPr id="14" name="AutoShape 3">
            <a:extLst>
              <a:ext uri="{FF2B5EF4-FFF2-40B4-BE49-F238E27FC236}">
                <a16:creationId xmlns:a16="http://schemas.microsoft.com/office/drawing/2014/main" id="{86479382-81AB-4E87-8EE6-B7A8E1CB312D}"/>
              </a:ext>
            </a:extLst>
          </p:cNvPr>
          <p:cNvSpPr>
            <a:spLocks noChangeArrowheads="1"/>
          </p:cNvSpPr>
          <p:nvPr/>
        </p:nvSpPr>
        <p:spPr bwMode="auto">
          <a:xfrm>
            <a:off x="4367808" y="2661494"/>
            <a:ext cx="6256338" cy="450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400" b="1">
                <a:solidFill>
                  <a:srgbClr val="FF0000"/>
                </a:solidFill>
                <a:latin typeface="Lucida Sans Typewriter" pitchFamily="49" charset="0"/>
                <a:ea typeface="+mn-ea"/>
              </a:rPr>
              <a:t>1: FROM     &lt;table source&gt;</a:t>
            </a:r>
          </a:p>
        </p:txBody>
      </p:sp>
      <p:sp>
        <p:nvSpPr>
          <p:cNvPr id="15" name="AutoShape 3">
            <a:extLst>
              <a:ext uri="{FF2B5EF4-FFF2-40B4-BE49-F238E27FC236}">
                <a16:creationId xmlns:a16="http://schemas.microsoft.com/office/drawing/2014/main" id="{702A31ED-BA22-4EE5-A775-1157260E37D9}"/>
              </a:ext>
            </a:extLst>
          </p:cNvPr>
          <p:cNvSpPr>
            <a:spLocks noChangeArrowheads="1"/>
          </p:cNvSpPr>
          <p:nvPr/>
        </p:nvSpPr>
        <p:spPr bwMode="auto">
          <a:xfrm>
            <a:off x="4367808" y="3225056"/>
            <a:ext cx="6256338" cy="382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2: WHERE    &lt;search condition&gt;</a:t>
            </a:r>
          </a:p>
        </p:txBody>
      </p:sp>
      <p:sp>
        <p:nvSpPr>
          <p:cNvPr id="16" name="AutoShape 3">
            <a:extLst>
              <a:ext uri="{FF2B5EF4-FFF2-40B4-BE49-F238E27FC236}">
                <a16:creationId xmlns:a16="http://schemas.microsoft.com/office/drawing/2014/main" id="{7A89B3C4-047F-4E67-92DA-44D5FE0E0018}"/>
              </a:ext>
            </a:extLst>
          </p:cNvPr>
          <p:cNvSpPr>
            <a:spLocks noChangeArrowheads="1"/>
          </p:cNvSpPr>
          <p:nvPr/>
        </p:nvSpPr>
        <p:spPr bwMode="auto">
          <a:xfrm>
            <a:off x="4367808" y="3753694"/>
            <a:ext cx="6256338"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3: GROUP BY &lt;group by list&gt;</a:t>
            </a:r>
          </a:p>
        </p:txBody>
      </p:sp>
      <p:sp>
        <p:nvSpPr>
          <p:cNvPr id="17" name="AutoShape 3">
            <a:extLst>
              <a:ext uri="{FF2B5EF4-FFF2-40B4-BE49-F238E27FC236}">
                <a16:creationId xmlns:a16="http://schemas.microsoft.com/office/drawing/2014/main" id="{F908A016-5218-427C-B64D-BB1C2A9CD454}"/>
              </a:ext>
            </a:extLst>
          </p:cNvPr>
          <p:cNvSpPr>
            <a:spLocks noChangeArrowheads="1"/>
          </p:cNvSpPr>
          <p:nvPr/>
        </p:nvSpPr>
        <p:spPr bwMode="auto">
          <a:xfrm>
            <a:off x="4367808" y="4282331"/>
            <a:ext cx="6256338"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4: HAVING &lt;search condition&gt;</a:t>
            </a:r>
          </a:p>
        </p:txBody>
      </p:sp>
      <p:sp>
        <p:nvSpPr>
          <p:cNvPr id="18" name="AutoShape 3">
            <a:extLst>
              <a:ext uri="{FF2B5EF4-FFF2-40B4-BE49-F238E27FC236}">
                <a16:creationId xmlns:a16="http://schemas.microsoft.com/office/drawing/2014/main" id="{629340B6-8CF5-4806-A97C-22A68268BE3D}"/>
              </a:ext>
            </a:extLst>
          </p:cNvPr>
          <p:cNvSpPr>
            <a:spLocks noChangeArrowheads="1"/>
          </p:cNvSpPr>
          <p:nvPr/>
        </p:nvSpPr>
        <p:spPr bwMode="auto">
          <a:xfrm>
            <a:off x="4367808" y="4812556"/>
            <a:ext cx="6256338" cy="382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6: ORDER BY &lt;order by list&gt;</a:t>
            </a:r>
          </a:p>
        </p:txBody>
      </p:sp>
    </p:spTree>
    <p:extLst>
      <p:ext uri="{BB962C8B-B14F-4D97-AF65-F5344CB8AC3E}">
        <p14:creationId xmlns:p14="http://schemas.microsoft.com/office/powerpoint/2010/main" val="223346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DD2FC37-B279-4850-81B1-1196FF646AB4}"/>
              </a:ext>
            </a:extLst>
          </p:cNvPr>
          <p:cNvSpPr>
            <a:spLocks noGrp="1"/>
          </p:cNvSpPr>
          <p:nvPr>
            <p:ph type="body" sz="quarter" idx="12"/>
          </p:nvPr>
        </p:nvSpPr>
        <p:spPr/>
        <p:txBody>
          <a:bodyPr/>
          <a:lstStyle/>
          <a:p>
            <a:r>
              <a:rPr lang="zh-TW" altLang="en-US"/>
              <a:t>簡單的 </a:t>
            </a:r>
            <a:r>
              <a:rPr lang="en-US" altLang="zh-TW"/>
              <a:t>Select</a:t>
            </a:r>
            <a:endParaRPr lang="zh-TW" altLang="en-US"/>
          </a:p>
          <a:p>
            <a:endParaRPr lang="zh-TW" altLang="en-US"/>
          </a:p>
        </p:txBody>
      </p:sp>
      <p:sp>
        <p:nvSpPr>
          <p:cNvPr id="4" name="AutoShape 3">
            <a:extLst>
              <a:ext uri="{FF2B5EF4-FFF2-40B4-BE49-F238E27FC236}">
                <a16:creationId xmlns:a16="http://schemas.microsoft.com/office/drawing/2014/main" id="{5055FEB4-B860-4C40-B8C7-BDBD2A683E7F}"/>
              </a:ext>
            </a:extLst>
          </p:cNvPr>
          <p:cNvSpPr txBox="1">
            <a:spLocks noChangeArrowheads="1"/>
          </p:cNvSpPr>
          <p:nvPr/>
        </p:nvSpPr>
        <p:spPr bwMode="auto">
          <a:xfrm>
            <a:off x="2160661" y="3977920"/>
            <a:ext cx="7751763" cy="8001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dirty="0">
                <a:solidFill>
                  <a:srgbClr val="0000FF"/>
                </a:solidFill>
                <a:latin typeface="Lucida Sans Typewriter" pitchFamily="49" charset="0"/>
              </a:rPr>
              <a:t> SELECT</a:t>
            </a:r>
            <a:r>
              <a:rPr kumimoji="0" lang="en-US" dirty="0">
                <a:solidFill>
                  <a:prstClr val="black"/>
                </a:solidFill>
                <a:latin typeface="Lucida Sans Typewriter" pitchFamily="49" charset="0"/>
              </a:rPr>
              <a:t> </a:t>
            </a:r>
            <a:r>
              <a:rPr kumimoji="0" lang="en-US" dirty="0" err="1">
                <a:solidFill>
                  <a:prstClr val="black"/>
                </a:solidFill>
                <a:latin typeface="Lucida Sans Typewriter" pitchFamily="49" charset="0"/>
              </a:rPr>
              <a:t>companyname</a:t>
            </a:r>
            <a:r>
              <a:rPr kumimoji="0" lang="en-US" dirty="0">
                <a:solidFill>
                  <a:srgbClr val="FF0000"/>
                </a:solidFill>
                <a:latin typeface="Lucida Sans Typewriter" pitchFamily="49" charset="0"/>
              </a:rPr>
              <a:t>,</a:t>
            </a:r>
            <a:r>
              <a:rPr kumimoji="0" lang="en-US" dirty="0">
                <a:solidFill>
                  <a:prstClr val="black"/>
                </a:solidFill>
                <a:latin typeface="Lucida Sans Typewriter" pitchFamily="49" charset="0"/>
              </a:rPr>
              <a:t> country</a:t>
            </a:r>
          </a:p>
          <a:p>
            <a:pPr marL="0" indent="0">
              <a:buFontTx/>
              <a:buNone/>
              <a:defRPr/>
            </a:pPr>
            <a:r>
              <a:rPr kumimoji="0" lang="en-US" dirty="0">
                <a:solidFill>
                  <a:srgbClr val="0000FF"/>
                </a:solidFill>
                <a:latin typeface="Lucida Sans Typewriter" pitchFamily="49" charset="0"/>
              </a:rPr>
              <a:t> FROM</a:t>
            </a:r>
            <a:r>
              <a:rPr kumimoji="0" lang="en-US" dirty="0">
                <a:solidFill>
                  <a:prstClr val="black"/>
                </a:solidFill>
                <a:latin typeface="Lucida Sans Typewriter" pitchFamily="49" charset="0"/>
              </a:rPr>
              <a:t> </a:t>
            </a:r>
            <a:r>
              <a:rPr kumimoji="0" lang="en-US" dirty="0" err="1">
                <a:solidFill>
                  <a:prstClr val="black"/>
                </a:solidFill>
                <a:latin typeface="Lucida Sans Typewriter" pitchFamily="49" charset="0"/>
              </a:rPr>
              <a:t>Sales</a:t>
            </a:r>
            <a:r>
              <a:rPr kumimoji="0" lang="en-US" dirty="0" err="1">
                <a:solidFill>
                  <a:srgbClr val="808080"/>
                </a:solidFill>
                <a:latin typeface="Lucida Sans Typewriter" pitchFamily="49" charset="0"/>
              </a:rPr>
              <a:t>.</a:t>
            </a:r>
            <a:r>
              <a:rPr kumimoji="0" lang="en-US" dirty="0" err="1">
                <a:solidFill>
                  <a:prstClr val="black"/>
                </a:solidFill>
                <a:latin typeface="Lucida Sans Typewriter" pitchFamily="49" charset="0"/>
              </a:rPr>
              <a:t>Customers</a:t>
            </a:r>
            <a:r>
              <a:rPr kumimoji="0" lang="en-US" dirty="0">
                <a:solidFill>
                  <a:srgbClr val="FF0000"/>
                </a:solidFill>
                <a:latin typeface="Lucida Sans Typewriter" pitchFamily="49" charset="0"/>
              </a:rPr>
              <a:t>;</a:t>
            </a:r>
          </a:p>
        </p:txBody>
      </p:sp>
      <p:graphicFrame>
        <p:nvGraphicFramePr>
          <p:cNvPr id="5" name="Group 65">
            <a:extLst>
              <a:ext uri="{FF2B5EF4-FFF2-40B4-BE49-F238E27FC236}">
                <a16:creationId xmlns:a16="http://schemas.microsoft.com/office/drawing/2014/main" id="{45D4FEA7-5C69-44A7-B46F-D8475534EA9D}"/>
              </a:ext>
            </a:extLst>
          </p:cNvPr>
          <p:cNvGraphicFramePr>
            <a:graphicFrameLocks noGrp="1"/>
          </p:cNvGraphicFramePr>
          <p:nvPr>
            <p:extLst>
              <p:ext uri="{D42A27DB-BD31-4B8C-83A1-F6EECF244321}">
                <p14:modId xmlns:p14="http://schemas.microsoft.com/office/powerpoint/2010/main" val="2421218434"/>
              </p:ext>
            </p:extLst>
          </p:nvPr>
        </p:nvGraphicFramePr>
        <p:xfrm>
          <a:off x="2795708" y="1844824"/>
          <a:ext cx="6424840" cy="1669674"/>
        </p:xfrm>
        <a:graphic>
          <a:graphicData uri="http://schemas.openxmlformats.org/drawingml/2006/table">
            <a:tbl>
              <a:tblPr>
                <a:tableStyleId>{284E427A-3D55-4303-BF80-6455036E1DE7}</a:tableStyleId>
              </a:tblPr>
              <a:tblGrid>
                <a:gridCol w="2231627">
                  <a:extLst>
                    <a:ext uri="{9D8B030D-6E8A-4147-A177-3AD203B41FA5}">
                      <a16:colId xmlns:a16="http://schemas.microsoft.com/office/drawing/2014/main" val="20000"/>
                    </a:ext>
                  </a:extLst>
                </a:gridCol>
                <a:gridCol w="4193213">
                  <a:extLst>
                    <a:ext uri="{9D8B030D-6E8A-4147-A177-3AD203B41FA5}">
                      <a16:colId xmlns:a16="http://schemas.microsoft.com/office/drawing/2014/main" val="20001"/>
                    </a:ext>
                  </a:extLst>
                </a:gridCol>
              </a:tblGrid>
              <a:tr h="536802">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a:ln>
                            <a:noFill/>
                          </a:ln>
                          <a:solidFill>
                            <a:schemeClr val="bg1"/>
                          </a:solidFill>
                          <a:effectLst/>
                        </a:rPr>
                        <a:t>Keyword</a:t>
                      </a:r>
                      <a:endParaRPr kumimoji="0" lang="en-US" sz="2000" b="0" i="0" u="none" strike="noStrike" cap="none" normalizeH="0" baseline="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a:ln>
                            <a:noFill/>
                          </a:ln>
                          <a:solidFill>
                            <a:schemeClr val="bg1"/>
                          </a:solidFill>
                          <a:effectLst/>
                        </a:rPr>
                        <a:t>Expression</a:t>
                      </a:r>
                      <a:endParaRPr kumimoji="0" lang="en-US" sz="2000" b="0" i="0" u="none" strike="noStrike" cap="none" normalizeH="0" baseline="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extLst>
                  <a:ext uri="{0D108BD9-81ED-4DB2-BD59-A6C34878D82A}">
                    <a16:rowId xmlns:a16="http://schemas.microsoft.com/office/drawing/2014/main" val="10000"/>
                  </a:ext>
                </a:extLst>
              </a:tr>
              <a:tr h="56681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a:ln>
                            <a:noFill/>
                          </a:ln>
                          <a:solidFill>
                            <a:schemeClr val="tx1">
                              <a:lumMod val="60000"/>
                              <a:lumOff val="40000"/>
                            </a:schemeClr>
                          </a:solidFill>
                          <a:effectLst/>
                        </a:rPr>
                        <a:t>SELECT</a:t>
                      </a:r>
                      <a:endParaRPr kumimoji="0" lang="en-US" sz="1800" b="1" i="1" u="none" strike="noStrike" cap="none" normalizeH="0" baseline="0">
                        <a:ln>
                          <a:noFill/>
                        </a:ln>
                        <a:solidFill>
                          <a:schemeClr val="tx1">
                            <a:lumMod val="60000"/>
                            <a:lumOff val="40000"/>
                          </a:schemeClr>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a:ln>
                            <a:noFill/>
                          </a:ln>
                          <a:solidFill>
                            <a:schemeClr val="tx1"/>
                          </a:solidFill>
                          <a:effectLst/>
                        </a:rPr>
                        <a:t>&lt;select list&gt;</a:t>
                      </a:r>
                      <a:endParaRPr kumimoji="0" lang="en-US" sz="1800" b="1" i="0" u="none" strike="noStrike" cap="none" normalizeH="0" baseline="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1"/>
                  </a:ext>
                </a:extLst>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a:ln>
                            <a:noFill/>
                          </a:ln>
                          <a:solidFill>
                            <a:schemeClr val="tx1">
                              <a:lumMod val="60000"/>
                              <a:lumOff val="40000"/>
                            </a:schemeClr>
                          </a:solidFill>
                          <a:effectLst/>
                        </a:rPr>
                        <a:t>FROM</a:t>
                      </a:r>
                      <a:endParaRPr kumimoji="0" lang="en-US" sz="1800" b="1" i="1" u="none" strike="noStrike" cap="none" normalizeH="0" baseline="0">
                        <a:ln>
                          <a:noFill/>
                        </a:ln>
                        <a:solidFill>
                          <a:schemeClr val="tx1">
                            <a:lumMod val="60000"/>
                            <a:lumOff val="40000"/>
                          </a:schemeClr>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a:ln>
                            <a:noFill/>
                          </a:ln>
                          <a:solidFill>
                            <a:schemeClr val="tx1"/>
                          </a:solidFill>
                          <a:effectLst/>
                        </a:rPr>
                        <a:t>&lt;table source&gt;</a:t>
                      </a:r>
                      <a:endParaRPr kumimoji="0" lang="en-US" sz="1800" b="1" i="0" u="none" strike="noStrike" cap="none" normalizeH="0" baseline="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6" name="AutoShape 3">
            <a:extLst>
              <a:ext uri="{FF2B5EF4-FFF2-40B4-BE49-F238E27FC236}">
                <a16:creationId xmlns:a16="http://schemas.microsoft.com/office/drawing/2014/main" id="{B2F0A122-2840-4058-A8C6-BD5BED1F51E0}"/>
              </a:ext>
            </a:extLst>
          </p:cNvPr>
          <p:cNvSpPr txBox="1">
            <a:spLocks noChangeArrowheads="1"/>
          </p:cNvSpPr>
          <p:nvPr/>
        </p:nvSpPr>
        <p:spPr bwMode="auto">
          <a:xfrm>
            <a:off x="2160661" y="5178070"/>
            <a:ext cx="7751763" cy="79851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a:solidFill>
                  <a:srgbClr val="0000FF"/>
                </a:solidFill>
                <a:latin typeface="Lucida Sans Typewriter" pitchFamily="49" charset="0"/>
              </a:rPr>
              <a:t> SELECT</a:t>
            </a:r>
            <a:r>
              <a:rPr kumimoji="0" lang="en-US">
                <a:solidFill>
                  <a:prstClr val="black"/>
                </a:solidFill>
                <a:latin typeface="Lucida Sans Typewriter" pitchFamily="49" charset="0"/>
              </a:rPr>
              <a:t> unitprice</a:t>
            </a:r>
            <a:r>
              <a:rPr kumimoji="0" lang="en-US">
                <a:solidFill>
                  <a:srgbClr val="808080"/>
                </a:solidFill>
                <a:latin typeface="Lucida Sans Typewriter" pitchFamily="49" charset="0"/>
              </a:rPr>
              <a:t>,</a:t>
            </a:r>
            <a:r>
              <a:rPr kumimoji="0" lang="en-US">
                <a:solidFill>
                  <a:prstClr val="black"/>
                </a:solidFill>
                <a:latin typeface="Lucida Sans Typewriter" pitchFamily="49" charset="0"/>
              </a:rPr>
              <a:t> qty</a:t>
            </a:r>
            <a:r>
              <a:rPr kumimoji="0" lang="en-US">
                <a:solidFill>
                  <a:srgbClr val="808080"/>
                </a:solidFill>
                <a:latin typeface="Lucida Sans Typewriter" pitchFamily="49" charset="0"/>
              </a:rPr>
              <a:t>,</a:t>
            </a:r>
            <a:r>
              <a:rPr kumimoji="0" lang="en-US">
                <a:solidFill>
                  <a:srgbClr val="0000FF"/>
                </a:solidFill>
                <a:latin typeface="Lucida Sans Typewriter" pitchFamily="49" charset="0"/>
              </a:rPr>
              <a:t> </a:t>
            </a:r>
            <a:r>
              <a:rPr kumimoji="0" lang="en-US" b="1">
                <a:solidFill>
                  <a:srgbClr val="FF0000"/>
                </a:solidFill>
                <a:latin typeface="Lucida Sans Typewriter" pitchFamily="49" charset="0"/>
              </a:rPr>
              <a:t>(unitprice * qty) as Total</a:t>
            </a:r>
          </a:p>
          <a:p>
            <a:pPr marL="0" indent="0">
              <a:buFontTx/>
              <a:buNone/>
              <a:defRPr/>
            </a:pPr>
            <a:r>
              <a:rPr kumimoji="0" lang="en-US">
                <a:solidFill>
                  <a:srgbClr val="0000FF"/>
                </a:solidFill>
                <a:latin typeface="Lucida Sans Typewriter" pitchFamily="49" charset="0"/>
              </a:rPr>
              <a:t> FROM</a:t>
            </a:r>
            <a:r>
              <a:rPr kumimoji="0" lang="en-US">
                <a:solidFill>
                  <a:prstClr val="black"/>
                </a:solidFill>
                <a:latin typeface="Lucida Sans Typewriter" pitchFamily="49" charset="0"/>
              </a:rPr>
              <a:t> sales</a:t>
            </a:r>
            <a:r>
              <a:rPr kumimoji="0" lang="en-US">
                <a:solidFill>
                  <a:srgbClr val="808080"/>
                </a:solidFill>
                <a:latin typeface="Lucida Sans Typewriter" pitchFamily="49" charset="0"/>
              </a:rPr>
              <a:t>.</a:t>
            </a:r>
            <a:r>
              <a:rPr kumimoji="0" lang="en-US">
                <a:solidFill>
                  <a:prstClr val="black"/>
                </a:solidFill>
                <a:latin typeface="Lucida Sans Typewriter" pitchFamily="49" charset="0"/>
              </a:rPr>
              <a:t>orderdetails</a:t>
            </a:r>
            <a:r>
              <a:rPr kumimoji="0" lang="en-US">
                <a:solidFill>
                  <a:srgbClr val="808080"/>
                </a:solidFill>
                <a:latin typeface="Lucida Sans Typewriter" pitchFamily="49" charset="0"/>
              </a:rPr>
              <a:t>;</a:t>
            </a:r>
          </a:p>
        </p:txBody>
      </p:sp>
    </p:spTree>
    <p:extLst>
      <p:ext uri="{BB962C8B-B14F-4D97-AF65-F5344CB8AC3E}">
        <p14:creationId xmlns:p14="http://schemas.microsoft.com/office/powerpoint/2010/main" val="312173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27DE618-7FA8-4220-A572-814A2C48A217}"/>
              </a:ext>
            </a:extLst>
          </p:cNvPr>
          <p:cNvSpPr>
            <a:spLocks noGrp="1"/>
          </p:cNvSpPr>
          <p:nvPr>
            <p:ph type="body" sz="quarter" idx="12"/>
          </p:nvPr>
        </p:nvSpPr>
        <p:spPr/>
        <p:txBody>
          <a:bodyPr/>
          <a:lstStyle/>
          <a:p>
            <a:r>
              <a:rPr lang="zh-TW" altLang="en-US">
                <a:latin typeface="+mj-ea"/>
                <a:ea typeface="+mj-ea"/>
              </a:rPr>
              <a:t>顯示欄位的方式</a:t>
            </a:r>
            <a:endParaRPr lang="zh-TW" altLang="en-US"/>
          </a:p>
          <a:p>
            <a:endParaRPr lang="zh-TW" altLang="en-US"/>
          </a:p>
        </p:txBody>
      </p:sp>
      <p:sp>
        <p:nvSpPr>
          <p:cNvPr id="3" name="內容版面配置區 2">
            <a:extLst>
              <a:ext uri="{FF2B5EF4-FFF2-40B4-BE49-F238E27FC236}">
                <a16:creationId xmlns:a16="http://schemas.microsoft.com/office/drawing/2014/main" id="{479EF6DC-ECC2-4215-A3E6-706717AEDC1E}"/>
              </a:ext>
            </a:extLst>
          </p:cNvPr>
          <p:cNvSpPr>
            <a:spLocks noGrp="1"/>
          </p:cNvSpPr>
          <p:nvPr>
            <p:ph idx="4294967295"/>
          </p:nvPr>
        </p:nvSpPr>
        <p:spPr>
          <a:xfrm>
            <a:off x="838200" y="1825625"/>
            <a:ext cx="10515600" cy="4351338"/>
          </a:xfrm>
          <a:prstGeom prst="rect">
            <a:avLst/>
          </a:prstGeom>
        </p:spPr>
        <p:txBody>
          <a:bodyPr/>
          <a:lstStyle/>
          <a:p>
            <a:r>
              <a:rPr lang="zh-TW" altLang="en-US" sz="2400" dirty="0"/>
              <a:t>顯示所有欄位</a:t>
            </a:r>
          </a:p>
          <a:p>
            <a:pPr lvl="1"/>
            <a:r>
              <a:rPr lang="zh-TW" altLang="en-US" sz="2000" dirty="0"/>
              <a:t>在一個專案產品內的程式建議不要使用此方式</a:t>
            </a:r>
            <a:endParaRPr lang="en-US" altLang="zh-TW" sz="2000" dirty="0"/>
          </a:p>
          <a:p>
            <a:pPr lvl="1"/>
            <a:endParaRPr lang="en-US" altLang="zh-TW" sz="2400" dirty="0"/>
          </a:p>
          <a:p>
            <a:endParaRPr lang="en-US" altLang="zh-TW" sz="2400" dirty="0"/>
          </a:p>
          <a:p>
            <a:endParaRPr lang="en-US" altLang="zh-TW" sz="2400" dirty="0"/>
          </a:p>
          <a:p>
            <a:r>
              <a:rPr lang="zh-TW" altLang="en-US" sz="2400" dirty="0"/>
              <a:t>顯示特定欄位</a:t>
            </a:r>
          </a:p>
          <a:p>
            <a:endParaRPr lang="zh-TW" altLang="en-US" sz="2400" dirty="0"/>
          </a:p>
        </p:txBody>
      </p:sp>
      <p:sp>
        <p:nvSpPr>
          <p:cNvPr id="4" name="AutoShape 3">
            <a:extLst>
              <a:ext uri="{FF2B5EF4-FFF2-40B4-BE49-F238E27FC236}">
                <a16:creationId xmlns:a16="http://schemas.microsoft.com/office/drawing/2014/main" id="{2A946113-53CD-4D18-A14D-3E9453BD02C1}"/>
              </a:ext>
            </a:extLst>
          </p:cNvPr>
          <p:cNvSpPr txBox="1">
            <a:spLocks noChangeArrowheads="1"/>
          </p:cNvSpPr>
          <p:nvPr/>
        </p:nvSpPr>
        <p:spPr bwMode="auto">
          <a:xfrm>
            <a:off x="1651000" y="2815580"/>
            <a:ext cx="6959600" cy="8001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dirty="0">
                <a:solidFill>
                  <a:srgbClr val="0000FF"/>
                </a:solidFill>
                <a:latin typeface="Lucida Sans Typewriter" pitchFamily="49" charset="0"/>
              </a:rPr>
              <a:t> SELECT</a:t>
            </a:r>
            <a:r>
              <a:rPr kumimoji="0" lang="en-US" dirty="0">
                <a:solidFill>
                  <a:prstClr val="black"/>
                </a:solidFill>
                <a:latin typeface="Lucida Sans Typewriter" pitchFamily="49" charset="0"/>
              </a:rPr>
              <a:t> </a:t>
            </a:r>
            <a:r>
              <a:rPr kumimoji="0" lang="en-US" dirty="0">
                <a:solidFill>
                  <a:srgbClr val="FF0000"/>
                </a:solidFill>
                <a:latin typeface="Lucida Sans Typewriter" pitchFamily="49" charset="0"/>
              </a:rPr>
              <a:t>*</a:t>
            </a:r>
          </a:p>
          <a:p>
            <a:pPr marL="0" indent="0">
              <a:buFontTx/>
              <a:buNone/>
              <a:defRPr/>
            </a:pPr>
            <a:r>
              <a:rPr kumimoji="0" lang="en-US" dirty="0">
                <a:solidFill>
                  <a:srgbClr val="0000FF"/>
                </a:solidFill>
                <a:latin typeface="Lucida Sans Typewriter" pitchFamily="49" charset="0"/>
              </a:rPr>
              <a:t> FROM</a:t>
            </a:r>
            <a:r>
              <a:rPr kumimoji="0" lang="en-US" dirty="0">
                <a:solidFill>
                  <a:prstClr val="black"/>
                </a:solidFill>
                <a:latin typeface="Lucida Sans Typewriter" pitchFamily="49" charset="0"/>
              </a:rPr>
              <a:t> </a:t>
            </a:r>
            <a:r>
              <a:rPr kumimoji="0" lang="en-US" dirty="0" err="1">
                <a:solidFill>
                  <a:prstClr val="black"/>
                </a:solidFill>
                <a:latin typeface="Lucida Sans Typewriter" pitchFamily="49" charset="0"/>
              </a:rPr>
              <a:t>Sales</a:t>
            </a:r>
            <a:r>
              <a:rPr kumimoji="0" lang="en-US" dirty="0" err="1">
                <a:solidFill>
                  <a:srgbClr val="808080"/>
                </a:solidFill>
                <a:latin typeface="Lucida Sans Typewriter" pitchFamily="49" charset="0"/>
              </a:rPr>
              <a:t>.</a:t>
            </a:r>
            <a:r>
              <a:rPr kumimoji="0" lang="en-US" dirty="0" err="1">
                <a:solidFill>
                  <a:prstClr val="black"/>
                </a:solidFill>
                <a:latin typeface="Lucida Sans Typewriter" pitchFamily="49" charset="0"/>
              </a:rPr>
              <a:t>Customers</a:t>
            </a:r>
            <a:r>
              <a:rPr kumimoji="0" lang="en-US" dirty="0">
                <a:solidFill>
                  <a:srgbClr val="808080"/>
                </a:solidFill>
                <a:latin typeface="Lucida Sans Typewriter" pitchFamily="49" charset="0"/>
              </a:rPr>
              <a:t>;</a:t>
            </a:r>
          </a:p>
        </p:txBody>
      </p:sp>
      <p:sp>
        <p:nvSpPr>
          <p:cNvPr id="5" name="AutoShape 3">
            <a:extLst>
              <a:ext uri="{FF2B5EF4-FFF2-40B4-BE49-F238E27FC236}">
                <a16:creationId xmlns:a16="http://schemas.microsoft.com/office/drawing/2014/main" id="{502F0280-B4E9-4252-B8BA-A69042766509}"/>
              </a:ext>
            </a:extLst>
          </p:cNvPr>
          <p:cNvSpPr txBox="1">
            <a:spLocks noChangeArrowheads="1"/>
          </p:cNvSpPr>
          <p:nvPr/>
        </p:nvSpPr>
        <p:spPr bwMode="auto">
          <a:xfrm>
            <a:off x="1622425" y="4644058"/>
            <a:ext cx="6959600" cy="79851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dirty="0">
                <a:solidFill>
                  <a:srgbClr val="0000FF"/>
                </a:solidFill>
                <a:latin typeface="Lucida Sans Typewriter" pitchFamily="49" charset="0"/>
              </a:rPr>
              <a:t> SELECT</a:t>
            </a:r>
            <a:r>
              <a:rPr kumimoji="0" lang="en-US" dirty="0">
                <a:solidFill>
                  <a:prstClr val="black"/>
                </a:solidFill>
                <a:latin typeface="Lucida Sans Typewriter" pitchFamily="49" charset="0"/>
              </a:rPr>
              <a:t> </a:t>
            </a:r>
            <a:r>
              <a:rPr kumimoji="0" lang="en-US" dirty="0" err="1">
                <a:solidFill>
                  <a:prstClr val="black"/>
                </a:solidFill>
                <a:latin typeface="Lucida Sans Typewriter" pitchFamily="49" charset="0"/>
              </a:rPr>
              <a:t>companyname</a:t>
            </a:r>
            <a:r>
              <a:rPr kumimoji="0" lang="en-US" dirty="0">
                <a:solidFill>
                  <a:srgbClr val="808080"/>
                </a:solidFill>
                <a:latin typeface="Lucida Sans Typewriter" pitchFamily="49" charset="0"/>
              </a:rPr>
              <a:t>,</a:t>
            </a:r>
            <a:r>
              <a:rPr kumimoji="0" lang="en-US" dirty="0">
                <a:solidFill>
                  <a:prstClr val="black"/>
                </a:solidFill>
                <a:latin typeface="Lucida Sans Typewriter" pitchFamily="49" charset="0"/>
              </a:rPr>
              <a:t> country</a:t>
            </a:r>
          </a:p>
          <a:p>
            <a:pPr marL="0" indent="0">
              <a:buFontTx/>
              <a:buNone/>
              <a:defRPr/>
            </a:pPr>
            <a:r>
              <a:rPr kumimoji="0" lang="en-US" dirty="0">
                <a:solidFill>
                  <a:srgbClr val="0000FF"/>
                </a:solidFill>
                <a:latin typeface="Lucida Sans Typewriter" pitchFamily="49" charset="0"/>
              </a:rPr>
              <a:t> FROM</a:t>
            </a:r>
            <a:r>
              <a:rPr kumimoji="0" lang="en-US" dirty="0">
                <a:solidFill>
                  <a:prstClr val="black"/>
                </a:solidFill>
                <a:latin typeface="Lucida Sans Typewriter" pitchFamily="49" charset="0"/>
              </a:rPr>
              <a:t> </a:t>
            </a:r>
            <a:r>
              <a:rPr kumimoji="0" lang="en-US" dirty="0" err="1">
                <a:solidFill>
                  <a:prstClr val="black"/>
                </a:solidFill>
                <a:latin typeface="Lucida Sans Typewriter" pitchFamily="49" charset="0"/>
              </a:rPr>
              <a:t>Sales</a:t>
            </a:r>
            <a:r>
              <a:rPr kumimoji="0" lang="en-US" dirty="0" err="1">
                <a:solidFill>
                  <a:srgbClr val="808080"/>
                </a:solidFill>
                <a:latin typeface="Lucida Sans Typewriter" pitchFamily="49" charset="0"/>
              </a:rPr>
              <a:t>.</a:t>
            </a:r>
            <a:r>
              <a:rPr kumimoji="0" lang="en-US" dirty="0" err="1">
                <a:solidFill>
                  <a:prstClr val="black"/>
                </a:solidFill>
                <a:latin typeface="Lucida Sans Typewriter" pitchFamily="49" charset="0"/>
              </a:rPr>
              <a:t>Customers</a:t>
            </a:r>
            <a:r>
              <a:rPr kumimoji="0" lang="en-US" dirty="0">
                <a:solidFill>
                  <a:srgbClr val="808080"/>
                </a:solidFill>
                <a:latin typeface="Lucida Sans Typewriter" pitchFamily="49" charset="0"/>
              </a:rPr>
              <a:t>;</a:t>
            </a:r>
          </a:p>
        </p:txBody>
      </p:sp>
      <p:pic>
        <p:nvPicPr>
          <p:cNvPr id="6" name="圖片 6">
            <a:extLst>
              <a:ext uri="{FF2B5EF4-FFF2-40B4-BE49-F238E27FC236}">
                <a16:creationId xmlns:a16="http://schemas.microsoft.com/office/drawing/2014/main" id="{ACBBCFA8-E947-4FB7-B051-FE8C7ED7B13C}"/>
              </a:ext>
            </a:extLst>
          </p:cNvPr>
          <p:cNvPicPr>
            <a:picLocks noChangeAspect="1"/>
          </p:cNvPicPr>
          <p:nvPr/>
        </p:nvPicPr>
        <p:blipFill>
          <a:blip r:embed="rId2"/>
          <a:srcRect/>
          <a:stretch>
            <a:fillRect/>
          </a:stretch>
        </p:blipFill>
        <p:spPr bwMode="auto">
          <a:xfrm>
            <a:off x="8297862" y="4509120"/>
            <a:ext cx="566738" cy="566738"/>
          </a:xfrm>
          <a:prstGeom prst="rect">
            <a:avLst/>
          </a:prstGeom>
          <a:noFill/>
          <a:ln w="9525">
            <a:noFill/>
            <a:miter lim="800000"/>
            <a:headEnd/>
            <a:tailEnd/>
          </a:ln>
        </p:spPr>
      </p:pic>
    </p:spTree>
    <p:extLst>
      <p:ext uri="{BB962C8B-B14F-4D97-AF65-F5344CB8AC3E}">
        <p14:creationId xmlns:p14="http://schemas.microsoft.com/office/powerpoint/2010/main" val="401858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8D7E77B-18E0-4DE8-877F-2A4A9C801901}"/>
              </a:ext>
            </a:extLst>
          </p:cNvPr>
          <p:cNvSpPr>
            <a:spLocks noGrp="1"/>
          </p:cNvSpPr>
          <p:nvPr>
            <p:ph type="body" sz="quarter" idx="12"/>
          </p:nvPr>
        </p:nvSpPr>
        <p:spPr/>
        <p:txBody>
          <a:bodyPr/>
          <a:lstStyle/>
          <a:p>
            <a:r>
              <a:rPr lang="zh-TW" altLang="en-US">
                <a:latin typeface="+mj-ea"/>
                <a:ea typeface="+mj-ea"/>
              </a:rPr>
              <a:t>使用 </a:t>
            </a:r>
            <a:r>
              <a:rPr lang="en-US" altLang="zh-TW">
                <a:latin typeface="+mj-ea"/>
                <a:ea typeface="+mj-ea"/>
              </a:rPr>
              <a:t>DISTINCT </a:t>
            </a:r>
            <a:r>
              <a:rPr lang="zh-TW" altLang="en-US">
                <a:latin typeface="+mj-ea"/>
                <a:ea typeface="+mj-ea"/>
              </a:rPr>
              <a:t>來消除重覆的資料</a:t>
            </a:r>
            <a:endParaRPr lang="zh-TW" altLang="en-US"/>
          </a:p>
          <a:p>
            <a:endParaRPr lang="zh-TW" altLang="en-US"/>
          </a:p>
        </p:txBody>
      </p:sp>
      <p:sp>
        <p:nvSpPr>
          <p:cNvPr id="4" name="AutoShape 3">
            <a:extLst>
              <a:ext uri="{FF2B5EF4-FFF2-40B4-BE49-F238E27FC236}">
                <a16:creationId xmlns:a16="http://schemas.microsoft.com/office/drawing/2014/main" id="{9FE98A7A-F25D-4F70-AB33-A365428BE89F}"/>
              </a:ext>
            </a:extLst>
          </p:cNvPr>
          <p:cNvSpPr>
            <a:spLocks noChangeArrowheads="1"/>
          </p:cNvSpPr>
          <p:nvPr/>
        </p:nvSpPr>
        <p:spPr bwMode="auto">
          <a:xfrm>
            <a:off x="2592388" y="1556792"/>
            <a:ext cx="6256337" cy="958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DISTINCT &lt;column list&gt;</a:t>
            </a:r>
          </a:p>
          <a:p>
            <a:pPr defTabSz="457200" fontAlgn="auto">
              <a:lnSpc>
                <a:spcPct val="90000"/>
              </a:lnSpc>
              <a:spcBef>
                <a:spcPts val="0"/>
              </a:spcBef>
              <a:spcAft>
                <a:spcPts val="0"/>
              </a:spcAft>
              <a:tabLst>
                <a:tab pos="457200" algn="l"/>
              </a:tabLst>
              <a:defRPr/>
            </a:pPr>
            <a:endParaRPr kumimoji="0" lang="en-US" sz="200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&lt;table or view&gt;</a:t>
            </a:r>
          </a:p>
        </p:txBody>
      </p:sp>
      <p:sp>
        <p:nvSpPr>
          <p:cNvPr id="5" name="AutoShape 3">
            <a:extLst>
              <a:ext uri="{FF2B5EF4-FFF2-40B4-BE49-F238E27FC236}">
                <a16:creationId xmlns:a16="http://schemas.microsoft.com/office/drawing/2014/main" id="{80141949-29CA-4542-8C99-4844D0072B84}"/>
              </a:ext>
            </a:extLst>
          </p:cNvPr>
          <p:cNvSpPr>
            <a:spLocks noChangeArrowheads="1"/>
          </p:cNvSpPr>
          <p:nvPr/>
        </p:nvSpPr>
        <p:spPr bwMode="auto">
          <a:xfrm>
            <a:off x="2592388" y="2849017"/>
            <a:ext cx="6256337" cy="10541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dirty="0">
                <a:solidFill>
                  <a:srgbClr val="0000FF"/>
                </a:solidFill>
                <a:latin typeface="Lucida Sans Typewriter" panose="020B0509030504030204" pitchFamily="49" charset="0"/>
              </a:rPr>
              <a:t> SELECT DISTINCT</a:t>
            </a:r>
            <a:r>
              <a:rPr kumimoji="0" lang="en-US" sz="2000" dirty="0">
                <a:solidFill>
                  <a:prstClr val="black"/>
                </a:solidFill>
                <a:latin typeface="Lucida Sans Typewriter" panose="020B0509030504030204" pitchFamily="49" charset="0"/>
              </a:rPr>
              <a:t> country</a:t>
            </a:r>
          </a:p>
          <a:p>
            <a:pPr fontAlgn="auto">
              <a:spcBef>
                <a:spcPts val="0"/>
              </a:spcBef>
              <a:spcAft>
                <a:spcPts val="0"/>
              </a:spcAft>
              <a:defRPr/>
            </a:pPr>
            <a:r>
              <a:rPr kumimoji="0" lang="en-US" sz="2000" dirty="0">
                <a:solidFill>
                  <a:srgbClr val="0000FF"/>
                </a:solidFill>
                <a:latin typeface="Lucida Sans Typewriter" panose="020B0509030504030204" pitchFamily="49" charset="0"/>
              </a:rPr>
              <a:t> FROM</a:t>
            </a:r>
            <a:r>
              <a:rPr kumimoji="0" lang="en-US" sz="2000" dirty="0">
                <a:solidFill>
                  <a:prstClr val="black"/>
                </a:solidFill>
                <a:latin typeface="Lucida Sans Typewriter" panose="020B0509030504030204" pitchFamily="49" charset="0"/>
              </a:rPr>
              <a:t> </a:t>
            </a:r>
            <a:r>
              <a:rPr kumimoji="0" lang="en-US" sz="2000" dirty="0" err="1">
                <a:solidFill>
                  <a:prstClr val="black"/>
                </a:solidFill>
                <a:latin typeface="Lucida Sans Typewriter" panose="020B0509030504030204" pitchFamily="49" charset="0"/>
              </a:rPr>
              <a:t>Sales</a:t>
            </a:r>
            <a:r>
              <a:rPr kumimoji="0" lang="en-US" sz="2000" dirty="0" err="1">
                <a:solidFill>
                  <a:srgbClr val="808080"/>
                </a:solidFill>
                <a:latin typeface="Lucida Sans Typewriter" panose="020B0509030504030204" pitchFamily="49" charset="0"/>
              </a:rPr>
              <a:t>.</a:t>
            </a:r>
            <a:r>
              <a:rPr kumimoji="0" lang="en-US" sz="2000" dirty="0" err="1">
                <a:solidFill>
                  <a:prstClr val="black"/>
                </a:solidFill>
                <a:latin typeface="Lucida Sans Typewriter" panose="020B0509030504030204" pitchFamily="49" charset="0"/>
              </a:rPr>
              <a:t>Customers</a:t>
            </a:r>
            <a:endParaRPr kumimoji="0" lang="en-US" sz="2000" dirty="0">
              <a:solidFill>
                <a:prstClr val="black"/>
              </a:solidFill>
              <a:latin typeface="Lucida Sans Typewriter" panose="020B0509030504030204" pitchFamily="49" charset="0"/>
            </a:endParaRPr>
          </a:p>
          <a:p>
            <a:pPr fontAlgn="auto">
              <a:spcBef>
                <a:spcPts val="0"/>
              </a:spcBef>
              <a:spcAft>
                <a:spcPts val="0"/>
              </a:spcAft>
              <a:defRPr/>
            </a:pPr>
            <a:r>
              <a:rPr kumimoji="0" lang="en-US" sz="2000" dirty="0">
                <a:solidFill>
                  <a:srgbClr val="0000FF"/>
                </a:solidFill>
                <a:latin typeface="Lucida Sans Typewriter" panose="020B0509030504030204" pitchFamily="49" charset="0"/>
              </a:rPr>
              <a:t> Where </a:t>
            </a:r>
            <a:r>
              <a:rPr kumimoji="0" lang="en-US" sz="2000" dirty="0">
                <a:solidFill>
                  <a:srgbClr val="000000"/>
                </a:solidFill>
                <a:latin typeface="Lucida Sans Typewriter" panose="020B0509030504030204" pitchFamily="49" charset="0"/>
              </a:rPr>
              <a:t>country = 'Mexico'</a:t>
            </a:r>
            <a:r>
              <a:rPr kumimoji="0" lang="en-US" sz="2000" dirty="0">
                <a:solidFill>
                  <a:srgbClr val="808080"/>
                </a:solidFill>
                <a:latin typeface="Lucida Sans Typewriter" panose="020B0509030504030204" pitchFamily="49" charset="0"/>
              </a:rPr>
              <a:t>;</a:t>
            </a:r>
          </a:p>
        </p:txBody>
      </p:sp>
      <p:pic>
        <p:nvPicPr>
          <p:cNvPr id="7" name="Picture 8">
            <a:extLst>
              <a:ext uri="{FF2B5EF4-FFF2-40B4-BE49-F238E27FC236}">
                <a16:creationId xmlns:a16="http://schemas.microsoft.com/office/drawing/2014/main" id="{29036943-BCCD-4B8D-A912-86C467C0E83C}"/>
              </a:ext>
            </a:extLst>
          </p:cNvPr>
          <p:cNvPicPr>
            <a:picLocks noChangeAspect="1"/>
          </p:cNvPicPr>
          <p:nvPr/>
        </p:nvPicPr>
        <p:blipFill>
          <a:blip r:embed="rId2"/>
          <a:srcRect/>
          <a:stretch>
            <a:fillRect/>
          </a:stretch>
        </p:blipFill>
        <p:spPr bwMode="auto">
          <a:xfrm>
            <a:off x="6658447" y="4593922"/>
            <a:ext cx="1122362" cy="568325"/>
          </a:xfrm>
          <a:prstGeom prst="rect">
            <a:avLst/>
          </a:prstGeom>
          <a:noFill/>
          <a:ln w="9525">
            <a:noFill/>
            <a:miter lim="800000"/>
            <a:headEnd/>
            <a:tailEnd/>
          </a:ln>
        </p:spPr>
      </p:pic>
      <p:pic>
        <p:nvPicPr>
          <p:cNvPr id="10" name="圖片 9">
            <a:extLst>
              <a:ext uri="{FF2B5EF4-FFF2-40B4-BE49-F238E27FC236}">
                <a16:creationId xmlns:a16="http://schemas.microsoft.com/office/drawing/2014/main" id="{BACC43A9-DE86-4545-B8E4-D82A45E673DD}"/>
              </a:ext>
            </a:extLst>
          </p:cNvPr>
          <p:cNvPicPr>
            <a:picLocks noChangeAspect="1"/>
          </p:cNvPicPr>
          <p:nvPr/>
        </p:nvPicPr>
        <p:blipFill>
          <a:blip r:embed="rId3"/>
          <a:stretch>
            <a:fillRect/>
          </a:stretch>
        </p:blipFill>
        <p:spPr>
          <a:xfrm>
            <a:off x="3888879" y="4295192"/>
            <a:ext cx="1200150" cy="1628775"/>
          </a:xfrm>
          <a:prstGeom prst="rect">
            <a:avLst/>
          </a:prstGeom>
        </p:spPr>
      </p:pic>
      <p:sp>
        <p:nvSpPr>
          <p:cNvPr id="11" name="箭號: 向右 10">
            <a:extLst>
              <a:ext uri="{FF2B5EF4-FFF2-40B4-BE49-F238E27FC236}">
                <a16:creationId xmlns:a16="http://schemas.microsoft.com/office/drawing/2014/main" id="{A32FDB3A-8850-4DFB-A004-456A6FE81428}"/>
              </a:ext>
            </a:extLst>
          </p:cNvPr>
          <p:cNvSpPr/>
          <p:nvPr/>
        </p:nvSpPr>
        <p:spPr>
          <a:xfrm>
            <a:off x="5375920" y="4593922"/>
            <a:ext cx="1080120" cy="64807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7130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416FB23-3BD1-472E-9706-E2EAF535F6BF}"/>
              </a:ext>
            </a:extLst>
          </p:cNvPr>
          <p:cNvSpPr>
            <a:spLocks noGrp="1"/>
          </p:cNvSpPr>
          <p:nvPr>
            <p:ph type="body" sz="quarter" idx="12"/>
          </p:nvPr>
        </p:nvSpPr>
        <p:spPr/>
        <p:txBody>
          <a:bodyPr/>
          <a:lstStyle/>
          <a:p>
            <a:r>
              <a:rPr lang="zh-TW" altLang="en-US"/>
              <a:t>欄位別名的使用方式</a:t>
            </a:r>
          </a:p>
          <a:p>
            <a:endParaRPr lang="zh-TW" altLang="en-US"/>
          </a:p>
        </p:txBody>
      </p:sp>
      <p:sp>
        <p:nvSpPr>
          <p:cNvPr id="4" name="AutoShape 3">
            <a:extLst>
              <a:ext uri="{FF2B5EF4-FFF2-40B4-BE49-F238E27FC236}">
                <a16:creationId xmlns:a16="http://schemas.microsoft.com/office/drawing/2014/main" id="{997538B4-64DA-40D7-970F-C353FAE67B56}"/>
              </a:ext>
            </a:extLst>
          </p:cNvPr>
          <p:cNvSpPr txBox="1">
            <a:spLocks noChangeArrowheads="1"/>
          </p:cNvSpPr>
          <p:nvPr/>
        </p:nvSpPr>
        <p:spPr bwMode="auto">
          <a:xfrm>
            <a:off x="1054100" y="1982416"/>
            <a:ext cx="7751763" cy="79851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a:solidFill>
                  <a:srgbClr val="0000FF"/>
                </a:solidFill>
                <a:latin typeface="Lucida Sans Typewriter" pitchFamily="49" charset="0"/>
              </a:rPr>
              <a:t> SELECT</a:t>
            </a:r>
            <a:r>
              <a:rPr kumimoji="0" lang="en-US">
                <a:solidFill>
                  <a:prstClr val="black"/>
                </a:solidFill>
                <a:latin typeface="Lucida Sans Typewriter" pitchFamily="49" charset="0"/>
              </a:rPr>
              <a:t> orderid</a:t>
            </a:r>
            <a:r>
              <a:rPr kumimoji="0" lang="en-US">
                <a:solidFill>
                  <a:srgbClr val="808080"/>
                </a:solidFill>
                <a:latin typeface="Lucida Sans Typewriter" pitchFamily="49" charset="0"/>
              </a:rPr>
              <a:t>,</a:t>
            </a:r>
            <a:r>
              <a:rPr kumimoji="0" lang="en-US">
                <a:solidFill>
                  <a:prstClr val="black"/>
                </a:solidFill>
                <a:latin typeface="Lucida Sans Typewriter" pitchFamily="49" charset="0"/>
              </a:rPr>
              <a:t> unitprice</a:t>
            </a:r>
            <a:r>
              <a:rPr kumimoji="0" lang="en-US">
                <a:solidFill>
                  <a:srgbClr val="808080"/>
                </a:solidFill>
                <a:latin typeface="Lucida Sans Typewriter" pitchFamily="49" charset="0"/>
              </a:rPr>
              <a:t>,</a:t>
            </a:r>
            <a:r>
              <a:rPr kumimoji="0" lang="en-US">
                <a:solidFill>
                  <a:prstClr val="black"/>
                </a:solidFill>
                <a:latin typeface="Lucida Sans Typewriter" pitchFamily="49" charset="0"/>
              </a:rPr>
              <a:t> </a:t>
            </a:r>
            <a:r>
              <a:rPr kumimoji="0" lang="en-US" b="1">
                <a:solidFill>
                  <a:prstClr val="black"/>
                </a:solidFill>
                <a:latin typeface="Lucida Sans Typewriter" pitchFamily="49" charset="0"/>
              </a:rPr>
              <a:t>qty </a:t>
            </a:r>
            <a:r>
              <a:rPr kumimoji="0" lang="en-US" b="1">
                <a:solidFill>
                  <a:srgbClr val="FF0000"/>
                </a:solidFill>
                <a:latin typeface="Lucida Sans Typewriter" pitchFamily="49" charset="0"/>
              </a:rPr>
              <a:t>AS [</a:t>
            </a:r>
            <a:r>
              <a:rPr kumimoji="0" lang="en-US" b="1">
                <a:solidFill>
                  <a:prstClr val="black"/>
                </a:solidFill>
                <a:latin typeface="Lucida Sans Typewriter" pitchFamily="49" charset="0"/>
              </a:rPr>
              <a:t>quantity</a:t>
            </a:r>
            <a:r>
              <a:rPr kumimoji="0" lang="en-US" b="1">
                <a:solidFill>
                  <a:srgbClr val="FF0000"/>
                </a:solidFill>
                <a:latin typeface="Lucida Sans Typewriter" pitchFamily="49" charset="0"/>
              </a:rPr>
              <a:t>]</a:t>
            </a:r>
          </a:p>
          <a:p>
            <a:pPr marL="0" indent="0">
              <a:buFontTx/>
              <a:buNone/>
              <a:defRPr/>
            </a:pPr>
            <a:r>
              <a:rPr kumimoji="0" lang="en-US">
                <a:solidFill>
                  <a:prstClr val="black"/>
                </a:solidFill>
                <a:latin typeface="Lucida Sans Typewriter" pitchFamily="49" charset="0"/>
              </a:rPr>
              <a:t> </a:t>
            </a:r>
            <a:r>
              <a:rPr kumimoji="0" lang="en-US">
                <a:solidFill>
                  <a:srgbClr val="0000FF"/>
                </a:solidFill>
                <a:latin typeface="Lucida Sans Typewriter" pitchFamily="49" charset="0"/>
              </a:rPr>
              <a:t>FROM</a:t>
            </a:r>
            <a:r>
              <a:rPr kumimoji="0" lang="en-US">
                <a:solidFill>
                  <a:prstClr val="black"/>
                </a:solidFill>
                <a:latin typeface="Lucida Sans Typewriter" pitchFamily="49" charset="0"/>
              </a:rPr>
              <a:t>  Sales</a:t>
            </a:r>
            <a:r>
              <a:rPr kumimoji="0" lang="en-US">
                <a:solidFill>
                  <a:srgbClr val="808080"/>
                </a:solidFill>
                <a:latin typeface="Lucida Sans Typewriter" pitchFamily="49" charset="0"/>
              </a:rPr>
              <a:t>.</a:t>
            </a:r>
            <a:r>
              <a:rPr kumimoji="0" lang="en-US">
                <a:solidFill>
                  <a:prstClr val="black"/>
                </a:solidFill>
                <a:latin typeface="Lucida Sans Typewriter" pitchFamily="49" charset="0"/>
              </a:rPr>
              <a:t>OrderDetails</a:t>
            </a:r>
            <a:r>
              <a:rPr kumimoji="0" lang="en-US">
                <a:solidFill>
                  <a:srgbClr val="808080"/>
                </a:solidFill>
                <a:latin typeface="Lucida Sans Typewriter" pitchFamily="49" charset="0"/>
              </a:rPr>
              <a:t>;</a:t>
            </a:r>
          </a:p>
        </p:txBody>
      </p:sp>
      <p:sp>
        <p:nvSpPr>
          <p:cNvPr id="5" name="AutoShape 3">
            <a:extLst>
              <a:ext uri="{FF2B5EF4-FFF2-40B4-BE49-F238E27FC236}">
                <a16:creationId xmlns:a16="http://schemas.microsoft.com/office/drawing/2014/main" id="{95A1BF28-A16C-4367-A949-1BDE4BFBFF20}"/>
              </a:ext>
            </a:extLst>
          </p:cNvPr>
          <p:cNvSpPr txBox="1">
            <a:spLocks noChangeArrowheads="1"/>
          </p:cNvSpPr>
          <p:nvPr/>
        </p:nvSpPr>
        <p:spPr bwMode="auto">
          <a:xfrm>
            <a:off x="1054100" y="3449092"/>
            <a:ext cx="7751763" cy="8064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dirty="0">
                <a:solidFill>
                  <a:srgbClr val="0000FF"/>
                </a:solidFill>
                <a:latin typeface="Lucida Sans Typewriter" pitchFamily="49" charset="0"/>
              </a:rPr>
              <a:t> SELECT</a:t>
            </a:r>
            <a:r>
              <a:rPr kumimoji="0" lang="en-US" dirty="0">
                <a:solidFill>
                  <a:prstClr val="black"/>
                </a:solidFill>
                <a:latin typeface="Lucida Sans Typewriter" pitchFamily="49" charset="0"/>
              </a:rPr>
              <a:t> </a:t>
            </a:r>
            <a:r>
              <a:rPr kumimoji="0" lang="en-US" dirty="0" err="1">
                <a:solidFill>
                  <a:prstClr val="black"/>
                </a:solidFill>
                <a:latin typeface="Lucida Sans Typewriter" pitchFamily="49" charset="0"/>
              </a:rPr>
              <a:t>orderid</a:t>
            </a:r>
            <a:r>
              <a:rPr kumimoji="0" lang="en-US" dirty="0">
                <a:solidFill>
                  <a:srgbClr val="808080"/>
                </a:solidFill>
                <a:latin typeface="Lucida Sans Typewriter" pitchFamily="49" charset="0"/>
              </a:rPr>
              <a:t>,</a:t>
            </a:r>
            <a:r>
              <a:rPr kumimoji="0" lang="en-US" dirty="0">
                <a:solidFill>
                  <a:prstClr val="black"/>
                </a:solidFill>
                <a:latin typeface="Lucida Sans Typewriter" pitchFamily="49" charset="0"/>
              </a:rPr>
              <a:t> </a:t>
            </a:r>
            <a:r>
              <a:rPr kumimoji="0" lang="en-US" dirty="0" err="1">
                <a:solidFill>
                  <a:prstClr val="black"/>
                </a:solidFill>
                <a:latin typeface="Lucida Sans Typewriter" pitchFamily="49" charset="0"/>
              </a:rPr>
              <a:t>unitprice</a:t>
            </a:r>
            <a:r>
              <a:rPr kumimoji="0" lang="en-US" dirty="0">
                <a:solidFill>
                  <a:srgbClr val="808080"/>
                </a:solidFill>
                <a:latin typeface="Lucida Sans Typewriter" pitchFamily="49" charset="0"/>
              </a:rPr>
              <a:t>, </a:t>
            </a:r>
            <a:r>
              <a:rPr kumimoji="0" lang="en-US" b="1" dirty="0">
                <a:solidFill>
                  <a:prstClr val="black"/>
                </a:solidFill>
                <a:latin typeface="Lucida Sans Typewriter" pitchFamily="49" charset="0"/>
              </a:rPr>
              <a:t>quantity </a:t>
            </a:r>
            <a:r>
              <a:rPr kumimoji="0" lang="en-US" b="1" dirty="0">
                <a:solidFill>
                  <a:srgbClr val="FF0000"/>
                </a:solidFill>
                <a:latin typeface="Lucida Sans Typewriter" pitchFamily="49" charset="0"/>
              </a:rPr>
              <a:t>=</a:t>
            </a:r>
            <a:r>
              <a:rPr kumimoji="0" lang="en-US" b="1" dirty="0">
                <a:latin typeface="Lucida Sans Typewriter" pitchFamily="49" charset="0"/>
              </a:rPr>
              <a:t> </a:t>
            </a:r>
            <a:r>
              <a:rPr kumimoji="0" lang="en-US" b="1" dirty="0">
                <a:solidFill>
                  <a:prstClr val="black"/>
                </a:solidFill>
                <a:latin typeface="Lucida Sans Typewriter" pitchFamily="49" charset="0"/>
              </a:rPr>
              <a:t>qty </a:t>
            </a:r>
            <a:endParaRPr kumimoji="0" lang="en-US" b="1" dirty="0">
              <a:latin typeface="Lucida Sans Typewriter" pitchFamily="49" charset="0"/>
            </a:endParaRPr>
          </a:p>
          <a:p>
            <a:pPr marL="0" indent="0">
              <a:buFontTx/>
              <a:buNone/>
              <a:defRPr/>
            </a:pPr>
            <a:r>
              <a:rPr kumimoji="0" lang="en-US" dirty="0">
                <a:latin typeface="Lucida Sans Typewriter" pitchFamily="49" charset="0"/>
              </a:rPr>
              <a:t> </a:t>
            </a:r>
            <a:r>
              <a:rPr kumimoji="0" lang="en-US" dirty="0">
                <a:solidFill>
                  <a:srgbClr val="0000FF"/>
                </a:solidFill>
                <a:latin typeface="Lucida Sans Typewriter" pitchFamily="49" charset="0"/>
              </a:rPr>
              <a:t>FROM</a:t>
            </a:r>
            <a:r>
              <a:rPr kumimoji="0" lang="en-US" dirty="0">
                <a:solidFill>
                  <a:prstClr val="black"/>
                </a:solidFill>
                <a:latin typeface="Lucida Sans Typewriter" pitchFamily="49" charset="0"/>
              </a:rPr>
              <a:t>  </a:t>
            </a:r>
            <a:r>
              <a:rPr kumimoji="0" lang="en-US" dirty="0" err="1">
                <a:solidFill>
                  <a:prstClr val="black"/>
                </a:solidFill>
                <a:latin typeface="Lucida Sans Typewriter" pitchFamily="49" charset="0"/>
              </a:rPr>
              <a:t>Sales</a:t>
            </a:r>
            <a:r>
              <a:rPr kumimoji="0" lang="en-US" dirty="0" err="1">
                <a:solidFill>
                  <a:srgbClr val="808080"/>
                </a:solidFill>
                <a:latin typeface="Lucida Sans Typewriter" pitchFamily="49" charset="0"/>
              </a:rPr>
              <a:t>.</a:t>
            </a:r>
            <a:r>
              <a:rPr kumimoji="0" lang="en-US" dirty="0" err="1">
                <a:solidFill>
                  <a:prstClr val="black"/>
                </a:solidFill>
                <a:latin typeface="Lucida Sans Typewriter" pitchFamily="49" charset="0"/>
              </a:rPr>
              <a:t>OrderDetails</a:t>
            </a:r>
            <a:r>
              <a:rPr kumimoji="0" lang="en-US" dirty="0">
                <a:solidFill>
                  <a:srgbClr val="808080"/>
                </a:solidFill>
                <a:latin typeface="Lucida Sans Typewriter" pitchFamily="49" charset="0"/>
              </a:rPr>
              <a:t>;</a:t>
            </a:r>
          </a:p>
        </p:txBody>
      </p:sp>
      <p:sp>
        <p:nvSpPr>
          <p:cNvPr id="6" name="AutoShape 3">
            <a:extLst>
              <a:ext uri="{FF2B5EF4-FFF2-40B4-BE49-F238E27FC236}">
                <a16:creationId xmlns:a16="http://schemas.microsoft.com/office/drawing/2014/main" id="{19894842-0C2B-4047-AD3D-BA592D0B2756}"/>
              </a:ext>
            </a:extLst>
          </p:cNvPr>
          <p:cNvSpPr txBox="1">
            <a:spLocks noChangeArrowheads="1"/>
          </p:cNvSpPr>
          <p:nvPr/>
        </p:nvSpPr>
        <p:spPr bwMode="auto">
          <a:xfrm>
            <a:off x="1054100" y="4941168"/>
            <a:ext cx="7751763" cy="79851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defTabSz="457200">
              <a:buFontTx/>
              <a:buNone/>
              <a:tabLst>
                <a:tab pos="457200" algn="l"/>
              </a:tabLst>
              <a:defRPr/>
            </a:pPr>
            <a:r>
              <a:rPr kumimoji="0" lang="en-US">
                <a:solidFill>
                  <a:srgbClr val="0000FF"/>
                </a:solidFill>
                <a:latin typeface="Lucida Sans Typewriter" pitchFamily="49" charset="0"/>
              </a:rPr>
              <a:t> SELECT</a:t>
            </a:r>
            <a:r>
              <a:rPr kumimoji="0" lang="en-US">
                <a:solidFill>
                  <a:prstClr val="black"/>
                </a:solidFill>
                <a:latin typeface="Lucida Sans Typewriter" pitchFamily="49" charset="0"/>
              </a:rPr>
              <a:t> orderid</a:t>
            </a:r>
            <a:r>
              <a:rPr kumimoji="0" lang="en-US">
                <a:solidFill>
                  <a:srgbClr val="808080"/>
                </a:solidFill>
                <a:latin typeface="Lucida Sans Typewriter" pitchFamily="49" charset="0"/>
              </a:rPr>
              <a:t>,</a:t>
            </a:r>
            <a:r>
              <a:rPr kumimoji="0" lang="en-US">
                <a:solidFill>
                  <a:prstClr val="black"/>
                </a:solidFill>
                <a:latin typeface="Lucida Sans Typewriter" pitchFamily="49" charset="0"/>
              </a:rPr>
              <a:t> </a:t>
            </a:r>
            <a:r>
              <a:rPr kumimoji="0" lang="en-US" err="1">
                <a:solidFill>
                  <a:prstClr val="black"/>
                </a:solidFill>
                <a:latin typeface="Lucida Sans Typewriter" pitchFamily="49" charset="0"/>
              </a:rPr>
              <a:t>unitprice</a:t>
            </a:r>
            <a:r>
              <a:rPr kumimoji="0" lang="en-US">
                <a:solidFill>
                  <a:srgbClr val="808080"/>
                </a:solidFill>
                <a:latin typeface="Lucida Sans Typewriter" pitchFamily="49" charset="0"/>
              </a:rPr>
              <a:t> ,</a:t>
            </a:r>
            <a:r>
              <a:rPr kumimoji="0" lang="en-US">
                <a:solidFill>
                  <a:prstClr val="black"/>
                </a:solidFill>
                <a:latin typeface="Lucida Sans Typewriter" pitchFamily="49" charset="0"/>
              </a:rPr>
              <a:t> </a:t>
            </a:r>
            <a:r>
              <a:rPr kumimoji="0" lang="en-US" b="1" err="1">
                <a:solidFill>
                  <a:prstClr val="black"/>
                </a:solidFill>
                <a:latin typeface="Lucida Sans Typewriter" pitchFamily="49" charset="0"/>
              </a:rPr>
              <a:t>qty</a:t>
            </a:r>
            <a:r>
              <a:rPr kumimoji="0" lang="en-US" b="1">
                <a:solidFill>
                  <a:prstClr val="black"/>
                </a:solidFill>
                <a:latin typeface="Lucida Sans Typewriter" pitchFamily="49" charset="0"/>
              </a:rPr>
              <a:t> quantity </a:t>
            </a:r>
            <a:endParaRPr kumimoji="0" lang="en-US" b="1">
              <a:latin typeface="Lucida Sans Typewriter" pitchFamily="49" charset="0"/>
            </a:endParaRPr>
          </a:p>
          <a:p>
            <a:pPr marL="0" indent="0">
              <a:buFontTx/>
              <a:buNone/>
              <a:defRPr/>
            </a:pPr>
            <a:r>
              <a:rPr kumimoji="0" lang="en-US">
                <a:latin typeface="Lucida Sans Typewriter" pitchFamily="49" charset="0"/>
              </a:rPr>
              <a:t> </a:t>
            </a:r>
            <a:r>
              <a:rPr kumimoji="0" lang="en-US">
                <a:solidFill>
                  <a:srgbClr val="0000FF"/>
                </a:solidFill>
                <a:latin typeface="Lucida Sans Typewriter" pitchFamily="49" charset="0"/>
              </a:rPr>
              <a:t>FROM</a:t>
            </a:r>
            <a:r>
              <a:rPr kumimoji="0" lang="en-US">
                <a:solidFill>
                  <a:prstClr val="black"/>
                </a:solidFill>
                <a:latin typeface="Lucida Sans Typewriter" pitchFamily="49" charset="0"/>
              </a:rPr>
              <a:t>  Sales</a:t>
            </a:r>
            <a:r>
              <a:rPr kumimoji="0" lang="en-US">
                <a:solidFill>
                  <a:srgbClr val="808080"/>
                </a:solidFill>
                <a:latin typeface="Lucida Sans Typewriter" pitchFamily="49" charset="0"/>
              </a:rPr>
              <a:t>.</a:t>
            </a:r>
            <a:r>
              <a:rPr kumimoji="0" lang="en-US">
                <a:solidFill>
                  <a:prstClr val="black"/>
                </a:solidFill>
                <a:latin typeface="Lucida Sans Typewriter" pitchFamily="49" charset="0"/>
              </a:rPr>
              <a:t>OrderDetails</a:t>
            </a:r>
            <a:r>
              <a:rPr kumimoji="0" lang="en-US">
                <a:solidFill>
                  <a:srgbClr val="808080"/>
                </a:solidFill>
                <a:latin typeface="Lucida Sans Typewriter" pitchFamily="49" charset="0"/>
              </a:rPr>
              <a:t>;</a:t>
            </a:r>
          </a:p>
        </p:txBody>
      </p:sp>
      <p:pic>
        <p:nvPicPr>
          <p:cNvPr id="7" name="Picture 7">
            <a:extLst>
              <a:ext uri="{FF2B5EF4-FFF2-40B4-BE49-F238E27FC236}">
                <a16:creationId xmlns:a16="http://schemas.microsoft.com/office/drawing/2014/main" id="{F39C2349-4F02-4E35-A11F-33C625DBE527}"/>
              </a:ext>
            </a:extLst>
          </p:cNvPr>
          <p:cNvPicPr>
            <a:picLocks noChangeAspect="1"/>
          </p:cNvPicPr>
          <p:nvPr/>
        </p:nvPicPr>
        <p:blipFill>
          <a:blip r:embed="rId2"/>
          <a:srcRect/>
          <a:stretch>
            <a:fillRect/>
          </a:stretch>
        </p:blipFill>
        <p:spPr bwMode="auto">
          <a:xfrm>
            <a:off x="8478838" y="3449092"/>
            <a:ext cx="3713162" cy="1722437"/>
          </a:xfrm>
          <a:prstGeom prst="rect">
            <a:avLst/>
          </a:prstGeom>
          <a:noFill/>
          <a:ln w="9525">
            <a:noFill/>
            <a:miter lim="800000"/>
            <a:headEnd/>
            <a:tailEnd/>
          </a:ln>
        </p:spPr>
      </p:pic>
    </p:spTree>
    <p:extLst>
      <p:ext uri="{BB962C8B-B14F-4D97-AF65-F5344CB8AC3E}">
        <p14:creationId xmlns:p14="http://schemas.microsoft.com/office/powerpoint/2010/main" val="167133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F2DF968-22E0-4F67-B37C-29FFC6FF2626}"/>
              </a:ext>
            </a:extLst>
          </p:cNvPr>
          <p:cNvSpPr>
            <a:spLocks noGrp="1"/>
          </p:cNvSpPr>
          <p:nvPr>
            <p:ph type="body" sz="quarter" idx="12"/>
          </p:nvPr>
        </p:nvSpPr>
        <p:spPr/>
        <p:txBody>
          <a:bodyPr/>
          <a:lstStyle/>
          <a:p>
            <a:r>
              <a:rPr lang="en-US" altLang="zh-TW">
                <a:latin typeface="+mj-ea"/>
                <a:ea typeface="+mj-ea"/>
              </a:rPr>
              <a:t>Table</a:t>
            </a:r>
            <a:r>
              <a:rPr lang="zh-TW" altLang="en-US">
                <a:latin typeface="+mj-ea"/>
                <a:ea typeface="+mj-ea"/>
              </a:rPr>
              <a:t>別名的使用方式</a:t>
            </a:r>
            <a:endParaRPr lang="zh-TW" altLang="en-US"/>
          </a:p>
          <a:p>
            <a:endParaRPr lang="zh-TW" altLang="en-US"/>
          </a:p>
        </p:txBody>
      </p:sp>
      <p:sp>
        <p:nvSpPr>
          <p:cNvPr id="3" name="內容版面配置區 2">
            <a:extLst>
              <a:ext uri="{FF2B5EF4-FFF2-40B4-BE49-F238E27FC236}">
                <a16:creationId xmlns:a16="http://schemas.microsoft.com/office/drawing/2014/main" id="{E334C621-BA24-4452-B15F-5B2305A1E64C}"/>
              </a:ext>
            </a:extLst>
          </p:cNvPr>
          <p:cNvSpPr>
            <a:spLocks noGrp="1"/>
          </p:cNvSpPr>
          <p:nvPr>
            <p:ph idx="4294967295"/>
          </p:nvPr>
        </p:nvSpPr>
        <p:spPr>
          <a:xfrm>
            <a:off x="838200" y="1825625"/>
            <a:ext cx="10515600" cy="4351338"/>
          </a:xfrm>
          <a:prstGeom prst="rect">
            <a:avLst/>
          </a:prstGeom>
        </p:spPr>
        <p:txBody>
          <a:bodyPr/>
          <a:lstStyle/>
          <a:p>
            <a:r>
              <a:rPr lang="zh-TW" altLang="en-US" sz="2400"/>
              <a:t>在 </a:t>
            </a:r>
            <a:r>
              <a:rPr lang="en-US" altLang="zh-TW" sz="2400"/>
              <a:t>From </a:t>
            </a:r>
            <a:r>
              <a:rPr lang="zh-TW" altLang="en-US" sz="2400"/>
              <a:t>子句為 </a:t>
            </a:r>
            <a:r>
              <a:rPr lang="en-US" altLang="zh-TW" sz="2400"/>
              <a:t>Table</a:t>
            </a:r>
            <a:r>
              <a:rPr lang="zh-TW" altLang="en-US" sz="2400"/>
              <a:t> 使用別名</a:t>
            </a:r>
            <a:endParaRPr lang="en-US" altLang="zh-TW" sz="2400"/>
          </a:p>
          <a:p>
            <a:pPr lvl="1"/>
            <a:r>
              <a:rPr lang="zh-TW" altLang="en-US" sz="2000"/>
              <a:t>使用</a:t>
            </a:r>
            <a:r>
              <a:rPr lang="en-US" altLang="zh-TW" sz="2000"/>
              <a:t>AS</a:t>
            </a:r>
          </a:p>
          <a:p>
            <a:endParaRPr lang="en-US" altLang="zh-TW" sz="2400"/>
          </a:p>
          <a:p>
            <a:endParaRPr lang="en-US" altLang="zh-TW" sz="2400"/>
          </a:p>
          <a:p>
            <a:pPr lvl="1"/>
            <a:r>
              <a:rPr lang="zh-TW" altLang="en-US" sz="2000"/>
              <a:t>不使用</a:t>
            </a:r>
            <a:r>
              <a:rPr lang="en-US" altLang="zh-TW" sz="2000"/>
              <a:t>AS</a:t>
            </a:r>
          </a:p>
          <a:p>
            <a:endParaRPr lang="en-US" altLang="zh-TW" sz="2400"/>
          </a:p>
          <a:p>
            <a:endParaRPr lang="en-US" altLang="zh-TW" sz="2400"/>
          </a:p>
          <a:p>
            <a:r>
              <a:rPr lang="zh-TW" altLang="en-US" sz="2400"/>
              <a:t>在 </a:t>
            </a:r>
            <a:r>
              <a:rPr lang="en-US" altLang="zh-TW" sz="2400"/>
              <a:t>Select</a:t>
            </a:r>
            <a:r>
              <a:rPr lang="zh-TW" altLang="en-US" sz="2400"/>
              <a:t> 子句使用 </a:t>
            </a:r>
            <a:r>
              <a:rPr lang="en-US" altLang="zh-TW" sz="2400"/>
              <a:t>Table</a:t>
            </a:r>
            <a:r>
              <a:rPr lang="zh-TW" altLang="en-US" sz="2400"/>
              <a:t> 別名</a:t>
            </a:r>
            <a:endParaRPr lang="en-US" altLang="zh-TW" sz="2400"/>
          </a:p>
          <a:p>
            <a:endParaRPr lang="zh-TW" altLang="en-US" sz="2400"/>
          </a:p>
        </p:txBody>
      </p:sp>
      <p:sp>
        <p:nvSpPr>
          <p:cNvPr id="4" name="AutoShape 3">
            <a:extLst>
              <a:ext uri="{FF2B5EF4-FFF2-40B4-BE49-F238E27FC236}">
                <a16:creationId xmlns:a16="http://schemas.microsoft.com/office/drawing/2014/main" id="{50223DD0-1690-4344-BF7C-3B681F58A0DB}"/>
              </a:ext>
            </a:extLst>
          </p:cNvPr>
          <p:cNvSpPr txBox="1">
            <a:spLocks noChangeArrowheads="1"/>
          </p:cNvSpPr>
          <p:nvPr/>
        </p:nvSpPr>
        <p:spPr bwMode="auto">
          <a:xfrm>
            <a:off x="1440581" y="2617718"/>
            <a:ext cx="7751763" cy="79851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a:solidFill>
                  <a:srgbClr val="0000FF"/>
                </a:solidFill>
              </a:rPr>
              <a:t> SELECT </a:t>
            </a:r>
            <a:r>
              <a:rPr kumimoji="0" lang="en-US">
                <a:solidFill>
                  <a:prstClr val="black"/>
                </a:solidFill>
              </a:rPr>
              <a:t>custid</a:t>
            </a:r>
            <a:r>
              <a:rPr kumimoji="0" lang="en-US">
                <a:solidFill>
                  <a:srgbClr val="808080"/>
                </a:solidFill>
              </a:rPr>
              <a:t>,</a:t>
            </a:r>
            <a:r>
              <a:rPr kumimoji="0" lang="en-US">
                <a:solidFill>
                  <a:prstClr val="black"/>
                </a:solidFill>
              </a:rPr>
              <a:t> orderdate</a:t>
            </a:r>
          </a:p>
          <a:p>
            <a:pPr marL="0" indent="0">
              <a:buFontTx/>
              <a:buNone/>
              <a:defRPr/>
            </a:pPr>
            <a:r>
              <a:rPr kumimoji="0" lang="en-US">
                <a:solidFill>
                  <a:srgbClr val="0000FF"/>
                </a:solidFill>
              </a:rPr>
              <a:t> FROM</a:t>
            </a:r>
            <a:r>
              <a:rPr kumimoji="0" lang="en-US">
                <a:solidFill>
                  <a:prstClr val="black"/>
                </a:solidFill>
              </a:rPr>
              <a:t>  Sales</a:t>
            </a:r>
            <a:r>
              <a:rPr kumimoji="0" lang="en-US">
                <a:solidFill>
                  <a:srgbClr val="808080"/>
                </a:solidFill>
              </a:rPr>
              <a:t>.</a:t>
            </a:r>
            <a:r>
              <a:rPr kumimoji="0" lang="en-US">
                <a:solidFill>
                  <a:prstClr val="black"/>
                </a:solidFill>
              </a:rPr>
              <a:t>Orders </a:t>
            </a:r>
            <a:r>
              <a:rPr kumimoji="0" lang="en-US">
                <a:solidFill>
                  <a:srgbClr val="0000FF"/>
                </a:solidFill>
              </a:rPr>
              <a:t>AS</a:t>
            </a:r>
            <a:r>
              <a:rPr kumimoji="0" lang="en-US">
                <a:solidFill>
                  <a:prstClr val="black"/>
                </a:solidFill>
              </a:rPr>
              <a:t> SO</a:t>
            </a:r>
            <a:r>
              <a:rPr kumimoji="0" lang="en-US">
                <a:solidFill>
                  <a:srgbClr val="808080"/>
                </a:solidFill>
              </a:rPr>
              <a:t>;</a:t>
            </a:r>
          </a:p>
        </p:txBody>
      </p:sp>
      <p:sp>
        <p:nvSpPr>
          <p:cNvPr id="5" name="AutoShape 3">
            <a:extLst>
              <a:ext uri="{FF2B5EF4-FFF2-40B4-BE49-F238E27FC236}">
                <a16:creationId xmlns:a16="http://schemas.microsoft.com/office/drawing/2014/main" id="{416AEFFE-B648-473A-9A22-E7DB5F3AB7EE}"/>
              </a:ext>
            </a:extLst>
          </p:cNvPr>
          <p:cNvSpPr txBox="1">
            <a:spLocks noChangeArrowheads="1"/>
          </p:cNvSpPr>
          <p:nvPr/>
        </p:nvSpPr>
        <p:spPr bwMode="auto">
          <a:xfrm>
            <a:off x="1440581" y="3933056"/>
            <a:ext cx="7751763" cy="79851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a:solidFill>
                  <a:srgbClr val="0000FF"/>
                </a:solidFill>
              </a:rPr>
              <a:t> SELECT </a:t>
            </a:r>
            <a:r>
              <a:rPr kumimoji="0" lang="en-US">
                <a:solidFill>
                  <a:prstClr val="black"/>
                </a:solidFill>
              </a:rPr>
              <a:t>custid</a:t>
            </a:r>
            <a:r>
              <a:rPr kumimoji="0" lang="en-US">
                <a:solidFill>
                  <a:srgbClr val="808080"/>
                </a:solidFill>
              </a:rPr>
              <a:t>,</a:t>
            </a:r>
            <a:r>
              <a:rPr kumimoji="0" lang="en-US">
                <a:solidFill>
                  <a:prstClr val="black"/>
                </a:solidFill>
              </a:rPr>
              <a:t> orderdate</a:t>
            </a:r>
          </a:p>
          <a:p>
            <a:pPr marL="0" indent="0">
              <a:buFontTx/>
              <a:buNone/>
              <a:defRPr/>
            </a:pPr>
            <a:r>
              <a:rPr kumimoji="0" lang="en-US">
                <a:solidFill>
                  <a:srgbClr val="0000FF"/>
                </a:solidFill>
              </a:rPr>
              <a:t> FROM</a:t>
            </a:r>
            <a:r>
              <a:rPr kumimoji="0" lang="en-US">
                <a:solidFill>
                  <a:prstClr val="black"/>
                </a:solidFill>
              </a:rPr>
              <a:t>  Sales</a:t>
            </a:r>
            <a:r>
              <a:rPr kumimoji="0" lang="en-US">
                <a:solidFill>
                  <a:srgbClr val="808080"/>
                </a:solidFill>
              </a:rPr>
              <a:t>.</a:t>
            </a:r>
            <a:r>
              <a:rPr kumimoji="0" lang="en-US">
                <a:solidFill>
                  <a:prstClr val="black"/>
                </a:solidFill>
              </a:rPr>
              <a:t>Orders SO</a:t>
            </a:r>
            <a:r>
              <a:rPr kumimoji="0" lang="en-US">
                <a:solidFill>
                  <a:srgbClr val="808080"/>
                </a:solidFill>
              </a:rPr>
              <a:t>;</a:t>
            </a:r>
          </a:p>
        </p:txBody>
      </p:sp>
      <p:sp>
        <p:nvSpPr>
          <p:cNvPr id="6" name="AutoShape 3">
            <a:extLst>
              <a:ext uri="{FF2B5EF4-FFF2-40B4-BE49-F238E27FC236}">
                <a16:creationId xmlns:a16="http://schemas.microsoft.com/office/drawing/2014/main" id="{CB66B898-2FE0-48D2-8544-8D249A429701}"/>
              </a:ext>
            </a:extLst>
          </p:cNvPr>
          <p:cNvSpPr txBox="1">
            <a:spLocks noChangeArrowheads="1"/>
          </p:cNvSpPr>
          <p:nvPr/>
        </p:nvSpPr>
        <p:spPr bwMode="auto">
          <a:xfrm>
            <a:off x="1440581" y="5247325"/>
            <a:ext cx="7751763" cy="8001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lIns="0" tIns="0" rIns="0" bIns="0" anchor="ctr">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defRPr/>
            </a:pPr>
            <a:r>
              <a:rPr kumimoji="0" lang="en-US">
                <a:solidFill>
                  <a:srgbClr val="0000FF"/>
                </a:solidFill>
              </a:rPr>
              <a:t> SELECT </a:t>
            </a:r>
            <a:r>
              <a:rPr kumimoji="0" lang="en-US">
                <a:solidFill>
                  <a:srgbClr val="FF0000"/>
                </a:solidFill>
              </a:rPr>
              <a:t>SO.</a:t>
            </a:r>
            <a:r>
              <a:rPr kumimoji="0" lang="en-US">
                <a:solidFill>
                  <a:prstClr val="black"/>
                </a:solidFill>
              </a:rPr>
              <a:t>custid</a:t>
            </a:r>
            <a:r>
              <a:rPr kumimoji="0" lang="en-US">
                <a:solidFill>
                  <a:srgbClr val="808080"/>
                </a:solidFill>
              </a:rPr>
              <a:t>,</a:t>
            </a:r>
            <a:r>
              <a:rPr kumimoji="0" lang="en-US">
                <a:solidFill>
                  <a:prstClr val="black"/>
                </a:solidFill>
              </a:rPr>
              <a:t> </a:t>
            </a:r>
            <a:r>
              <a:rPr kumimoji="0" lang="en-US">
                <a:solidFill>
                  <a:srgbClr val="FF0000"/>
                </a:solidFill>
              </a:rPr>
              <a:t>SO.</a:t>
            </a:r>
            <a:r>
              <a:rPr kumimoji="0" lang="en-US">
                <a:solidFill>
                  <a:prstClr val="black"/>
                </a:solidFill>
              </a:rPr>
              <a:t>orderdate</a:t>
            </a:r>
          </a:p>
          <a:p>
            <a:pPr marL="0" indent="0">
              <a:buFontTx/>
              <a:buNone/>
              <a:defRPr/>
            </a:pPr>
            <a:r>
              <a:rPr kumimoji="0" lang="en-US">
                <a:solidFill>
                  <a:srgbClr val="0000FF"/>
                </a:solidFill>
              </a:rPr>
              <a:t> FROM</a:t>
            </a:r>
            <a:r>
              <a:rPr kumimoji="0" lang="en-US">
                <a:solidFill>
                  <a:prstClr val="black"/>
                </a:solidFill>
              </a:rPr>
              <a:t>  Sales</a:t>
            </a:r>
            <a:r>
              <a:rPr kumimoji="0" lang="en-US">
                <a:solidFill>
                  <a:srgbClr val="808080"/>
                </a:solidFill>
              </a:rPr>
              <a:t>.</a:t>
            </a:r>
            <a:r>
              <a:rPr kumimoji="0" lang="en-US">
                <a:solidFill>
                  <a:prstClr val="black"/>
                </a:solidFill>
              </a:rPr>
              <a:t>Orders </a:t>
            </a:r>
            <a:r>
              <a:rPr kumimoji="0" lang="en-US">
                <a:solidFill>
                  <a:srgbClr val="FF0000"/>
                </a:solidFill>
              </a:rPr>
              <a:t>AS SO</a:t>
            </a:r>
            <a:r>
              <a:rPr kumimoji="0" lang="en-US">
                <a:solidFill>
                  <a:srgbClr val="808080"/>
                </a:solidFill>
              </a:rPr>
              <a:t>;</a:t>
            </a:r>
          </a:p>
        </p:txBody>
      </p:sp>
    </p:spTree>
    <p:extLst>
      <p:ext uri="{BB962C8B-B14F-4D97-AF65-F5344CB8AC3E}">
        <p14:creationId xmlns:p14="http://schemas.microsoft.com/office/powerpoint/2010/main" val="109973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55FB219-1FB4-49C8-B287-1CDB2440197D}"/>
              </a:ext>
            </a:extLst>
          </p:cNvPr>
          <p:cNvSpPr>
            <a:spLocks noGrp="1"/>
          </p:cNvSpPr>
          <p:nvPr>
            <p:ph type="body" sz="quarter" idx="12"/>
          </p:nvPr>
        </p:nvSpPr>
        <p:spPr/>
        <p:txBody>
          <a:bodyPr/>
          <a:lstStyle/>
          <a:p>
            <a:r>
              <a:rPr lang="zh-TW" altLang="en-US">
                <a:latin typeface="+mj-ea"/>
                <a:ea typeface="+mj-ea"/>
              </a:rPr>
              <a:t>使用 </a:t>
            </a:r>
            <a:r>
              <a:rPr lang="en-US" altLang="zh-TW">
                <a:latin typeface="+mj-ea"/>
                <a:ea typeface="+mj-ea"/>
              </a:rPr>
              <a:t>CASE ... WHEN ... END</a:t>
            </a:r>
            <a:endParaRPr lang="zh-TW" altLang="en-US"/>
          </a:p>
          <a:p>
            <a:endParaRPr lang="zh-TW" altLang="en-US"/>
          </a:p>
        </p:txBody>
      </p:sp>
      <p:sp>
        <p:nvSpPr>
          <p:cNvPr id="4" name="AutoShape 3">
            <a:extLst>
              <a:ext uri="{FF2B5EF4-FFF2-40B4-BE49-F238E27FC236}">
                <a16:creationId xmlns:a16="http://schemas.microsoft.com/office/drawing/2014/main" id="{17461AB1-2644-4FFE-BA56-DA0EA2913092}"/>
              </a:ext>
            </a:extLst>
          </p:cNvPr>
          <p:cNvSpPr txBox="1">
            <a:spLocks noChangeArrowheads="1"/>
          </p:cNvSpPr>
          <p:nvPr/>
        </p:nvSpPr>
        <p:spPr bwMode="auto">
          <a:xfrm>
            <a:off x="1449994" y="4202646"/>
            <a:ext cx="6789737" cy="24892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Aft>
                <a:spcPts val="0"/>
              </a:spcAft>
              <a:buFont typeface="Arial" panose="020B0604020202020204" pitchFamily="34" charset="0"/>
              <a:buNone/>
              <a:defRPr/>
            </a:pPr>
            <a:r>
              <a:rPr kumimoji="0" lang="en-US" sz="1800" b="1" dirty="0">
                <a:solidFill>
                  <a:srgbClr val="0000FF"/>
                </a:solidFill>
                <a:latin typeface="Lucida Sans Typewriter" pitchFamily="49" charset="0"/>
              </a:rPr>
              <a:t>SELECT</a:t>
            </a:r>
            <a:r>
              <a:rPr kumimoji="0" lang="zh-TW" altLang="en-US" sz="1800" b="1" dirty="0">
                <a:solidFill>
                  <a:srgbClr val="0000FF"/>
                </a:solidFill>
                <a:latin typeface="Lucida Sans Typewriter" pitchFamily="49" charset="0"/>
              </a:rPr>
              <a:t> </a:t>
            </a:r>
            <a:r>
              <a:rPr kumimoji="0" lang="en-US" sz="1800" b="1" dirty="0" err="1">
                <a:solidFill>
                  <a:prstClr val="black"/>
                </a:solidFill>
                <a:latin typeface="Lucida Sans Typewriter" pitchFamily="49" charset="0"/>
              </a:rPr>
              <a:t>categoryid</a:t>
            </a:r>
            <a:r>
              <a:rPr kumimoji="0" lang="en-US" sz="1800" b="1" dirty="0">
                <a:solidFill>
                  <a:srgbClr val="808080"/>
                </a:solidFill>
                <a:latin typeface="Lucida Sans Typewriter" pitchFamily="49" charset="0"/>
              </a:rPr>
              <a:t>,</a:t>
            </a:r>
          </a:p>
          <a:p>
            <a:pPr marL="0" indent="0" fontAlgn="auto">
              <a:lnSpc>
                <a:spcPct val="100000"/>
              </a:lnSpc>
              <a:spcAft>
                <a:spcPts val="0"/>
              </a:spcAft>
              <a:buFont typeface="Arial" panose="020B0604020202020204" pitchFamily="34" charset="0"/>
              <a:buNone/>
              <a:defRPr/>
            </a:pPr>
            <a:r>
              <a:rPr kumimoji="0" lang="en-US" sz="1800" b="1" dirty="0">
                <a:solidFill>
                  <a:prstClr val="black"/>
                </a:solidFill>
                <a:latin typeface="Lucida Sans Typewriter" pitchFamily="49" charset="0"/>
              </a:rPr>
              <a:t>	</a:t>
            </a:r>
            <a:r>
              <a:rPr kumimoji="0" lang="en-US" sz="1800" b="1" dirty="0">
                <a:solidFill>
                  <a:srgbClr val="FF0000"/>
                </a:solidFill>
                <a:latin typeface="Lucida Sans Typewriter" pitchFamily="49" charset="0"/>
              </a:rPr>
              <a:t>CASE </a:t>
            </a:r>
            <a:r>
              <a:rPr kumimoji="0" lang="en-US" sz="1800" b="1" dirty="0" err="1">
                <a:solidFill>
                  <a:prstClr val="black"/>
                </a:solidFill>
                <a:latin typeface="Lucida Sans Typewriter" pitchFamily="49" charset="0"/>
              </a:rPr>
              <a:t>categoryid</a:t>
            </a:r>
            <a:endParaRPr kumimoji="0" lang="en-US" sz="1800" b="1" dirty="0">
              <a:solidFill>
                <a:prstClr val="black"/>
              </a:solidFill>
              <a:latin typeface="Lucida Sans Typewriter" pitchFamily="49" charset="0"/>
            </a:endParaRPr>
          </a:p>
          <a:p>
            <a:pPr marL="0" indent="0" fontAlgn="auto">
              <a:lnSpc>
                <a:spcPct val="100000"/>
              </a:lnSpc>
              <a:spcAft>
                <a:spcPts val="0"/>
              </a:spcAft>
              <a:buFont typeface="Arial" panose="020B0604020202020204" pitchFamily="34" charset="0"/>
              <a:buNone/>
              <a:defRPr/>
            </a:pPr>
            <a:r>
              <a:rPr kumimoji="0" lang="en-US" sz="1800" b="1" dirty="0">
                <a:solidFill>
                  <a:prstClr val="black"/>
                </a:solidFill>
                <a:latin typeface="Lucida Sans Typewriter" pitchFamily="49" charset="0"/>
              </a:rPr>
              <a:t>		</a:t>
            </a:r>
            <a:r>
              <a:rPr kumimoji="0" lang="en-US" sz="1800" b="1" dirty="0">
                <a:solidFill>
                  <a:srgbClr val="0000FF"/>
                </a:solidFill>
                <a:latin typeface="Lucida Sans Typewriter" pitchFamily="49" charset="0"/>
              </a:rPr>
              <a:t>WHEN</a:t>
            </a:r>
            <a:r>
              <a:rPr kumimoji="0" lang="en-US" sz="1800" b="1" dirty="0">
                <a:solidFill>
                  <a:prstClr val="black"/>
                </a:solidFill>
                <a:latin typeface="Lucida Sans Typewriter" pitchFamily="49" charset="0"/>
              </a:rPr>
              <a:t> 1 </a:t>
            </a:r>
            <a:r>
              <a:rPr kumimoji="0" lang="en-US" sz="1800" b="1" dirty="0">
                <a:solidFill>
                  <a:srgbClr val="0000FF"/>
                </a:solidFill>
                <a:latin typeface="Lucida Sans Typewriter" pitchFamily="49" charset="0"/>
              </a:rPr>
              <a:t>THEN</a:t>
            </a:r>
            <a:r>
              <a:rPr kumimoji="0" lang="en-US" sz="1800" b="1" dirty="0">
                <a:solidFill>
                  <a:prstClr val="black"/>
                </a:solidFill>
                <a:latin typeface="Lucida Sans Typewriter" pitchFamily="49" charset="0"/>
              </a:rPr>
              <a:t> </a:t>
            </a:r>
            <a:r>
              <a:rPr kumimoji="0" lang="en-US" altLang="zh-TW" sz="1800" b="1" dirty="0">
                <a:solidFill>
                  <a:srgbClr val="FF0000"/>
                </a:solidFill>
                <a:latin typeface="Lucida Sans Typewriter" pitchFamily="49" charset="0"/>
              </a:rPr>
              <a:t>'</a:t>
            </a:r>
            <a:r>
              <a:rPr kumimoji="0" lang="zh-TW" altLang="en-US" sz="1800" b="1" dirty="0">
                <a:solidFill>
                  <a:srgbClr val="FF0000"/>
                </a:solidFill>
                <a:latin typeface="Lucida Sans Typewriter" pitchFamily="49" charset="0"/>
              </a:rPr>
              <a:t>飲料</a:t>
            </a:r>
            <a:r>
              <a:rPr kumimoji="0" lang="en-US" sz="1800" b="1" dirty="0">
                <a:solidFill>
                  <a:srgbClr val="FF0000"/>
                </a:solidFill>
                <a:latin typeface="Lucida Sans Typewriter" pitchFamily="49" charset="0"/>
              </a:rPr>
              <a:t>'</a:t>
            </a:r>
          </a:p>
          <a:p>
            <a:pPr marL="0" indent="0" fontAlgn="auto">
              <a:lnSpc>
                <a:spcPct val="100000"/>
              </a:lnSpc>
              <a:spcAft>
                <a:spcPts val="0"/>
              </a:spcAft>
              <a:buFont typeface="Arial" panose="020B0604020202020204" pitchFamily="34" charset="0"/>
              <a:buNone/>
              <a:defRPr/>
            </a:pPr>
            <a:r>
              <a:rPr kumimoji="0" lang="en-US" sz="1800" b="1" dirty="0">
                <a:solidFill>
                  <a:prstClr val="black"/>
                </a:solidFill>
                <a:latin typeface="Lucida Sans Typewriter" pitchFamily="49" charset="0"/>
              </a:rPr>
              <a:t>		</a:t>
            </a:r>
            <a:r>
              <a:rPr kumimoji="0" lang="en-US" sz="1800" b="1" dirty="0">
                <a:solidFill>
                  <a:srgbClr val="0000FF"/>
                </a:solidFill>
                <a:latin typeface="Lucida Sans Typewriter" pitchFamily="49" charset="0"/>
              </a:rPr>
              <a:t>ELSE</a:t>
            </a:r>
            <a:r>
              <a:rPr kumimoji="0" lang="en-US" sz="1800" b="1" dirty="0">
                <a:solidFill>
                  <a:prstClr val="black"/>
                </a:solidFill>
                <a:latin typeface="Lucida Sans Typewriter" pitchFamily="49" charset="0"/>
              </a:rPr>
              <a:t> </a:t>
            </a:r>
            <a:r>
              <a:rPr kumimoji="0" lang="en-US" sz="1800" b="1" dirty="0">
                <a:solidFill>
                  <a:srgbClr val="FF0000"/>
                </a:solidFill>
                <a:latin typeface="Lucida Sans Typewriter" pitchFamily="49" charset="0"/>
              </a:rPr>
              <a:t>'Unknown Category'</a:t>
            </a:r>
          </a:p>
          <a:p>
            <a:pPr marL="0" indent="0" fontAlgn="auto">
              <a:lnSpc>
                <a:spcPct val="100000"/>
              </a:lnSpc>
              <a:spcAft>
                <a:spcPts val="0"/>
              </a:spcAft>
              <a:buFont typeface="Arial" panose="020B0604020202020204" pitchFamily="34" charset="0"/>
              <a:buNone/>
              <a:defRPr/>
            </a:pPr>
            <a:r>
              <a:rPr kumimoji="0" lang="en-US" sz="1800" b="1" dirty="0">
                <a:solidFill>
                  <a:prstClr val="black"/>
                </a:solidFill>
                <a:latin typeface="Lucida Sans Typewriter" pitchFamily="49" charset="0"/>
              </a:rPr>
              <a:t>	</a:t>
            </a:r>
            <a:r>
              <a:rPr kumimoji="0" lang="en-US" sz="1800" b="1" dirty="0">
                <a:solidFill>
                  <a:srgbClr val="FF0000"/>
                </a:solidFill>
                <a:latin typeface="Lucida Sans Typewriter" pitchFamily="49" charset="0"/>
              </a:rPr>
              <a:t>END </a:t>
            </a:r>
            <a:r>
              <a:rPr kumimoji="0" lang="en-US" sz="1800" b="1" dirty="0">
                <a:solidFill>
                  <a:srgbClr val="0000FF"/>
                </a:solidFill>
                <a:latin typeface="Lucida Sans Typewriter" pitchFamily="49" charset="0"/>
              </a:rPr>
              <a:t>as</a:t>
            </a:r>
            <a:r>
              <a:rPr kumimoji="0" lang="en-US" sz="1800" b="1" dirty="0">
                <a:solidFill>
                  <a:srgbClr val="FF0000"/>
                </a:solidFill>
                <a:latin typeface="Lucida Sans Typewriter" pitchFamily="49" charset="0"/>
              </a:rPr>
              <a:t> </a:t>
            </a:r>
            <a:r>
              <a:rPr kumimoji="0" lang="en-US" sz="1800" b="1" dirty="0" err="1">
                <a:solidFill>
                  <a:prstClr val="black"/>
                </a:solidFill>
                <a:latin typeface="Lucida Sans Typewriter" pitchFamily="49" charset="0"/>
              </a:rPr>
              <a:t>categoryname</a:t>
            </a:r>
            <a:endParaRPr kumimoji="0" lang="en-US" sz="1800" b="1" dirty="0">
              <a:solidFill>
                <a:srgbClr val="FF0000"/>
              </a:solidFill>
              <a:latin typeface="Lucida Sans Typewriter" pitchFamily="49" charset="0"/>
            </a:endParaRPr>
          </a:p>
          <a:p>
            <a:pPr marL="0" indent="0" fontAlgn="auto">
              <a:lnSpc>
                <a:spcPct val="100000"/>
              </a:lnSpc>
              <a:spcAft>
                <a:spcPts val="0"/>
              </a:spcAft>
              <a:buFont typeface="Arial" panose="020B0604020202020204" pitchFamily="34" charset="0"/>
              <a:buNone/>
              <a:defRPr/>
            </a:pPr>
            <a:r>
              <a:rPr kumimoji="0" lang="en-US" sz="1800" b="1" dirty="0">
                <a:solidFill>
                  <a:srgbClr val="0000FF"/>
                </a:solidFill>
                <a:latin typeface="Lucida Sans Typewriter" pitchFamily="49" charset="0"/>
              </a:rPr>
              <a:t>FROM</a:t>
            </a:r>
            <a:r>
              <a:rPr kumimoji="0" lang="en-US" sz="1800" b="1" dirty="0">
                <a:solidFill>
                  <a:prstClr val="black"/>
                </a:solidFill>
                <a:latin typeface="Lucida Sans Typewriter" pitchFamily="49" charset="0"/>
              </a:rPr>
              <a:t> </a:t>
            </a:r>
            <a:r>
              <a:rPr kumimoji="0" lang="en-US" sz="1800" b="1" dirty="0" err="1">
                <a:solidFill>
                  <a:prstClr val="black"/>
                </a:solidFill>
                <a:latin typeface="Lucida Sans Typewriter" pitchFamily="49" charset="0"/>
              </a:rPr>
              <a:t>Production</a:t>
            </a:r>
            <a:r>
              <a:rPr kumimoji="0" lang="en-US" sz="1800" b="1" dirty="0" err="1">
                <a:solidFill>
                  <a:srgbClr val="808080"/>
                </a:solidFill>
                <a:latin typeface="Lucida Sans Typewriter" pitchFamily="49" charset="0"/>
              </a:rPr>
              <a:t>.</a:t>
            </a:r>
            <a:r>
              <a:rPr kumimoji="0" lang="en-US" sz="1800" b="1" dirty="0" err="1">
                <a:solidFill>
                  <a:prstClr val="black"/>
                </a:solidFill>
                <a:latin typeface="Lucida Sans Typewriter" pitchFamily="49" charset="0"/>
              </a:rPr>
              <a:t>Categories</a:t>
            </a:r>
            <a:r>
              <a:rPr kumimoji="0" lang="en-US" sz="1800" b="1" dirty="0">
                <a:solidFill>
                  <a:srgbClr val="808080"/>
                </a:solidFill>
                <a:latin typeface="Lucida Sans Typewriter" pitchFamily="49" charset="0"/>
              </a:rPr>
              <a:t>;</a:t>
            </a:r>
          </a:p>
        </p:txBody>
      </p:sp>
      <p:graphicFrame>
        <p:nvGraphicFramePr>
          <p:cNvPr id="5" name="Table 4">
            <a:extLst>
              <a:ext uri="{FF2B5EF4-FFF2-40B4-BE49-F238E27FC236}">
                <a16:creationId xmlns:a16="http://schemas.microsoft.com/office/drawing/2014/main" id="{884760ED-2AB2-4475-90F2-47DF6D1515FE}"/>
              </a:ext>
            </a:extLst>
          </p:cNvPr>
          <p:cNvGraphicFramePr>
            <a:graphicFrameLocks noGrp="1"/>
          </p:cNvGraphicFramePr>
          <p:nvPr>
            <p:extLst>
              <p:ext uri="{D42A27DB-BD31-4B8C-83A1-F6EECF244321}">
                <p14:modId xmlns:p14="http://schemas.microsoft.com/office/powerpoint/2010/main" val="3363427634"/>
              </p:ext>
            </p:extLst>
          </p:nvPr>
        </p:nvGraphicFramePr>
        <p:xfrm>
          <a:off x="1631504" y="1405414"/>
          <a:ext cx="6096000" cy="2595880"/>
        </p:xfrm>
        <a:graphic>
          <a:graphicData uri="http://schemas.openxmlformats.org/drawingml/2006/table">
            <a:tbl>
              <a:tblPr firstRow="1" bandRow="1">
                <a:tableStyleId>{3C2FFA5D-87B4-456A-9821-1D502468CF0F}</a:tableStyleId>
              </a:tblPr>
              <a:tblGrid>
                <a:gridCol w="2260600">
                  <a:extLst>
                    <a:ext uri="{9D8B030D-6E8A-4147-A177-3AD203B41FA5}">
                      <a16:colId xmlns:a16="http://schemas.microsoft.com/office/drawing/2014/main" val="20000"/>
                    </a:ext>
                  </a:extLst>
                </a:gridCol>
                <a:gridCol w="3835400">
                  <a:extLst>
                    <a:ext uri="{9D8B030D-6E8A-4147-A177-3AD203B41FA5}">
                      <a16:colId xmlns:a16="http://schemas.microsoft.com/office/drawing/2014/main" val="20001"/>
                    </a:ext>
                  </a:extLst>
                </a:gridCol>
              </a:tblGrid>
              <a:tr h="370840">
                <a:tc>
                  <a:txBody>
                    <a:bodyPr/>
                    <a:lstStyle/>
                    <a:p>
                      <a:r>
                        <a:rPr lang="en-US" baseline="0">
                          <a:solidFill>
                            <a:schemeClr val="bg1"/>
                          </a:solidFill>
                        </a:rPr>
                        <a:t>Keyword</a:t>
                      </a:r>
                    </a:p>
                  </a:txBody>
                  <a:tcPr/>
                </a:tc>
                <a:tc>
                  <a:txBody>
                    <a:bodyPr/>
                    <a:lstStyle/>
                    <a:p>
                      <a:r>
                        <a:rPr lang="en-US" baseline="0">
                          <a:solidFill>
                            <a:schemeClr val="bg1"/>
                          </a:solidFill>
                        </a:rPr>
                        <a:t>Expression component</a:t>
                      </a:r>
                    </a:p>
                  </a:txBody>
                  <a:tcPr/>
                </a:tc>
                <a:extLst>
                  <a:ext uri="{0D108BD9-81ED-4DB2-BD59-A6C34878D82A}">
                    <a16:rowId xmlns:a16="http://schemas.microsoft.com/office/drawing/2014/main" val="10000"/>
                  </a:ext>
                </a:extLst>
              </a:tr>
              <a:tr h="370840">
                <a:tc>
                  <a:txBody>
                    <a:bodyPr/>
                    <a:lstStyle/>
                    <a:p>
                      <a:r>
                        <a:rPr lang="en-US" baseline="0">
                          <a:solidFill>
                            <a:schemeClr val="bg1"/>
                          </a:solidFill>
                        </a:rPr>
                        <a:t>SELECT</a:t>
                      </a:r>
                    </a:p>
                  </a:txBody>
                  <a:tcPr/>
                </a:tc>
                <a:tc>
                  <a:txBody>
                    <a:bodyPr/>
                    <a:lstStyle/>
                    <a:p>
                      <a:r>
                        <a:rPr lang="en-US" baseline="0" dirty="0">
                          <a:solidFill>
                            <a:schemeClr val="bg1"/>
                          </a:solidFill>
                        </a:rPr>
                        <a:t>&lt;select list&gt;</a:t>
                      </a:r>
                    </a:p>
                  </a:txBody>
                  <a:tcPr/>
                </a:tc>
                <a:extLst>
                  <a:ext uri="{0D108BD9-81ED-4DB2-BD59-A6C34878D82A}">
                    <a16:rowId xmlns:a16="http://schemas.microsoft.com/office/drawing/2014/main" val="10001"/>
                  </a:ext>
                </a:extLst>
              </a:tr>
              <a:tr h="370840">
                <a:tc>
                  <a:txBody>
                    <a:bodyPr/>
                    <a:lstStyle/>
                    <a:p>
                      <a:r>
                        <a:rPr lang="en-US" baseline="0" dirty="0">
                          <a:solidFill>
                            <a:schemeClr val="bg1"/>
                          </a:solidFill>
                        </a:rPr>
                        <a:t>CASE</a:t>
                      </a:r>
                    </a:p>
                  </a:txBody>
                  <a:tcPr/>
                </a:tc>
                <a:tc>
                  <a:txBody>
                    <a:bodyPr/>
                    <a:lstStyle/>
                    <a:p>
                      <a:r>
                        <a:rPr lang="en-US" baseline="0" dirty="0">
                          <a:solidFill>
                            <a:schemeClr val="bg1"/>
                          </a:solidFill>
                        </a:rPr>
                        <a:t>&lt;value to compare&gt;</a:t>
                      </a:r>
                    </a:p>
                  </a:txBody>
                  <a:tcPr/>
                </a:tc>
                <a:extLst>
                  <a:ext uri="{0D108BD9-81ED-4DB2-BD59-A6C34878D82A}">
                    <a16:rowId xmlns:a16="http://schemas.microsoft.com/office/drawing/2014/main" val="10002"/>
                  </a:ext>
                </a:extLst>
              </a:tr>
              <a:tr h="370840">
                <a:tc>
                  <a:txBody>
                    <a:bodyPr/>
                    <a:lstStyle/>
                    <a:p>
                      <a:r>
                        <a:rPr lang="en-US" baseline="0">
                          <a:solidFill>
                            <a:schemeClr val="bg1"/>
                          </a:solidFill>
                        </a:rPr>
                        <a:t>WHEN</a:t>
                      </a:r>
                    </a:p>
                  </a:txBody>
                  <a:tcPr/>
                </a:tc>
                <a:tc>
                  <a:txBody>
                    <a:bodyPr/>
                    <a:lstStyle/>
                    <a:p>
                      <a:r>
                        <a:rPr lang="en-US" baseline="0" dirty="0">
                          <a:solidFill>
                            <a:schemeClr val="bg1"/>
                          </a:solidFill>
                        </a:rPr>
                        <a:t>&lt;value to match&gt;</a:t>
                      </a:r>
                    </a:p>
                  </a:txBody>
                  <a:tcPr/>
                </a:tc>
                <a:extLst>
                  <a:ext uri="{0D108BD9-81ED-4DB2-BD59-A6C34878D82A}">
                    <a16:rowId xmlns:a16="http://schemas.microsoft.com/office/drawing/2014/main" val="10003"/>
                  </a:ext>
                </a:extLst>
              </a:tr>
              <a:tr h="370840">
                <a:tc>
                  <a:txBody>
                    <a:bodyPr/>
                    <a:lstStyle/>
                    <a:p>
                      <a:r>
                        <a:rPr lang="en-US" baseline="0">
                          <a:solidFill>
                            <a:schemeClr val="bg1"/>
                          </a:solidFill>
                        </a:rPr>
                        <a:t>THEN</a:t>
                      </a:r>
                    </a:p>
                  </a:txBody>
                  <a:tcPr/>
                </a:tc>
                <a:tc>
                  <a:txBody>
                    <a:bodyPr/>
                    <a:lstStyle/>
                    <a:p>
                      <a:r>
                        <a:rPr lang="en-US" baseline="0">
                          <a:solidFill>
                            <a:schemeClr val="bg1"/>
                          </a:solidFill>
                        </a:rPr>
                        <a:t>&lt;result&gt;</a:t>
                      </a:r>
                    </a:p>
                  </a:txBody>
                  <a:tcPr/>
                </a:tc>
                <a:extLst>
                  <a:ext uri="{0D108BD9-81ED-4DB2-BD59-A6C34878D82A}">
                    <a16:rowId xmlns:a16="http://schemas.microsoft.com/office/drawing/2014/main" val="10004"/>
                  </a:ext>
                </a:extLst>
              </a:tr>
              <a:tr h="370840">
                <a:tc>
                  <a:txBody>
                    <a:bodyPr/>
                    <a:lstStyle/>
                    <a:p>
                      <a:r>
                        <a:rPr lang="en-US" baseline="0" dirty="0">
                          <a:solidFill>
                            <a:schemeClr val="bg1"/>
                          </a:solidFill>
                        </a:rPr>
                        <a:t>END</a:t>
                      </a:r>
                    </a:p>
                  </a:txBody>
                  <a:tcPr/>
                </a:tc>
                <a:tc>
                  <a:txBody>
                    <a:bodyPr/>
                    <a:lstStyle/>
                    <a:p>
                      <a:r>
                        <a:rPr lang="en-US" baseline="0">
                          <a:solidFill>
                            <a:schemeClr val="bg1"/>
                          </a:solidFill>
                        </a:rPr>
                        <a:t> N/A</a:t>
                      </a:r>
                    </a:p>
                  </a:txBody>
                  <a:tcPr/>
                </a:tc>
                <a:extLst>
                  <a:ext uri="{0D108BD9-81ED-4DB2-BD59-A6C34878D82A}">
                    <a16:rowId xmlns:a16="http://schemas.microsoft.com/office/drawing/2014/main" val="10005"/>
                  </a:ext>
                </a:extLst>
              </a:tr>
              <a:tr h="370840">
                <a:tc>
                  <a:txBody>
                    <a:bodyPr/>
                    <a:lstStyle/>
                    <a:p>
                      <a:r>
                        <a:rPr lang="en-US" baseline="0" dirty="0">
                          <a:solidFill>
                            <a:schemeClr val="bg1"/>
                          </a:solidFill>
                        </a:rPr>
                        <a:t>FROM</a:t>
                      </a:r>
                    </a:p>
                  </a:txBody>
                  <a:tcPr/>
                </a:tc>
                <a:tc>
                  <a:txBody>
                    <a:bodyPr/>
                    <a:lstStyle/>
                    <a:p>
                      <a:r>
                        <a:rPr lang="en-US" baseline="0" dirty="0">
                          <a:solidFill>
                            <a:schemeClr val="bg1"/>
                          </a:solidFill>
                        </a:rPr>
                        <a:t>&lt;table source&gt;</a:t>
                      </a:r>
                    </a:p>
                  </a:txBody>
                  <a:tcPr/>
                </a:tc>
                <a:extLst>
                  <a:ext uri="{0D108BD9-81ED-4DB2-BD59-A6C34878D82A}">
                    <a16:rowId xmlns:a16="http://schemas.microsoft.com/office/drawing/2014/main" val="10006"/>
                  </a:ext>
                </a:extLst>
              </a:tr>
            </a:tbl>
          </a:graphicData>
        </a:graphic>
      </p:graphicFrame>
      <p:pic>
        <p:nvPicPr>
          <p:cNvPr id="7" name="圖片 6">
            <a:extLst>
              <a:ext uri="{FF2B5EF4-FFF2-40B4-BE49-F238E27FC236}">
                <a16:creationId xmlns:a16="http://schemas.microsoft.com/office/drawing/2014/main" id="{EAD39970-3128-43B6-A067-CC78B378EBFF}"/>
              </a:ext>
            </a:extLst>
          </p:cNvPr>
          <p:cNvPicPr>
            <a:picLocks noChangeAspect="1"/>
          </p:cNvPicPr>
          <p:nvPr/>
        </p:nvPicPr>
        <p:blipFill>
          <a:blip r:embed="rId2"/>
          <a:stretch>
            <a:fillRect/>
          </a:stretch>
        </p:blipFill>
        <p:spPr>
          <a:xfrm>
            <a:off x="8537964" y="4001294"/>
            <a:ext cx="2886075" cy="2390775"/>
          </a:xfrm>
          <a:prstGeom prst="rect">
            <a:avLst/>
          </a:prstGeom>
        </p:spPr>
      </p:pic>
    </p:spTree>
    <p:extLst>
      <p:ext uri="{BB962C8B-B14F-4D97-AF65-F5344CB8AC3E}">
        <p14:creationId xmlns:p14="http://schemas.microsoft.com/office/powerpoint/2010/main" val="179828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5" y="417513"/>
            <a:ext cx="10515600" cy="6173787"/>
          </a:xfrm>
        </p:spPr>
        <p:txBody>
          <a:bodyPr/>
          <a:lstStyle/>
          <a:p>
            <a:pPr eaLnBrk="1" hangingPunct="1">
              <a:defRPr/>
            </a:pPr>
            <a:br>
              <a:rPr lang="en-US" altLang="zh-TW" sz="2800">
                <a:latin typeface="+mn-ea"/>
                <a:ea typeface="+mn-ea"/>
              </a:rPr>
            </a:br>
            <a:r>
              <a:rPr lang="en-US" altLang="zh-TW" sz="2800">
                <a:latin typeface="+mn-ea"/>
                <a:ea typeface="+mn-ea"/>
              </a:rPr>
              <a:t>1.</a:t>
            </a:r>
            <a:r>
              <a:rPr lang="zh-TW" altLang="en-US" sz="2800">
                <a:latin typeface="+mn-ea"/>
                <a:ea typeface="+mn-ea"/>
              </a:rPr>
              <a:t> 可以用什麼消除重覆的資料</a:t>
            </a:r>
            <a:r>
              <a:rPr lang="en-US" altLang="zh-TW" sz="2800">
                <a:latin typeface="+mn-ea"/>
                <a:ea typeface="+mn-ea"/>
              </a:rPr>
              <a:t>?</a:t>
            </a:r>
            <a:br>
              <a:rPr lang="en-US" altLang="zh-TW" sz="2800">
                <a:latin typeface="+mn-ea"/>
                <a:ea typeface="+mn-ea"/>
              </a:rPr>
            </a:br>
            <a:r>
              <a:rPr lang="en-US" altLang="zh-TW" sz="2800">
                <a:latin typeface="+mn-ea"/>
                <a:ea typeface="+mn-ea"/>
              </a:rPr>
              <a:t>2.</a:t>
            </a:r>
            <a:r>
              <a:rPr lang="zh-TW" altLang="en-US" sz="2800">
                <a:latin typeface="+mn-ea"/>
                <a:ea typeface="+mn-ea"/>
              </a:rPr>
              <a:t> 為什麼要用欄位別名呢</a:t>
            </a:r>
            <a:r>
              <a:rPr lang="en-US" altLang="zh-TW" sz="2800">
                <a:latin typeface="+mn-ea"/>
                <a:ea typeface="+mn-ea"/>
              </a:rPr>
              <a:t>?</a:t>
            </a:r>
            <a:br>
              <a:rPr lang="en-US" altLang="zh-TW" sz="2800">
                <a:latin typeface="+mn-ea"/>
                <a:ea typeface="+mn-ea"/>
              </a:rPr>
            </a:br>
            <a:r>
              <a:rPr lang="en-US" altLang="zh-TW" sz="2800">
                <a:latin typeface="+mn-ea"/>
                <a:ea typeface="+mn-ea"/>
              </a:rPr>
              <a:t>3.</a:t>
            </a:r>
            <a:r>
              <a:rPr lang="zh-TW" altLang="en-US" sz="2800">
                <a:latin typeface="+mn-ea"/>
                <a:ea typeface="+mn-ea"/>
              </a:rPr>
              <a:t> 為什麼要用</a:t>
            </a:r>
            <a:r>
              <a:rPr lang="en-US" altLang="zh-TW" sz="2800">
                <a:latin typeface="+mn-ea"/>
                <a:ea typeface="+mn-ea"/>
              </a:rPr>
              <a:t>Table </a:t>
            </a:r>
            <a:r>
              <a:rPr lang="zh-TW" altLang="en-US" sz="2800">
                <a:latin typeface="+mn-ea"/>
                <a:ea typeface="+mn-ea"/>
              </a:rPr>
              <a:t>別名呢</a:t>
            </a:r>
            <a:r>
              <a:rPr lang="en-US" altLang="zh-TW" sz="2800">
                <a:latin typeface="+mn-ea"/>
                <a:ea typeface="+mn-ea"/>
              </a:rPr>
              <a:t>?</a:t>
            </a:r>
            <a:br>
              <a:rPr lang="en-US" altLang="zh-TW" sz="2800">
                <a:latin typeface="+mn-ea"/>
                <a:ea typeface="+mn-ea"/>
              </a:rPr>
            </a:br>
            <a:r>
              <a:rPr lang="en-US" altLang="zh-TW" sz="2800">
                <a:latin typeface="+mn-ea"/>
                <a:ea typeface="+mn-ea"/>
              </a:rPr>
              <a:t>4.</a:t>
            </a:r>
            <a:r>
              <a:rPr lang="zh-TW" altLang="en-US" sz="2800">
                <a:latin typeface="+mn-ea"/>
                <a:ea typeface="+mn-ea"/>
              </a:rPr>
              <a:t> 欄位別名可以放在 </a:t>
            </a:r>
            <a:r>
              <a:rPr lang="en-US" altLang="zh-TW" sz="2800">
                <a:latin typeface="+mn-ea"/>
                <a:ea typeface="+mn-ea"/>
              </a:rPr>
              <a:t>Where </a:t>
            </a:r>
            <a:r>
              <a:rPr lang="zh-TW" altLang="en-US" sz="2800">
                <a:latin typeface="+mn-ea"/>
                <a:ea typeface="+mn-ea"/>
              </a:rPr>
              <a:t>嗎</a:t>
            </a:r>
            <a:r>
              <a:rPr lang="en-US" altLang="zh-TW" sz="2800">
                <a:latin typeface="+mn-ea"/>
                <a:ea typeface="+mn-ea"/>
              </a:rPr>
              <a:t>? </a:t>
            </a:r>
            <a:endParaRPr lang="en-US" sz="2800">
              <a:latin typeface="+mn-ea"/>
              <a:ea typeface="+mn-ea"/>
            </a:endParaRPr>
          </a:p>
        </p:txBody>
      </p:sp>
      <p:grpSp>
        <p:nvGrpSpPr>
          <p:cNvPr id="78852" name="群組 2"/>
          <p:cNvGrpSpPr>
            <a:grpSpLocks/>
          </p:cNvGrpSpPr>
          <p:nvPr/>
        </p:nvGrpSpPr>
        <p:grpSpPr bwMode="auto">
          <a:xfrm>
            <a:off x="1616075" y="2976563"/>
            <a:ext cx="6257925" cy="3028950"/>
            <a:chOff x="1800945" y="2508931"/>
            <a:chExt cx="6257926" cy="3029176"/>
          </a:xfrm>
        </p:grpSpPr>
        <p:sp>
          <p:nvSpPr>
            <p:cNvPr id="6" name="AutoShape 3"/>
            <p:cNvSpPr>
              <a:spLocks noChangeArrowheads="1"/>
            </p:cNvSpPr>
            <p:nvPr/>
          </p:nvSpPr>
          <p:spPr bwMode="auto">
            <a:xfrm>
              <a:off x="1800945" y="2508931"/>
              <a:ext cx="6256339" cy="3842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kumimoji="0" lang="en-US" altLang="zh-TW" sz="2000" b="1">
                  <a:solidFill>
                    <a:srgbClr val="FF3300"/>
                  </a:solidFill>
                  <a:latin typeface="Lucida Sans Typewriter"/>
                </a:rPr>
                <a:t>5:</a:t>
              </a:r>
              <a:r>
                <a:rPr kumimoji="0" lang="en-US" altLang="zh-TW" sz="2000">
                  <a:latin typeface="Lucida Sans Typewriter"/>
                </a:rPr>
                <a:t> SELECT	   &lt;select list&gt;</a:t>
              </a:r>
            </a:p>
          </p:txBody>
        </p:sp>
        <p:sp>
          <p:nvSpPr>
            <p:cNvPr id="7" name="AutoShape 3"/>
            <p:cNvSpPr>
              <a:spLocks noChangeArrowheads="1"/>
            </p:cNvSpPr>
            <p:nvPr/>
          </p:nvSpPr>
          <p:spPr bwMode="auto">
            <a:xfrm>
              <a:off x="1800945" y="3037607"/>
              <a:ext cx="6256339" cy="3842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1: FROM     &lt;table source&gt;</a:t>
              </a:r>
            </a:p>
          </p:txBody>
        </p:sp>
        <p:sp>
          <p:nvSpPr>
            <p:cNvPr id="8" name="AutoShape 3"/>
            <p:cNvSpPr>
              <a:spLocks noChangeArrowheads="1"/>
            </p:cNvSpPr>
            <p:nvPr/>
          </p:nvSpPr>
          <p:spPr bwMode="auto">
            <a:xfrm>
              <a:off x="1800945" y="3566285"/>
              <a:ext cx="6257926" cy="38896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2: WHERE    &lt;search condition&gt;</a:t>
              </a:r>
            </a:p>
          </p:txBody>
        </p:sp>
        <p:sp>
          <p:nvSpPr>
            <p:cNvPr id="9" name="AutoShape 3"/>
            <p:cNvSpPr>
              <a:spLocks noChangeArrowheads="1"/>
            </p:cNvSpPr>
            <p:nvPr/>
          </p:nvSpPr>
          <p:spPr bwMode="auto">
            <a:xfrm>
              <a:off x="1800945" y="4094961"/>
              <a:ext cx="6257926" cy="3889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3: GROUP BY &lt;group by list&gt;</a:t>
              </a:r>
            </a:p>
          </p:txBody>
        </p:sp>
        <p:sp>
          <p:nvSpPr>
            <p:cNvPr id="10" name="AutoShape 3"/>
            <p:cNvSpPr>
              <a:spLocks noChangeArrowheads="1"/>
            </p:cNvSpPr>
            <p:nvPr/>
          </p:nvSpPr>
          <p:spPr bwMode="auto">
            <a:xfrm>
              <a:off x="1800945" y="4625226"/>
              <a:ext cx="6256339" cy="3842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4: HAVING &lt;search condition&gt;</a:t>
              </a:r>
            </a:p>
          </p:txBody>
        </p:sp>
        <p:sp>
          <p:nvSpPr>
            <p:cNvPr id="11" name="AutoShape 3"/>
            <p:cNvSpPr>
              <a:spLocks noChangeArrowheads="1"/>
            </p:cNvSpPr>
            <p:nvPr/>
          </p:nvSpPr>
          <p:spPr bwMode="auto">
            <a:xfrm>
              <a:off x="1800945" y="5153903"/>
              <a:ext cx="6256339" cy="3842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kumimoji="0" lang="en-US" altLang="zh-TW" sz="2000" b="1">
                  <a:solidFill>
                    <a:srgbClr val="FF3300"/>
                  </a:solidFill>
                  <a:latin typeface="Lucida Sans Typewriter"/>
                </a:rPr>
                <a:t>6:</a:t>
              </a:r>
              <a:r>
                <a:rPr kumimoji="0" lang="en-US" altLang="zh-TW" sz="2000">
                  <a:latin typeface="Lucida Sans Typewriter"/>
                </a:rPr>
                <a:t> ORDER BY &lt;order by list&gt;</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78C2EFF1-7D93-4F86-A71C-4DCD50BF1110}"/>
              </a:ext>
            </a:extLst>
          </p:cNvPr>
          <p:cNvSpPr>
            <a:spLocks noGrp="1"/>
          </p:cNvSpPr>
          <p:nvPr>
            <p:ph type="body" sz="quarter" idx="12"/>
          </p:nvPr>
        </p:nvSpPr>
        <p:spPr/>
        <p:txBody>
          <a:bodyPr/>
          <a:lstStyle/>
          <a:p>
            <a:r>
              <a:rPr lang="en-US" altLang="zh-TW"/>
              <a:t>Mission</a:t>
            </a:r>
            <a:endParaRPr lang="zh-TW" altLang="en-US"/>
          </a:p>
        </p:txBody>
      </p:sp>
      <p:sp>
        <p:nvSpPr>
          <p:cNvPr id="4" name="內容版面配置區 3">
            <a:extLst>
              <a:ext uri="{FF2B5EF4-FFF2-40B4-BE49-F238E27FC236}">
                <a16:creationId xmlns:a16="http://schemas.microsoft.com/office/drawing/2014/main" id="{8B517CEE-51BA-480B-9250-6527A6686705}"/>
              </a:ext>
            </a:extLst>
          </p:cNvPr>
          <p:cNvSpPr>
            <a:spLocks noGrp="1"/>
          </p:cNvSpPr>
          <p:nvPr>
            <p:ph idx="1"/>
          </p:nvPr>
        </p:nvSpPr>
        <p:spPr/>
        <p:txBody>
          <a:bodyPr/>
          <a:lstStyle/>
          <a:p>
            <a:r>
              <a:rPr lang="zh-TW" altLang="en-US" dirty="0"/>
              <a:t>練習</a:t>
            </a:r>
            <a:endParaRPr lang="en-US" altLang="zh-TW" dirty="0"/>
          </a:p>
          <a:p>
            <a:pPr lvl="1"/>
            <a:r>
              <a:rPr lang="en-US" altLang="zh-TW" dirty="0"/>
              <a:t>USE GSSWEB</a:t>
            </a:r>
            <a:br>
              <a:rPr lang="en-US" altLang="zh-TW" dirty="0"/>
            </a:br>
            <a:r>
              <a:rPr lang="zh-TW" altLang="en-US" dirty="0"/>
              <a:t>取得書籍</a:t>
            </a:r>
            <a:r>
              <a:rPr lang="en-US" altLang="zh-TW" dirty="0"/>
              <a:t>ID</a:t>
            </a:r>
            <a:r>
              <a:rPr lang="zh-TW" altLang="en-US" dirty="0"/>
              <a:t>、書籍名稱、作者資料的欄位資料，並將結果給上別名</a:t>
            </a:r>
            <a:br>
              <a:rPr lang="en-US" altLang="zh-TW" dirty="0"/>
            </a:br>
            <a:r>
              <a:rPr lang="en-US" altLang="zh-TW" dirty="0"/>
              <a:t>Sample</a:t>
            </a:r>
            <a:r>
              <a:rPr lang="zh-TW" altLang="en-US" dirty="0"/>
              <a:t>：</a:t>
            </a:r>
            <a:r>
              <a:rPr lang="en-US" altLang="zh-TW" dirty="0"/>
              <a:t>(</a:t>
            </a:r>
            <a:r>
              <a:rPr lang="zh-TW" altLang="en-US" dirty="0"/>
              <a:t>排序結果可能不一樣</a:t>
            </a:r>
            <a:r>
              <a:rPr lang="en-US" altLang="zh-TW" dirty="0"/>
              <a:t>)</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r>
              <a:rPr lang="zh-TW" altLang="en-US" dirty="0"/>
              <a:t>延伸學習：</a:t>
            </a:r>
            <a:r>
              <a:rPr lang="en-US" altLang="zh-TW" dirty="0"/>
              <a:t>3.1. - Demonstration </a:t>
            </a:r>
            <a:r>
              <a:rPr lang="en-US" altLang="zh-TW" dirty="0" err="1"/>
              <a:t>A.sql</a:t>
            </a:r>
            <a:endParaRPr lang="en-US" altLang="zh-TW" dirty="0"/>
          </a:p>
          <a:p>
            <a:pPr lvl="1"/>
            <a:r>
              <a:rPr lang="zh-TW" altLang="en-US" dirty="0"/>
              <a:t>執行語法並觀察產出結果</a:t>
            </a:r>
            <a:endParaRPr lang="en-US" altLang="zh-TW" dirty="0"/>
          </a:p>
          <a:p>
            <a:pPr lvl="1"/>
            <a:endParaRPr lang="en-US" altLang="zh-TW" dirty="0"/>
          </a:p>
        </p:txBody>
      </p:sp>
      <p:pic>
        <p:nvPicPr>
          <p:cNvPr id="20" name="圖片 19">
            <a:extLst>
              <a:ext uri="{FF2B5EF4-FFF2-40B4-BE49-F238E27FC236}">
                <a16:creationId xmlns:a16="http://schemas.microsoft.com/office/drawing/2014/main" id="{F899EDD7-4EA0-40CE-A12A-CE5592F00378}"/>
              </a:ext>
            </a:extLst>
          </p:cNvPr>
          <p:cNvPicPr>
            <a:picLocks noChangeAspect="1"/>
          </p:cNvPicPr>
          <p:nvPr/>
        </p:nvPicPr>
        <p:blipFill>
          <a:blip r:embed="rId12"/>
          <a:stretch>
            <a:fillRect/>
          </a:stretch>
        </p:blipFill>
        <p:spPr>
          <a:xfrm>
            <a:off x="1586327" y="3118382"/>
            <a:ext cx="7124700" cy="2133600"/>
          </a:xfrm>
          <a:prstGeom prst="rect">
            <a:avLst/>
          </a:prstGeom>
        </p:spPr>
      </p:pic>
      <p:grpSp>
        <p:nvGrpSpPr>
          <p:cNvPr id="21" name="组合 3">
            <a:extLst>
              <a:ext uri="{FF2B5EF4-FFF2-40B4-BE49-F238E27FC236}">
                <a16:creationId xmlns:a16="http://schemas.microsoft.com/office/drawing/2014/main" id="{6F1C3C56-E7E0-434D-8DBF-2289063C34EF}"/>
              </a:ext>
            </a:extLst>
          </p:cNvPr>
          <p:cNvGrpSpPr/>
          <p:nvPr/>
        </p:nvGrpSpPr>
        <p:grpSpPr>
          <a:xfrm>
            <a:off x="191344" y="1628800"/>
            <a:ext cx="577280" cy="701173"/>
            <a:chOff x="5052698" y="2660650"/>
            <a:chExt cx="1883405" cy="2638425"/>
          </a:xfrm>
        </p:grpSpPr>
        <p:sp>
          <p:nvSpPr>
            <p:cNvPr id="22" name="MH_Other_1">
              <a:extLst>
                <a:ext uri="{FF2B5EF4-FFF2-40B4-BE49-F238E27FC236}">
                  <a16:creationId xmlns:a16="http://schemas.microsoft.com/office/drawing/2014/main" id="{FD7CB9ED-BF6D-4840-9692-153E139747A6}"/>
                </a:ext>
              </a:extLst>
            </p:cNvPr>
            <p:cNvSpPr>
              <a:spLocks/>
            </p:cNvSpPr>
            <p:nvPr>
              <p:custDataLst>
                <p:tags r:id="rId1"/>
              </p:custDataLst>
            </p:nvPr>
          </p:nvSpPr>
          <p:spPr bwMode="auto">
            <a:xfrm>
              <a:off x="5375275" y="2881314"/>
              <a:ext cx="1238250" cy="1768475"/>
            </a:xfrm>
            <a:custGeom>
              <a:avLst/>
              <a:gdLst>
                <a:gd name="T0" fmla="*/ 2147483646 w 585788"/>
                <a:gd name="T1" fmla="*/ 0 h 835990"/>
                <a:gd name="T2" fmla="*/ 2147483646 w 585788"/>
                <a:gd name="T3" fmla="*/ 2147483646 h 835990"/>
                <a:gd name="T4" fmla="*/ 2147483646 w 585788"/>
                <a:gd name="T5" fmla="*/ 2147483646 h 835990"/>
                <a:gd name="T6" fmla="*/ 2147483646 w 585788"/>
                <a:gd name="T7" fmla="*/ 2147483646 h 835990"/>
                <a:gd name="T8" fmla="*/ 2147483646 w 585788"/>
                <a:gd name="T9" fmla="*/ 2147483646 h 835990"/>
                <a:gd name="T10" fmla="*/ 2147483646 w 585788"/>
                <a:gd name="T11" fmla="*/ 2147483646 h 835990"/>
                <a:gd name="T12" fmla="*/ 2147483646 w 585788"/>
                <a:gd name="T13" fmla="*/ 2147483646 h 835990"/>
                <a:gd name="T14" fmla="*/ 2147483646 w 585788"/>
                <a:gd name="T15" fmla="*/ 2147483646 h 835990"/>
                <a:gd name="T16" fmla="*/ 2147483646 w 585788"/>
                <a:gd name="T17" fmla="*/ 2147483646 h 835990"/>
                <a:gd name="T18" fmla="*/ 2147483646 w 585788"/>
                <a:gd name="T19" fmla="*/ 2147483646 h 835990"/>
                <a:gd name="T20" fmla="*/ 2147483646 w 585788"/>
                <a:gd name="T21" fmla="*/ 2147483646 h 835990"/>
                <a:gd name="T22" fmla="*/ 2147483646 w 585788"/>
                <a:gd name="T23" fmla="*/ 2147483646 h 835990"/>
                <a:gd name="T24" fmla="*/ 2147483646 w 585788"/>
                <a:gd name="T25" fmla="*/ 2147483646 h 835990"/>
                <a:gd name="T26" fmla="*/ 2147483646 w 585788"/>
                <a:gd name="T27" fmla="*/ 2147483646 h 835990"/>
                <a:gd name="T28" fmla="*/ 2147483646 w 585788"/>
                <a:gd name="T29" fmla="*/ 2147483646 h 835990"/>
                <a:gd name="T30" fmla="*/ 2147483646 w 585788"/>
                <a:gd name="T31" fmla="*/ 2147483646 h 835990"/>
                <a:gd name="T32" fmla="*/ 2147483646 w 585788"/>
                <a:gd name="T33" fmla="*/ 2147483646 h 835990"/>
                <a:gd name="T34" fmla="*/ 2147483646 w 585788"/>
                <a:gd name="T35" fmla="*/ 2147483646 h 835990"/>
                <a:gd name="T36" fmla="*/ 2147483646 w 585788"/>
                <a:gd name="T37" fmla="*/ 2147483646 h 835990"/>
                <a:gd name="T38" fmla="*/ 2147483646 w 585788"/>
                <a:gd name="T39" fmla="*/ 2147483646 h 835990"/>
                <a:gd name="T40" fmla="*/ 0 w 585788"/>
                <a:gd name="T41" fmla="*/ 2147483646 h 835990"/>
                <a:gd name="T42" fmla="*/ 2147483646 w 585788"/>
                <a:gd name="T43" fmla="*/ 0 h 835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5788" h="835990">
                  <a:moveTo>
                    <a:pt x="292894" y="0"/>
                  </a:moveTo>
                  <a:cubicBezTo>
                    <a:pt x="454655" y="0"/>
                    <a:pt x="585788" y="130355"/>
                    <a:pt x="585788" y="291155"/>
                  </a:cubicBezTo>
                  <a:cubicBezTo>
                    <a:pt x="585788" y="351455"/>
                    <a:pt x="567348" y="407474"/>
                    <a:pt x="535766" y="453942"/>
                  </a:cubicBezTo>
                  <a:lnTo>
                    <a:pt x="500905" y="495944"/>
                  </a:lnTo>
                  <a:lnTo>
                    <a:pt x="482733" y="523214"/>
                  </a:lnTo>
                  <a:lnTo>
                    <a:pt x="458325" y="566455"/>
                  </a:lnTo>
                  <a:lnTo>
                    <a:pt x="440697" y="615462"/>
                  </a:lnTo>
                  <a:lnTo>
                    <a:pt x="429849" y="675999"/>
                  </a:lnTo>
                  <a:lnTo>
                    <a:pt x="429849" y="775453"/>
                  </a:lnTo>
                  <a:lnTo>
                    <a:pt x="423069" y="824459"/>
                  </a:lnTo>
                  <a:lnTo>
                    <a:pt x="408153" y="835990"/>
                  </a:lnTo>
                  <a:lnTo>
                    <a:pt x="184415" y="835990"/>
                  </a:lnTo>
                  <a:lnTo>
                    <a:pt x="162719" y="815811"/>
                  </a:lnTo>
                  <a:lnTo>
                    <a:pt x="160007" y="771129"/>
                  </a:lnTo>
                  <a:lnTo>
                    <a:pt x="155939" y="675999"/>
                  </a:lnTo>
                  <a:lnTo>
                    <a:pt x="145091" y="615462"/>
                  </a:lnTo>
                  <a:lnTo>
                    <a:pt x="124752" y="554924"/>
                  </a:lnTo>
                  <a:lnTo>
                    <a:pt x="88140" y="503035"/>
                  </a:lnTo>
                  <a:lnTo>
                    <a:pt x="71036" y="479261"/>
                  </a:lnTo>
                  <a:lnTo>
                    <a:pt x="50022" y="453942"/>
                  </a:lnTo>
                  <a:cubicBezTo>
                    <a:pt x="18440" y="407474"/>
                    <a:pt x="0" y="351455"/>
                    <a:pt x="0" y="291155"/>
                  </a:cubicBezTo>
                  <a:cubicBezTo>
                    <a:pt x="0" y="130355"/>
                    <a:pt x="131133" y="0"/>
                    <a:pt x="29289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 name="MH_Other_2">
              <a:extLst>
                <a:ext uri="{FF2B5EF4-FFF2-40B4-BE49-F238E27FC236}">
                  <a16:creationId xmlns:a16="http://schemas.microsoft.com/office/drawing/2014/main" id="{4F210C72-57F5-477E-A541-170B800741BD}"/>
                </a:ext>
              </a:extLst>
            </p:cNvPr>
            <p:cNvSpPr>
              <a:spLocks noChangeArrowheads="1"/>
            </p:cNvSpPr>
            <p:nvPr>
              <p:custDataLst>
                <p:tags r:id="rId2"/>
              </p:custDataLst>
            </p:nvPr>
          </p:nvSpPr>
          <p:spPr bwMode="auto">
            <a:xfrm>
              <a:off x="5411789" y="2916239"/>
              <a:ext cx="1165225" cy="1709737"/>
            </a:xfrm>
            <a:custGeom>
              <a:avLst/>
              <a:gdLst>
                <a:gd name="connsiteX0" fmla="*/ 275266 w 550532"/>
                <a:gd name="connsiteY0" fmla="*/ 0 h 808604"/>
                <a:gd name="connsiteX1" fmla="*/ 550532 w 550532"/>
                <a:gd name="connsiteY1" fmla="*/ 273138 h 808604"/>
                <a:gd name="connsiteX2" fmla="*/ 503521 w 550532"/>
                <a:gd name="connsiteY2" fmla="*/ 425852 h 808604"/>
                <a:gd name="connsiteX3" fmla="*/ 488921 w 550532"/>
                <a:gd name="connsiteY3" fmla="*/ 443411 h 808604"/>
                <a:gd name="connsiteX4" fmla="*/ 429848 w 550532"/>
                <a:gd name="connsiteY4" fmla="*/ 534745 h 808604"/>
                <a:gd name="connsiteX5" fmla="*/ 414932 w 550532"/>
                <a:gd name="connsiteY5" fmla="*/ 575103 h 808604"/>
                <a:gd name="connsiteX6" fmla="*/ 401372 w 550532"/>
                <a:gd name="connsiteY6" fmla="*/ 615461 h 808604"/>
                <a:gd name="connsiteX7" fmla="*/ 397304 w 550532"/>
                <a:gd name="connsiteY7" fmla="*/ 660144 h 808604"/>
                <a:gd name="connsiteX8" fmla="*/ 394592 w 550532"/>
                <a:gd name="connsiteY8" fmla="*/ 703384 h 808604"/>
                <a:gd name="connsiteX9" fmla="*/ 394592 w 550532"/>
                <a:gd name="connsiteY9" fmla="*/ 772570 h 808604"/>
                <a:gd name="connsiteX10" fmla="*/ 386456 w 550532"/>
                <a:gd name="connsiteY10" fmla="*/ 799956 h 808604"/>
                <a:gd name="connsiteX11" fmla="*/ 379676 w 550532"/>
                <a:gd name="connsiteY11" fmla="*/ 808604 h 808604"/>
                <a:gd name="connsiteX12" fmla="*/ 173566 w 550532"/>
                <a:gd name="connsiteY12" fmla="*/ 808604 h 808604"/>
                <a:gd name="connsiteX13" fmla="*/ 164074 w 550532"/>
                <a:gd name="connsiteY13" fmla="*/ 799956 h 808604"/>
                <a:gd name="connsiteX14" fmla="*/ 160006 w 550532"/>
                <a:gd name="connsiteY14" fmla="*/ 795632 h 808604"/>
                <a:gd name="connsiteX15" fmla="*/ 160006 w 550532"/>
                <a:gd name="connsiteY15" fmla="*/ 687529 h 808604"/>
                <a:gd name="connsiteX16" fmla="*/ 149158 w 550532"/>
                <a:gd name="connsiteY16" fmla="*/ 622668 h 808604"/>
                <a:gd name="connsiteX17" fmla="*/ 138310 w 550532"/>
                <a:gd name="connsiteY17" fmla="*/ 579427 h 808604"/>
                <a:gd name="connsiteX18" fmla="*/ 113903 w 550532"/>
                <a:gd name="connsiteY18" fmla="*/ 523214 h 808604"/>
                <a:gd name="connsiteX19" fmla="*/ 61638 w 550532"/>
                <a:gd name="connsiteY19" fmla="*/ 443443 h 808604"/>
                <a:gd name="connsiteX20" fmla="*/ 47011 w 550532"/>
                <a:gd name="connsiteY20" fmla="*/ 425852 h 808604"/>
                <a:gd name="connsiteX21" fmla="*/ 0 w 550532"/>
                <a:gd name="connsiteY21" fmla="*/ 273138 h 808604"/>
                <a:gd name="connsiteX22" fmla="*/ 275266 w 550532"/>
                <a:gd name="connsiteY22" fmla="*/ 0 h 80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0532" h="808604">
                  <a:moveTo>
                    <a:pt x="275266" y="0"/>
                  </a:moveTo>
                  <a:cubicBezTo>
                    <a:pt x="427291" y="0"/>
                    <a:pt x="550532" y="122288"/>
                    <a:pt x="550532" y="273138"/>
                  </a:cubicBezTo>
                  <a:cubicBezTo>
                    <a:pt x="550532" y="329707"/>
                    <a:pt x="533201" y="382259"/>
                    <a:pt x="503521" y="425852"/>
                  </a:cubicBezTo>
                  <a:lnTo>
                    <a:pt x="488921" y="443411"/>
                  </a:lnTo>
                  <a:lnTo>
                    <a:pt x="429848" y="534745"/>
                  </a:lnTo>
                  <a:lnTo>
                    <a:pt x="414932" y="575103"/>
                  </a:lnTo>
                  <a:lnTo>
                    <a:pt x="401372" y="615461"/>
                  </a:lnTo>
                  <a:lnTo>
                    <a:pt x="397304" y="660144"/>
                  </a:lnTo>
                  <a:lnTo>
                    <a:pt x="394592" y="703384"/>
                  </a:lnTo>
                  <a:lnTo>
                    <a:pt x="394592" y="772570"/>
                  </a:lnTo>
                  <a:lnTo>
                    <a:pt x="386456" y="799956"/>
                  </a:lnTo>
                  <a:lnTo>
                    <a:pt x="379676" y="808604"/>
                  </a:lnTo>
                  <a:lnTo>
                    <a:pt x="173566" y="808604"/>
                  </a:lnTo>
                  <a:lnTo>
                    <a:pt x="164074" y="799956"/>
                  </a:lnTo>
                  <a:lnTo>
                    <a:pt x="160006" y="795632"/>
                  </a:lnTo>
                  <a:lnTo>
                    <a:pt x="160006" y="687529"/>
                  </a:lnTo>
                  <a:lnTo>
                    <a:pt x="149158" y="622668"/>
                  </a:lnTo>
                  <a:lnTo>
                    <a:pt x="138310" y="579427"/>
                  </a:lnTo>
                  <a:lnTo>
                    <a:pt x="113903" y="523214"/>
                  </a:lnTo>
                  <a:lnTo>
                    <a:pt x="61638" y="443443"/>
                  </a:lnTo>
                  <a:lnTo>
                    <a:pt x="47011" y="425852"/>
                  </a:lnTo>
                  <a:cubicBezTo>
                    <a:pt x="17331" y="382259"/>
                    <a:pt x="0" y="329707"/>
                    <a:pt x="0" y="273138"/>
                  </a:cubicBezTo>
                  <a:cubicBezTo>
                    <a:pt x="0" y="122288"/>
                    <a:pt x="123241" y="0"/>
                    <a:pt x="275266" y="0"/>
                  </a:cubicBezTo>
                  <a:close/>
                </a:path>
              </a:pathLst>
            </a:custGeom>
            <a:solidFill>
              <a:schemeClr val="accent1">
                <a:lumMod val="20000"/>
                <a:lumOff val="80000"/>
              </a:schemeClr>
            </a:solidFill>
            <a:ln>
              <a:noFill/>
            </a:ln>
            <a:effectLst/>
          </p:spPr>
          <p:txBody>
            <a:bodyPr anchor="ctr"/>
            <a:lstStyle>
              <a:lvl1pPr algn="r">
                <a:defRPr kumimoji="1" sz="2400">
                  <a:solidFill>
                    <a:schemeClr val="tx1"/>
                  </a:solidFill>
                  <a:latin typeface="Times New Roman" panose="02020603050405020304" pitchFamily="18" charset="0"/>
                  <a:ea typeface="宋体" panose="02010600030101010101" pitchFamily="2" charset="-122"/>
                </a:defRPr>
              </a:lvl1pPr>
              <a:lvl2pPr marL="742950" indent="-285750" algn="r">
                <a:defRPr kumimoji="1" sz="2400">
                  <a:solidFill>
                    <a:schemeClr val="tx1"/>
                  </a:solidFill>
                  <a:latin typeface="Times New Roman" panose="02020603050405020304" pitchFamily="18" charset="0"/>
                  <a:ea typeface="宋体" panose="02010600030101010101" pitchFamily="2" charset="-122"/>
                </a:defRPr>
              </a:lvl2pPr>
              <a:lvl3pPr marL="1143000" indent="-228600" algn="r">
                <a:defRPr kumimoji="1" sz="2400">
                  <a:solidFill>
                    <a:schemeClr val="tx1"/>
                  </a:solidFill>
                  <a:latin typeface="Times New Roman" panose="02020603050405020304" pitchFamily="18" charset="0"/>
                  <a:ea typeface="宋体" panose="02010600030101010101" pitchFamily="2" charset="-122"/>
                </a:defRPr>
              </a:lvl3pPr>
              <a:lvl4pPr marL="1600200" indent="-228600" algn="r">
                <a:defRPr kumimoji="1" sz="2400">
                  <a:solidFill>
                    <a:schemeClr val="tx1"/>
                  </a:solidFill>
                  <a:latin typeface="Times New Roman" panose="02020603050405020304" pitchFamily="18" charset="0"/>
                  <a:ea typeface="宋体" panose="02010600030101010101" pitchFamily="2" charset="-122"/>
                </a:defRPr>
              </a:lvl4pPr>
              <a:lvl5pPr marL="2057400" indent="-228600" algn="r">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24" name="MH_Other_3">
              <a:extLst>
                <a:ext uri="{FF2B5EF4-FFF2-40B4-BE49-F238E27FC236}">
                  <a16:creationId xmlns:a16="http://schemas.microsoft.com/office/drawing/2014/main" id="{81D51661-D5E8-420B-B15D-D49D2E8EA2D3}"/>
                </a:ext>
              </a:extLst>
            </p:cNvPr>
            <p:cNvSpPr>
              <a:spLocks/>
            </p:cNvSpPr>
            <p:nvPr>
              <p:custDataLst>
                <p:tags r:id="rId3"/>
              </p:custDataLst>
            </p:nvPr>
          </p:nvSpPr>
          <p:spPr bwMode="auto">
            <a:xfrm>
              <a:off x="5495925" y="2976564"/>
              <a:ext cx="996950" cy="1597025"/>
            </a:xfrm>
            <a:custGeom>
              <a:avLst/>
              <a:gdLst>
                <a:gd name="T0" fmla="*/ 183260 w 997836"/>
                <a:gd name="T1" fmla="*/ 100504 h 1597088"/>
                <a:gd name="T2" fmla="*/ 118413 w 997836"/>
                <a:gd name="T3" fmla="*/ 219276 h 1597088"/>
                <a:gd name="T4" fmla="*/ 73304 w 997836"/>
                <a:gd name="T5" fmla="*/ 365480 h 1597088"/>
                <a:gd name="T6" fmla="*/ 73304 w 997836"/>
                <a:gd name="T7" fmla="*/ 432476 h 1597088"/>
                <a:gd name="T8" fmla="*/ 73304 w 997836"/>
                <a:gd name="T9" fmla="*/ 499472 h 1597088"/>
                <a:gd name="T10" fmla="*/ 73304 w 997836"/>
                <a:gd name="T11" fmla="*/ 569536 h 1597088"/>
                <a:gd name="T12" fmla="*/ 87399 w 997836"/>
                <a:gd name="T13" fmla="*/ 645676 h 1597088"/>
                <a:gd name="T14" fmla="*/ 132511 w 997836"/>
                <a:gd name="T15" fmla="*/ 746180 h 1597088"/>
                <a:gd name="T16" fmla="*/ 183260 w 997836"/>
                <a:gd name="T17" fmla="*/ 840588 h 1597088"/>
                <a:gd name="T18" fmla="*/ 228370 w 997836"/>
                <a:gd name="T19" fmla="*/ 941092 h 1597088"/>
                <a:gd name="T20" fmla="*/ 279118 w 997836"/>
                <a:gd name="T21" fmla="*/ 1044644 h 1597088"/>
                <a:gd name="T22" fmla="*/ 301673 w 997836"/>
                <a:gd name="T23" fmla="*/ 1212144 h 1597088"/>
                <a:gd name="T24" fmla="*/ 310129 w 997836"/>
                <a:gd name="T25" fmla="*/ 1382692 h 1597088"/>
                <a:gd name="T26" fmla="*/ 287575 w 997836"/>
                <a:gd name="T27" fmla="*/ 1263920 h 1597088"/>
                <a:gd name="T28" fmla="*/ 265020 w 997836"/>
                <a:gd name="T29" fmla="*/ 1145148 h 1597088"/>
                <a:gd name="T30" fmla="*/ 205813 w 997836"/>
                <a:gd name="T31" fmla="*/ 1017232 h 1597088"/>
                <a:gd name="T32" fmla="*/ 132511 w 997836"/>
                <a:gd name="T33" fmla="*/ 907584 h 1597088"/>
                <a:gd name="T34" fmla="*/ 73304 w 997836"/>
                <a:gd name="T35" fmla="*/ 788812 h 1597088"/>
                <a:gd name="T36" fmla="*/ 14090 w 997836"/>
                <a:gd name="T37" fmla="*/ 670040 h 1597088"/>
                <a:gd name="T38" fmla="*/ 0 w 997836"/>
                <a:gd name="T39" fmla="*/ 575612 h 1597088"/>
                <a:gd name="T40" fmla="*/ 0 w 997836"/>
                <a:gd name="T41" fmla="*/ 499472 h 1597088"/>
                <a:gd name="T42" fmla="*/ 14090 w 997836"/>
                <a:gd name="T43" fmla="*/ 408112 h 1597088"/>
                <a:gd name="T44" fmla="*/ 36649 w 997836"/>
                <a:gd name="T45" fmla="*/ 328924 h 1597088"/>
                <a:gd name="T46" fmla="*/ 104316 w 997836"/>
                <a:gd name="T47" fmla="*/ 210152 h 1597088"/>
                <a:gd name="T48" fmla="*/ 538496 w 997836"/>
                <a:gd name="T49" fmla="*/ 0 h 1597088"/>
                <a:gd name="T50" fmla="*/ 606161 w 997836"/>
                <a:gd name="T51" fmla="*/ 24364 h 1597088"/>
                <a:gd name="T52" fmla="*/ 671007 w 997836"/>
                <a:gd name="T53" fmla="*/ 48728 h 1597088"/>
                <a:gd name="T54" fmla="*/ 738671 w 997836"/>
                <a:gd name="T55" fmla="*/ 85283 h 1597088"/>
                <a:gd name="T56" fmla="*/ 797876 w 997836"/>
                <a:gd name="T57" fmla="*/ 127916 h 1597088"/>
                <a:gd name="T58" fmla="*/ 848625 w 997836"/>
                <a:gd name="T59" fmla="*/ 176644 h 1597088"/>
                <a:gd name="T60" fmla="*/ 899375 w 997836"/>
                <a:gd name="T61" fmla="*/ 228420 h 1597088"/>
                <a:gd name="T62" fmla="*/ 936024 w 997836"/>
                <a:gd name="T63" fmla="*/ 295416 h 1597088"/>
                <a:gd name="T64" fmla="*/ 967040 w 997836"/>
                <a:gd name="T65" fmla="*/ 371556 h 1597088"/>
                <a:gd name="T66" fmla="*/ 981136 w 997836"/>
                <a:gd name="T67" fmla="*/ 465983 h 1597088"/>
                <a:gd name="T68" fmla="*/ 981136 w 997836"/>
                <a:gd name="T69" fmla="*/ 569535 h 1597088"/>
                <a:gd name="T70" fmla="*/ 967040 w 997836"/>
                <a:gd name="T71" fmla="*/ 651752 h 1597088"/>
                <a:gd name="T72" fmla="*/ 944484 w 997836"/>
                <a:gd name="T73" fmla="*/ 746179 h 1597088"/>
                <a:gd name="T74" fmla="*/ 840168 w 997836"/>
                <a:gd name="T75" fmla="*/ 916727 h 1597088"/>
                <a:gd name="T76" fmla="*/ 730213 w 997836"/>
                <a:gd name="T77" fmla="*/ 1093371 h 1597088"/>
                <a:gd name="T78" fmla="*/ 693561 w 997836"/>
                <a:gd name="T79" fmla="*/ 1212144 h 1597088"/>
                <a:gd name="T80" fmla="*/ 679465 w 997836"/>
                <a:gd name="T81" fmla="*/ 1349203 h 1597088"/>
                <a:gd name="T82" fmla="*/ 671007 w 997836"/>
                <a:gd name="T83" fmla="*/ 1467975 h 1597088"/>
                <a:gd name="T84" fmla="*/ 665368 w 997836"/>
                <a:gd name="T85" fmla="*/ 1595891 h 1597088"/>
                <a:gd name="T86" fmla="*/ 310127 w 997836"/>
                <a:gd name="T87" fmla="*/ 1595891 h 1597088"/>
                <a:gd name="T88" fmla="*/ 442639 w 997836"/>
                <a:gd name="T89" fmla="*/ 1519751 h 1597088"/>
                <a:gd name="T90" fmla="*/ 479290 w 997836"/>
                <a:gd name="T91" fmla="*/ 1129908 h 1597088"/>
                <a:gd name="T92" fmla="*/ 515942 w 997836"/>
                <a:gd name="T93" fmla="*/ 1011136 h 1597088"/>
                <a:gd name="T94" fmla="*/ 583605 w 997836"/>
                <a:gd name="T95" fmla="*/ 874090 h 1597088"/>
                <a:gd name="T96" fmla="*/ 671007 w 997836"/>
                <a:gd name="T97" fmla="*/ 746179 h 1597088"/>
                <a:gd name="T98" fmla="*/ 752767 w 997836"/>
                <a:gd name="T99" fmla="*/ 618263 h 1597088"/>
                <a:gd name="T100" fmla="*/ 803516 w 997836"/>
                <a:gd name="T101" fmla="*/ 465983 h 1597088"/>
                <a:gd name="T102" fmla="*/ 797876 w 997836"/>
                <a:gd name="T103" fmla="*/ 322828 h 1597088"/>
                <a:gd name="T104" fmla="*/ 738671 w 997836"/>
                <a:gd name="T105" fmla="*/ 194912 h 1597088"/>
                <a:gd name="T106" fmla="*/ 693561 w 997836"/>
                <a:gd name="T107" fmla="*/ 134012 h 1597088"/>
                <a:gd name="T108" fmla="*/ 642815 w 997836"/>
                <a:gd name="T109" fmla="*/ 85283 h 1597088"/>
                <a:gd name="T110" fmla="*/ 589245 w 997836"/>
                <a:gd name="T111" fmla="*/ 42632 h 15970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7836" h="1597088">
                  <a:moveTo>
                    <a:pt x="186378" y="100580"/>
                  </a:moveTo>
                  <a:lnTo>
                    <a:pt x="120429" y="219447"/>
                  </a:lnTo>
                  <a:lnTo>
                    <a:pt x="74551" y="365746"/>
                  </a:lnTo>
                  <a:lnTo>
                    <a:pt x="74551" y="432799"/>
                  </a:lnTo>
                  <a:lnTo>
                    <a:pt x="74551" y="499852"/>
                  </a:lnTo>
                  <a:lnTo>
                    <a:pt x="74551" y="569954"/>
                  </a:lnTo>
                  <a:lnTo>
                    <a:pt x="88888" y="646151"/>
                  </a:lnTo>
                  <a:lnTo>
                    <a:pt x="134766" y="746731"/>
                  </a:lnTo>
                  <a:lnTo>
                    <a:pt x="186378" y="841215"/>
                  </a:lnTo>
                  <a:lnTo>
                    <a:pt x="232256" y="941795"/>
                  </a:lnTo>
                  <a:lnTo>
                    <a:pt x="283868" y="1045423"/>
                  </a:lnTo>
                  <a:lnTo>
                    <a:pt x="306807" y="1213056"/>
                  </a:lnTo>
                  <a:lnTo>
                    <a:pt x="315409" y="1383737"/>
                  </a:lnTo>
                  <a:lnTo>
                    <a:pt x="292470" y="1264870"/>
                  </a:lnTo>
                  <a:lnTo>
                    <a:pt x="269531" y="1146003"/>
                  </a:lnTo>
                  <a:lnTo>
                    <a:pt x="209317" y="1017992"/>
                  </a:lnTo>
                  <a:lnTo>
                    <a:pt x="134766" y="908268"/>
                  </a:lnTo>
                  <a:lnTo>
                    <a:pt x="74551" y="789401"/>
                  </a:lnTo>
                  <a:lnTo>
                    <a:pt x="14337" y="670534"/>
                  </a:lnTo>
                  <a:lnTo>
                    <a:pt x="0" y="576049"/>
                  </a:lnTo>
                  <a:lnTo>
                    <a:pt x="0" y="499852"/>
                  </a:lnTo>
                  <a:lnTo>
                    <a:pt x="14337" y="408416"/>
                  </a:lnTo>
                  <a:lnTo>
                    <a:pt x="37276" y="329171"/>
                  </a:lnTo>
                  <a:lnTo>
                    <a:pt x="106092" y="210304"/>
                  </a:lnTo>
                  <a:lnTo>
                    <a:pt x="186378" y="100580"/>
                  </a:lnTo>
                  <a:close/>
                  <a:moveTo>
                    <a:pt x="547662" y="0"/>
                  </a:moveTo>
                  <a:lnTo>
                    <a:pt x="616479" y="24383"/>
                  </a:lnTo>
                  <a:lnTo>
                    <a:pt x="682428" y="48766"/>
                  </a:lnTo>
                  <a:lnTo>
                    <a:pt x="751244" y="85340"/>
                  </a:lnTo>
                  <a:lnTo>
                    <a:pt x="811458" y="128011"/>
                  </a:lnTo>
                  <a:lnTo>
                    <a:pt x="863071" y="176777"/>
                  </a:lnTo>
                  <a:lnTo>
                    <a:pt x="914683" y="228591"/>
                  </a:lnTo>
                  <a:lnTo>
                    <a:pt x="951958" y="295644"/>
                  </a:lnTo>
                  <a:lnTo>
                    <a:pt x="983499" y="371841"/>
                  </a:lnTo>
                  <a:lnTo>
                    <a:pt x="997836" y="466325"/>
                  </a:lnTo>
                  <a:lnTo>
                    <a:pt x="997836" y="569953"/>
                  </a:lnTo>
                  <a:lnTo>
                    <a:pt x="983499" y="652246"/>
                  </a:lnTo>
                  <a:lnTo>
                    <a:pt x="960560" y="746730"/>
                  </a:lnTo>
                  <a:lnTo>
                    <a:pt x="854469" y="917411"/>
                  </a:lnTo>
                  <a:lnTo>
                    <a:pt x="742642" y="1094188"/>
                  </a:lnTo>
                  <a:lnTo>
                    <a:pt x="705366" y="1213056"/>
                  </a:lnTo>
                  <a:lnTo>
                    <a:pt x="691030" y="1350210"/>
                  </a:lnTo>
                  <a:lnTo>
                    <a:pt x="682428" y="1469077"/>
                  </a:lnTo>
                  <a:lnTo>
                    <a:pt x="676693" y="1597088"/>
                  </a:lnTo>
                  <a:lnTo>
                    <a:pt x="315407" y="1597088"/>
                  </a:lnTo>
                  <a:lnTo>
                    <a:pt x="450173" y="1520891"/>
                  </a:lnTo>
                  <a:lnTo>
                    <a:pt x="487448" y="1130763"/>
                  </a:lnTo>
                  <a:lnTo>
                    <a:pt x="524724" y="1011896"/>
                  </a:lnTo>
                  <a:lnTo>
                    <a:pt x="593540" y="874741"/>
                  </a:lnTo>
                  <a:lnTo>
                    <a:pt x="682428" y="746730"/>
                  </a:lnTo>
                  <a:lnTo>
                    <a:pt x="765581" y="618719"/>
                  </a:lnTo>
                  <a:lnTo>
                    <a:pt x="817193" y="466325"/>
                  </a:lnTo>
                  <a:lnTo>
                    <a:pt x="811458" y="323075"/>
                  </a:lnTo>
                  <a:lnTo>
                    <a:pt x="751244" y="195064"/>
                  </a:lnTo>
                  <a:lnTo>
                    <a:pt x="705366" y="134107"/>
                  </a:lnTo>
                  <a:lnTo>
                    <a:pt x="653754" y="85340"/>
                  </a:lnTo>
                  <a:lnTo>
                    <a:pt x="599275" y="42670"/>
                  </a:lnTo>
                  <a:lnTo>
                    <a:pt x="547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5" name="MH_Other_4">
              <a:extLst>
                <a:ext uri="{FF2B5EF4-FFF2-40B4-BE49-F238E27FC236}">
                  <a16:creationId xmlns:a16="http://schemas.microsoft.com/office/drawing/2014/main" id="{A1926640-2CFA-416A-97D4-95D679B70ED6}"/>
                </a:ext>
              </a:extLst>
            </p:cNvPr>
            <p:cNvSpPr>
              <a:spLocks/>
            </p:cNvSpPr>
            <p:nvPr>
              <p:custDataLst>
                <p:tags r:id="rId4"/>
              </p:custDataLst>
            </p:nvPr>
          </p:nvSpPr>
          <p:spPr bwMode="auto">
            <a:xfrm>
              <a:off x="5759451" y="4625975"/>
              <a:ext cx="481013" cy="673100"/>
            </a:xfrm>
            <a:custGeom>
              <a:avLst/>
              <a:gdLst>
                <a:gd name="T0" fmla="*/ 2147483646 w 168"/>
                <a:gd name="T1" fmla="*/ 0 h 221"/>
                <a:gd name="T2" fmla="*/ 2147483646 w 168"/>
                <a:gd name="T3" fmla="*/ 2147483646 h 221"/>
                <a:gd name="T4" fmla="*/ 2147483646 w 168"/>
                <a:gd name="T5" fmla="*/ 2147483646 h 221"/>
                <a:gd name="T6" fmla="*/ 2147483646 w 168"/>
                <a:gd name="T7" fmla="*/ 2147483646 h 221"/>
                <a:gd name="T8" fmla="*/ 2147483646 w 168"/>
                <a:gd name="T9" fmla="*/ 2147483646 h 221"/>
                <a:gd name="T10" fmla="*/ 2147483646 w 168"/>
                <a:gd name="T11" fmla="*/ 2147483646 h 221"/>
                <a:gd name="T12" fmla="*/ 0 w 168"/>
                <a:gd name="T13" fmla="*/ 2147483646 h 221"/>
                <a:gd name="T14" fmla="*/ 2147483646 w 168"/>
                <a:gd name="T15" fmla="*/ 2147483646 h 221"/>
                <a:gd name="T16" fmla="*/ 2147483646 w 168"/>
                <a:gd name="T17" fmla="*/ 2147483646 h 221"/>
                <a:gd name="T18" fmla="*/ 0 w 168"/>
                <a:gd name="T19" fmla="*/ 2147483646 h 221"/>
                <a:gd name="T20" fmla="*/ 2147483646 w 168"/>
                <a:gd name="T21" fmla="*/ 2147483646 h 221"/>
                <a:gd name="T22" fmla="*/ 2147483646 w 168"/>
                <a:gd name="T23" fmla="*/ 2147483646 h 221"/>
                <a:gd name="T24" fmla="*/ 2147483646 w 168"/>
                <a:gd name="T25" fmla="*/ 2147483646 h 221"/>
                <a:gd name="T26" fmla="*/ 2147483646 w 168"/>
                <a:gd name="T27" fmla="*/ 2147483646 h 221"/>
                <a:gd name="T28" fmla="*/ 2147483646 w 168"/>
                <a:gd name="T29" fmla="*/ 2147483646 h 221"/>
                <a:gd name="T30" fmla="*/ 2147483646 w 168"/>
                <a:gd name="T31" fmla="*/ 2147483646 h 221"/>
                <a:gd name="T32" fmla="*/ 2147483646 w 168"/>
                <a:gd name="T33" fmla="*/ 2147483646 h 221"/>
                <a:gd name="T34" fmla="*/ 2147483646 w 168"/>
                <a:gd name="T35" fmla="*/ 2147483646 h 221"/>
                <a:gd name="T36" fmla="*/ 2147483646 w 168"/>
                <a:gd name="T37" fmla="*/ 2147483646 h 221"/>
                <a:gd name="T38" fmla="*/ 2147483646 w 168"/>
                <a:gd name="T39" fmla="*/ 2147483646 h 221"/>
                <a:gd name="T40" fmla="*/ 2147483646 w 168"/>
                <a:gd name="T41" fmla="*/ 2147483646 h 221"/>
                <a:gd name="T42" fmla="*/ 2147483646 w 168"/>
                <a:gd name="T43" fmla="*/ 2147483646 h 221"/>
                <a:gd name="T44" fmla="*/ 2147483646 w 168"/>
                <a:gd name="T45" fmla="*/ 2147483646 h 221"/>
                <a:gd name="T46" fmla="*/ 2147483646 w 168"/>
                <a:gd name="T47" fmla="*/ 2147483646 h 221"/>
                <a:gd name="T48" fmla="*/ 2147483646 w 168"/>
                <a:gd name="T49" fmla="*/ 2147483646 h 221"/>
                <a:gd name="T50" fmla="*/ 2147483646 w 168"/>
                <a:gd name="T51" fmla="*/ 2147483646 h 221"/>
                <a:gd name="T52" fmla="*/ 2147483646 w 168"/>
                <a:gd name="T53" fmla="*/ 2147483646 h 221"/>
                <a:gd name="T54" fmla="*/ 2147483646 w 168"/>
                <a:gd name="T55" fmla="*/ 2147483646 h 221"/>
                <a:gd name="T56" fmla="*/ 2147483646 w 168"/>
                <a:gd name="T57" fmla="*/ 2147483646 h 221"/>
                <a:gd name="T58" fmla="*/ 2147483646 w 168"/>
                <a:gd name="T59" fmla="*/ 2147483646 h 221"/>
                <a:gd name="T60" fmla="*/ 2147483646 w 168"/>
                <a:gd name="T61" fmla="*/ 2147483646 h 221"/>
                <a:gd name="T62" fmla="*/ 2147483646 w 168"/>
                <a:gd name="T63" fmla="*/ 2147483646 h 221"/>
                <a:gd name="T64" fmla="*/ 2147483646 w 168"/>
                <a:gd name="T65" fmla="*/ 2147483646 h 221"/>
                <a:gd name="T66" fmla="*/ 2147483646 w 168"/>
                <a:gd name="T67" fmla="*/ 2147483646 h 221"/>
                <a:gd name="T68" fmla="*/ 2147483646 w 168"/>
                <a:gd name="T69" fmla="*/ 2147483646 h 221"/>
                <a:gd name="T70" fmla="*/ 2147483646 w 168"/>
                <a:gd name="T71" fmla="*/ 2147483646 h 221"/>
                <a:gd name="T72" fmla="*/ 2147483646 w 168"/>
                <a:gd name="T73" fmla="*/ 2147483646 h 221"/>
                <a:gd name="T74" fmla="*/ 2147483646 w 168"/>
                <a:gd name="T75" fmla="*/ 2147483646 h 221"/>
                <a:gd name="T76" fmla="*/ 2147483646 w 168"/>
                <a:gd name="T77" fmla="*/ 2147483646 h 221"/>
                <a:gd name="T78" fmla="*/ 2147483646 w 168"/>
                <a:gd name="T79" fmla="*/ 2147483646 h 221"/>
                <a:gd name="T80" fmla="*/ 2147483646 w 168"/>
                <a:gd name="T81" fmla="*/ 2147483646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8"/>
                <a:gd name="T124" fmla="*/ 0 h 221"/>
                <a:gd name="T125" fmla="*/ 168 w 168"/>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8" h="221">
                  <a:moveTo>
                    <a:pt x="167" y="8"/>
                  </a:moveTo>
                  <a:lnTo>
                    <a:pt x="159" y="0"/>
                  </a:lnTo>
                  <a:lnTo>
                    <a:pt x="5" y="0"/>
                  </a:lnTo>
                  <a:lnTo>
                    <a:pt x="2" y="11"/>
                  </a:lnTo>
                  <a:lnTo>
                    <a:pt x="2" y="22"/>
                  </a:lnTo>
                  <a:lnTo>
                    <a:pt x="10" y="16"/>
                  </a:lnTo>
                  <a:lnTo>
                    <a:pt x="10" y="11"/>
                  </a:lnTo>
                  <a:lnTo>
                    <a:pt x="96" y="11"/>
                  </a:lnTo>
                  <a:lnTo>
                    <a:pt x="96" y="16"/>
                  </a:lnTo>
                  <a:lnTo>
                    <a:pt x="10" y="16"/>
                  </a:lnTo>
                  <a:lnTo>
                    <a:pt x="2" y="22"/>
                  </a:lnTo>
                  <a:lnTo>
                    <a:pt x="23" y="33"/>
                  </a:lnTo>
                  <a:lnTo>
                    <a:pt x="0" y="44"/>
                  </a:lnTo>
                  <a:lnTo>
                    <a:pt x="0" y="55"/>
                  </a:lnTo>
                  <a:lnTo>
                    <a:pt x="10" y="53"/>
                  </a:lnTo>
                  <a:lnTo>
                    <a:pt x="10" y="44"/>
                  </a:lnTo>
                  <a:lnTo>
                    <a:pt x="96" y="44"/>
                  </a:lnTo>
                  <a:lnTo>
                    <a:pt x="96" y="53"/>
                  </a:lnTo>
                  <a:lnTo>
                    <a:pt x="10" y="53"/>
                  </a:lnTo>
                  <a:lnTo>
                    <a:pt x="0" y="55"/>
                  </a:lnTo>
                  <a:lnTo>
                    <a:pt x="20" y="67"/>
                  </a:lnTo>
                  <a:lnTo>
                    <a:pt x="2" y="78"/>
                  </a:lnTo>
                  <a:lnTo>
                    <a:pt x="2" y="95"/>
                  </a:lnTo>
                  <a:lnTo>
                    <a:pt x="10" y="89"/>
                  </a:lnTo>
                  <a:lnTo>
                    <a:pt x="10" y="78"/>
                  </a:lnTo>
                  <a:lnTo>
                    <a:pt x="96" y="78"/>
                  </a:lnTo>
                  <a:lnTo>
                    <a:pt x="96" y="89"/>
                  </a:lnTo>
                  <a:lnTo>
                    <a:pt x="10" y="89"/>
                  </a:lnTo>
                  <a:lnTo>
                    <a:pt x="2" y="95"/>
                  </a:lnTo>
                  <a:lnTo>
                    <a:pt x="20" y="106"/>
                  </a:lnTo>
                  <a:lnTo>
                    <a:pt x="2" y="117"/>
                  </a:lnTo>
                  <a:lnTo>
                    <a:pt x="2" y="128"/>
                  </a:lnTo>
                  <a:lnTo>
                    <a:pt x="10" y="122"/>
                  </a:lnTo>
                  <a:lnTo>
                    <a:pt x="10" y="117"/>
                  </a:lnTo>
                  <a:lnTo>
                    <a:pt x="96" y="117"/>
                  </a:lnTo>
                  <a:lnTo>
                    <a:pt x="96" y="122"/>
                  </a:lnTo>
                  <a:lnTo>
                    <a:pt x="10" y="122"/>
                  </a:lnTo>
                  <a:lnTo>
                    <a:pt x="2" y="128"/>
                  </a:lnTo>
                  <a:lnTo>
                    <a:pt x="20" y="136"/>
                  </a:lnTo>
                  <a:lnTo>
                    <a:pt x="2" y="145"/>
                  </a:lnTo>
                  <a:lnTo>
                    <a:pt x="2" y="164"/>
                  </a:lnTo>
                  <a:lnTo>
                    <a:pt x="10" y="156"/>
                  </a:lnTo>
                  <a:lnTo>
                    <a:pt x="10" y="147"/>
                  </a:lnTo>
                  <a:lnTo>
                    <a:pt x="96" y="147"/>
                  </a:lnTo>
                  <a:lnTo>
                    <a:pt x="96" y="156"/>
                  </a:lnTo>
                  <a:lnTo>
                    <a:pt x="10" y="156"/>
                  </a:lnTo>
                  <a:lnTo>
                    <a:pt x="2" y="164"/>
                  </a:lnTo>
                  <a:lnTo>
                    <a:pt x="18" y="175"/>
                  </a:lnTo>
                  <a:lnTo>
                    <a:pt x="18" y="200"/>
                  </a:lnTo>
                  <a:lnTo>
                    <a:pt x="36" y="189"/>
                  </a:lnTo>
                  <a:lnTo>
                    <a:pt x="36" y="181"/>
                  </a:lnTo>
                  <a:lnTo>
                    <a:pt x="96" y="181"/>
                  </a:lnTo>
                  <a:lnTo>
                    <a:pt x="96" y="189"/>
                  </a:lnTo>
                  <a:lnTo>
                    <a:pt x="36" y="189"/>
                  </a:lnTo>
                  <a:lnTo>
                    <a:pt x="18" y="200"/>
                  </a:lnTo>
                  <a:lnTo>
                    <a:pt x="55" y="200"/>
                  </a:lnTo>
                  <a:lnTo>
                    <a:pt x="55" y="220"/>
                  </a:lnTo>
                  <a:lnTo>
                    <a:pt x="65" y="206"/>
                  </a:lnTo>
                  <a:lnTo>
                    <a:pt x="65" y="200"/>
                  </a:lnTo>
                  <a:lnTo>
                    <a:pt x="96" y="200"/>
                  </a:lnTo>
                  <a:lnTo>
                    <a:pt x="96" y="206"/>
                  </a:lnTo>
                  <a:lnTo>
                    <a:pt x="65" y="206"/>
                  </a:lnTo>
                  <a:lnTo>
                    <a:pt x="55" y="220"/>
                  </a:lnTo>
                  <a:lnTo>
                    <a:pt x="107" y="220"/>
                  </a:lnTo>
                  <a:lnTo>
                    <a:pt x="107" y="200"/>
                  </a:lnTo>
                  <a:lnTo>
                    <a:pt x="141" y="200"/>
                  </a:lnTo>
                  <a:lnTo>
                    <a:pt x="141" y="175"/>
                  </a:lnTo>
                  <a:lnTo>
                    <a:pt x="167" y="164"/>
                  </a:lnTo>
                  <a:lnTo>
                    <a:pt x="167" y="147"/>
                  </a:lnTo>
                  <a:lnTo>
                    <a:pt x="144" y="139"/>
                  </a:lnTo>
                  <a:lnTo>
                    <a:pt x="167" y="131"/>
                  </a:lnTo>
                  <a:lnTo>
                    <a:pt x="167" y="117"/>
                  </a:lnTo>
                  <a:lnTo>
                    <a:pt x="144" y="108"/>
                  </a:lnTo>
                  <a:lnTo>
                    <a:pt x="167" y="97"/>
                  </a:lnTo>
                  <a:lnTo>
                    <a:pt x="167" y="81"/>
                  </a:lnTo>
                  <a:lnTo>
                    <a:pt x="146" y="72"/>
                  </a:lnTo>
                  <a:lnTo>
                    <a:pt x="167" y="61"/>
                  </a:lnTo>
                  <a:lnTo>
                    <a:pt x="167" y="47"/>
                  </a:lnTo>
                  <a:lnTo>
                    <a:pt x="144" y="36"/>
                  </a:lnTo>
                  <a:lnTo>
                    <a:pt x="167" y="25"/>
                  </a:lnTo>
                  <a:lnTo>
                    <a:pt x="167"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26" name="MH_Other_5">
              <a:extLst>
                <a:ext uri="{FF2B5EF4-FFF2-40B4-BE49-F238E27FC236}">
                  <a16:creationId xmlns:a16="http://schemas.microsoft.com/office/drawing/2014/main" id="{662B864C-B300-4E74-AB45-9860A876D4E8}"/>
                </a:ext>
              </a:extLst>
            </p:cNvPr>
            <p:cNvCxnSpPr/>
            <p:nvPr>
              <p:custDataLst>
                <p:tags r:id="rId5"/>
              </p:custDataLst>
            </p:nvPr>
          </p:nvCxnSpPr>
          <p:spPr>
            <a:xfrm rot="3600000">
              <a:off x="6823937" y="3190207"/>
              <a:ext cx="0" cy="173037"/>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27" name="MH_Other_6">
              <a:extLst>
                <a:ext uri="{FF2B5EF4-FFF2-40B4-BE49-F238E27FC236}">
                  <a16:creationId xmlns:a16="http://schemas.microsoft.com/office/drawing/2014/main" id="{74DC5366-8613-47E6-A94E-7D11CA0FDF85}"/>
                </a:ext>
              </a:extLst>
            </p:cNvPr>
            <p:cNvCxnSpPr/>
            <p:nvPr>
              <p:custDataLst>
                <p:tags r:id="rId6"/>
              </p:custDataLst>
            </p:nvPr>
          </p:nvCxnSpPr>
          <p:spPr>
            <a:xfrm rot="1200000">
              <a:off x="6412954" y="266065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28" name="MH_Other_7">
              <a:extLst>
                <a:ext uri="{FF2B5EF4-FFF2-40B4-BE49-F238E27FC236}">
                  <a16:creationId xmlns:a16="http://schemas.microsoft.com/office/drawing/2014/main" id="{D9E2543F-F977-4416-9A56-FAD3E60CB465}"/>
                </a:ext>
              </a:extLst>
            </p:cNvPr>
            <p:cNvCxnSpPr/>
            <p:nvPr>
              <p:custDataLst>
                <p:tags r:id="rId7"/>
              </p:custDataLst>
            </p:nvPr>
          </p:nvCxnSpPr>
          <p:spPr>
            <a:xfrm rot="20400000">
              <a:off x="5632916" y="2660651"/>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29" name="MH_Other_8">
              <a:extLst>
                <a:ext uri="{FF2B5EF4-FFF2-40B4-BE49-F238E27FC236}">
                  <a16:creationId xmlns:a16="http://schemas.microsoft.com/office/drawing/2014/main" id="{D1E5ACCB-BBCB-41CC-A7DD-1BC9D0F3F336}"/>
                </a:ext>
              </a:extLst>
            </p:cNvPr>
            <p:cNvCxnSpPr/>
            <p:nvPr>
              <p:custDataLst>
                <p:tags r:id="rId8"/>
              </p:custDataLst>
            </p:nvPr>
          </p:nvCxnSpPr>
          <p:spPr>
            <a:xfrm rot="18000000">
              <a:off x="5207164" y="318923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30" name="MH_Other_9">
              <a:extLst>
                <a:ext uri="{FF2B5EF4-FFF2-40B4-BE49-F238E27FC236}">
                  <a16:creationId xmlns:a16="http://schemas.microsoft.com/office/drawing/2014/main" id="{64DA64DE-BD53-46E6-9D1B-ADDEFC1854E2}"/>
                </a:ext>
              </a:extLst>
            </p:cNvPr>
            <p:cNvCxnSpPr/>
            <p:nvPr>
              <p:custDataLst>
                <p:tags r:id="rId9"/>
              </p:custDataLst>
            </p:nvPr>
          </p:nvCxnSpPr>
          <p:spPr>
            <a:xfrm rot="15600000">
              <a:off x="5139217" y="3882914"/>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31" name="MH_Other_10">
              <a:extLst>
                <a:ext uri="{FF2B5EF4-FFF2-40B4-BE49-F238E27FC236}">
                  <a16:creationId xmlns:a16="http://schemas.microsoft.com/office/drawing/2014/main" id="{E73E9694-6891-47E0-907C-4487B5092627}"/>
                </a:ext>
              </a:extLst>
            </p:cNvPr>
            <p:cNvCxnSpPr/>
            <p:nvPr>
              <p:custDataLst>
                <p:tags r:id="rId10"/>
              </p:custDataLst>
            </p:nvPr>
          </p:nvCxnSpPr>
          <p:spPr>
            <a:xfrm rot="6000000" flipH="1">
              <a:off x="6849584" y="3852866"/>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33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6B924C0-597C-4547-B612-86516897B744}"/>
              </a:ext>
            </a:extLst>
          </p:cNvPr>
          <p:cNvSpPr>
            <a:spLocks noGrp="1"/>
          </p:cNvSpPr>
          <p:nvPr>
            <p:ph type="body" sz="quarter" idx="10"/>
          </p:nvPr>
        </p:nvSpPr>
        <p:spPr/>
        <p:txBody>
          <a:bodyPr/>
          <a:lstStyle/>
          <a:p>
            <a:r>
              <a:rPr lang="en-US" altLang="zh-TW"/>
              <a:t>02</a:t>
            </a:r>
            <a:endParaRPr lang="zh-TW" altLang="en-US"/>
          </a:p>
          <a:p>
            <a:endParaRPr lang="zh-TW" altLang="en-US"/>
          </a:p>
        </p:txBody>
      </p:sp>
      <p:sp>
        <p:nvSpPr>
          <p:cNvPr id="3" name="文字版面配置區 2">
            <a:extLst>
              <a:ext uri="{FF2B5EF4-FFF2-40B4-BE49-F238E27FC236}">
                <a16:creationId xmlns:a16="http://schemas.microsoft.com/office/drawing/2014/main" id="{052A9AED-FE60-4C20-A9F5-6381813807E2}"/>
              </a:ext>
            </a:extLst>
          </p:cNvPr>
          <p:cNvSpPr>
            <a:spLocks noGrp="1"/>
          </p:cNvSpPr>
          <p:nvPr>
            <p:ph type="body" sz="quarter" idx="12"/>
          </p:nvPr>
        </p:nvSpPr>
        <p:spPr/>
        <p:txBody>
          <a:bodyPr/>
          <a:lstStyle/>
          <a:p>
            <a:r>
              <a:rPr lang="en-US" altLang="zh-TW">
                <a:latin typeface="+mj-ea"/>
                <a:ea typeface="+mj-ea"/>
              </a:rPr>
              <a:t>Querying Multiple Tables</a:t>
            </a:r>
            <a:endParaRPr lang="zh-TW" altLang="en-US"/>
          </a:p>
          <a:p>
            <a:endParaRPr lang="zh-TW" altLang="en-US"/>
          </a:p>
        </p:txBody>
      </p:sp>
      <p:sp>
        <p:nvSpPr>
          <p:cNvPr id="4" name="內容版面配置區 3">
            <a:extLst>
              <a:ext uri="{FF2B5EF4-FFF2-40B4-BE49-F238E27FC236}">
                <a16:creationId xmlns:a16="http://schemas.microsoft.com/office/drawing/2014/main" id="{BC8B202F-B8DE-406C-9CB3-DF2CEE2CCE1B}"/>
              </a:ext>
            </a:extLst>
          </p:cNvPr>
          <p:cNvSpPr>
            <a:spLocks noGrp="1"/>
          </p:cNvSpPr>
          <p:nvPr>
            <p:ph idx="1"/>
          </p:nvPr>
        </p:nvSpPr>
        <p:spPr/>
        <p:txBody>
          <a:bodyPr/>
          <a:lstStyle/>
          <a:p>
            <a:r>
              <a:rPr lang="zh-TW" altLang="en-US"/>
              <a:t>了解</a:t>
            </a:r>
            <a:r>
              <a:rPr lang="en-US" altLang="zh-TW"/>
              <a:t> Joins </a:t>
            </a:r>
            <a:r>
              <a:rPr lang="zh-TW" altLang="en-US"/>
              <a:t>合併查詢</a:t>
            </a:r>
          </a:p>
          <a:p>
            <a:r>
              <a:rPr lang="zh-TW" altLang="en-US"/>
              <a:t>使用 </a:t>
            </a:r>
            <a:r>
              <a:rPr lang="en-US" altLang="zh-TW">
                <a:solidFill>
                  <a:schemeClr val="accent4"/>
                </a:solidFill>
              </a:rPr>
              <a:t>Inner</a:t>
            </a:r>
            <a:r>
              <a:rPr lang="en-US" altLang="zh-TW"/>
              <a:t> Joins </a:t>
            </a:r>
          </a:p>
          <a:p>
            <a:r>
              <a:rPr lang="zh-TW" altLang="en-US"/>
              <a:t>使用 </a:t>
            </a:r>
            <a:r>
              <a:rPr lang="en-US" altLang="zh-TW">
                <a:solidFill>
                  <a:schemeClr val="accent4"/>
                </a:solidFill>
              </a:rPr>
              <a:t>Outer</a:t>
            </a:r>
            <a:r>
              <a:rPr lang="en-US" altLang="zh-TW"/>
              <a:t> Joins </a:t>
            </a:r>
          </a:p>
          <a:p>
            <a:r>
              <a:rPr lang="zh-TW" altLang="en-US"/>
              <a:t>使用</a:t>
            </a:r>
            <a:r>
              <a:rPr lang="en-US" altLang="zh-TW"/>
              <a:t> </a:t>
            </a:r>
            <a:r>
              <a:rPr lang="en-US" altLang="zh-TW">
                <a:solidFill>
                  <a:schemeClr val="accent4"/>
                </a:solidFill>
              </a:rPr>
              <a:t>Cross</a:t>
            </a:r>
            <a:r>
              <a:rPr lang="en-US" altLang="zh-TW"/>
              <a:t> Joins </a:t>
            </a:r>
          </a:p>
          <a:p>
            <a:r>
              <a:rPr lang="en-US" altLang="zh-TW"/>
              <a:t>Self-Joins </a:t>
            </a:r>
            <a:r>
              <a:rPr lang="zh-TW" altLang="en-US"/>
              <a:t>自我關聯</a:t>
            </a:r>
            <a:r>
              <a:rPr lang="en-US" altLang="zh-TW"/>
              <a:t>(</a:t>
            </a:r>
            <a:r>
              <a:rPr lang="zh-TW" altLang="en-US"/>
              <a:t>主管</a:t>
            </a:r>
            <a:r>
              <a:rPr lang="en-US" altLang="zh-TW"/>
              <a:t>-</a:t>
            </a:r>
            <a:r>
              <a:rPr lang="zh-TW" altLang="en-US"/>
              <a:t>員工</a:t>
            </a:r>
            <a:r>
              <a:rPr lang="en-US" altLang="zh-TW"/>
              <a:t>)</a:t>
            </a:r>
          </a:p>
          <a:p>
            <a:endParaRPr lang="en-US" altLang="zh-TW"/>
          </a:p>
          <a:p>
            <a:endParaRPr lang="zh-TW" altLang="en-US"/>
          </a:p>
        </p:txBody>
      </p:sp>
    </p:spTree>
    <p:extLst>
      <p:ext uri="{BB962C8B-B14F-4D97-AF65-F5344CB8AC3E}">
        <p14:creationId xmlns:p14="http://schemas.microsoft.com/office/powerpoint/2010/main" val="283263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a:t>PART  01</a:t>
            </a:r>
            <a:endParaRPr lang="zh-CN" altLang="en-US"/>
          </a:p>
        </p:txBody>
      </p:sp>
      <p:sp>
        <p:nvSpPr>
          <p:cNvPr id="3" name="文本占位符 2"/>
          <p:cNvSpPr>
            <a:spLocks noGrp="1"/>
          </p:cNvSpPr>
          <p:nvPr>
            <p:ph type="body" sz="quarter" idx="12"/>
          </p:nvPr>
        </p:nvSpPr>
        <p:spPr/>
        <p:txBody>
          <a:bodyPr/>
          <a:lstStyle/>
          <a:p>
            <a:r>
              <a:rPr lang="en-US" altLang="zh-CN"/>
              <a:t>PART  02</a:t>
            </a:r>
            <a:endParaRPr lang="zh-CN" altLang="en-US"/>
          </a:p>
        </p:txBody>
      </p:sp>
      <p:sp>
        <p:nvSpPr>
          <p:cNvPr id="8" name="文本占位符 7"/>
          <p:cNvSpPr>
            <a:spLocks noGrp="1"/>
          </p:cNvSpPr>
          <p:nvPr>
            <p:ph type="body" sz="quarter" idx="17"/>
          </p:nvPr>
        </p:nvSpPr>
        <p:spPr>
          <a:xfrm>
            <a:off x="7392144" y="1864683"/>
            <a:ext cx="3096344" cy="503237"/>
          </a:xfrm>
        </p:spPr>
        <p:txBody>
          <a:bodyPr/>
          <a:lstStyle/>
          <a:p>
            <a:r>
              <a:rPr lang="zh-TW" altLang="en-US"/>
              <a:t>關聯式資料庫</a:t>
            </a:r>
          </a:p>
        </p:txBody>
      </p:sp>
      <p:sp>
        <p:nvSpPr>
          <p:cNvPr id="9" name="文本占位符 8"/>
          <p:cNvSpPr>
            <a:spLocks noGrp="1"/>
          </p:cNvSpPr>
          <p:nvPr>
            <p:ph type="body" sz="quarter" idx="18"/>
          </p:nvPr>
        </p:nvSpPr>
        <p:spPr/>
        <p:txBody>
          <a:bodyPr/>
          <a:lstStyle/>
          <a:p>
            <a:r>
              <a:rPr lang="en-US" altLang="zh-CN"/>
              <a:t>SQL</a:t>
            </a:r>
            <a:r>
              <a:rPr lang="zh-TW" altLang="en-US"/>
              <a:t>語法</a:t>
            </a:r>
            <a:endParaRPr lang="zh-CN" altLang="en-US"/>
          </a:p>
        </p:txBody>
      </p:sp>
      <p:sp>
        <p:nvSpPr>
          <p:cNvPr id="25" name="文本占位符 148">
            <a:extLst>
              <a:ext uri="{FF2B5EF4-FFF2-40B4-BE49-F238E27FC236}">
                <a16:creationId xmlns:a16="http://schemas.microsoft.com/office/drawing/2014/main" id="{40437536-9E35-4D85-B2A7-E2BE03BF59D0}"/>
              </a:ext>
            </a:extLst>
          </p:cNvPr>
          <p:cNvSpPr txBox="1">
            <a:spLocks/>
          </p:cNvSpPr>
          <p:nvPr/>
        </p:nvSpPr>
        <p:spPr>
          <a:xfrm>
            <a:off x="5159896" y="1885469"/>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PART  01</a:t>
            </a:r>
            <a:endParaRPr lang="zh-CN" altLang="en-US"/>
          </a:p>
        </p:txBody>
      </p:sp>
      <p:cxnSp>
        <p:nvCxnSpPr>
          <p:cNvPr id="26" name="直接连接符 15">
            <a:extLst>
              <a:ext uri="{FF2B5EF4-FFF2-40B4-BE49-F238E27FC236}">
                <a16:creationId xmlns:a16="http://schemas.microsoft.com/office/drawing/2014/main" id="{7BEF30AC-2500-4939-94B0-ECE13452BC22}"/>
              </a:ext>
            </a:extLst>
          </p:cNvPr>
          <p:cNvCxnSpPr/>
          <p:nvPr/>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29" name="直接连接符 15">
            <a:extLst>
              <a:ext uri="{FF2B5EF4-FFF2-40B4-BE49-F238E27FC236}">
                <a16:creationId xmlns:a16="http://schemas.microsoft.com/office/drawing/2014/main" id="{9FD0D8ED-722D-4BC4-BF84-1398FF728B80}"/>
              </a:ext>
            </a:extLst>
          </p:cNvPr>
          <p:cNvCxnSpPr/>
          <p:nvPr/>
        </p:nvCxnSpPr>
        <p:spPr>
          <a:xfrm flipH="1">
            <a:off x="6744072" y="2692151"/>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876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版面配置區 5">
            <a:extLst>
              <a:ext uri="{FF2B5EF4-FFF2-40B4-BE49-F238E27FC236}">
                <a16:creationId xmlns:a16="http://schemas.microsoft.com/office/drawing/2014/main" id="{1CB268BD-E9B8-4946-91A1-950BD14C8AFB}"/>
              </a:ext>
            </a:extLst>
          </p:cNvPr>
          <p:cNvSpPr>
            <a:spLocks noGrp="1"/>
          </p:cNvSpPr>
          <p:nvPr>
            <p:ph type="body" sz="quarter" idx="12"/>
          </p:nvPr>
        </p:nvSpPr>
        <p:spPr/>
        <p:txBody>
          <a:bodyPr/>
          <a:lstStyle/>
          <a:p>
            <a:r>
              <a:rPr lang="zh-TW" altLang="en-US"/>
              <a:t>了解</a:t>
            </a:r>
            <a:r>
              <a:rPr lang="en-US" altLang="zh-TW"/>
              <a:t> Joins </a:t>
            </a:r>
            <a:r>
              <a:rPr lang="zh-TW" altLang="en-US"/>
              <a:t>合併查詢</a:t>
            </a:r>
          </a:p>
          <a:p>
            <a:endParaRPr lang="zh-TW" altLang="en-US"/>
          </a:p>
        </p:txBody>
      </p:sp>
      <p:sp>
        <p:nvSpPr>
          <p:cNvPr id="5" name="內容版面配置區 4">
            <a:extLst>
              <a:ext uri="{FF2B5EF4-FFF2-40B4-BE49-F238E27FC236}">
                <a16:creationId xmlns:a16="http://schemas.microsoft.com/office/drawing/2014/main" id="{CB6E34B3-0D1B-414D-A1F6-1BEA30A133FE}"/>
              </a:ext>
            </a:extLst>
          </p:cNvPr>
          <p:cNvSpPr>
            <a:spLocks noGrp="1"/>
          </p:cNvSpPr>
          <p:nvPr>
            <p:ph idx="4294967295"/>
          </p:nvPr>
        </p:nvSpPr>
        <p:spPr>
          <a:xfrm>
            <a:off x="838200" y="1825625"/>
            <a:ext cx="10515600" cy="4351338"/>
          </a:xfrm>
          <a:prstGeom prst="rect">
            <a:avLst/>
          </a:prstGeom>
        </p:spPr>
        <p:txBody>
          <a:bodyPr/>
          <a:lstStyle/>
          <a:p>
            <a:r>
              <a:rPr lang="en-US" altLang="zh-TW" sz="2400"/>
              <a:t>Join Terminology: Cartesian Product(</a:t>
            </a:r>
            <a:r>
              <a:rPr lang="zh-TW" altLang="en-US" sz="2400"/>
              <a:t>笛卡爾乘積</a:t>
            </a:r>
            <a:r>
              <a:rPr lang="en-US" altLang="zh-TW" sz="2400"/>
              <a:t>)</a:t>
            </a:r>
          </a:p>
          <a:p>
            <a:r>
              <a:rPr lang="en-US" altLang="zh-TW" sz="2400"/>
              <a:t>Join </a:t>
            </a:r>
            <a:r>
              <a:rPr lang="zh-TW" altLang="en-US" sz="2400"/>
              <a:t>種類</a:t>
            </a:r>
            <a:endParaRPr lang="en-US" altLang="zh-TW" sz="2400"/>
          </a:p>
          <a:p>
            <a:r>
              <a:rPr lang="en-US" altLang="zh-TW" sz="2400"/>
              <a:t>T-SQL </a:t>
            </a:r>
            <a:r>
              <a:rPr lang="zh-TW" altLang="en-US" sz="2400"/>
              <a:t>語法選擇</a:t>
            </a:r>
            <a:endParaRPr lang="en-US" altLang="zh-TW" sz="2400"/>
          </a:p>
          <a:p>
            <a:endParaRPr lang="en-US" altLang="zh-TW" sz="2400"/>
          </a:p>
          <a:p>
            <a:endParaRPr lang="zh-TW" altLang="en-US" sz="2400"/>
          </a:p>
        </p:txBody>
      </p:sp>
    </p:spTree>
    <p:extLst>
      <p:ext uri="{BB962C8B-B14F-4D97-AF65-F5344CB8AC3E}">
        <p14:creationId xmlns:p14="http://schemas.microsoft.com/office/powerpoint/2010/main" val="744699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B9346D3-82CC-4F45-83EF-167CC30C12CF}"/>
              </a:ext>
            </a:extLst>
          </p:cNvPr>
          <p:cNvSpPr>
            <a:spLocks noGrp="1"/>
          </p:cNvSpPr>
          <p:nvPr>
            <p:ph type="body" sz="quarter" idx="12"/>
          </p:nvPr>
        </p:nvSpPr>
        <p:spPr/>
        <p:txBody>
          <a:bodyPr/>
          <a:lstStyle/>
          <a:p>
            <a:r>
              <a:rPr lang="en-US" altLang="zh-TW">
                <a:latin typeface="+mj-ea"/>
                <a:ea typeface="+mj-ea"/>
              </a:rPr>
              <a:t>Cartesian Product(</a:t>
            </a:r>
            <a:r>
              <a:rPr lang="zh-TW" altLang="en-US">
                <a:latin typeface="+mj-ea"/>
                <a:ea typeface="+mj-ea"/>
              </a:rPr>
              <a:t>笛卡爾乘積</a:t>
            </a:r>
            <a:r>
              <a:rPr lang="en-US" altLang="zh-TW">
                <a:latin typeface="+mj-ea"/>
                <a:ea typeface="+mj-ea"/>
              </a:rPr>
              <a:t>)</a:t>
            </a:r>
            <a:endParaRPr lang="zh-TW" altLang="en-US"/>
          </a:p>
          <a:p>
            <a:endParaRPr lang="zh-TW" altLang="en-US"/>
          </a:p>
        </p:txBody>
      </p:sp>
      <p:graphicFrame>
        <p:nvGraphicFramePr>
          <p:cNvPr id="4" name="Table 3">
            <a:extLst>
              <a:ext uri="{FF2B5EF4-FFF2-40B4-BE49-F238E27FC236}">
                <a16:creationId xmlns:a16="http://schemas.microsoft.com/office/drawing/2014/main" id="{28145AB0-3464-4256-810F-79F3481F1A20}"/>
              </a:ext>
            </a:extLst>
          </p:cNvPr>
          <p:cNvGraphicFramePr>
            <a:graphicFrameLocks noGrp="1"/>
          </p:cNvGraphicFramePr>
          <p:nvPr/>
        </p:nvGraphicFramePr>
        <p:xfrm>
          <a:off x="1743075" y="3057525"/>
          <a:ext cx="1153885" cy="1483360"/>
        </p:xfrm>
        <a:graphic>
          <a:graphicData uri="http://schemas.openxmlformats.org/drawingml/2006/table">
            <a:tbl>
              <a:tblPr firstRow="1" bandRow="1">
                <a:tableStyleId>{073A0DAA-6AF3-43AB-8588-CEC1D06C72B9}</a:tableStyleId>
              </a:tblPr>
              <a:tblGrid>
                <a:gridCol w="1153885">
                  <a:extLst>
                    <a:ext uri="{9D8B030D-6E8A-4147-A177-3AD203B41FA5}">
                      <a16:colId xmlns:a16="http://schemas.microsoft.com/office/drawing/2014/main" val="20000"/>
                    </a:ext>
                  </a:extLst>
                </a:gridCol>
              </a:tblGrid>
              <a:tr h="370840">
                <a:tc>
                  <a:txBody>
                    <a:bodyPr/>
                    <a:lstStyle/>
                    <a:p>
                      <a:r>
                        <a:rPr lang="en-US" sz="1600"/>
                        <a:t>Name</a:t>
                      </a:r>
                      <a:endParaRPr lang="en-US" sz="1600">
                        <a:latin typeface="+mn-lt"/>
                      </a:endParaRPr>
                    </a:p>
                  </a:txBody>
                  <a:tcPr/>
                </a:tc>
                <a:extLst>
                  <a:ext uri="{0D108BD9-81ED-4DB2-BD59-A6C34878D82A}">
                    <a16:rowId xmlns:a16="http://schemas.microsoft.com/office/drawing/2014/main" val="10000"/>
                  </a:ext>
                </a:extLst>
              </a:tr>
              <a:tr h="370840">
                <a:tc>
                  <a:txBody>
                    <a:bodyPr/>
                    <a:lstStyle/>
                    <a:p>
                      <a:r>
                        <a:rPr lang="en-US" sz="1600"/>
                        <a:t>Davis</a:t>
                      </a:r>
                      <a:endParaRPr lang="en-US" sz="1600">
                        <a:latin typeface="+mn-lt"/>
                      </a:endParaRPr>
                    </a:p>
                  </a:txBody>
                  <a:tcPr/>
                </a:tc>
                <a:extLst>
                  <a:ext uri="{0D108BD9-81ED-4DB2-BD59-A6C34878D82A}">
                    <a16:rowId xmlns:a16="http://schemas.microsoft.com/office/drawing/2014/main" val="10001"/>
                  </a:ext>
                </a:extLst>
              </a:tr>
              <a:tr h="370840">
                <a:tc>
                  <a:txBody>
                    <a:bodyPr/>
                    <a:lstStyle/>
                    <a:p>
                      <a:r>
                        <a:rPr lang="en-US" sz="1600"/>
                        <a:t>Funk</a:t>
                      </a:r>
                      <a:endParaRPr lang="en-US" sz="1600">
                        <a:latin typeface="+mn-lt"/>
                      </a:endParaRPr>
                    </a:p>
                  </a:txBody>
                  <a:tcPr/>
                </a:tc>
                <a:extLst>
                  <a:ext uri="{0D108BD9-81ED-4DB2-BD59-A6C34878D82A}">
                    <a16:rowId xmlns:a16="http://schemas.microsoft.com/office/drawing/2014/main" val="10002"/>
                  </a:ext>
                </a:extLst>
              </a:tr>
              <a:tr h="370840">
                <a:tc>
                  <a:txBody>
                    <a:bodyPr/>
                    <a:lstStyle/>
                    <a:p>
                      <a:r>
                        <a:rPr lang="en-US" sz="1600"/>
                        <a:t>King</a:t>
                      </a:r>
                      <a:endParaRPr lang="en-US" sz="1600">
                        <a:latin typeface="+mn-lt"/>
                      </a:endParaRPr>
                    </a:p>
                  </a:txBody>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0933DE87-4074-470B-B1B1-08C3C2248E0E}"/>
              </a:ext>
            </a:extLst>
          </p:cNvPr>
          <p:cNvGraphicFramePr>
            <a:graphicFrameLocks noGrp="1"/>
          </p:cNvGraphicFramePr>
          <p:nvPr/>
        </p:nvGraphicFramePr>
        <p:xfrm>
          <a:off x="3908425" y="3044825"/>
          <a:ext cx="1774385" cy="1488191"/>
        </p:xfrm>
        <a:graphic>
          <a:graphicData uri="http://schemas.openxmlformats.org/drawingml/2006/table">
            <a:tbl>
              <a:tblPr firstRow="1" bandRow="1">
                <a:tableStyleId>{073A0DAA-6AF3-43AB-8588-CEC1D06C72B9}</a:tableStyleId>
              </a:tblPr>
              <a:tblGrid>
                <a:gridCol w="1774385">
                  <a:extLst>
                    <a:ext uri="{9D8B030D-6E8A-4147-A177-3AD203B41FA5}">
                      <a16:colId xmlns:a16="http://schemas.microsoft.com/office/drawing/2014/main" val="20000"/>
                    </a:ext>
                  </a:extLst>
                </a:gridCol>
              </a:tblGrid>
              <a:tr h="411905">
                <a:tc>
                  <a:txBody>
                    <a:bodyPr/>
                    <a:lstStyle/>
                    <a:p>
                      <a:r>
                        <a:rPr lang="en-US" sz="1600"/>
                        <a:t>Product</a:t>
                      </a:r>
                    </a:p>
                  </a:txBody>
                  <a:tcPr/>
                </a:tc>
                <a:extLst>
                  <a:ext uri="{0D108BD9-81ED-4DB2-BD59-A6C34878D82A}">
                    <a16:rowId xmlns:a16="http://schemas.microsoft.com/office/drawing/2014/main" val="10000"/>
                  </a:ext>
                </a:extLst>
              </a:tr>
              <a:tr h="358762">
                <a:tc>
                  <a:txBody>
                    <a:bodyPr/>
                    <a:lstStyle/>
                    <a:p>
                      <a:r>
                        <a:rPr lang="en-US" sz="1600"/>
                        <a:t>Alice Mutton</a:t>
                      </a:r>
                    </a:p>
                  </a:txBody>
                  <a:tcPr/>
                </a:tc>
                <a:extLst>
                  <a:ext uri="{0D108BD9-81ED-4DB2-BD59-A6C34878D82A}">
                    <a16:rowId xmlns:a16="http://schemas.microsoft.com/office/drawing/2014/main" val="10001"/>
                  </a:ext>
                </a:extLst>
              </a:tr>
              <a:tr h="358762">
                <a:tc>
                  <a:txBody>
                    <a:bodyPr/>
                    <a:lstStyle/>
                    <a:p>
                      <a:r>
                        <a:rPr lang="en-US" sz="1600"/>
                        <a:t>Crab Meat</a:t>
                      </a:r>
                    </a:p>
                  </a:txBody>
                  <a:tcPr/>
                </a:tc>
                <a:extLst>
                  <a:ext uri="{0D108BD9-81ED-4DB2-BD59-A6C34878D82A}">
                    <a16:rowId xmlns:a16="http://schemas.microsoft.com/office/drawing/2014/main" val="10002"/>
                  </a:ext>
                </a:extLst>
              </a:tr>
              <a:tr h="358762">
                <a:tc>
                  <a:txBody>
                    <a:bodyPr/>
                    <a:lstStyle/>
                    <a:p>
                      <a:r>
                        <a:rPr lang="en-US" sz="1600"/>
                        <a:t>Ipoh Coffee</a:t>
                      </a:r>
                    </a:p>
                  </a:txBody>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4CDC9E90-EF20-47E3-9CF3-6C8346953E89}"/>
              </a:ext>
            </a:extLst>
          </p:cNvPr>
          <p:cNvGraphicFramePr>
            <a:graphicFrameLocks noGrp="1"/>
          </p:cNvGraphicFramePr>
          <p:nvPr/>
        </p:nvGraphicFramePr>
        <p:xfrm>
          <a:off x="6792913" y="2039938"/>
          <a:ext cx="3265715" cy="3708400"/>
        </p:xfrm>
        <a:graphic>
          <a:graphicData uri="http://schemas.openxmlformats.org/drawingml/2006/table">
            <a:tbl>
              <a:tblPr firstRow="1" bandRow="1">
                <a:tableStyleId>{073A0DAA-6AF3-43AB-8588-CEC1D06C72B9}</a:tableStyleId>
              </a:tblPr>
              <a:tblGrid>
                <a:gridCol w="1678132">
                  <a:extLst>
                    <a:ext uri="{9D8B030D-6E8A-4147-A177-3AD203B41FA5}">
                      <a16:colId xmlns:a16="http://schemas.microsoft.com/office/drawing/2014/main" val="20000"/>
                    </a:ext>
                  </a:extLst>
                </a:gridCol>
                <a:gridCol w="1587583">
                  <a:extLst>
                    <a:ext uri="{9D8B030D-6E8A-4147-A177-3AD203B41FA5}">
                      <a16:colId xmlns:a16="http://schemas.microsoft.com/office/drawing/2014/main" val="20001"/>
                    </a:ext>
                  </a:extLst>
                </a:gridCol>
              </a:tblGrid>
              <a:tr h="370840">
                <a:tc>
                  <a:txBody>
                    <a:bodyPr/>
                    <a:lstStyle/>
                    <a:p>
                      <a:r>
                        <a:rPr lang="en-US" sz="1600"/>
                        <a:t>Name</a:t>
                      </a:r>
                    </a:p>
                  </a:txBody>
                  <a:tcPr/>
                </a:tc>
                <a:tc>
                  <a:txBody>
                    <a:bodyPr/>
                    <a:lstStyle/>
                    <a:p>
                      <a:r>
                        <a:rPr lang="en-US" sz="1600"/>
                        <a:t>Product</a:t>
                      </a:r>
                    </a:p>
                  </a:txBody>
                  <a:tcPr/>
                </a:tc>
                <a:extLst>
                  <a:ext uri="{0D108BD9-81ED-4DB2-BD59-A6C34878D82A}">
                    <a16:rowId xmlns:a16="http://schemas.microsoft.com/office/drawing/2014/main" val="10000"/>
                  </a:ext>
                </a:extLst>
              </a:tr>
              <a:tr h="370840">
                <a:tc>
                  <a:txBody>
                    <a:bodyPr/>
                    <a:lstStyle/>
                    <a:p>
                      <a:r>
                        <a:rPr lang="en-US" sz="1600"/>
                        <a:t>Davis</a:t>
                      </a:r>
                    </a:p>
                  </a:txBody>
                  <a:tcPr/>
                </a:tc>
                <a:tc>
                  <a:txBody>
                    <a:bodyPr/>
                    <a:lstStyle/>
                    <a:p>
                      <a:r>
                        <a:rPr lang="en-US" sz="1600"/>
                        <a:t>Alice Mutton</a:t>
                      </a:r>
                    </a:p>
                  </a:txBody>
                  <a:tcPr/>
                </a:tc>
                <a:extLst>
                  <a:ext uri="{0D108BD9-81ED-4DB2-BD59-A6C34878D82A}">
                    <a16:rowId xmlns:a16="http://schemas.microsoft.com/office/drawing/2014/main" val="10001"/>
                  </a:ext>
                </a:extLst>
              </a:tr>
              <a:tr h="370840">
                <a:tc>
                  <a:txBody>
                    <a:bodyPr/>
                    <a:lstStyle/>
                    <a:p>
                      <a:r>
                        <a:rPr lang="en-US" sz="1600"/>
                        <a:t>Davis</a:t>
                      </a:r>
                    </a:p>
                  </a:txBody>
                  <a:tcPr/>
                </a:tc>
                <a:tc>
                  <a:txBody>
                    <a:bodyPr/>
                    <a:lstStyle/>
                    <a:p>
                      <a:r>
                        <a:rPr lang="en-US" sz="1600"/>
                        <a:t>Crab Meat</a:t>
                      </a:r>
                    </a:p>
                  </a:txBody>
                  <a:tcPr/>
                </a:tc>
                <a:extLst>
                  <a:ext uri="{0D108BD9-81ED-4DB2-BD59-A6C34878D82A}">
                    <a16:rowId xmlns:a16="http://schemas.microsoft.com/office/drawing/2014/main" val="10002"/>
                  </a:ext>
                </a:extLst>
              </a:tr>
              <a:tr h="370840">
                <a:tc>
                  <a:txBody>
                    <a:bodyPr/>
                    <a:lstStyle/>
                    <a:p>
                      <a:r>
                        <a:rPr lang="en-US" sz="1600"/>
                        <a:t>Davis</a:t>
                      </a:r>
                    </a:p>
                  </a:txBody>
                  <a:tcPr/>
                </a:tc>
                <a:tc>
                  <a:txBody>
                    <a:bodyPr/>
                    <a:lstStyle/>
                    <a:p>
                      <a:r>
                        <a:rPr lang="en-US" sz="1600"/>
                        <a:t>Ipoh Coffee</a:t>
                      </a:r>
                    </a:p>
                  </a:txBody>
                  <a:tcPr/>
                </a:tc>
                <a:extLst>
                  <a:ext uri="{0D108BD9-81ED-4DB2-BD59-A6C34878D82A}">
                    <a16:rowId xmlns:a16="http://schemas.microsoft.com/office/drawing/2014/main" val="10003"/>
                  </a:ext>
                </a:extLst>
              </a:tr>
              <a:tr h="370840">
                <a:tc>
                  <a:txBody>
                    <a:bodyPr/>
                    <a:lstStyle/>
                    <a:p>
                      <a:r>
                        <a:rPr lang="en-US" sz="1600"/>
                        <a:t>Funk</a:t>
                      </a:r>
                    </a:p>
                  </a:txBody>
                  <a:tcPr/>
                </a:tc>
                <a:tc>
                  <a:txBody>
                    <a:bodyPr/>
                    <a:lstStyle/>
                    <a:p>
                      <a:r>
                        <a:rPr lang="en-US" sz="1600"/>
                        <a:t>Alice Mutton</a:t>
                      </a:r>
                    </a:p>
                  </a:txBody>
                  <a:tcPr/>
                </a:tc>
                <a:extLst>
                  <a:ext uri="{0D108BD9-81ED-4DB2-BD59-A6C34878D82A}">
                    <a16:rowId xmlns:a16="http://schemas.microsoft.com/office/drawing/2014/main" val="10004"/>
                  </a:ext>
                </a:extLst>
              </a:tr>
              <a:tr h="370840">
                <a:tc>
                  <a:txBody>
                    <a:bodyPr/>
                    <a:lstStyle/>
                    <a:p>
                      <a:r>
                        <a:rPr lang="en-US" sz="1600"/>
                        <a:t>Funk</a:t>
                      </a:r>
                    </a:p>
                  </a:txBody>
                  <a:tcPr/>
                </a:tc>
                <a:tc>
                  <a:txBody>
                    <a:bodyPr/>
                    <a:lstStyle/>
                    <a:p>
                      <a:r>
                        <a:rPr lang="en-US" sz="1600"/>
                        <a:t>Crab Meat</a:t>
                      </a:r>
                    </a:p>
                  </a:txBody>
                  <a:tcPr/>
                </a:tc>
                <a:extLst>
                  <a:ext uri="{0D108BD9-81ED-4DB2-BD59-A6C34878D82A}">
                    <a16:rowId xmlns:a16="http://schemas.microsoft.com/office/drawing/2014/main" val="10005"/>
                  </a:ext>
                </a:extLst>
              </a:tr>
              <a:tr h="370840">
                <a:tc>
                  <a:txBody>
                    <a:bodyPr/>
                    <a:lstStyle/>
                    <a:p>
                      <a:r>
                        <a:rPr lang="en-US" sz="1600"/>
                        <a:t>Funk</a:t>
                      </a:r>
                    </a:p>
                  </a:txBody>
                  <a:tcPr/>
                </a:tc>
                <a:tc>
                  <a:txBody>
                    <a:bodyPr/>
                    <a:lstStyle/>
                    <a:p>
                      <a:r>
                        <a:rPr lang="en-US" sz="1600"/>
                        <a:t>Ipoh Coffee</a:t>
                      </a:r>
                    </a:p>
                  </a:txBody>
                  <a:tcPr/>
                </a:tc>
                <a:extLst>
                  <a:ext uri="{0D108BD9-81ED-4DB2-BD59-A6C34878D82A}">
                    <a16:rowId xmlns:a16="http://schemas.microsoft.com/office/drawing/2014/main" val="10006"/>
                  </a:ext>
                </a:extLst>
              </a:tr>
              <a:tr h="370840">
                <a:tc>
                  <a:txBody>
                    <a:bodyPr/>
                    <a:lstStyle/>
                    <a:p>
                      <a:r>
                        <a:rPr lang="en-US" sz="1600"/>
                        <a:t>King</a:t>
                      </a:r>
                    </a:p>
                  </a:txBody>
                  <a:tcPr/>
                </a:tc>
                <a:tc>
                  <a:txBody>
                    <a:bodyPr/>
                    <a:lstStyle/>
                    <a:p>
                      <a:r>
                        <a:rPr lang="en-US" sz="1600"/>
                        <a:t>Alice Mutton</a:t>
                      </a:r>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King</a:t>
                      </a:r>
                    </a:p>
                  </a:txBody>
                  <a:tcPr/>
                </a:tc>
                <a:tc>
                  <a:txBody>
                    <a:bodyPr/>
                    <a:lstStyle/>
                    <a:p>
                      <a:r>
                        <a:rPr lang="en-US" sz="1600"/>
                        <a:t>Crab Meat</a:t>
                      </a:r>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King</a:t>
                      </a:r>
                    </a:p>
                  </a:txBody>
                  <a:tcPr/>
                </a:tc>
                <a:tc>
                  <a:txBody>
                    <a:bodyPr/>
                    <a:lstStyle/>
                    <a:p>
                      <a:r>
                        <a:rPr lang="en-US" sz="1600"/>
                        <a:t>Ipoh Coffee</a:t>
                      </a:r>
                    </a:p>
                  </a:txBody>
                  <a:tcPr/>
                </a:tc>
                <a:extLst>
                  <a:ext uri="{0D108BD9-81ED-4DB2-BD59-A6C34878D82A}">
                    <a16:rowId xmlns:a16="http://schemas.microsoft.com/office/drawing/2014/main" val="10009"/>
                  </a:ext>
                </a:extLst>
              </a:tr>
            </a:tbl>
          </a:graphicData>
        </a:graphic>
      </p:graphicFrame>
      <p:sp>
        <p:nvSpPr>
          <p:cNvPr id="7" name="Multiply 6">
            <a:extLst>
              <a:ext uri="{FF2B5EF4-FFF2-40B4-BE49-F238E27FC236}">
                <a16:creationId xmlns:a16="http://schemas.microsoft.com/office/drawing/2014/main" id="{5B9D26E0-509F-49D4-A260-C18A13779490}"/>
              </a:ext>
            </a:extLst>
          </p:cNvPr>
          <p:cNvSpPr/>
          <p:nvPr/>
        </p:nvSpPr>
        <p:spPr bwMode="auto">
          <a:xfrm>
            <a:off x="2994025" y="3341688"/>
            <a:ext cx="914400" cy="914400"/>
          </a:xfrm>
          <a:prstGeom prst="mathMultiply">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82880" rIns="182880" anchor="ctr"/>
          <a:lstStyle/>
          <a:p>
            <a:pPr algn="ctr" eaLnBrk="0" hangingPunct="0">
              <a:defRPr/>
            </a:pPr>
            <a:endParaRPr kumimoji="0" lang="en-US" b="1">
              <a:latin typeface="Verdana" pitchFamily="34" charset="0"/>
              <a:ea typeface="+mn-ea"/>
            </a:endParaRPr>
          </a:p>
        </p:txBody>
      </p:sp>
      <p:sp>
        <p:nvSpPr>
          <p:cNvPr id="8" name="Equal 7">
            <a:extLst>
              <a:ext uri="{FF2B5EF4-FFF2-40B4-BE49-F238E27FC236}">
                <a16:creationId xmlns:a16="http://schemas.microsoft.com/office/drawing/2014/main" id="{4AA7B9B1-4C46-4319-B26A-65CA8425BE00}"/>
              </a:ext>
            </a:extLst>
          </p:cNvPr>
          <p:cNvSpPr/>
          <p:nvPr/>
        </p:nvSpPr>
        <p:spPr bwMode="auto">
          <a:xfrm>
            <a:off x="5781675" y="3341688"/>
            <a:ext cx="914400" cy="914400"/>
          </a:xfrm>
          <a:prstGeom prst="mathEqual">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82880" rIns="182880" anchor="ctr"/>
          <a:lstStyle/>
          <a:p>
            <a:pPr algn="ctr" eaLnBrk="0" hangingPunct="0">
              <a:defRPr/>
            </a:pPr>
            <a:endParaRPr kumimoji="0" lang="en-US" b="1">
              <a:latin typeface="Verdana" pitchFamily="34" charset="0"/>
              <a:ea typeface="+mn-ea"/>
            </a:endParaRPr>
          </a:p>
        </p:txBody>
      </p:sp>
    </p:spTree>
    <p:extLst>
      <p:ext uri="{BB962C8B-B14F-4D97-AF65-F5344CB8AC3E}">
        <p14:creationId xmlns:p14="http://schemas.microsoft.com/office/powerpoint/2010/main" val="184595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1CA099F-C5BE-4A24-A519-5D5E510EAE9D}"/>
              </a:ext>
            </a:extLst>
          </p:cNvPr>
          <p:cNvSpPr>
            <a:spLocks noGrp="1"/>
          </p:cNvSpPr>
          <p:nvPr>
            <p:ph type="body" sz="quarter" idx="12"/>
          </p:nvPr>
        </p:nvSpPr>
        <p:spPr/>
        <p:txBody>
          <a:bodyPr/>
          <a:lstStyle/>
          <a:p>
            <a:r>
              <a:rPr lang="en-US" altLang="zh-TW" sz="4000"/>
              <a:t>Join </a:t>
            </a:r>
            <a:r>
              <a:rPr lang="zh-TW" altLang="en-US" sz="4000"/>
              <a:t>種類</a:t>
            </a:r>
            <a:endParaRPr lang="zh-TW" altLang="en-US"/>
          </a:p>
        </p:txBody>
      </p:sp>
      <p:graphicFrame>
        <p:nvGraphicFramePr>
          <p:cNvPr id="4" name="Content Placeholder 5">
            <a:extLst>
              <a:ext uri="{FF2B5EF4-FFF2-40B4-BE49-F238E27FC236}">
                <a16:creationId xmlns:a16="http://schemas.microsoft.com/office/drawing/2014/main" id="{A490F6DC-E6D1-4645-B786-40266CC12C27}"/>
              </a:ext>
            </a:extLst>
          </p:cNvPr>
          <p:cNvGraphicFramePr>
            <a:graphicFrameLocks/>
          </p:cNvGraphicFramePr>
          <p:nvPr>
            <p:extLst>
              <p:ext uri="{D42A27DB-BD31-4B8C-83A1-F6EECF244321}">
                <p14:modId xmlns:p14="http://schemas.microsoft.com/office/powerpoint/2010/main" val="1263929992"/>
              </p:ext>
            </p:extLst>
          </p:nvPr>
        </p:nvGraphicFramePr>
        <p:xfrm>
          <a:off x="953386" y="1984176"/>
          <a:ext cx="10400414" cy="4192786"/>
        </p:xfrm>
        <a:graphic>
          <a:graphicData uri="http://schemas.openxmlformats.org/drawingml/2006/table">
            <a:tbl>
              <a:tblPr firstRow="1" bandRow="1">
                <a:tableStyleId>{3C2FFA5D-87B4-456A-9821-1D502468CF0F}</a:tableStyleId>
              </a:tblPr>
              <a:tblGrid>
                <a:gridCol w="2899170">
                  <a:extLst>
                    <a:ext uri="{9D8B030D-6E8A-4147-A177-3AD203B41FA5}">
                      <a16:colId xmlns:a16="http://schemas.microsoft.com/office/drawing/2014/main" val="20000"/>
                    </a:ext>
                  </a:extLst>
                </a:gridCol>
                <a:gridCol w="7501244">
                  <a:extLst>
                    <a:ext uri="{9D8B030D-6E8A-4147-A177-3AD203B41FA5}">
                      <a16:colId xmlns:a16="http://schemas.microsoft.com/office/drawing/2014/main" val="20001"/>
                    </a:ext>
                  </a:extLst>
                </a:gridCol>
              </a:tblGrid>
              <a:tr h="606086">
                <a:tc>
                  <a:txBody>
                    <a:bodyPr/>
                    <a:lstStyle/>
                    <a:p>
                      <a:r>
                        <a:rPr lang="en-US">
                          <a:solidFill>
                            <a:schemeClr val="bg1"/>
                          </a:solidFill>
                        </a:rPr>
                        <a:t>Join Type</a:t>
                      </a:r>
                      <a:endParaRPr lang="en-US">
                        <a:solidFill>
                          <a:schemeClr val="bg1"/>
                        </a:solidFill>
                        <a:latin typeface="+mn-ea"/>
                        <a:ea typeface="+mn-ea"/>
                      </a:endParaRPr>
                    </a:p>
                  </a:txBody>
                  <a:tcPr/>
                </a:tc>
                <a:tc>
                  <a:txBody>
                    <a:bodyPr/>
                    <a:lstStyle/>
                    <a:p>
                      <a:r>
                        <a:rPr lang="en-US">
                          <a:solidFill>
                            <a:schemeClr val="bg1"/>
                          </a:solidFill>
                        </a:rPr>
                        <a:t>Description</a:t>
                      </a:r>
                      <a:endParaRPr lang="en-US">
                        <a:solidFill>
                          <a:schemeClr val="bg1"/>
                        </a:solidFill>
                        <a:latin typeface="+mn-ea"/>
                        <a:ea typeface="+mn-ea"/>
                      </a:endParaRPr>
                    </a:p>
                  </a:txBody>
                  <a:tcPr/>
                </a:tc>
                <a:extLst>
                  <a:ext uri="{0D108BD9-81ED-4DB2-BD59-A6C34878D82A}">
                    <a16:rowId xmlns:a16="http://schemas.microsoft.com/office/drawing/2014/main" val="10000"/>
                  </a:ext>
                </a:extLst>
              </a:tr>
              <a:tr h="1046121">
                <a:tc>
                  <a:txBody>
                    <a:bodyPr/>
                    <a:lstStyle/>
                    <a:p>
                      <a:r>
                        <a:rPr lang="en-US">
                          <a:solidFill>
                            <a:schemeClr val="bg1"/>
                          </a:solidFill>
                        </a:rPr>
                        <a:t>Cross</a:t>
                      </a:r>
                      <a:endParaRPr lang="en-US">
                        <a:solidFill>
                          <a:schemeClr val="bg1"/>
                        </a:solidFill>
                        <a:latin typeface="+mn-ea"/>
                        <a:ea typeface="+mn-ea"/>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a:solidFill>
                            <a:schemeClr val="bg1"/>
                          </a:solidFill>
                        </a:rPr>
                        <a:t>笛卡爾乘積</a:t>
                      </a:r>
                      <a:endParaRPr lang="en-US" altLang="zh-TW">
                        <a:solidFill>
                          <a:schemeClr val="bg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a:solidFill>
                            <a:schemeClr val="bg1"/>
                          </a:solidFill>
                        </a:rPr>
                        <a:t>不需要給</a:t>
                      </a:r>
                      <a:r>
                        <a:rPr lang="en-US" altLang="zh-TW">
                          <a:solidFill>
                            <a:schemeClr val="bg1"/>
                          </a:solidFill>
                        </a:rPr>
                        <a:t>ON</a:t>
                      </a:r>
                      <a:endParaRPr lang="en-US">
                        <a:solidFill>
                          <a:schemeClr val="bg1"/>
                        </a:solidFill>
                        <a:latin typeface="+mn-ea"/>
                        <a:ea typeface="+mn-ea"/>
                      </a:endParaRPr>
                    </a:p>
                  </a:txBody>
                  <a:tcPr/>
                </a:tc>
                <a:extLst>
                  <a:ext uri="{0D108BD9-81ED-4DB2-BD59-A6C34878D82A}">
                    <a16:rowId xmlns:a16="http://schemas.microsoft.com/office/drawing/2014/main" val="10001"/>
                  </a:ext>
                </a:extLst>
              </a:tr>
              <a:tr h="1046121">
                <a:tc>
                  <a:txBody>
                    <a:bodyPr/>
                    <a:lstStyle/>
                    <a:p>
                      <a:r>
                        <a:rPr lang="en-US">
                          <a:solidFill>
                            <a:schemeClr val="bg1"/>
                          </a:solidFill>
                        </a:rPr>
                        <a:t>Inner</a:t>
                      </a:r>
                      <a:endParaRPr lang="en-US">
                        <a:solidFill>
                          <a:schemeClr val="bg1"/>
                        </a:solidFill>
                        <a:latin typeface="+mn-ea"/>
                        <a:ea typeface="+mn-ea"/>
                      </a:endParaRPr>
                    </a:p>
                  </a:txBody>
                  <a:tcPr/>
                </a:tc>
                <a:tc>
                  <a:txBody>
                    <a:bodyPr/>
                    <a:lstStyle/>
                    <a:p>
                      <a:r>
                        <a:rPr lang="zh-TW" altLang="en-US">
                          <a:solidFill>
                            <a:schemeClr val="bg1"/>
                          </a:solidFill>
                          <a:latin typeface="+mn-ea"/>
                          <a:ea typeface="+mn-ea"/>
                        </a:rPr>
                        <a:t>等值連接，必須指定等值連接的條件</a:t>
                      </a:r>
                      <a:r>
                        <a:rPr lang="en-US" altLang="zh-TW">
                          <a:solidFill>
                            <a:schemeClr val="bg1"/>
                          </a:solidFill>
                          <a:latin typeface="+mn-ea"/>
                          <a:ea typeface="+mn-ea"/>
                        </a:rPr>
                        <a:t>(</a:t>
                      </a:r>
                      <a:r>
                        <a:rPr lang="zh-TW" altLang="en-US">
                          <a:solidFill>
                            <a:schemeClr val="bg1"/>
                          </a:solidFill>
                          <a:latin typeface="+mn-ea"/>
                          <a:ea typeface="+mn-ea"/>
                        </a:rPr>
                        <a:t>使用</a:t>
                      </a:r>
                      <a:r>
                        <a:rPr lang="en-US" altLang="zh-TW">
                          <a:solidFill>
                            <a:schemeClr val="bg1"/>
                          </a:solidFill>
                          <a:latin typeface="+mn-ea"/>
                          <a:ea typeface="+mn-ea"/>
                        </a:rPr>
                        <a:t>ON)</a:t>
                      </a:r>
                      <a:r>
                        <a:rPr lang="zh-TW" altLang="en-US">
                          <a:solidFill>
                            <a:schemeClr val="bg1"/>
                          </a:solidFill>
                          <a:latin typeface="+mn-ea"/>
                          <a:ea typeface="+mn-ea"/>
                        </a:rPr>
                        <a:t>，而查詢結果只會返回符合連接條件的資料。</a:t>
                      </a:r>
                      <a:endParaRPr lang="en-US">
                        <a:solidFill>
                          <a:schemeClr val="bg1"/>
                        </a:solidFill>
                        <a:latin typeface="+mn-ea"/>
                        <a:ea typeface="+mn-ea"/>
                      </a:endParaRPr>
                    </a:p>
                  </a:txBody>
                  <a:tcPr/>
                </a:tc>
                <a:extLst>
                  <a:ext uri="{0D108BD9-81ED-4DB2-BD59-A6C34878D82A}">
                    <a16:rowId xmlns:a16="http://schemas.microsoft.com/office/drawing/2014/main" val="10002"/>
                  </a:ext>
                </a:extLst>
              </a:tr>
              <a:tr h="1494458">
                <a:tc>
                  <a:txBody>
                    <a:bodyPr/>
                    <a:lstStyle/>
                    <a:p>
                      <a:r>
                        <a:rPr lang="en-US" sz="1600">
                          <a:solidFill>
                            <a:schemeClr val="bg1"/>
                          </a:solidFill>
                        </a:rPr>
                        <a:t>LEFT|RIGHT|FULL</a:t>
                      </a:r>
                    </a:p>
                    <a:p>
                      <a:r>
                        <a:rPr lang="en-US">
                          <a:solidFill>
                            <a:schemeClr val="bg1"/>
                          </a:solidFill>
                        </a:rPr>
                        <a:t>(Outer)</a:t>
                      </a:r>
                    </a:p>
                    <a:p>
                      <a:endParaRPr lang="en-US">
                        <a:solidFill>
                          <a:schemeClr val="bg1"/>
                        </a:solidFill>
                        <a:latin typeface="+mn-ea"/>
                        <a:ea typeface="+mn-ea"/>
                      </a:endParaRPr>
                    </a:p>
                  </a:txBody>
                  <a:tcPr/>
                </a:tc>
                <a:tc>
                  <a:txBody>
                    <a:bodyPr/>
                    <a:lstStyle/>
                    <a:p>
                      <a:r>
                        <a:rPr lang="zh-TW" altLang="en-US" dirty="0">
                          <a:solidFill>
                            <a:schemeClr val="bg1"/>
                          </a:solidFill>
                        </a:rPr>
                        <a:t>保留指定表中的所有行，檢索另一個表中的匹配行。</a:t>
                      </a:r>
                      <a:endParaRPr lang="en-US" altLang="zh-TW" dirty="0">
                        <a:solidFill>
                          <a:schemeClr val="bg1"/>
                        </a:solidFill>
                      </a:endParaRPr>
                    </a:p>
                    <a:p>
                      <a:r>
                        <a:rPr lang="zh-TW" altLang="en-US" sz="1800" b="1" dirty="0">
                          <a:solidFill>
                            <a:schemeClr val="accent4"/>
                          </a:solidFill>
                          <a:latin typeface="+mn-ea"/>
                          <a:ea typeface="+mn-ea"/>
                        </a:rPr>
                        <a:t>若未找到匹配行則插入 </a:t>
                      </a:r>
                      <a:r>
                        <a:rPr lang="en-US" altLang="zh-TW" sz="1800" b="1" dirty="0">
                          <a:solidFill>
                            <a:schemeClr val="accent4"/>
                          </a:solidFill>
                          <a:latin typeface="+mn-ea"/>
                          <a:ea typeface="+mn-ea"/>
                        </a:rPr>
                        <a:t>NULL</a:t>
                      </a:r>
                      <a:r>
                        <a:rPr lang="zh-TW" altLang="en-US" sz="1800" b="1" dirty="0">
                          <a:solidFill>
                            <a:schemeClr val="accent4"/>
                          </a:solidFill>
                          <a:latin typeface="+mn-ea"/>
                          <a:ea typeface="+mn-ea"/>
                        </a:rPr>
                        <a:t> 代替</a:t>
                      </a:r>
                      <a:endParaRPr lang="en-US" sz="1800" b="1" dirty="0">
                        <a:solidFill>
                          <a:schemeClr val="accent4"/>
                        </a:solidFill>
                        <a:latin typeface="+mn-ea"/>
                        <a:ea typeface="+mn-ea"/>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716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isual_SQL_JOINS_orig">
            <a:extLst>
              <a:ext uri="{FF2B5EF4-FFF2-40B4-BE49-F238E27FC236}">
                <a16:creationId xmlns:a16="http://schemas.microsoft.com/office/drawing/2014/main" id="{A915DE8A-D136-4173-9F29-505130D2309F}"/>
              </a:ext>
            </a:extLst>
          </p:cNvPr>
          <p:cNvPicPr>
            <a:picLocks noChangeAspect="1" noChangeArrowheads="1"/>
          </p:cNvPicPr>
          <p:nvPr/>
        </p:nvPicPr>
        <p:blipFill>
          <a:blip r:embed="rId2"/>
          <a:srcRect/>
          <a:stretch>
            <a:fillRect/>
          </a:stretch>
        </p:blipFill>
        <p:spPr bwMode="auto">
          <a:xfrm>
            <a:off x="2231231" y="388143"/>
            <a:ext cx="7729537" cy="6081713"/>
          </a:xfrm>
          <a:prstGeom prst="rect">
            <a:avLst/>
          </a:prstGeom>
          <a:noFill/>
          <a:ln w="9525">
            <a:noFill/>
            <a:miter lim="800000"/>
            <a:headEnd/>
            <a:tailEnd/>
          </a:ln>
        </p:spPr>
      </p:pic>
    </p:spTree>
    <p:extLst>
      <p:ext uri="{BB962C8B-B14F-4D97-AF65-F5344CB8AC3E}">
        <p14:creationId xmlns:p14="http://schemas.microsoft.com/office/powerpoint/2010/main" val="1718538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D932D9A-70CA-4F30-BCDD-8B7A00AA3667}"/>
              </a:ext>
            </a:extLst>
          </p:cNvPr>
          <p:cNvSpPr>
            <a:spLocks noGrp="1"/>
          </p:cNvSpPr>
          <p:nvPr>
            <p:ph type="body" sz="quarter" idx="12"/>
          </p:nvPr>
        </p:nvSpPr>
        <p:spPr/>
        <p:txBody>
          <a:bodyPr/>
          <a:lstStyle/>
          <a:p>
            <a:r>
              <a:rPr lang="en-US" altLang="zh-TW" sz="4000"/>
              <a:t>T-SQL </a:t>
            </a:r>
            <a:r>
              <a:rPr lang="zh-TW" altLang="en-US" sz="4000"/>
              <a:t>語法選擇</a:t>
            </a:r>
            <a:endParaRPr lang="en-US" altLang="zh-TW" sz="4000"/>
          </a:p>
          <a:p>
            <a:endParaRPr lang="zh-TW" altLang="en-US"/>
          </a:p>
        </p:txBody>
      </p:sp>
      <p:sp>
        <p:nvSpPr>
          <p:cNvPr id="3" name="內容版面配置區 2">
            <a:extLst>
              <a:ext uri="{FF2B5EF4-FFF2-40B4-BE49-F238E27FC236}">
                <a16:creationId xmlns:a16="http://schemas.microsoft.com/office/drawing/2014/main" id="{0437BEE9-AB55-49B7-96A5-C1DBE93DD933}"/>
              </a:ext>
            </a:extLst>
          </p:cNvPr>
          <p:cNvSpPr>
            <a:spLocks noGrp="1"/>
          </p:cNvSpPr>
          <p:nvPr>
            <p:ph idx="4294967295"/>
          </p:nvPr>
        </p:nvSpPr>
        <p:spPr>
          <a:xfrm>
            <a:off x="838200" y="1825625"/>
            <a:ext cx="10515600" cy="4351338"/>
          </a:xfrm>
          <a:prstGeom prst="rect">
            <a:avLst/>
          </a:prstGeom>
        </p:spPr>
        <p:txBody>
          <a:bodyPr/>
          <a:lstStyle/>
          <a:p>
            <a:r>
              <a:rPr lang="en-US" altLang="zh-TW" sz="2400"/>
              <a:t>ANSI SQL-1992</a:t>
            </a:r>
          </a:p>
          <a:p>
            <a:pPr lvl="1"/>
            <a:r>
              <a:rPr lang="en-US" altLang="zh-TW" sz="2000"/>
              <a:t>From </a:t>
            </a:r>
            <a:r>
              <a:rPr lang="zh-TW" altLang="en-US" sz="2000"/>
              <a:t>子句再加上 </a:t>
            </a:r>
            <a:r>
              <a:rPr lang="en-US" altLang="zh-TW" sz="2000">
                <a:solidFill>
                  <a:srgbClr val="FF0000"/>
                </a:solidFill>
              </a:rPr>
              <a:t>Join</a:t>
            </a:r>
            <a:r>
              <a:rPr lang="zh-TW" altLang="en-US" sz="2000"/>
              <a:t> 關聯兩個表</a:t>
            </a:r>
            <a:endParaRPr lang="en-US" altLang="zh-TW" sz="2000"/>
          </a:p>
          <a:p>
            <a:pPr lvl="2"/>
            <a:r>
              <a:rPr lang="zh-TW" altLang="en-US" sz="1800"/>
              <a:t>建議用此寫法</a:t>
            </a:r>
            <a:endParaRPr lang="en-US" altLang="zh-TW" sz="1800"/>
          </a:p>
          <a:p>
            <a:endParaRPr lang="en-US" altLang="zh-TW" sz="2400"/>
          </a:p>
          <a:p>
            <a:endParaRPr lang="en-US" altLang="zh-TW" sz="2400"/>
          </a:p>
          <a:p>
            <a:endParaRPr lang="en-US" altLang="zh-TW" sz="2400"/>
          </a:p>
          <a:p>
            <a:r>
              <a:rPr lang="en-US" altLang="zh-TW" sz="2400"/>
              <a:t>ANSI SQL-1989</a:t>
            </a:r>
          </a:p>
          <a:p>
            <a:pPr lvl="1"/>
            <a:r>
              <a:rPr lang="en-US" altLang="zh-TW" sz="2000"/>
              <a:t>From</a:t>
            </a:r>
            <a:r>
              <a:rPr lang="zh-TW" altLang="en-US" sz="2000"/>
              <a:t> 子句中使用逗號關聯，關聯條件寫在 </a:t>
            </a:r>
            <a:r>
              <a:rPr lang="en-US" altLang="zh-TW" sz="2000"/>
              <a:t>Where</a:t>
            </a:r>
          </a:p>
          <a:p>
            <a:pPr lvl="2"/>
            <a:r>
              <a:rPr lang="zh-TW" altLang="en-US" sz="1800"/>
              <a:t>不建議此寫法</a:t>
            </a:r>
            <a:r>
              <a:rPr lang="en-US" altLang="zh-TW" sz="1800"/>
              <a:t>!</a:t>
            </a:r>
          </a:p>
          <a:p>
            <a:endParaRPr lang="en-US" altLang="zh-TW" sz="2400"/>
          </a:p>
          <a:p>
            <a:endParaRPr lang="zh-TW" altLang="en-US" sz="2400"/>
          </a:p>
        </p:txBody>
      </p:sp>
      <p:sp>
        <p:nvSpPr>
          <p:cNvPr id="4" name="AutoShape 3">
            <a:extLst>
              <a:ext uri="{FF2B5EF4-FFF2-40B4-BE49-F238E27FC236}">
                <a16:creationId xmlns:a16="http://schemas.microsoft.com/office/drawing/2014/main" id="{5AB40557-BA59-47B0-960F-C6508A33AD61}"/>
              </a:ext>
            </a:extLst>
          </p:cNvPr>
          <p:cNvSpPr>
            <a:spLocks noChangeArrowheads="1"/>
          </p:cNvSpPr>
          <p:nvPr/>
        </p:nvSpPr>
        <p:spPr bwMode="auto">
          <a:xfrm>
            <a:off x="2174205" y="2924944"/>
            <a:ext cx="6256338" cy="985837"/>
          </a:xfrm>
          <a:prstGeom prst="roundRect">
            <a:avLst>
              <a:gd name="adj" fmla="val 1158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Table1 </a:t>
            </a:r>
            <a:r>
              <a:rPr kumimoji="0" lang="en-US" sz="2000" dirty="0">
                <a:solidFill>
                  <a:srgbClr val="FF0000"/>
                </a:solidFill>
                <a:latin typeface="Lucida Sans Typewriter" pitchFamily="49" charset="0"/>
                <a:ea typeface="+mn-ea"/>
              </a:rPr>
              <a:t>INNER</a:t>
            </a:r>
            <a:r>
              <a:rPr kumimoji="0" lang="en-US" sz="2000" dirty="0">
                <a:latin typeface="Lucida Sans Typewriter" pitchFamily="49" charset="0"/>
                <a:ea typeface="+mn-ea"/>
              </a:rPr>
              <a:t> </a:t>
            </a:r>
            <a:r>
              <a:rPr kumimoji="0" lang="en-US" sz="2000" dirty="0">
                <a:solidFill>
                  <a:srgbClr val="FF0000"/>
                </a:solidFill>
                <a:latin typeface="Lucida Sans Typewriter" pitchFamily="49" charset="0"/>
                <a:ea typeface="+mn-ea"/>
              </a:rPr>
              <a:t>JOIN</a:t>
            </a:r>
            <a:r>
              <a:rPr kumimoji="0" lang="en-US" sz="2000" dirty="0">
                <a:latin typeface="Lucida Sans Typewriter" pitchFamily="49" charset="0"/>
                <a:ea typeface="+mn-ea"/>
              </a:rPr>
              <a:t> Table2</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       ON &lt;</a:t>
            </a:r>
            <a:r>
              <a:rPr kumimoji="0" lang="en-US" sz="2000" dirty="0" err="1">
                <a:latin typeface="Lucida Sans Typewriter" pitchFamily="49" charset="0"/>
                <a:ea typeface="+mn-ea"/>
              </a:rPr>
              <a:t>on_predicate</a:t>
            </a:r>
            <a:r>
              <a:rPr kumimoji="0" lang="en-US" sz="2000" dirty="0">
                <a:latin typeface="Lucida Sans Typewriter" pitchFamily="49" charset="0"/>
                <a:ea typeface="+mn-ea"/>
              </a:rPr>
              <a:t>&gt;</a:t>
            </a:r>
          </a:p>
        </p:txBody>
      </p:sp>
      <p:pic>
        <p:nvPicPr>
          <p:cNvPr id="5" name="圖片 7">
            <a:extLst>
              <a:ext uri="{FF2B5EF4-FFF2-40B4-BE49-F238E27FC236}">
                <a16:creationId xmlns:a16="http://schemas.microsoft.com/office/drawing/2014/main" id="{A255E40D-9E9D-439D-BFB8-4093F6E47BED}"/>
              </a:ext>
            </a:extLst>
          </p:cNvPr>
          <p:cNvPicPr>
            <a:picLocks noChangeAspect="1"/>
          </p:cNvPicPr>
          <p:nvPr/>
        </p:nvPicPr>
        <p:blipFill>
          <a:blip r:embed="rId2"/>
          <a:srcRect/>
          <a:stretch>
            <a:fillRect/>
          </a:stretch>
        </p:blipFill>
        <p:spPr bwMode="auto">
          <a:xfrm>
            <a:off x="8049543" y="2924944"/>
            <a:ext cx="566737" cy="566738"/>
          </a:xfrm>
          <a:prstGeom prst="rect">
            <a:avLst/>
          </a:prstGeom>
          <a:noFill/>
          <a:ln w="9525">
            <a:noFill/>
            <a:miter lim="800000"/>
            <a:headEnd/>
            <a:tailEnd/>
          </a:ln>
        </p:spPr>
      </p:pic>
      <p:sp>
        <p:nvSpPr>
          <p:cNvPr id="6" name="AutoShape 3">
            <a:extLst>
              <a:ext uri="{FF2B5EF4-FFF2-40B4-BE49-F238E27FC236}">
                <a16:creationId xmlns:a16="http://schemas.microsoft.com/office/drawing/2014/main" id="{85E0DC8F-C0BD-4502-AAD2-1EBFDAEB92C4}"/>
              </a:ext>
            </a:extLst>
          </p:cNvPr>
          <p:cNvSpPr>
            <a:spLocks noChangeArrowheads="1"/>
          </p:cNvSpPr>
          <p:nvPr/>
        </p:nvSpPr>
        <p:spPr bwMode="auto">
          <a:xfrm>
            <a:off x="2179676" y="5373216"/>
            <a:ext cx="6256338" cy="985838"/>
          </a:xfrm>
          <a:prstGeom prst="roundRect">
            <a:avLst>
              <a:gd name="adj" fmla="val 1158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Table1, Table2</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WHERE  &lt;where_predicate&gt;</a:t>
            </a:r>
          </a:p>
        </p:txBody>
      </p:sp>
    </p:spTree>
    <p:extLst>
      <p:ext uri="{BB962C8B-B14F-4D97-AF65-F5344CB8AC3E}">
        <p14:creationId xmlns:p14="http://schemas.microsoft.com/office/powerpoint/2010/main" val="17646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AEF1FD9-CE27-4B10-9E6D-57F40DE10B6A}"/>
              </a:ext>
            </a:extLst>
          </p:cNvPr>
          <p:cNvSpPr>
            <a:spLocks noGrp="1"/>
          </p:cNvSpPr>
          <p:nvPr>
            <p:ph type="body" sz="quarter" idx="12"/>
          </p:nvPr>
        </p:nvSpPr>
        <p:spPr/>
        <p:txBody>
          <a:bodyPr/>
          <a:lstStyle/>
          <a:p>
            <a:r>
              <a:rPr lang="en-US" altLang="zh-TW" dirty="0">
                <a:latin typeface="+mj-ea"/>
                <a:ea typeface="+mj-ea"/>
              </a:rPr>
              <a:t>Querying with Inner Joins </a:t>
            </a:r>
            <a:endParaRPr lang="zh-TW" altLang="en-US" dirty="0"/>
          </a:p>
          <a:p>
            <a:endParaRPr lang="zh-TW" altLang="en-US" dirty="0"/>
          </a:p>
        </p:txBody>
      </p:sp>
      <p:sp>
        <p:nvSpPr>
          <p:cNvPr id="3" name="內容版面配置區 2">
            <a:extLst>
              <a:ext uri="{FF2B5EF4-FFF2-40B4-BE49-F238E27FC236}">
                <a16:creationId xmlns:a16="http://schemas.microsoft.com/office/drawing/2014/main" id="{4332ED40-CE5C-48BE-825E-2CEEDF57B2B0}"/>
              </a:ext>
            </a:extLst>
          </p:cNvPr>
          <p:cNvSpPr>
            <a:spLocks noGrp="1"/>
          </p:cNvSpPr>
          <p:nvPr>
            <p:ph idx="4294967295"/>
          </p:nvPr>
        </p:nvSpPr>
        <p:spPr>
          <a:xfrm>
            <a:off x="838200" y="1825625"/>
            <a:ext cx="10515600" cy="4351338"/>
          </a:xfrm>
          <a:prstGeom prst="rect">
            <a:avLst/>
          </a:prstGeom>
        </p:spPr>
        <p:txBody>
          <a:bodyPr/>
          <a:lstStyle/>
          <a:p>
            <a:r>
              <a:rPr lang="zh-TW" altLang="en-US" sz="2400" dirty="0"/>
              <a:t>只有一個 </a:t>
            </a:r>
            <a:r>
              <a:rPr lang="en-US" altLang="zh-TW" sz="2400" dirty="0"/>
              <a:t>join </a:t>
            </a:r>
            <a:r>
              <a:rPr lang="zh-TW" altLang="en-US" sz="2400" dirty="0"/>
              <a:t>條件</a:t>
            </a:r>
            <a:endParaRPr lang="en-US" altLang="zh-TW" sz="2400" dirty="0"/>
          </a:p>
          <a:p>
            <a:endParaRPr lang="en-US" altLang="zh-TW" sz="2400" dirty="0"/>
          </a:p>
          <a:p>
            <a:endParaRPr lang="en-US" altLang="zh-TW" sz="2400" dirty="0"/>
          </a:p>
          <a:p>
            <a:endParaRPr lang="en-US" altLang="zh-TW" sz="2400" dirty="0"/>
          </a:p>
          <a:p>
            <a:r>
              <a:rPr lang="zh-TW" altLang="en-US" sz="2400" dirty="0"/>
              <a:t>多個 </a:t>
            </a:r>
            <a:r>
              <a:rPr lang="en-US" altLang="zh-TW" sz="2400" dirty="0"/>
              <a:t>join </a:t>
            </a:r>
            <a:r>
              <a:rPr lang="zh-TW" altLang="en-US" sz="2400" dirty="0"/>
              <a:t>條件</a:t>
            </a:r>
            <a:endParaRPr lang="en-US" altLang="zh-TW" sz="2400" dirty="0"/>
          </a:p>
          <a:p>
            <a:endParaRPr lang="en-US" altLang="zh-TW" sz="2400" dirty="0"/>
          </a:p>
          <a:p>
            <a:endParaRPr lang="zh-TW" altLang="en-US" sz="2400" dirty="0"/>
          </a:p>
        </p:txBody>
      </p:sp>
      <p:sp>
        <p:nvSpPr>
          <p:cNvPr id="4" name="AutoShape 3">
            <a:extLst>
              <a:ext uri="{FF2B5EF4-FFF2-40B4-BE49-F238E27FC236}">
                <a16:creationId xmlns:a16="http://schemas.microsoft.com/office/drawing/2014/main" id="{8C4A24B2-B509-43B5-8F78-45232A039667}"/>
              </a:ext>
            </a:extLst>
          </p:cNvPr>
          <p:cNvSpPr>
            <a:spLocks noChangeArrowheads="1"/>
          </p:cNvSpPr>
          <p:nvPr/>
        </p:nvSpPr>
        <p:spPr bwMode="auto">
          <a:xfrm>
            <a:off x="4011976" y="2348880"/>
            <a:ext cx="6256337" cy="124618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a:t>
            </a:r>
            <a:r>
              <a:rPr kumimoji="0" lang="en-US" sz="2000" dirty="0" err="1">
                <a:latin typeface="Lucida Sans Typewriter" pitchFamily="49" charset="0"/>
                <a:ea typeface="+mn-ea"/>
              </a:rPr>
              <a:t>Production.Categories</a:t>
            </a:r>
            <a:r>
              <a:rPr kumimoji="0" lang="en-US" sz="2000" dirty="0">
                <a:latin typeface="Lucida Sans Typewriter" pitchFamily="49" charset="0"/>
                <a:ea typeface="+mn-ea"/>
              </a:rPr>
              <a:t> AS C </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	</a:t>
            </a:r>
            <a:r>
              <a:rPr kumimoji="0" lang="en-US" sz="2000" dirty="0">
                <a:solidFill>
                  <a:srgbClr val="FF0000"/>
                </a:solidFill>
                <a:latin typeface="Lucida Sans Typewriter" pitchFamily="49" charset="0"/>
                <a:ea typeface="+mn-ea"/>
              </a:rPr>
              <a:t>JOIN</a:t>
            </a:r>
            <a:r>
              <a:rPr kumimoji="0" lang="en-US" sz="2000" dirty="0">
                <a:latin typeface="Lucida Sans Typewriter" pitchFamily="49" charset="0"/>
                <a:ea typeface="+mn-ea"/>
              </a:rPr>
              <a:t> </a:t>
            </a:r>
            <a:r>
              <a:rPr kumimoji="0" lang="en-US" sz="2000" dirty="0" err="1">
                <a:latin typeface="Lucida Sans Typewriter" pitchFamily="49" charset="0"/>
                <a:ea typeface="+mn-ea"/>
              </a:rPr>
              <a:t>Production.Products</a:t>
            </a:r>
            <a:r>
              <a:rPr kumimoji="0" lang="en-US" sz="2000" dirty="0">
                <a:latin typeface="Lucida Sans Typewriter" pitchFamily="49" charset="0"/>
                <a:ea typeface="+mn-ea"/>
              </a:rPr>
              <a:t> AS P</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		</a:t>
            </a:r>
            <a:r>
              <a:rPr kumimoji="0" lang="en-US" sz="2000" dirty="0">
                <a:solidFill>
                  <a:srgbClr val="FF0000"/>
                </a:solidFill>
                <a:latin typeface="Lucida Sans Typewriter" pitchFamily="49" charset="0"/>
                <a:ea typeface="+mn-ea"/>
              </a:rPr>
              <a:t>ON</a:t>
            </a:r>
            <a:r>
              <a:rPr kumimoji="0" lang="en-US" sz="2000" dirty="0">
                <a:latin typeface="Lucida Sans Typewriter" pitchFamily="49" charset="0"/>
                <a:ea typeface="+mn-ea"/>
              </a:rPr>
              <a:t> </a:t>
            </a:r>
            <a:r>
              <a:rPr kumimoji="0" lang="en-US" sz="2000" dirty="0" err="1">
                <a:latin typeface="Lucida Sans Typewriter" pitchFamily="49" charset="0"/>
                <a:ea typeface="+mn-ea"/>
              </a:rPr>
              <a:t>C.categoryid</a:t>
            </a:r>
            <a:r>
              <a:rPr kumimoji="0" lang="en-US" sz="2000" dirty="0">
                <a:latin typeface="Lucida Sans Typewriter" pitchFamily="49" charset="0"/>
                <a:ea typeface="+mn-ea"/>
              </a:rPr>
              <a:t> = </a:t>
            </a:r>
            <a:r>
              <a:rPr kumimoji="0" lang="en-US" sz="2000" dirty="0" err="1">
                <a:latin typeface="Lucida Sans Typewriter" pitchFamily="49" charset="0"/>
                <a:ea typeface="+mn-ea"/>
              </a:rPr>
              <a:t>P.categoryid</a:t>
            </a:r>
            <a:r>
              <a:rPr kumimoji="0" lang="en-US" sz="2000" dirty="0">
                <a:latin typeface="Lucida Sans Typewriter" pitchFamily="49" charset="0"/>
                <a:ea typeface="+mn-ea"/>
              </a:rPr>
              <a:t>;</a:t>
            </a:r>
          </a:p>
        </p:txBody>
      </p:sp>
      <p:sp>
        <p:nvSpPr>
          <p:cNvPr id="5" name="AutoShape 3">
            <a:extLst>
              <a:ext uri="{FF2B5EF4-FFF2-40B4-BE49-F238E27FC236}">
                <a16:creationId xmlns:a16="http://schemas.microsoft.com/office/drawing/2014/main" id="{AA161F2A-03BE-40E3-8696-8303132434D4}"/>
              </a:ext>
            </a:extLst>
          </p:cNvPr>
          <p:cNvSpPr>
            <a:spLocks noChangeArrowheads="1"/>
          </p:cNvSpPr>
          <p:nvPr/>
        </p:nvSpPr>
        <p:spPr bwMode="auto">
          <a:xfrm>
            <a:off x="4007768" y="4221088"/>
            <a:ext cx="6256337" cy="210978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 List cities and countries where both -- customers and employees live</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r>
              <a:rPr kumimoji="0" lang="en-US" sz="2000" dirty="0">
                <a:solidFill>
                  <a:srgbClr val="FF0000"/>
                </a:solidFill>
                <a:latin typeface="Lucida Sans Typewriter" pitchFamily="49" charset="0"/>
                <a:ea typeface="+mn-ea"/>
              </a:rPr>
              <a:t>DISTINCT</a:t>
            </a:r>
            <a:r>
              <a:rPr kumimoji="0" lang="en-US" sz="2000" dirty="0">
                <a:latin typeface="Lucida Sans Typewriter" pitchFamily="49" charset="0"/>
                <a:ea typeface="+mn-ea"/>
              </a:rPr>
              <a:t> </a:t>
            </a:r>
            <a:r>
              <a:rPr kumimoji="0" lang="en-US" sz="2000" dirty="0" err="1">
                <a:latin typeface="Lucida Sans Typewriter" pitchFamily="49" charset="0"/>
                <a:ea typeface="+mn-ea"/>
              </a:rPr>
              <a:t>e.city</a:t>
            </a:r>
            <a:r>
              <a:rPr kumimoji="0" lang="en-US" sz="2000" dirty="0">
                <a:latin typeface="Lucida Sans Typewriter" pitchFamily="49" charset="0"/>
                <a:ea typeface="+mn-ea"/>
              </a:rPr>
              <a:t>, </a:t>
            </a:r>
            <a:r>
              <a:rPr kumimoji="0" lang="en-US" sz="2000" dirty="0" err="1">
                <a:latin typeface="Lucida Sans Typewriter" pitchFamily="49" charset="0"/>
                <a:ea typeface="+mn-ea"/>
              </a:rPr>
              <a:t>e.country</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a:t>
            </a:r>
            <a:r>
              <a:rPr kumimoji="0" lang="en-US" sz="2000" dirty="0" err="1">
                <a:latin typeface="Lucida Sans Typewriter" pitchFamily="49" charset="0"/>
                <a:ea typeface="+mn-ea"/>
              </a:rPr>
              <a:t>Sales.Customers</a:t>
            </a:r>
            <a:r>
              <a:rPr kumimoji="0" lang="en-US" sz="2000" dirty="0">
                <a:latin typeface="Lucida Sans Typewriter" pitchFamily="49" charset="0"/>
                <a:ea typeface="+mn-ea"/>
              </a:rPr>
              <a:t> AS c 	</a:t>
            </a:r>
          </a:p>
          <a:p>
            <a:pPr defTabSz="457200" fontAlgn="auto">
              <a:lnSpc>
                <a:spcPct val="90000"/>
              </a:lnSpc>
              <a:spcBef>
                <a:spcPts val="0"/>
              </a:spcBef>
              <a:spcAft>
                <a:spcPts val="0"/>
              </a:spcAft>
              <a:tabLst>
                <a:tab pos="457200" algn="l"/>
              </a:tabLst>
              <a:defRPr/>
            </a:pPr>
            <a:r>
              <a:rPr kumimoji="0" lang="en-US" sz="2000" dirty="0">
                <a:solidFill>
                  <a:srgbClr val="FF0000"/>
                </a:solidFill>
                <a:latin typeface="Lucida Sans Typewriter" pitchFamily="49" charset="0"/>
                <a:ea typeface="+mn-ea"/>
              </a:rPr>
              <a:t>JOIN</a:t>
            </a:r>
            <a:r>
              <a:rPr kumimoji="0" lang="en-US" sz="2000" dirty="0">
                <a:latin typeface="Lucida Sans Typewriter" pitchFamily="49" charset="0"/>
                <a:ea typeface="+mn-ea"/>
              </a:rPr>
              <a:t> 	</a:t>
            </a:r>
            <a:r>
              <a:rPr kumimoji="0" lang="en-US" sz="2000" dirty="0" err="1">
                <a:latin typeface="Lucida Sans Typewriter" pitchFamily="49" charset="0"/>
                <a:ea typeface="+mn-ea"/>
              </a:rPr>
              <a:t>HR.Employees</a:t>
            </a:r>
            <a:r>
              <a:rPr kumimoji="0" lang="en-US" sz="2000" dirty="0">
                <a:latin typeface="Lucida Sans Typewriter" pitchFamily="49" charset="0"/>
                <a:ea typeface="+mn-ea"/>
              </a:rPr>
              <a:t> AS e </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	</a:t>
            </a:r>
            <a:r>
              <a:rPr kumimoji="0" lang="en-US" sz="2000" dirty="0">
                <a:solidFill>
                  <a:srgbClr val="FF0000"/>
                </a:solidFill>
                <a:latin typeface="Lucida Sans Typewriter" pitchFamily="49" charset="0"/>
                <a:ea typeface="+mn-ea"/>
              </a:rPr>
              <a:t>ON</a:t>
            </a:r>
            <a:r>
              <a:rPr kumimoji="0" lang="en-US" sz="2000" dirty="0">
                <a:latin typeface="Lucida Sans Typewriter" pitchFamily="49" charset="0"/>
                <a:ea typeface="+mn-ea"/>
              </a:rPr>
              <a:t>	</a:t>
            </a:r>
            <a:r>
              <a:rPr kumimoji="0" lang="en-US" sz="2000" dirty="0" err="1">
                <a:latin typeface="Lucida Sans Typewriter" pitchFamily="49" charset="0"/>
                <a:ea typeface="+mn-ea"/>
              </a:rPr>
              <a:t>c.city</a:t>
            </a:r>
            <a:r>
              <a:rPr kumimoji="0" lang="en-US" sz="2000" dirty="0">
                <a:latin typeface="Lucida Sans Typewriter" pitchFamily="49" charset="0"/>
                <a:ea typeface="+mn-ea"/>
              </a:rPr>
              <a:t> = </a:t>
            </a:r>
            <a:r>
              <a:rPr kumimoji="0" lang="en-US" sz="2000" dirty="0" err="1">
                <a:latin typeface="Lucida Sans Typewriter" pitchFamily="49" charset="0"/>
                <a:ea typeface="+mn-ea"/>
              </a:rPr>
              <a:t>e.city</a:t>
            </a:r>
            <a:r>
              <a:rPr kumimoji="0" lang="en-US" sz="2000" dirty="0">
                <a:latin typeface="Lucida Sans Typewriter" pitchFamily="49" charset="0"/>
                <a:ea typeface="+mn-ea"/>
              </a:rPr>
              <a:t> AND</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	</a:t>
            </a:r>
            <a:r>
              <a:rPr kumimoji="0" lang="en-US" sz="2000" dirty="0" err="1">
                <a:latin typeface="Lucida Sans Typewriter" pitchFamily="49" charset="0"/>
                <a:ea typeface="+mn-ea"/>
              </a:rPr>
              <a:t>c.country</a:t>
            </a:r>
            <a:r>
              <a:rPr kumimoji="0" lang="en-US" sz="2000" dirty="0">
                <a:latin typeface="Lucida Sans Typewriter" pitchFamily="49" charset="0"/>
                <a:ea typeface="+mn-ea"/>
              </a:rPr>
              <a:t> = </a:t>
            </a:r>
            <a:r>
              <a:rPr kumimoji="0" lang="en-US" sz="2000" dirty="0" err="1">
                <a:latin typeface="Lucida Sans Typewriter" pitchFamily="49" charset="0"/>
                <a:ea typeface="+mn-ea"/>
              </a:rPr>
              <a:t>e.country</a:t>
            </a:r>
            <a:r>
              <a:rPr kumimoji="0" lang="en-US" sz="2000" dirty="0">
                <a:latin typeface="Lucida Sans Typewriter" pitchFamily="49" charset="0"/>
                <a:ea typeface="+mn-ea"/>
              </a:rPr>
              <a:t>;</a:t>
            </a:r>
          </a:p>
        </p:txBody>
      </p:sp>
      <p:sp>
        <p:nvSpPr>
          <p:cNvPr id="6" name="矩形 5">
            <a:extLst>
              <a:ext uri="{FF2B5EF4-FFF2-40B4-BE49-F238E27FC236}">
                <a16:creationId xmlns:a16="http://schemas.microsoft.com/office/drawing/2014/main" id="{52B1BA18-93A1-4A66-86A3-1CAAB8368BBC}"/>
              </a:ext>
            </a:extLst>
          </p:cNvPr>
          <p:cNvSpPr/>
          <p:nvPr/>
        </p:nvSpPr>
        <p:spPr>
          <a:xfrm>
            <a:off x="4799856" y="3219586"/>
            <a:ext cx="4894263" cy="301625"/>
          </a:xfrm>
          <a:prstGeom prst="rect">
            <a:avLst/>
          </a:prstGeom>
          <a:noFill/>
          <a:ln w="38100"/>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kumimoji="0" lang="zh-TW" altLang="en-US"/>
          </a:p>
        </p:txBody>
      </p:sp>
      <p:sp>
        <p:nvSpPr>
          <p:cNvPr id="7" name="矩形 6">
            <a:extLst>
              <a:ext uri="{FF2B5EF4-FFF2-40B4-BE49-F238E27FC236}">
                <a16:creationId xmlns:a16="http://schemas.microsoft.com/office/drawing/2014/main" id="{8D77C7E9-03A3-4123-984F-08C14F77D8C6}"/>
              </a:ext>
            </a:extLst>
          </p:cNvPr>
          <p:cNvSpPr/>
          <p:nvPr/>
        </p:nvSpPr>
        <p:spPr>
          <a:xfrm>
            <a:off x="4439817" y="5661979"/>
            <a:ext cx="3744416" cy="575333"/>
          </a:xfrm>
          <a:prstGeom prst="rect">
            <a:avLst/>
          </a:prstGeom>
          <a:noFill/>
          <a:ln w="38100"/>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kumimoji="0" lang="zh-TW" altLang="en-US"/>
          </a:p>
        </p:txBody>
      </p:sp>
    </p:spTree>
    <p:extLst>
      <p:ext uri="{BB962C8B-B14F-4D97-AF65-F5344CB8AC3E}">
        <p14:creationId xmlns:p14="http://schemas.microsoft.com/office/powerpoint/2010/main" val="333327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2CD3DDF6-4252-42E2-A7D2-7DE4647DDF05}"/>
              </a:ext>
            </a:extLst>
          </p:cNvPr>
          <p:cNvSpPr>
            <a:spLocks noGrp="1"/>
          </p:cNvSpPr>
          <p:nvPr>
            <p:ph type="body" sz="quarter" idx="12"/>
          </p:nvPr>
        </p:nvSpPr>
        <p:spPr>
          <a:prstGeom prst="rect">
            <a:avLst/>
          </a:prstGeom>
        </p:spPr>
        <p:txBody>
          <a:bodyPr/>
          <a:lstStyle/>
          <a:p>
            <a:r>
              <a:rPr lang="en-US" altLang="zh-TW">
                <a:latin typeface="+mj-ea"/>
                <a:ea typeface="+mj-ea"/>
              </a:rPr>
              <a:t>Querying with Outer Join</a:t>
            </a:r>
            <a:endParaRPr lang="zh-TW" altLang="en-US"/>
          </a:p>
        </p:txBody>
      </p:sp>
      <p:sp>
        <p:nvSpPr>
          <p:cNvPr id="5" name="內容版面配置區 4">
            <a:extLst>
              <a:ext uri="{FF2B5EF4-FFF2-40B4-BE49-F238E27FC236}">
                <a16:creationId xmlns:a16="http://schemas.microsoft.com/office/drawing/2014/main" id="{3523A796-6255-4302-BB66-BF3A76F265B3}"/>
              </a:ext>
            </a:extLst>
          </p:cNvPr>
          <p:cNvSpPr>
            <a:spLocks noGrp="1"/>
          </p:cNvSpPr>
          <p:nvPr>
            <p:ph idx="4294967295"/>
          </p:nvPr>
        </p:nvSpPr>
        <p:spPr>
          <a:xfrm>
            <a:off x="838200" y="1825625"/>
            <a:ext cx="10515600" cy="4351338"/>
          </a:xfrm>
          <a:prstGeom prst="rect">
            <a:avLst/>
          </a:prstGeom>
        </p:spPr>
        <p:txBody>
          <a:bodyPr/>
          <a:lstStyle/>
          <a:p>
            <a:r>
              <a:rPr lang="zh-TW" altLang="en-US" sz="2400" dirty="0"/>
              <a:t>列出</a:t>
            </a:r>
            <a:r>
              <a:rPr lang="zh-TW" altLang="en-US" sz="2400" dirty="0">
                <a:solidFill>
                  <a:srgbClr val="FF0000"/>
                </a:solidFill>
              </a:rPr>
              <a:t>所有客戶</a:t>
            </a:r>
            <a:r>
              <a:rPr lang="zh-TW" altLang="en-US" sz="2400" dirty="0"/>
              <a:t>的訂單</a:t>
            </a:r>
            <a:r>
              <a:rPr lang="en-US" altLang="zh-TW" sz="2400" dirty="0"/>
              <a:t>(</a:t>
            </a:r>
            <a:r>
              <a:rPr lang="zh-TW" altLang="en-US" sz="2400" dirty="0"/>
              <a:t>不管有沒有訂單</a:t>
            </a:r>
            <a:r>
              <a:rPr lang="en-US" altLang="zh-TW" sz="2400" dirty="0"/>
              <a:t>):</a:t>
            </a:r>
          </a:p>
          <a:p>
            <a:endParaRPr lang="en-US" altLang="zh-TW" sz="2400" dirty="0"/>
          </a:p>
          <a:p>
            <a:endParaRPr lang="en-US" altLang="zh-TW" sz="2400" dirty="0"/>
          </a:p>
          <a:p>
            <a:endParaRPr lang="en-US" altLang="zh-TW" sz="2400" dirty="0"/>
          </a:p>
          <a:p>
            <a:endParaRPr lang="en-US" altLang="zh-TW" sz="2400" dirty="0"/>
          </a:p>
          <a:p>
            <a:r>
              <a:rPr lang="zh-TW" altLang="en-US" sz="2400" dirty="0"/>
              <a:t>找出哪些客戶沒有訂單 </a:t>
            </a:r>
            <a:r>
              <a:rPr lang="en-US" altLang="zh-TW" sz="2400" dirty="0"/>
              <a:t>(outer</a:t>
            </a:r>
            <a:r>
              <a:rPr lang="zh-TW" altLang="en-US" sz="2400" dirty="0"/>
              <a:t>可省略</a:t>
            </a:r>
            <a:r>
              <a:rPr lang="en-US" altLang="zh-TW" sz="2400" dirty="0"/>
              <a:t>):</a:t>
            </a:r>
          </a:p>
          <a:p>
            <a:endParaRPr lang="en-US" altLang="zh-TW" sz="2400" dirty="0"/>
          </a:p>
          <a:p>
            <a:endParaRPr lang="zh-TW" altLang="en-US" sz="2400" dirty="0"/>
          </a:p>
        </p:txBody>
      </p:sp>
      <p:sp>
        <p:nvSpPr>
          <p:cNvPr id="6" name="AutoShape 3">
            <a:extLst>
              <a:ext uri="{FF2B5EF4-FFF2-40B4-BE49-F238E27FC236}">
                <a16:creationId xmlns:a16="http://schemas.microsoft.com/office/drawing/2014/main" id="{6F6B4951-AD90-42C2-ADDC-17FD609C382C}"/>
              </a:ext>
            </a:extLst>
          </p:cNvPr>
          <p:cNvSpPr>
            <a:spLocks noChangeArrowheads="1"/>
          </p:cNvSpPr>
          <p:nvPr/>
        </p:nvSpPr>
        <p:spPr bwMode="auto">
          <a:xfrm>
            <a:off x="1189038" y="2255515"/>
            <a:ext cx="6256337" cy="153352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c.custid, c.contactname, 	</a:t>
            </a:r>
            <a:r>
              <a:rPr kumimoji="0" lang="en-US" sz="2000" err="1">
                <a:latin typeface="Lucida Sans Typewriter" pitchFamily="49" charset="0"/>
                <a:ea typeface="+mn-ea"/>
              </a:rPr>
              <a:t>o.orderid</a:t>
            </a:r>
            <a:r>
              <a:rPr kumimoji="0" lang="en-US" sz="2000">
                <a:latin typeface="Lucida Sans Typewriter" pitchFamily="49" charset="0"/>
                <a:ea typeface="+mn-ea"/>
              </a:rPr>
              <a:t>, o.orderdate</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Sales.Customers AS C </a:t>
            </a:r>
          </a:p>
          <a:p>
            <a:pPr defTabSz="457200" fontAlgn="auto">
              <a:lnSpc>
                <a:spcPct val="90000"/>
              </a:lnSpc>
              <a:spcBef>
                <a:spcPts val="0"/>
              </a:spcBef>
              <a:spcAft>
                <a:spcPts val="0"/>
              </a:spcAft>
              <a:tabLst>
                <a:tab pos="457200" algn="l"/>
              </a:tabLst>
              <a:defRPr/>
            </a:pPr>
            <a:r>
              <a:rPr kumimoji="0" lang="en-US" sz="2000">
                <a:solidFill>
                  <a:srgbClr val="FF0000"/>
                </a:solidFill>
                <a:latin typeface="Lucida Sans Typewriter" pitchFamily="49" charset="0"/>
                <a:ea typeface="+mn-ea"/>
              </a:rPr>
              <a:t>LEFT OUTER JOIN</a:t>
            </a:r>
            <a:r>
              <a:rPr kumimoji="0" lang="en-US" sz="2000">
                <a:latin typeface="Lucida Sans Typewriter" pitchFamily="49" charset="0"/>
                <a:ea typeface="+mn-ea"/>
              </a:rPr>
              <a:t> Sales.Orders AS O</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	ON c.custid = o.custid;</a:t>
            </a:r>
          </a:p>
        </p:txBody>
      </p:sp>
      <p:sp>
        <p:nvSpPr>
          <p:cNvPr id="7" name="AutoShape 3">
            <a:extLst>
              <a:ext uri="{FF2B5EF4-FFF2-40B4-BE49-F238E27FC236}">
                <a16:creationId xmlns:a16="http://schemas.microsoft.com/office/drawing/2014/main" id="{B2E878C4-90CE-4D22-8019-5C5040B21000}"/>
              </a:ext>
            </a:extLst>
          </p:cNvPr>
          <p:cNvSpPr>
            <a:spLocks noChangeArrowheads="1"/>
          </p:cNvSpPr>
          <p:nvPr/>
        </p:nvSpPr>
        <p:spPr bwMode="auto">
          <a:xfrm>
            <a:off x="1189038" y="4509120"/>
            <a:ext cx="6256337" cy="18224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r>
              <a:rPr kumimoji="0" lang="en-US" sz="2000" dirty="0" err="1">
                <a:latin typeface="Lucida Sans Typewriter" pitchFamily="49" charset="0"/>
                <a:ea typeface="+mn-ea"/>
              </a:rPr>
              <a:t>c.custid</a:t>
            </a:r>
            <a:r>
              <a:rPr kumimoji="0" lang="en-US" sz="2000" dirty="0">
                <a:latin typeface="Lucida Sans Typewriter" pitchFamily="49" charset="0"/>
                <a:ea typeface="+mn-ea"/>
              </a:rPr>
              <a:t>, </a:t>
            </a:r>
            <a:r>
              <a:rPr kumimoji="0" lang="en-US" sz="2000" dirty="0" err="1">
                <a:latin typeface="Lucida Sans Typewriter" pitchFamily="49" charset="0"/>
                <a:ea typeface="+mn-ea"/>
              </a:rPr>
              <a:t>c.contactname</a:t>
            </a:r>
            <a:r>
              <a:rPr kumimoji="0" lang="en-US" sz="2000" dirty="0">
                <a:latin typeface="Lucida Sans Typewriter" pitchFamily="49" charset="0"/>
                <a:ea typeface="+mn-ea"/>
              </a:rPr>
              <a:t>, 	</a:t>
            </a:r>
            <a:r>
              <a:rPr kumimoji="0" lang="en-US" sz="2000" dirty="0" err="1">
                <a:latin typeface="Lucida Sans Typewriter" pitchFamily="49" charset="0"/>
                <a:ea typeface="+mn-ea"/>
              </a:rPr>
              <a:t>o.orderid</a:t>
            </a:r>
            <a:r>
              <a:rPr kumimoji="0" lang="en-US" sz="2000" dirty="0">
                <a:latin typeface="Lucida Sans Typewriter" pitchFamily="49" charset="0"/>
                <a:ea typeface="+mn-ea"/>
              </a:rPr>
              <a:t>, </a:t>
            </a:r>
            <a:r>
              <a:rPr kumimoji="0" lang="en-US" sz="2000" dirty="0" err="1">
                <a:latin typeface="Lucida Sans Typewriter" pitchFamily="49" charset="0"/>
                <a:ea typeface="+mn-ea"/>
              </a:rPr>
              <a:t>o.orderdate</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a:t>
            </a:r>
            <a:r>
              <a:rPr kumimoji="0" lang="en-US" sz="2000" dirty="0" err="1">
                <a:latin typeface="Lucida Sans Typewriter" pitchFamily="49" charset="0"/>
                <a:ea typeface="+mn-ea"/>
              </a:rPr>
              <a:t>Sales.Customers</a:t>
            </a:r>
            <a:r>
              <a:rPr kumimoji="0" lang="en-US" sz="2000" dirty="0">
                <a:latin typeface="Lucida Sans Typewriter" pitchFamily="49" charset="0"/>
                <a:ea typeface="+mn-ea"/>
              </a:rPr>
              <a:t> AS C </a:t>
            </a:r>
          </a:p>
          <a:p>
            <a:pPr defTabSz="457200" fontAlgn="auto">
              <a:lnSpc>
                <a:spcPct val="90000"/>
              </a:lnSpc>
              <a:spcBef>
                <a:spcPts val="0"/>
              </a:spcBef>
              <a:spcAft>
                <a:spcPts val="0"/>
              </a:spcAft>
              <a:tabLst>
                <a:tab pos="457200" algn="l"/>
              </a:tabLst>
              <a:defRPr/>
            </a:pPr>
            <a:r>
              <a:rPr kumimoji="0" lang="en-US" sz="2000" dirty="0">
                <a:solidFill>
                  <a:srgbClr val="FF0000"/>
                </a:solidFill>
                <a:latin typeface="Lucida Sans Typewriter" pitchFamily="49" charset="0"/>
                <a:ea typeface="+mn-ea"/>
              </a:rPr>
              <a:t>LEFT OUTER JOIN</a:t>
            </a:r>
            <a:r>
              <a:rPr kumimoji="0" lang="en-US" sz="2000" dirty="0">
                <a:latin typeface="Lucida Sans Typewriter" pitchFamily="49" charset="0"/>
                <a:ea typeface="+mn-ea"/>
              </a:rPr>
              <a:t> </a:t>
            </a:r>
            <a:r>
              <a:rPr kumimoji="0" lang="en-US" sz="2000" dirty="0" err="1">
                <a:latin typeface="Lucida Sans Typewriter" pitchFamily="49" charset="0"/>
                <a:ea typeface="+mn-ea"/>
              </a:rPr>
              <a:t>Sales.Orders</a:t>
            </a:r>
            <a:r>
              <a:rPr kumimoji="0" lang="en-US" sz="2000" dirty="0">
                <a:latin typeface="Lucida Sans Typewriter" pitchFamily="49" charset="0"/>
                <a:ea typeface="+mn-ea"/>
              </a:rPr>
              <a:t> AS O</a:t>
            </a: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	ON </a:t>
            </a:r>
            <a:r>
              <a:rPr kumimoji="0" lang="en-US" sz="2000" dirty="0" err="1">
                <a:latin typeface="Lucida Sans Typewriter" pitchFamily="49" charset="0"/>
                <a:ea typeface="+mn-ea"/>
              </a:rPr>
              <a:t>c.custid</a:t>
            </a:r>
            <a:r>
              <a:rPr kumimoji="0" lang="en-US" sz="2000" dirty="0">
                <a:latin typeface="Lucida Sans Typewriter" pitchFamily="49" charset="0"/>
                <a:ea typeface="+mn-ea"/>
              </a:rPr>
              <a:t> = </a:t>
            </a:r>
            <a:r>
              <a:rPr kumimoji="0" lang="en-US" sz="2000" dirty="0" err="1">
                <a:latin typeface="Lucida Sans Typewriter" pitchFamily="49" charset="0"/>
                <a:ea typeface="+mn-ea"/>
              </a:rPr>
              <a:t>o.custid</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solidFill>
                  <a:srgbClr val="FF0000"/>
                </a:solidFill>
                <a:latin typeface="Lucida Sans Typewriter" pitchFamily="49" charset="0"/>
                <a:ea typeface="+mn-ea"/>
              </a:rPr>
              <a:t>WHERE </a:t>
            </a:r>
            <a:r>
              <a:rPr kumimoji="0" lang="en-US" sz="2000" dirty="0" err="1">
                <a:solidFill>
                  <a:srgbClr val="FF0000"/>
                </a:solidFill>
                <a:latin typeface="Lucida Sans Typewriter" pitchFamily="49" charset="0"/>
                <a:ea typeface="+mn-ea"/>
              </a:rPr>
              <a:t>o.orderid</a:t>
            </a:r>
            <a:r>
              <a:rPr kumimoji="0" lang="en-US" sz="2000" dirty="0">
                <a:solidFill>
                  <a:srgbClr val="FF0000"/>
                </a:solidFill>
                <a:latin typeface="Lucida Sans Typewriter" pitchFamily="49" charset="0"/>
                <a:ea typeface="+mn-ea"/>
              </a:rPr>
              <a:t> IS NULL;</a:t>
            </a:r>
          </a:p>
        </p:txBody>
      </p:sp>
      <p:pic>
        <p:nvPicPr>
          <p:cNvPr id="8" name="Picture 6">
            <a:extLst>
              <a:ext uri="{FF2B5EF4-FFF2-40B4-BE49-F238E27FC236}">
                <a16:creationId xmlns:a16="http://schemas.microsoft.com/office/drawing/2014/main" id="{39EDDF68-A067-4391-B667-998A00AFBB32}"/>
              </a:ext>
            </a:extLst>
          </p:cNvPr>
          <p:cNvPicPr>
            <a:picLocks noChangeAspect="1"/>
          </p:cNvPicPr>
          <p:nvPr/>
        </p:nvPicPr>
        <p:blipFill>
          <a:blip r:embed="rId2"/>
          <a:srcRect/>
          <a:stretch>
            <a:fillRect/>
          </a:stretch>
        </p:blipFill>
        <p:spPr bwMode="auto">
          <a:xfrm>
            <a:off x="7678738" y="4635500"/>
            <a:ext cx="4276725" cy="1541463"/>
          </a:xfrm>
          <a:prstGeom prst="rect">
            <a:avLst/>
          </a:prstGeom>
          <a:noFill/>
          <a:ln w="9525">
            <a:noFill/>
            <a:miter lim="800000"/>
            <a:headEnd/>
            <a:tailEnd/>
          </a:ln>
        </p:spPr>
      </p:pic>
      <p:sp>
        <p:nvSpPr>
          <p:cNvPr id="9" name="向右箭號 7">
            <a:extLst>
              <a:ext uri="{FF2B5EF4-FFF2-40B4-BE49-F238E27FC236}">
                <a16:creationId xmlns:a16="http://schemas.microsoft.com/office/drawing/2014/main" id="{B5467510-7103-4111-AA75-5A5464CCDE40}"/>
              </a:ext>
            </a:extLst>
          </p:cNvPr>
          <p:cNvSpPr/>
          <p:nvPr/>
        </p:nvSpPr>
        <p:spPr>
          <a:xfrm>
            <a:off x="7266238" y="5400804"/>
            <a:ext cx="480110" cy="311285"/>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Tree>
    <p:extLst>
      <p:ext uri="{BB962C8B-B14F-4D97-AF65-F5344CB8AC3E}">
        <p14:creationId xmlns:p14="http://schemas.microsoft.com/office/powerpoint/2010/main" val="2353386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441B58DC-510B-471E-AC77-CB32E3E3A87D}"/>
              </a:ext>
            </a:extLst>
          </p:cNvPr>
          <p:cNvSpPr>
            <a:spLocks noGrp="1"/>
          </p:cNvSpPr>
          <p:nvPr>
            <p:ph type="body" sz="quarter" idx="12"/>
          </p:nvPr>
        </p:nvSpPr>
        <p:spPr>
          <a:prstGeom prst="rect">
            <a:avLst/>
          </a:prstGeom>
        </p:spPr>
        <p:txBody>
          <a:bodyPr/>
          <a:lstStyle/>
          <a:p>
            <a:r>
              <a:rPr lang="zh-TW" altLang="en-US">
                <a:latin typeface="+mj-ea"/>
                <a:ea typeface="+mj-ea"/>
              </a:rPr>
              <a:t>使用</a:t>
            </a:r>
            <a:r>
              <a:rPr lang="en-US" altLang="zh-TW">
                <a:latin typeface="+mj-ea"/>
                <a:ea typeface="+mj-ea"/>
              </a:rPr>
              <a:t>Join</a:t>
            </a:r>
            <a:r>
              <a:rPr lang="zh-TW" altLang="en-US">
                <a:latin typeface="+mj-ea"/>
                <a:ea typeface="+mj-ea"/>
              </a:rPr>
              <a:t>要注意的事</a:t>
            </a:r>
            <a:endParaRPr lang="zh-TW" altLang="en-US"/>
          </a:p>
        </p:txBody>
      </p:sp>
      <p:sp>
        <p:nvSpPr>
          <p:cNvPr id="6" name="內容版面配置區 5">
            <a:extLst>
              <a:ext uri="{FF2B5EF4-FFF2-40B4-BE49-F238E27FC236}">
                <a16:creationId xmlns:a16="http://schemas.microsoft.com/office/drawing/2014/main" id="{4BA5A3CB-567F-42A9-B34E-0FCBAF4A9E31}"/>
              </a:ext>
            </a:extLst>
          </p:cNvPr>
          <p:cNvSpPr>
            <a:spLocks noGrp="1"/>
          </p:cNvSpPr>
          <p:nvPr>
            <p:ph idx="4294967295"/>
          </p:nvPr>
        </p:nvSpPr>
        <p:spPr>
          <a:xfrm>
            <a:off x="838200" y="1825625"/>
            <a:ext cx="10515600" cy="4351338"/>
          </a:xfrm>
          <a:prstGeom prst="rect">
            <a:avLst/>
          </a:prstGeom>
        </p:spPr>
        <p:txBody>
          <a:bodyPr/>
          <a:lstStyle/>
          <a:p>
            <a:pPr eaLnBrk="1" hangingPunct="1">
              <a:defRPr/>
            </a:pPr>
            <a:r>
              <a:rPr lang="zh-TW" altLang="en-US" sz="2400">
                <a:latin typeface="+mn-ea"/>
                <a:ea typeface="+mn-ea"/>
              </a:rPr>
              <a:t>把 </a:t>
            </a:r>
            <a:r>
              <a:rPr lang="en-US" altLang="zh-TW" sz="2400">
                <a:latin typeface="+mn-ea"/>
                <a:ea typeface="+mn-ea"/>
              </a:rPr>
              <a:t>Table</a:t>
            </a:r>
            <a:r>
              <a:rPr lang="zh-TW" altLang="en-US" sz="2400">
                <a:latin typeface="+mn-ea"/>
                <a:ea typeface="+mn-ea"/>
              </a:rPr>
              <a:t> 間要 </a:t>
            </a:r>
            <a:r>
              <a:rPr lang="en-US" altLang="zh-TW" sz="2400">
                <a:latin typeface="+mn-ea"/>
                <a:ea typeface="+mn-ea"/>
              </a:rPr>
              <a:t>matching</a:t>
            </a:r>
            <a:r>
              <a:rPr lang="zh-TW" altLang="en-US" sz="2400">
                <a:latin typeface="+mn-ea"/>
                <a:ea typeface="+mn-ea"/>
              </a:rPr>
              <a:t> 的欄位寫在 </a:t>
            </a:r>
            <a:r>
              <a:rPr lang="en-US" altLang="zh-TW" sz="2400">
                <a:latin typeface="+mn-ea"/>
                <a:ea typeface="+mn-ea"/>
              </a:rPr>
              <a:t>ON</a:t>
            </a:r>
            <a:r>
              <a:rPr lang="zh-TW" altLang="en-US" sz="2400">
                <a:latin typeface="+mn-ea"/>
                <a:ea typeface="+mn-ea"/>
              </a:rPr>
              <a:t> </a:t>
            </a:r>
            <a:endParaRPr lang="en-US" altLang="zh-TW" sz="2400">
              <a:latin typeface="+mn-ea"/>
              <a:ea typeface="+mn-ea"/>
            </a:endParaRPr>
          </a:p>
          <a:p>
            <a:pPr eaLnBrk="1" hangingPunct="1">
              <a:defRPr/>
            </a:pPr>
            <a:r>
              <a:rPr lang="zh-TW" altLang="en-US" sz="2400">
                <a:latin typeface="+mn-ea"/>
                <a:ea typeface="+mn-ea"/>
              </a:rPr>
              <a:t>要篩選資料的條件寫在 </a:t>
            </a:r>
            <a:r>
              <a:rPr lang="en-US" altLang="zh-TW" sz="2400">
                <a:latin typeface="+mn-ea"/>
                <a:ea typeface="+mn-ea"/>
              </a:rPr>
              <a:t>Where</a:t>
            </a:r>
            <a:r>
              <a:rPr lang="zh-TW" altLang="en-US" sz="2400">
                <a:latin typeface="+mn-ea"/>
                <a:ea typeface="+mn-ea"/>
              </a:rPr>
              <a:t> </a:t>
            </a:r>
            <a:endParaRPr lang="en-US" altLang="zh-TW" sz="2400">
              <a:latin typeface="+mn-ea"/>
              <a:ea typeface="+mn-ea"/>
            </a:endParaRPr>
          </a:p>
          <a:p>
            <a:pPr eaLnBrk="1" hangingPunct="1">
              <a:defRPr/>
            </a:pPr>
            <a:r>
              <a:rPr lang="en-US" altLang="zh-TW" sz="2400">
                <a:latin typeface="+mn-ea"/>
                <a:ea typeface="+mn-ea"/>
              </a:rPr>
              <a:t>Inner Join</a:t>
            </a:r>
            <a:r>
              <a:rPr lang="zh-TW" altLang="en-US" sz="2400">
                <a:latin typeface="+mn-ea"/>
                <a:ea typeface="+mn-ea"/>
              </a:rPr>
              <a:t> 的話，篩選條件在 </a:t>
            </a:r>
            <a:r>
              <a:rPr lang="en-US" altLang="zh-TW" sz="2400">
                <a:latin typeface="+mn-ea"/>
                <a:ea typeface="+mn-ea"/>
              </a:rPr>
              <a:t>ON</a:t>
            </a:r>
            <a:r>
              <a:rPr lang="zh-TW" altLang="en-US" sz="2400">
                <a:latin typeface="+mn-ea"/>
                <a:ea typeface="+mn-ea"/>
              </a:rPr>
              <a:t> 跟在 </a:t>
            </a:r>
            <a:r>
              <a:rPr lang="en-US" altLang="zh-TW" sz="2400">
                <a:latin typeface="+mn-ea"/>
                <a:ea typeface="+mn-ea"/>
              </a:rPr>
              <a:t>Where</a:t>
            </a:r>
            <a:r>
              <a:rPr lang="zh-TW" altLang="en-US" sz="2400">
                <a:latin typeface="+mn-ea"/>
                <a:ea typeface="+mn-ea"/>
              </a:rPr>
              <a:t> 是一樣的</a:t>
            </a:r>
            <a:endParaRPr lang="en-US" altLang="zh-TW" sz="2400">
              <a:latin typeface="+mn-ea"/>
              <a:ea typeface="+mn-ea"/>
            </a:endParaRPr>
          </a:p>
          <a:p>
            <a:pPr eaLnBrk="1" hangingPunct="1">
              <a:defRPr/>
            </a:pPr>
            <a:r>
              <a:rPr lang="en-US" altLang="zh-TW" sz="2400">
                <a:latin typeface="+mn-ea"/>
                <a:ea typeface="+mn-ea"/>
              </a:rPr>
              <a:t>Outer Join</a:t>
            </a:r>
            <a:r>
              <a:rPr lang="zh-TW" altLang="en-US" sz="2400">
                <a:latin typeface="+mn-ea"/>
                <a:ea typeface="+mn-ea"/>
              </a:rPr>
              <a:t> 的話，就有差別了哦</a:t>
            </a:r>
            <a:r>
              <a:rPr lang="en-US" altLang="zh-TW" sz="2400">
                <a:latin typeface="+mn-ea"/>
                <a:ea typeface="+mn-ea"/>
              </a:rPr>
              <a:t>!</a:t>
            </a:r>
            <a:endParaRPr lang="zh-TW" altLang="en-US" sz="2400"/>
          </a:p>
        </p:txBody>
      </p:sp>
      <p:sp>
        <p:nvSpPr>
          <p:cNvPr id="7" name="AutoShape 3">
            <a:extLst>
              <a:ext uri="{FF2B5EF4-FFF2-40B4-BE49-F238E27FC236}">
                <a16:creationId xmlns:a16="http://schemas.microsoft.com/office/drawing/2014/main" id="{796B1D44-3300-4F7E-9350-83A227E9A534}"/>
              </a:ext>
            </a:extLst>
          </p:cNvPr>
          <p:cNvSpPr>
            <a:spLocks noChangeArrowheads="1"/>
          </p:cNvSpPr>
          <p:nvPr/>
        </p:nvSpPr>
        <p:spPr bwMode="auto">
          <a:xfrm>
            <a:off x="300038" y="4127405"/>
            <a:ext cx="5854700"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defRPr/>
            </a:pPr>
            <a:r>
              <a:rPr kumimoji="0" lang="en-US" altLang="zh-TW">
                <a:solidFill>
                  <a:srgbClr val="006600"/>
                </a:solidFill>
                <a:latin typeface="Consolas" panose="020B0609020204030204" pitchFamily="49" charset="0"/>
                <a:ea typeface="微軟正黑體" pitchFamily="34" charset="-120"/>
              </a:rPr>
              <a:t>--</a:t>
            </a:r>
            <a:r>
              <a:rPr kumimoji="0" lang="zh-TW" altLang="en-US">
                <a:solidFill>
                  <a:srgbClr val="006600"/>
                </a:solidFill>
                <a:latin typeface="Consolas" panose="020B0609020204030204" pitchFamily="49" charset="0"/>
                <a:ea typeface="微軟正黑體" pitchFamily="34" charset="-120"/>
              </a:rPr>
              <a:t>因為</a:t>
            </a:r>
            <a:r>
              <a:rPr kumimoji="0" lang="en-US" altLang="zh-TW">
                <a:solidFill>
                  <a:srgbClr val="006600"/>
                </a:solidFill>
                <a:latin typeface="Consolas" panose="020B0609020204030204" pitchFamily="49" charset="0"/>
                <a:ea typeface="微軟正黑體" pitchFamily="34" charset="-120"/>
              </a:rPr>
              <a:t>Orders</a:t>
            </a:r>
            <a:r>
              <a:rPr kumimoji="0" lang="zh-TW" altLang="en-US">
                <a:solidFill>
                  <a:srgbClr val="006600"/>
                </a:solidFill>
                <a:latin typeface="Consolas" panose="020B0609020204030204" pitchFamily="49" charset="0"/>
                <a:ea typeface="微軟正黑體" pitchFamily="34" charset="-120"/>
              </a:rPr>
              <a:t>沒資料，所以 </a:t>
            </a:r>
            <a:r>
              <a:rPr kumimoji="0" lang="en-US" altLang="zh-TW">
                <a:solidFill>
                  <a:srgbClr val="006600"/>
                </a:solidFill>
                <a:latin typeface="Consolas" panose="020B0609020204030204" pitchFamily="49" charset="0"/>
                <a:ea typeface="微軟正黑體" pitchFamily="34" charset="-120"/>
              </a:rPr>
              <a:t>Orders </a:t>
            </a:r>
            <a:r>
              <a:rPr kumimoji="0" lang="zh-TW" altLang="en-US">
                <a:solidFill>
                  <a:srgbClr val="006600"/>
                </a:solidFill>
                <a:latin typeface="Consolas" panose="020B0609020204030204" pitchFamily="49" charset="0"/>
                <a:ea typeface="微軟正黑體" pitchFamily="34" charset="-120"/>
              </a:rPr>
              <a:t>的值是 </a:t>
            </a:r>
            <a:r>
              <a:rPr kumimoji="0" lang="en-US" altLang="zh-TW">
                <a:solidFill>
                  <a:srgbClr val="006600"/>
                </a:solidFill>
                <a:latin typeface="Consolas" panose="020B0609020204030204" pitchFamily="49" charset="0"/>
                <a:ea typeface="微軟正黑體" pitchFamily="34" charset="-120"/>
              </a:rPr>
              <a:t>NULL</a:t>
            </a:r>
            <a:endParaRPr kumimoji="0" lang="zh-TW" altLang="en-US">
              <a:solidFill>
                <a:srgbClr val="006600"/>
              </a:solidFill>
              <a:latin typeface="Consolas" panose="020B0609020204030204" pitchFamily="49" charset="0"/>
              <a:ea typeface="微軟正黑體" pitchFamily="34" charset="-120"/>
            </a:endParaRPr>
          </a:p>
          <a:p>
            <a:pPr>
              <a:defRPr/>
            </a:pPr>
            <a:r>
              <a:rPr kumimoji="0" lang="en-US" altLang="zh-TW">
                <a:latin typeface="Consolas" panose="020B0609020204030204" pitchFamily="49" charset="0"/>
              </a:rPr>
              <a:t>SELECT </a:t>
            </a:r>
            <a:r>
              <a:rPr kumimoji="0" lang="en-US" altLang="zh-TW" err="1">
                <a:latin typeface="Consolas" panose="020B0609020204030204" pitchFamily="49" charset="0"/>
              </a:rPr>
              <a:t>c.custid</a:t>
            </a:r>
            <a:r>
              <a:rPr kumimoji="0" lang="en-US" altLang="zh-TW">
                <a:latin typeface="Consolas" panose="020B0609020204030204" pitchFamily="49" charset="0"/>
              </a:rPr>
              <a:t>, </a:t>
            </a:r>
            <a:r>
              <a:rPr kumimoji="0" lang="en-US" altLang="zh-TW" err="1">
                <a:latin typeface="Consolas" panose="020B0609020204030204" pitchFamily="49" charset="0"/>
              </a:rPr>
              <a:t>c.contactname</a:t>
            </a:r>
            <a:r>
              <a:rPr kumimoji="0" lang="en-US" altLang="zh-TW">
                <a:latin typeface="Consolas" panose="020B0609020204030204" pitchFamily="49" charset="0"/>
              </a:rPr>
              <a:t>, </a:t>
            </a:r>
            <a:r>
              <a:rPr kumimoji="0" lang="en-US" altLang="zh-TW" err="1">
                <a:latin typeface="Consolas" panose="020B0609020204030204" pitchFamily="49" charset="0"/>
              </a:rPr>
              <a:t>o.orderid</a:t>
            </a:r>
            <a:r>
              <a:rPr kumimoji="0" lang="en-US" altLang="zh-TW">
                <a:latin typeface="Consolas" panose="020B0609020204030204" pitchFamily="49" charset="0"/>
              </a:rPr>
              <a:t>, 	</a:t>
            </a:r>
            <a:r>
              <a:rPr kumimoji="0" lang="en-US" altLang="zh-TW" err="1">
                <a:latin typeface="Consolas" panose="020B0609020204030204" pitchFamily="49" charset="0"/>
              </a:rPr>
              <a:t>o.orderdate</a:t>
            </a:r>
            <a:endParaRPr kumimoji="0" lang="en-US" altLang="zh-TW">
              <a:latin typeface="Consolas" panose="020B0609020204030204" pitchFamily="49" charset="0"/>
            </a:endParaRPr>
          </a:p>
          <a:p>
            <a:pPr>
              <a:defRPr/>
            </a:pPr>
            <a:r>
              <a:rPr kumimoji="0" lang="en-US" altLang="zh-TW">
                <a:latin typeface="Consolas" panose="020B0609020204030204" pitchFamily="49" charset="0"/>
              </a:rPr>
              <a:t>FROM </a:t>
            </a:r>
            <a:r>
              <a:rPr kumimoji="0" lang="en-US" altLang="zh-TW" err="1">
                <a:latin typeface="Consolas" panose="020B0609020204030204" pitchFamily="49" charset="0"/>
              </a:rPr>
              <a:t>Sales.Customers</a:t>
            </a:r>
            <a:r>
              <a:rPr kumimoji="0" lang="en-US" altLang="zh-TW">
                <a:latin typeface="Consolas" panose="020B0609020204030204" pitchFamily="49" charset="0"/>
              </a:rPr>
              <a:t> AS c </a:t>
            </a:r>
          </a:p>
          <a:p>
            <a:pPr>
              <a:defRPr/>
            </a:pPr>
            <a:r>
              <a:rPr kumimoji="0" lang="en-US" altLang="zh-TW">
                <a:latin typeface="Consolas" panose="020B0609020204030204" pitchFamily="49" charset="0"/>
              </a:rPr>
              <a:t>LEFT JOIN </a:t>
            </a:r>
            <a:r>
              <a:rPr kumimoji="0" lang="en-US" altLang="zh-TW" err="1">
                <a:latin typeface="Consolas" panose="020B0609020204030204" pitchFamily="49" charset="0"/>
              </a:rPr>
              <a:t>Sales.Orders</a:t>
            </a:r>
            <a:r>
              <a:rPr kumimoji="0" lang="en-US" altLang="zh-TW">
                <a:latin typeface="Consolas" panose="020B0609020204030204" pitchFamily="49" charset="0"/>
              </a:rPr>
              <a:t> AS o</a:t>
            </a:r>
          </a:p>
          <a:p>
            <a:pPr>
              <a:defRPr/>
            </a:pPr>
            <a:r>
              <a:rPr kumimoji="0" lang="en-US" altLang="zh-TW">
                <a:solidFill>
                  <a:srgbClr val="FF0000"/>
                </a:solidFill>
                <a:latin typeface="Consolas" panose="020B0609020204030204" pitchFamily="49" charset="0"/>
              </a:rPr>
              <a:t>	ON </a:t>
            </a:r>
            <a:r>
              <a:rPr kumimoji="0" lang="en-US" altLang="zh-TW" err="1">
                <a:solidFill>
                  <a:srgbClr val="FF0000"/>
                </a:solidFill>
                <a:latin typeface="Consolas" panose="020B0609020204030204" pitchFamily="49" charset="0"/>
              </a:rPr>
              <a:t>c.custid</a:t>
            </a:r>
            <a:r>
              <a:rPr kumimoji="0" lang="en-US" altLang="zh-TW">
                <a:solidFill>
                  <a:srgbClr val="FF0000"/>
                </a:solidFill>
                <a:latin typeface="Consolas" panose="020B0609020204030204" pitchFamily="49" charset="0"/>
              </a:rPr>
              <a:t> = </a:t>
            </a:r>
            <a:r>
              <a:rPr kumimoji="0" lang="en-US" altLang="zh-TW" err="1">
                <a:solidFill>
                  <a:srgbClr val="FF0000"/>
                </a:solidFill>
                <a:latin typeface="Consolas" panose="020B0609020204030204" pitchFamily="49" charset="0"/>
              </a:rPr>
              <a:t>o.custid</a:t>
            </a:r>
            <a:r>
              <a:rPr kumimoji="0" lang="en-US" altLang="zh-TW">
                <a:solidFill>
                  <a:srgbClr val="FF0000"/>
                </a:solidFill>
                <a:latin typeface="Consolas" panose="020B0609020204030204" pitchFamily="49" charset="0"/>
              </a:rPr>
              <a:t> </a:t>
            </a:r>
          </a:p>
          <a:p>
            <a:pPr>
              <a:defRPr/>
            </a:pPr>
            <a:r>
              <a:rPr lang="en-US" altLang="zh-TW">
                <a:solidFill>
                  <a:srgbClr val="FF0000"/>
                </a:solidFill>
                <a:latin typeface="Consolas" panose="020B0609020204030204" pitchFamily="49" charset="0"/>
              </a:rPr>
              <a:t>	</a:t>
            </a:r>
            <a:r>
              <a:rPr kumimoji="0" lang="en-US" altLang="zh-TW">
                <a:solidFill>
                  <a:srgbClr val="FF0000"/>
                </a:solidFill>
                <a:latin typeface="Consolas" panose="020B0609020204030204" pitchFamily="49" charset="0"/>
              </a:rPr>
              <a:t>AND </a:t>
            </a:r>
            <a:r>
              <a:rPr kumimoji="0" lang="en-US" altLang="zh-TW" err="1">
                <a:solidFill>
                  <a:srgbClr val="FF0000"/>
                </a:solidFill>
                <a:latin typeface="Consolas" panose="020B0609020204030204" pitchFamily="49" charset="0"/>
              </a:rPr>
              <a:t>o.orderid</a:t>
            </a:r>
            <a:r>
              <a:rPr kumimoji="0" lang="en-US" altLang="zh-TW">
                <a:solidFill>
                  <a:srgbClr val="FF0000"/>
                </a:solidFill>
                <a:latin typeface="Consolas" panose="020B0609020204030204" pitchFamily="49" charset="0"/>
              </a:rPr>
              <a:t> IS NULL;</a:t>
            </a:r>
          </a:p>
        </p:txBody>
      </p:sp>
      <p:sp>
        <p:nvSpPr>
          <p:cNvPr id="8" name="AutoShape 3">
            <a:extLst>
              <a:ext uri="{FF2B5EF4-FFF2-40B4-BE49-F238E27FC236}">
                <a16:creationId xmlns:a16="http://schemas.microsoft.com/office/drawing/2014/main" id="{303F1135-53ED-459C-9051-3C26D8B95B61}"/>
              </a:ext>
            </a:extLst>
          </p:cNvPr>
          <p:cNvSpPr>
            <a:spLocks noChangeArrowheads="1"/>
          </p:cNvSpPr>
          <p:nvPr/>
        </p:nvSpPr>
        <p:spPr bwMode="auto">
          <a:xfrm>
            <a:off x="6329363" y="4134584"/>
            <a:ext cx="5562600"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a:defRPr/>
            </a:pPr>
            <a:r>
              <a:rPr kumimoji="0" lang="en-US" altLang="zh-TW">
                <a:solidFill>
                  <a:srgbClr val="006600"/>
                </a:solidFill>
                <a:latin typeface="Consolas" panose="020B0609020204030204" pitchFamily="49" charset="0"/>
                <a:ea typeface="微軟正黑體" pitchFamily="34" charset="-120"/>
              </a:rPr>
              <a:t>--</a:t>
            </a:r>
            <a:r>
              <a:rPr kumimoji="0" lang="zh-TW" altLang="en-US">
                <a:solidFill>
                  <a:srgbClr val="006600"/>
                </a:solidFill>
                <a:latin typeface="Consolas" panose="020B0609020204030204" pitchFamily="49" charset="0"/>
                <a:ea typeface="微軟正黑體" pitchFamily="34" charset="-120"/>
              </a:rPr>
              <a:t>找出沒有下訂單的客戶</a:t>
            </a:r>
          </a:p>
          <a:p>
            <a:pPr>
              <a:defRPr/>
            </a:pPr>
            <a:r>
              <a:rPr kumimoji="0" lang="en-US" altLang="zh-TW">
                <a:latin typeface="Consolas" panose="020B0609020204030204" pitchFamily="49" charset="0"/>
              </a:rPr>
              <a:t>SELECT </a:t>
            </a:r>
            <a:r>
              <a:rPr kumimoji="0" lang="en-US" altLang="zh-TW" err="1">
                <a:latin typeface="Consolas" panose="020B0609020204030204" pitchFamily="49" charset="0"/>
              </a:rPr>
              <a:t>c.custid</a:t>
            </a:r>
            <a:r>
              <a:rPr kumimoji="0" lang="en-US" altLang="zh-TW">
                <a:latin typeface="Consolas" panose="020B0609020204030204" pitchFamily="49" charset="0"/>
              </a:rPr>
              <a:t>, </a:t>
            </a:r>
            <a:r>
              <a:rPr kumimoji="0" lang="en-US" altLang="zh-TW" err="1">
                <a:latin typeface="Consolas" panose="020B0609020204030204" pitchFamily="49" charset="0"/>
              </a:rPr>
              <a:t>c.contactname</a:t>
            </a:r>
            <a:r>
              <a:rPr kumimoji="0" lang="en-US" altLang="zh-TW">
                <a:latin typeface="Consolas" panose="020B0609020204030204" pitchFamily="49" charset="0"/>
              </a:rPr>
              <a:t>, </a:t>
            </a:r>
            <a:r>
              <a:rPr kumimoji="0" lang="en-US" altLang="zh-TW" err="1">
                <a:latin typeface="Consolas" panose="020B0609020204030204" pitchFamily="49" charset="0"/>
              </a:rPr>
              <a:t>o.orderid</a:t>
            </a:r>
            <a:r>
              <a:rPr kumimoji="0" lang="en-US" altLang="zh-TW">
                <a:latin typeface="Consolas" panose="020B0609020204030204" pitchFamily="49" charset="0"/>
              </a:rPr>
              <a:t>, 	</a:t>
            </a:r>
            <a:r>
              <a:rPr kumimoji="0" lang="en-US" altLang="zh-TW" err="1">
                <a:latin typeface="Consolas" panose="020B0609020204030204" pitchFamily="49" charset="0"/>
              </a:rPr>
              <a:t>o.orderdate</a:t>
            </a:r>
            <a:endParaRPr kumimoji="0" lang="en-US" altLang="zh-TW">
              <a:latin typeface="Consolas" panose="020B0609020204030204" pitchFamily="49" charset="0"/>
            </a:endParaRPr>
          </a:p>
          <a:p>
            <a:pPr>
              <a:defRPr/>
            </a:pPr>
            <a:r>
              <a:rPr kumimoji="0" lang="en-US" altLang="zh-TW">
                <a:latin typeface="Consolas" panose="020B0609020204030204" pitchFamily="49" charset="0"/>
              </a:rPr>
              <a:t>FROM </a:t>
            </a:r>
            <a:r>
              <a:rPr kumimoji="0" lang="en-US" altLang="zh-TW" err="1">
                <a:latin typeface="Consolas" panose="020B0609020204030204" pitchFamily="49" charset="0"/>
              </a:rPr>
              <a:t>Sales.Customers</a:t>
            </a:r>
            <a:r>
              <a:rPr kumimoji="0" lang="en-US" altLang="zh-TW">
                <a:latin typeface="Consolas" panose="020B0609020204030204" pitchFamily="49" charset="0"/>
              </a:rPr>
              <a:t> AS c </a:t>
            </a:r>
          </a:p>
          <a:p>
            <a:pPr>
              <a:defRPr/>
            </a:pPr>
            <a:r>
              <a:rPr kumimoji="0" lang="en-US" altLang="zh-TW">
                <a:latin typeface="Consolas" panose="020B0609020204030204" pitchFamily="49" charset="0"/>
              </a:rPr>
              <a:t>LEFT JOIN </a:t>
            </a:r>
            <a:r>
              <a:rPr kumimoji="0" lang="en-US" altLang="zh-TW" err="1">
                <a:latin typeface="Consolas" panose="020B0609020204030204" pitchFamily="49" charset="0"/>
              </a:rPr>
              <a:t>Sales.Orders</a:t>
            </a:r>
            <a:r>
              <a:rPr kumimoji="0" lang="en-US" altLang="zh-TW">
                <a:latin typeface="Consolas" panose="020B0609020204030204" pitchFamily="49" charset="0"/>
              </a:rPr>
              <a:t> AS o</a:t>
            </a:r>
          </a:p>
          <a:p>
            <a:pPr>
              <a:defRPr/>
            </a:pPr>
            <a:r>
              <a:rPr kumimoji="0" lang="en-US" altLang="zh-TW">
                <a:solidFill>
                  <a:srgbClr val="FF0000"/>
                </a:solidFill>
                <a:latin typeface="Consolas" panose="020B0609020204030204" pitchFamily="49" charset="0"/>
              </a:rPr>
              <a:t>	ON </a:t>
            </a:r>
            <a:r>
              <a:rPr kumimoji="0" lang="en-US" altLang="zh-TW" err="1">
                <a:solidFill>
                  <a:srgbClr val="FF0000"/>
                </a:solidFill>
                <a:latin typeface="Consolas" panose="020B0609020204030204" pitchFamily="49" charset="0"/>
              </a:rPr>
              <a:t>c.custid</a:t>
            </a:r>
            <a:r>
              <a:rPr kumimoji="0" lang="en-US" altLang="zh-TW">
                <a:solidFill>
                  <a:srgbClr val="FF0000"/>
                </a:solidFill>
                <a:latin typeface="Consolas" panose="020B0609020204030204" pitchFamily="49" charset="0"/>
              </a:rPr>
              <a:t> = </a:t>
            </a:r>
            <a:r>
              <a:rPr kumimoji="0" lang="en-US" altLang="zh-TW" err="1">
                <a:solidFill>
                  <a:srgbClr val="FF0000"/>
                </a:solidFill>
                <a:latin typeface="Consolas" panose="020B0609020204030204" pitchFamily="49" charset="0"/>
              </a:rPr>
              <a:t>o.custid</a:t>
            </a:r>
            <a:endParaRPr kumimoji="0" lang="en-US" altLang="zh-TW">
              <a:solidFill>
                <a:srgbClr val="FF0000"/>
              </a:solidFill>
              <a:latin typeface="Consolas" panose="020B0609020204030204" pitchFamily="49" charset="0"/>
            </a:endParaRPr>
          </a:p>
          <a:p>
            <a:pPr>
              <a:defRPr/>
            </a:pPr>
            <a:r>
              <a:rPr kumimoji="0" lang="en-US" altLang="zh-TW">
                <a:solidFill>
                  <a:srgbClr val="FF0000"/>
                </a:solidFill>
                <a:latin typeface="Consolas" panose="020B0609020204030204" pitchFamily="49" charset="0"/>
              </a:rPr>
              <a:t>WHERE </a:t>
            </a:r>
            <a:r>
              <a:rPr kumimoji="0" lang="en-US" altLang="zh-TW" err="1">
                <a:solidFill>
                  <a:srgbClr val="FF0000"/>
                </a:solidFill>
                <a:latin typeface="Consolas" panose="020B0609020204030204" pitchFamily="49" charset="0"/>
              </a:rPr>
              <a:t>o.orderid</a:t>
            </a:r>
            <a:r>
              <a:rPr kumimoji="0" lang="en-US" altLang="zh-TW">
                <a:solidFill>
                  <a:srgbClr val="FF0000"/>
                </a:solidFill>
                <a:latin typeface="Consolas" panose="020B0609020204030204" pitchFamily="49" charset="0"/>
              </a:rPr>
              <a:t> IS NULL;</a:t>
            </a:r>
          </a:p>
        </p:txBody>
      </p:sp>
      <p:pic>
        <p:nvPicPr>
          <p:cNvPr id="9" name="圖片 8">
            <a:extLst>
              <a:ext uri="{FF2B5EF4-FFF2-40B4-BE49-F238E27FC236}">
                <a16:creationId xmlns:a16="http://schemas.microsoft.com/office/drawing/2014/main" id="{A82C7199-7D38-461A-B161-378203C5AC8F}"/>
              </a:ext>
            </a:extLst>
          </p:cNvPr>
          <p:cNvPicPr>
            <a:picLocks noChangeAspect="1"/>
          </p:cNvPicPr>
          <p:nvPr/>
        </p:nvPicPr>
        <p:blipFill>
          <a:blip r:embed="rId2"/>
          <a:srcRect/>
          <a:stretch>
            <a:fillRect/>
          </a:stretch>
        </p:blipFill>
        <p:spPr bwMode="auto">
          <a:xfrm>
            <a:off x="11528425" y="3862388"/>
            <a:ext cx="566738" cy="566737"/>
          </a:xfrm>
          <a:prstGeom prst="rect">
            <a:avLst/>
          </a:prstGeom>
          <a:noFill/>
          <a:ln w="9525">
            <a:noFill/>
            <a:miter lim="800000"/>
            <a:headEnd/>
            <a:tailEnd/>
          </a:ln>
        </p:spPr>
      </p:pic>
    </p:spTree>
    <p:extLst>
      <p:ext uri="{BB962C8B-B14F-4D97-AF65-F5344CB8AC3E}">
        <p14:creationId xmlns:p14="http://schemas.microsoft.com/office/powerpoint/2010/main" val="255179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5F9BFFE-F0CD-4752-9CC3-5135086627CB}"/>
              </a:ext>
            </a:extLst>
          </p:cNvPr>
          <p:cNvSpPr>
            <a:spLocks noGrp="1"/>
          </p:cNvSpPr>
          <p:nvPr>
            <p:ph type="body" sz="quarter" idx="12"/>
          </p:nvPr>
        </p:nvSpPr>
        <p:spPr/>
        <p:txBody>
          <a:bodyPr/>
          <a:lstStyle/>
          <a:p>
            <a:r>
              <a:rPr lang="en-US" altLang="zh-TW">
                <a:latin typeface="+mj-ea"/>
                <a:ea typeface="+mj-ea"/>
              </a:rPr>
              <a:t>Querying with Self-Joins(</a:t>
            </a:r>
            <a:r>
              <a:rPr lang="zh-TW" altLang="en-US"/>
              <a:t>自我關聯</a:t>
            </a:r>
            <a:r>
              <a:rPr lang="en-US" altLang="zh-TW">
                <a:latin typeface="+mj-ea"/>
                <a:ea typeface="+mj-ea"/>
              </a:rPr>
              <a:t>)</a:t>
            </a:r>
            <a:endParaRPr lang="zh-TW" altLang="en-US"/>
          </a:p>
        </p:txBody>
      </p:sp>
      <p:sp>
        <p:nvSpPr>
          <p:cNvPr id="3" name="內容版面配置區 2">
            <a:extLst>
              <a:ext uri="{FF2B5EF4-FFF2-40B4-BE49-F238E27FC236}">
                <a16:creationId xmlns:a16="http://schemas.microsoft.com/office/drawing/2014/main" id="{3E4E97EA-2EE4-4B63-8911-1DFF4AE66B86}"/>
              </a:ext>
            </a:extLst>
          </p:cNvPr>
          <p:cNvSpPr>
            <a:spLocks noGrp="1"/>
          </p:cNvSpPr>
          <p:nvPr>
            <p:ph idx="4294967295"/>
          </p:nvPr>
        </p:nvSpPr>
        <p:spPr>
          <a:xfrm>
            <a:off x="838200" y="1825625"/>
            <a:ext cx="10515600" cy="4351338"/>
          </a:xfrm>
          <a:prstGeom prst="rect">
            <a:avLst/>
          </a:prstGeom>
        </p:spPr>
        <p:txBody>
          <a:bodyPr/>
          <a:lstStyle/>
          <a:p>
            <a:pPr eaLnBrk="1" hangingPunct="1"/>
            <a:r>
              <a:rPr lang="en-US" altLang="zh-TW" sz="2400">
                <a:ea typeface="新細明體" charset="-120"/>
              </a:rPr>
              <a:t>Self-Join Syntax</a:t>
            </a:r>
          </a:p>
          <a:p>
            <a:pPr eaLnBrk="1" hangingPunct="1"/>
            <a:r>
              <a:rPr lang="en-US" altLang="zh-TW" sz="2400">
                <a:ea typeface="新細明體" charset="-120"/>
              </a:rPr>
              <a:t>Self-Join Examples</a:t>
            </a:r>
          </a:p>
          <a:p>
            <a:pPr eaLnBrk="1" hangingPunct="1"/>
            <a:endParaRPr lang="en-US" altLang="zh-TW" sz="2400">
              <a:ea typeface="新細明體" charset="-120"/>
            </a:endParaRPr>
          </a:p>
          <a:p>
            <a:endParaRPr lang="zh-TW" altLang="en-US" sz="2400"/>
          </a:p>
        </p:txBody>
      </p:sp>
    </p:spTree>
    <p:extLst>
      <p:ext uri="{BB962C8B-B14F-4D97-AF65-F5344CB8AC3E}">
        <p14:creationId xmlns:p14="http://schemas.microsoft.com/office/powerpoint/2010/main" val="2123587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725B33D-E342-4AE9-885F-57145540A79B}"/>
              </a:ext>
            </a:extLst>
          </p:cNvPr>
          <p:cNvSpPr>
            <a:spLocks noGrp="1"/>
          </p:cNvSpPr>
          <p:nvPr>
            <p:ph type="body" sz="quarter" idx="12"/>
          </p:nvPr>
        </p:nvSpPr>
        <p:spPr/>
        <p:txBody>
          <a:bodyPr/>
          <a:lstStyle/>
          <a:p>
            <a:r>
              <a:rPr lang="en-US" altLang="zh-TW">
                <a:latin typeface="+mj-ea"/>
                <a:ea typeface="+mj-ea"/>
              </a:rPr>
              <a:t>Self-Join </a:t>
            </a:r>
            <a:r>
              <a:rPr lang="zh-TW" altLang="en-US">
                <a:latin typeface="+mj-ea"/>
                <a:ea typeface="+mj-ea"/>
              </a:rPr>
              <a:t>語法</a:t>
            </a:r>
            <a:endParaRPr lang="zh-TW" altLang="en-US"/>
          </a:p>
        </p:txBody>
      </p:sp>
      <p:sp>
        <p:nvSpPr>
          <p:cNvPr id="3" name="內容版面配置區 2">
            <a:extLst>
              <a:ext uri="{FF2B5EF4-FFF2-40B4-BE49-F238E27FC236}">
                <a16:creationId xmlns:a16="http://schemas.microsoft.com/office/drawing/2014/main" id="{7CD7AF73-8D3B-4048-8312-73291F703546}"/>
              </a:ext>
            </a:extLst>
          </p:cNvPr>
          <p:cNvSpPr>
            <a:spLocks noGrp="1"/>
          </p:cNvSpPr>
          <p:nvPr>
            <p:ph idx="4294967295"/>
          </p:nvPr>
        </p:nvSpPr>
        <p:spPr>
          <a:xfrm>
            <a:off x="838200" y="1825625"/>
            <a:ext cx="10515600" cy="4351338"/>
          </a:xfrm>
          <a:prstGeom prst="rect">
            <a:avLst/>
          </a:prstGeom>
        </p:spPr>
        <p:txBody>
          <a:bodyPr/>
          <a:lstStyle/>
          <a:p>
            <a:pPr eaLnBrk="1" hangingPunct="1"/>
            <a:r>
              <a:rPr lang="zh-TW" altLang="en-US" sz="2400">
                <a:latin typeface="+mn-ea"/>
              </a:rPr>
              <a:t>可以使用 </a:t>
            </a:r>
            <a:r>
              <a:rPr lang="en-US" altLang="zh-TW" sz="2400">
                <a:latin typeface="+mn-ea"/>
              </a:rPr>
              <a:t>inner join, outer join, cross join</a:t>
            </a:r>
            <a:r>
              <a:rPr lang="zh-TW" altLang="en-US" sz="2400">
                <a:latin typeface="+mn-ea"/>
              </a:rPr>
              <a:t> 關聯相同的 </a:t>
            </a:r>
            <a:r>
              <a:rPr lang="en-US" altLang="zh-TW" sz="2400">
                <a:latin typeface="+mn-ea"/>
              </a:rPr>
              <a:t>Table</a:t>
            </a:r>
          </a:p>
          <a:p>
            <a:pPr eaLnBrk="1" hangingPunct="1"/>
            <a:endParaRPr lang="en-US" altLang="zh-TW" sz="2400">
              <a:latin typeface="+mn-ea"/>
            </a:endParaRPr>
          </a:p>
          <a:p>
            <a:pPr eaLnBrk="1" hangingPunct="1"/>
            <a:endParaRPr lang="en-US" altLang="zh-TW" sz="2400">
              <a:latin typeface="+mn-ea"/>
            </a:endParaRPr>
          </a:p>
          <a:p>
            <a:pPr eaLnBrk="1" hangingPunct="1"/>
            <a:endParaRPr lang="en-US" altLang="zh-TW" sz="2400">
              <a:latin typeface="+mn-ea"/>
            </a:endParaRPr>
          </a:p>
          <a:p>
            <a:pPr eaLnBrk="1" hangingPunct="1"/>
            <a:r>
              <a:rPr lang="zh-TW" altLang="en-US" sz="2400">
                <a:latin typeface="+mn-ea"/>
              </a:rPr>
              <a:t>在 </a:t>
            </a:r>
            <a:r>
              <a:rPr lang="en-US" altLang="zh-TW" sz="2400">
                <a:latin typeface="+mn-ea"/>
              </a:rPr>
              <a:t>ON </a:t>
            </a:r>
            <a:r>
              <a:rPr lang="zh-TW" altLang="en-US" sz="2400">
                <a:latin typeface="+mn-ea"/>
              </a:rPr>
              <a:t>子句中也可以使用不等式連接</a:t>
            </a:r>
            <a:endParaRPr lang="en-US" altLang="zh-TW" sz="2400">
              <a:latin typeface="+mn-ea"/>
            </a:endParaRPr>
          </a:p>
          <a:p>
            <a:pPr lvl="1"/>
            <a:r>
              <a:rPr lang="zh-TW" altLang="en-US" sz="2000">
                <a:latin typeface="+mn-ea"/>
              </a:rPr>
              <a:t>可以是自我配對</a:t>
            </a:r>
            <a:r>
              <a:rPr lang="en-US" altLang="zh-TW" sz="2000">
                <a:latin typeface="+mn-ea"/>
              </a:rPr>
              <a:t>(1</a:t>
            </a:r>
            <a:r>
              <a:rPr lang="zh-TW" altLang="en-US" sz="2000">
                <a:latin typeface="+mn-ea"/>
              </a:rPr>
              <a:t>對</a:t>
            </a:r>
            <a:r>
              <a:rPr lang="en-US" altLang="zh-TW" sz="2000">
                <a:latin typeface="+mn-ea"/>
              </a:rPr>
              <a:t>1), </a:t>
            </a:r>
            <a:r>
              <a:rPr lang="zh-TW" altLang="en-US" sz="2000">
                <a:latin typeface="+mn-ea"/>
              </a:rPr>
              <a:t>鏡像對稱</a:t>
            </a:r>
            <a:r>
              <a:rPr lang="en-US" altLang="zh-TW" sz="2000">
                <a:latin typeface="+mn-ea"/>
              </a:rPr>
              <a:t>(1</a:t>
            </a:r>
            <a:r>
              <a:rPr lang="zh-TW" altLang="en-US" sz="2000">
                <a:latin typeface="+mn-ea"/>
              </a:rPr>
              <a:t>對</a:t>
            </a:r>
            <a:r>
              <a:rPr lang="en-US" altLang="zh-TW" sz="2000">
                <a:latin typeface="+mn-ea"/>
              </a:rPr>
              <a:t>2, 2</a:t>
            </a:r>
            <a:r>
              <a:rPr lang="zh-TW" altLang="en-US" sz="2000">
                <a:latin typeface="+mn-ea"/>
              </a:rPr>
              <a:t>對</a:t>
            </a:r>
            <a:r>
              <a:rPr lang="en-US" altLang="zh-TW" sz="2000">
                <a:latin typeface="+mn-ea"/>
              </a:rPr>
              <a:t>1)</a:t>
            </a:r>
          </a:p>
          <a:p>
            <a:pPr eaLnBrk="1" hangingPunct="1"/>
            <a:endParaRPr lang="en-US" altLang="zh-TW" sz="2400">
              <a:latin typeface="+mn-ea"/>
            </a:endParaRPr>
          </a:p>
          <a:p>
            <a:endParaRPr lang="zh-TW" altLang="en-US" sz="2400">
              <a:latin typeface="+mn-ea"/>
            </a:endParaRPr>
          </a:p>
        </p:txBody>
      </p:sp>
      <p:sp>
        <p:nvSpPr>
          <p:cNvPr id="7" name="AutoShape 3">
            <a:extLst>
              <a:ext uri="{FF2B5EF4-FFF2-40B4-BE49-F238E27FC236}">
                <a16:creationId xmlns:a16="http://schemas.microsoft.com/office/drawing/2014/main" id="{AC7EA372-14D8-4047-92C3-9D740CBB6945}"/>
              </a:ext>
            </a:extLst>
          </p:cNvPr>
          <p:cNvSpPr>
            <a:spLocks noChangeArrowheads="1"/>
          </p:cNvSpPr>
          <p:nvPr/>
        </p:nvSpPr>
        <p:spPr bwMode="auto">
          <a:xfrm>
            <a:off x="1703512" y="2420888"/>
            <a:ext cx="6256338" cy="96043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a:t>
            </a:r>
            <a:r>
              <a:rPr kumimoji="0" lang="en-US" sz="2000">
                <a:solidFill>
                  <a:srgbClr val="FF0000"/>
                </a:solidFill>
                <a:latin typeface="Lucida Sans Typewriter" pitchFamily="49" charset="0"/>
                <a:ea typeface="+mn-ea"/>
              </a:rPr>
              <a:t>T1</a:t>
            </a:r>
            <a:r>
              <a:rPr kumimoji="0" lang="en-US" sz="2000">
                <a:latin typeface="Lucida Sans Typewriter" pitchFamily="49" charset="0"/>
                <a:ea typeface="+mn-ea"/>
              </a:rPr>
              <a:t> AS t1 JOIN </a:t>
            </a:r>
            <a:r>
              <a:rPr kumimoji="0" lang="en-US" sz="2000">
                <a:solidFill>
                  <a:srgbClr val="FF0000"/>
                </a:solidFill>
                <a:latin typeface="Lucida Sans Typewriter" pitchFamily="49" charset="0"/>
                <a:ea typeface="+mn-ea"/>
              </a:rPr>
              <a:t>T1</a:t>
            </a:r>
            <a:r>
              <a:rPr kumimoji="0" lang="en-US" sz="2000">
                <a:latin typeface="Lucida Sans Typewriter" pitchFamily="49" charset="0"/>
                <a:ea typeface="+mn-ea"/>
              </a:rPr>
              <a:t> AS t2</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	ON t1.Col1 = t2.Col2;</a:t>
            </a:r>
          </a:p>
        </p:txBody>
      </p:sp>
      <p:sp>
        <p:nvSpPr>
          <p:cNvPr id="8" name="AutoShape 3">
            <a:extLst>
              <a:ext uri="{FF2B5EF4-FFF2-40B4-BE49-F238E27FC236}">
                <a16:creationId xmlns:a16="http://schemas.microsoft.com/office/drawing/2014/main" id="{86BF4F36-3A63-466D-88C9-98FDF62CCE1D}"/>
              </a:ext>
            </a:extLst>
          </p:cNvPr>
          <p:cNvSpPr>
            <a:spLocks noChangeArrowheads="1"/>
          </p:cNvSpPr>
          <p:nvPr/>
        </p:nvSpPr>
        <p:spPr bwMode="auto">
          <a:xfrm>
            <a:off x="1703512" y="4653136"/>
            <a:ext cx="6256338" cy="958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 </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T1 AS t1 JOIN T1 AS t2</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	ON t1.Col1 </a:t>
            </a:r>
            <a:r>
              <a:rPr kumimoji="0" lang="en-US" sz="2000">
                <a:solidFill>
                  <a:srgbClr val="FF0000"/>
                </a:solidFill>
                <a:latin typeface="Lucida Sans Typewriter" pitchFamily="49" charset="0"/>
                <a:ea typeface="+mn-ea"/>
              </a:rPr>
              <a:t>&lt;</a:t>
            </a:r>
            <a:r>
              <a:rPr kumimoji="0" lang="en-US" sz="2000">
                <a:latin typeface="Lucida Sans Typewriter" pitchFamily="49" charset="0"/>
                <a:ea typeface="+mn-ea"/>
              </a:rPr>
              <a:t> t2.Col1;</a:t>
            </a:r>
          </a:p>
        </p:txBody>
      </p:sp>
    </p:spTree>
    <p:extLst>
      <p:ext uri="{BB962C8B-B14F-4D97-AF65-F5344CB8AC3E}">
        <p14:creationId xmlns:p14="http://schemas.microsoft.com/office/powerpoint/2010/main" val="278629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01</a:t>
            </a:r>
            <a:endParaRPr lang="zh-CN" altLang="en-US"/>
          </a:p>
        </p:txBody>
      </p:sp>
      <p:sp>
        <p:nvSpPr>
          <p:cNvPr id="3" name="文本占位符 2"/>
          <p:cNvSpPr>
            <a:spLocks noGrp="1"/>
          </p:cNvSpPr>
          <p:nvPr>
            <p:ph type="body" sz="quarter" idx="11"/>
          </p:nvPr>
        </p:nvSpPr>
        <p:spPr/>
        <p:txBody>
          <a:bodyPr/>
          <a:lstStyle/>
          <a:p>
            <a:r>
              <a:rPr lang="en-US" altLang="zh-CN"/>
              <a:t>PART  ONE</a:t>
            </a:r>
            <a:endParaRPr lang="zh-CN" altLang="en-US"/>
          </a:p>
        </p:txBody>
      </p:sp>
      <p:sp>
        <p:nvSpPr>
          <p:cNvPr id="4" name="文本占位符 3"/>
          <p:cNvSpPr>
            <a:spLocks noGrp="1"/>
          </p:cNvSpPr>
          <p:nvPr>
            <p:ph type="body" sz="quarter" idx="12"/>
          </p:nvPr>
        </p:nvSpPr>
        <p:spPr/>
        <p:txBody>
          <a:bodyPr/>
          <a:lstStyle/>
          <a:p>
            <a:r>
              <a:rPr lang="zh-TW" altLang="en-US"/>
              <a:t>關聯式資料庫</a:t>
            </a:r>
          </a:p>
        </p:txBody>
      </p:sp>
    </p:spTree>
    <p:extLst>
      <p:ext uri="{BB962C8B-B14F-4D97-AF65-F5344CB8AC3E}">
        <p14:creationId xmlns:p14="http://schemas.microsoft.com/office/powerpoint/2010/main" val="107633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7361E19-1E58-4100-9805-CFF187E1786F}"/>
              </a:ext>
            </a:extLst>
          </p:cNvPr>
          <p:cNvSpPr>
            <a:spLocks noGrp="1"/>
          </p:cNvSpPr>
          <p:nvPr>
            <p:ph type="body" sz="quarter" idx="12"/>
          </p:nvPr>
        </p:nvSpPr>
        <p:spPr/>
        <p:txBody>
          <a:bodyPr/>
          <a:lstStyle/>
          <a:p>
            <a:r>
              <a:rPr lang="en-US" altLang="zh-TW">
                <a:latin typeface="+mj-ea"/>
                <a:ea typeface="+mj-ea"/>
              </a:rPr>
              <a:t>Self-Join Examples</a:t>
            </a:r>
            <a:endParaRPr lang="zh-TW" altLang="en-US"/>
          </a:p>
        </p:txBody>
      </p:sp>
      <p:sp>
        <p:nvSpPr>
          <p:cNvPr id="3" name="內容版面配置區 2">
            <a:extLst>
              <a:ext uri="{FF2B5EF4-FFF2-40B4-BE49-F238E27FC236}">
                <a16:creationId xmlns:a16="http://schemas.microsoft.com/office/drawing/2014/main" id="{7FC805EC-73B6-4548-91D2-CB5591BCDE86}"/>
              </a:ext>
            </a:extLst>
          </p:cNvPr>
          <p:cNvSpPr>
            <a:spLocks noGrp="1"/>
          </p:cNvSpPr>
          <p:nvPr>
            <p:ph idx="4294967295"/>
          </p:nvPr>
        </p:nvSpPr>
        <p:spPr>
          <a:xfrm>
            <a:off x="838200" y="1825625"/>
            <a:ext cx="10515600" cy="4351338"/>
          </a:xfrm>
          <a:prstGeom prst="rect">
            <a:avLst/>
          </a:prstGeom>
        </p:spPr>
        <p:txBody>
          <a:bodyPr/>
          <a:lstStyle/>
          <a:p>
            <a:r>
              <a:rPr lang="zh-TW" altLang="en-US" sz="2400">
                <a:latin typeface="+mn-ea"/>
                <a:ea typeface="+mn-ea"/>
              </a:rPr>
              <a:t>列出員工及它的主管編號</a:t>
            </a:r>
            <a:endParaRPr lang="en-US" altLang="zh-TW" sz="2400">
              <a:latin typeface="+mn-ea"/>
              <a:ea typeface="+mn-ea"/>
            </a:endParaRPr>
          </a:p>
          <a:p>
            <a:endParaRPr lang="zh-TW" altLang="en-US"/>
          </a:p>
        </p:txBody>
      </p:sp>
      <p:sp>
        <p:nvSpPr>
          <p:cNvPr id="4" name="AutoShape 3">
            <a:extLst>
              <a:ext uri="{FF2B5EF4-FFF2-40B4-BE49-F238E27FC236}">
                <a16:creationId xmlns:a16="http://schemas.microsoft.com/office/drawing/2014/main" id="{41E0AB3D-79E6-4A7F-9EE2-B65EEBA8E8AE}"/>
              </a:ext>
            </a:extLst>
          </p:cNvPr>
          <p:cNvSpPr>
            <a:spLocks noChangeArrowheads="1"/>
          </p:cNvSpPr>
          <p:nvPr/>
        </p:nvSpPr>
        <p:spPr bwMode="auto">
          <a:xfrm>
            <a:off x="1049338" y="2307432"/>
            <a:ext cx="6256337" cy="169386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dirty="0">
                <a:solidFill>
                  <a:srgbClr val="0000FF"/>
                </a:solidFill>
                <a:latin typeface="Lucida Sans Typewriter" pitchFamily="49" charset="0"/>
                <a:ea typeface="+mn-ea"/>
              </a:rPr>
              <a:t>SELECT</a:t>
            </a: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e</a:t>
            </a:r>
            <a:r>
              <a:rPr kumimoji="0" lang="en-US" sz="2000" dirty="0" err="1">
                <a:solidFill>
                  <a:srgbClr val="808080"/>
                </a:solidFill>
                <a:latin typeface="Lucida Sans Typewriter" pitchFamily="49" charset="0"/>
                <a:ea typeface="+mn-ea"/>
              </a:rPr>
              <a:t>.</a:t>
            </a:r>
            <a:r>
              <a:rPr kumimoji="0" lang="en-US" sz="2000" dirty="0" err="1">
                <a:solidFill>
                  <a:prstClr val="black"/>
                </a:solidFill>
                <a:latin typeface="Lucida Sans Typewriter" pitchFamily="49" charset="0"/>
                <a:ea typeface="+mn-ea"/>
              </a:rPr>
              <a:t>empid</a:t>
            </a:r>
            <a:r>
              <a:rPr kumimoji="0" lang="en-US" sz="2000" dirty="0">
                <a:solidFill>
                  <a:srgbClr val="808080"/>
                </a:solidFill>
                <a:latin typeface="Lucida Sans Typewriter" pitchFamily="49" charset="0"/>
                <a:ea typeface="+mn-ea"/>
              </a:rPr>
              <a:t>,</a:t>
            </a: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e</a:t>
            </a:r>
            <a:r>
              <a:rPr kumimoji="0" lang="en-US" sz="2000" dirty="0" err="1">
                <a:solidFill>
                  <a:srgbClr val="808080"/>
                </a:solidFill>
                <a:latin typeface="Lucida Sans Typewriter" pitchFamily="49" charset="0"/>
                <a:ea typeface="+mn-ea"/>
              </a:rPr>
              <a:t>.</a:t>
            </a:r>
            <a:r>
              <a:rPr kumimoji="0" lang="en-US" sz="2000" dirty="0" err="1">
                <a:solidFill>
                  <a:prstClr val="black"/>
                </a:solidFill>
                <a:latin typeface="Lucida Sans Typewriter" pitchFamily="49" charset="0"/>
                <a:ea typeface="+mn-ea"/>
              </a:rPr>
              <a:t>lastname</a:t>
            </a:r>
            <a:r>
              <a:rPr kumimoji="0" lang="en-US" sz="2000" dirty="0">
                <a:solidFill>
                  <a:srgbClr val="808080"/>
                </a:solidFill>
                <a:latin typeface="Lucida Sans Typewriter" pitchFamily="49" charset="0"/>
                <a:ea typeface="+mn-ea"/>
              </a:rPr>
              <a:t>,</a:t>
            </a:r>
          </a:p>
          <a:p>
            <a:pPr fontAlgn="auto">
              <a:spcBef>
                <a:spcPts val="0"/>
              </a:spcBef>
              <a:spcAft>
                <a:spcPts val="0"/>
              </a:spcAft>
              <a:defRPr/>
            </a:pP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e</a:t>
            </a:r>
            <a:r>
              <a:rPr kumimoji="0" lang="en-US" sz="2000" dirty="0" err="1">
                <a:solidFill>
                  <a:srgbClr val="808080"/>
                </a:solidFill>
                <a:latin typeface="Lucida Sans Typewriter" pitchFamily="49" charset="0"/>
                <a:ea typeface="+mn-ea"/>
              </a:rPr>
              <a:t>.</a:t>
            </a:r>
            <a:r>
              <a:rPr kumimoji="0" lang="en-US" sz="2000" dirty="0" err="1">
                <a:solidFill>
                  <a:prstClr val="black"/>
                </a:solidFill>
                <a:latin typeface="Lucida Sans Typewriter" pitchFamily="49" charset="0"/>
                <a:ea typeface="+mn-ea"/>
              </a:rPr>
              <a:t>title</a:t>
            </a:r>
            <a:r>
              <a:rPr kumimoji="0" lang="en-US" sz="2000" dirty="0">
                <a:solidFill>
                  <a:srgbClr val="808080"/>
                </a:solidFill>
                <a:latin typeface="Lucida Sans Typewriter" pitchFamily="49" charset="0"/>
                <a:ea typeface="+mn-ea"/>
              </a:rPr>
              <a:t>,</a:t>
            </a: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m</a:t>
            </a:r>
            <a:r>
              <a:rPr kumimoji="0" lang="en-US" sz="2000" dirty="0" err="1">
                <a:solidFill>
                  <a:srgbClr val="808080"/>
                </a:solidFill>
                <a:latin typeface="Lucida Sans Typewriter" pitchFamily="49" charset="0"/>
                <a:ea typeface="+mn-ea"/>
              </a:rPr>
              <a:t>.</a:t>
            </a:r>
            <a:r>
              <a:rPr kumimoji="0" lang="en-US" sz="2000" dirty="0" err="1">
                <a:solidFill>
                  <a:prstClr val="black"/>
                </a:solidFill>
                <a:latin typeface="Lucida Sans Typewriter" pitchFamily="49" charset="0"/>
                <a:ea typeface="+mn-ea"/>
              </a:rPr>
              <a:t>mgrid</a:t>
            </a:r>
            <a:endParaRPr kumimoji="0" lang="en-US" sz="2000" dirty="0">
              <a:solidFill>
                <a:prstClr val="black"/>
              </a:solidFill>
              <a:latin typeface="Lucida Sans Typewriter" pitchFamily="49" charset="0"/>
              <a:ea typeface="+mn-ea"/>
            </a:endParaRPr>
          </a:p>
          <a:p>
            <a:pPr fontAlgn="auto">
              <a:spcBef>
                <a:spcPts val="0"/>
              </a:spcBef>
              <a:spcAft>
                <a:spcPts val="0"/>
              </a:spcAft>
              <a:defRPr/>
            </a:pPr>
            <a:r>
              <a:rPr kumimoji="0" lang="en-US" sz="2000" dirty="0">
                <a:solidFill>
                  <a:srgbClr val="0000FF"/>
                </a:solidFill>
                <a:latin typeface="Lucida Sans Typewriter" pitchFamily="49" charset="0"/>
                <a:ea typeface="+mn-ea"/>
              </a:rPr>
              <a:t>FROM</a:t>
            </a:r>
            <a:r>
              <a:rPr kumimoji="0" lang="en-US" sz="2000" dirty="0">
                <a:solidFill>
                  <a:prstClr val="black"/>
                </a:solidFill>
                <a:latin typeface="Lucida Sans Typewriter" pitchFamily="49" charset="0"/>
                <a:ea typeface="+mn-ea"/>
              </a:rPr>
              <a:t> </a:t>
            </a:r>
            <a:r>
              <a:rPr kumimoji="0" lang="en-US" sz="2000" dirty="0" err="1">
                <a:solidFill>
                  <a:srgbClr val="FF0000"/>
                </a:solidFill>
                <a:latin typeface="Lucida Sans Typewriter" pitchFamily="49" charset="0"/>
                <a:ea typeface="+mn-ea"/>
              </a:rPr>
              <a:t>HR.Employees</a:t>
            </a:r>
            <a:r>
              <a:rPr kumimoji="0" lang="en-US" sz="2000" dirty="0">
                <a:solidFill>
                  <a:prstClr val="black"/>
                </a:solidFill>
                <a:latin typeface="Lucida Sans Typewriter" pitchFamily="49" charset="0"/>
                <a:ea typeface="+mn-ea"/>
              </a:rPr>
              <a:t> </a:t>
            </a:r>
            <a:r>
              <a:rPr kumimoji="0" lang="en-US" sz="2000" dirty="0">
                <a:solidFill>
                  <a:srgbClr val="0000FF"/>
                </a:solidFill>
                <a:latin typeface="Lucida Sans Typewriter" pitchFamily="49" charset="0"/>
                <a:ea typeface="+mn-ea"/>
              </a:rPr>
              <a:t>AS</a:t>
            </a:r>
            <a:r>
              <a:rPr kumimoji="0" lang="en-US" sz="2000" dirty="0">
                <a:solidFill>
                  <a:prstClr val="black"/>
                </a:solidFill>
                <a:latin typeface="Lucida Sans Typewriter" pitchFamily="49" charset="0"/>
                <a:ea typeface="+mn-ea"/>
              </a:rPr>
              <a:t> e</a:t>
            </a:r>
          </a:p>
          <a:p>
            <a:pPr fontAlgn="auto">
              <a:spcBef>
                <a:spcPts val="0"/>
              </a:spcBef>
              <a:spcAft>
                <a:spcPts val="0"/>
              </a:spcAft>
              <a:defRPr/>
            </a:pPr>
            <a:r>
              <a:rPr kumimoji="0" lang="en-US" sz="2000" dirty="0">
                <a:solidFill>
                  <a:srgbClr val="808080"/>
                </a:solidFill>
                <a:latin typeface="Lucida Sans Typewriter" pitchFamily="49" charset="0"/>
                <a:ea typeface="+mn-ea"/>
              </a:rPr>
              <a:t>LEFT</a:t>
            </a:r>
            <a:r>
              <a:rPr kumimoji="0" lang="en-US" sz="2000" dirty="0">
                <a:solidFill>
                  <a:prstClr val="black"/>
                </a:solidFill>
                <a:latin typeface="Lucida Sans Typewriter" pitchFamily="49" charset="0"/>
                <a:ea typeface="+mn-ea"/>
              </a:rPr>
              <a:t> </a:t>
            </a:r>
            <a:r>
              <a:rPr kumimoji="0" lang="en-US" sz="2000" dirty="0">
                <a:solidFill>
                  <a:srgbClr val="808080"/>
                </a:solidFill>
                <a:latin typeface="Lucida Sans Typewriter" pitchFamily="49" charset="0"/>
                <a:ea typeface="+mn-ea"/>
              </a:rPr>
              <a:t>OUTER</a:t>
            </a:r>
            <a:r>
              <a:rPr kumimoji="0" lang="en-US" sz="2000" dirty="0">
                <a:solidFill>
                  <a:prstClr val="black"/>
                </a:solidFill>
                <a:latin typeface="Lucida Sans Typewriter" pitchFamily="49" charset="0"/>
                <a:ea typeface="+mn-ea"/>
              </a:rPr>
              <a:t> </a:t>
            </a:r>
            <a:r>
              <a:rPr kumimoji="0" lang="en-US" sz="2000" dirty="0">
                <a:solidFill>
                  <a:srgbClr val="808080"/>
                </a:solidFill>
                <a:latin typeface="Lucida Sans Typewriter" pitchFamily="49" charset="0"/>
                <a:ea typeface="+mn-ea"/>
              </a:rPr>
              <a:t>JOIN</a:t>
            </a:r>
            <a:r>
              <a:rPr kumimoji="0" lang="en-US" sz="2000" dirty="0">
                <a:solidFill>
                  <a:prstClr val="black"/>
                </a:solidFill>
                <a:latin typeface="Lucida Sans Typewriter" pitchFamily="49" charset="0"/>
                <a:ea typeface="+mn-ea"/>
              </a:rPr>
              <a:t> </a:t>
            </a:r>
            <a:r>
              <a:rPr kumimoji="0" lang="en-US" sz="2000" dirty="0" err="1">
                <a:solidFill>
                  <a:srgbClr val="FF0000"/>
                </a:solidFill>
                <a:latin typeface="Lucida Sans Typewriter" pitchFamily="49" charset="0"/>
                <a:ea typeface="+mn-ea"/>
              </a:rPr>
              <a:t>HR.Employees</a:t>
            </a:r>
            <a:r>
              <a:rPr kumimoji="0" lang="en-US" sz="2000" dirty="0">
                <a:solidFill>
                  <a:prstClr val="black"/>
                </a:solidFill>
                <a:latin typeface="Lucida Sans Typewriter" pitchFamily="49" charset="0"/>
                <a:ea typeface="+mn-ea"/>
              </a:rPr>
              <a:t> </a:t>
            </a:r>
            <a:r>
              <a:rPr kumimoji="0" lang="en-US" sz="2000" dirty="0">
                <a:solidFill>
                  <a:srgbClr val="0000FF"/>
                </a:solidFill>
                <a:latin typeface="Lucida Sans Typewriter" pitchFamily="49" charset="0"/>
                <a:ea typeface="+mn-ea"/>
              </a:rPr>
              <a:t>AS</a:t>
            </a:r>
            <a:r>
              <a:rPr kumimoji="0" lang="en-US" sz="2000" dirty="0">
                <a:solidFill>
                  <a:prstClr val="black"/>
                </a:solidFill>
                <a:latin typeface="Lucida Sans Typewriter" pitchFamily="49" charset="0"/>
                <a:ea typeface="+mn-ea"/>
              </a:rPr>
              <a:t> m</a:t>
            </a:r>
          </a:p>
          <a:p>
            <a:pPr fontAlgn="auto">
              <a:spcBef>
                <a:spcPts val="0"/>
              </a:spcBef>
              <a:spcAft>
                <a:spcPts val="0"/>
              </a:spcAft>
              <a:defRPr/>
            </a:pPr>
            <a:r>
              <a:rPr kumimoji="0" lang="en-US" sz="2000" dirty="0">
                <a:solidFill>
                  <a:srgbClr val="0000FF"/>
                </a:solidFill>
                <a:latin typeface="Lucida Sans Typewriter" pitchFamily="49" charset="0"/>
                <a:ea typeface="+mn-ea"/>
              </a:rPr>
              <a:t>	ON</a:t>
            </a: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e</a:t>
            </a:r>
            <a:r>
              <a:rPr kumimoji="0" lang="en-US" sz="2000" dirty="0" err="1">
                <a:solidFill>
                  <a:srgbClr val="808080"/>
                </a:solidFill>
                <a:latin typeface="Lucida Sans Typewriter" pitchFamily="49" charset="0"/>
                <a:ea typeface="+mn-ea"/>
              </a:rPr>
              <a:t>.</a:t>
            </a:r>
            <a:r>
              <a:rPr kumimoji="0" lang="en-US" sz="2000" dirty="0" err="1">
                <a:solidFill>
                  <a:prstClr val="black"/>
                </a:solidFill>
                <a:latin typeface="Lucida Sans Typewriter" pitchFamily="49" charset="0"/>
                <a:ea typeface="+mn-ea"/>
              </a:rPr>
              <a:t>mgrid</a:t>
            </a:r>
            <a:r>
              <a:rPr kumimoji="0" lang="en-US" sz="2000" dirty="0">
                <a:solidFill>
                  <a:srgbClr val="808080"/>
                </a:solidFill>
                <a:latin typeface="Lucida Sans Typewriter" pitchFamily="49" charset="0"/>
                <a:ea typeface="+mn-ea"/>
              </a:rPr>
              <a:t>=</a:t>
            </a:r>
            <a:r>
              <a:rPr kumimoji="0" lang="en-US" sz="2000" dirty="0" err="1">
                <a:solidFill>
                  <a:prstClr val="black"/>
                </a:solidFill>
                <a:latin typeface="Lucida Sans Typewriter" pitchFamily="49" charset="0"/>
                <a:ea typeface="+mn-ea"/>
              </a:rPr>
              <a:t>m</a:t>
            </a:r>
            <a:r>
              <a:rPr kumimoji="0" lang="en-US" sz="2000" dirty="0" err="1">
                <a:solidFill>
                  <a:srgbClr val="808080"/>
                </a:solidFill>
                <a:latin typeface="Lucida Sans Typewriter" pitchFamily="49" charset="0"/>
                <a:ea typeface="+mn-ea"/>
              </a:rPr>
              <a:t>.</a:t>
            </a:r>
            <a:r>
              <a:rPr kumimoji="0" lang="en-US" sz="2000" dirty="0" err="1">
                <a:solidFill>
                  <a:prstClr val="black"/>
                </a:solidFill>
                <a:latin typeface="Lucida Sans Typewriter" pitchFamily="49" charset="0"/>
                <a:ea typeface="+mn-ea"/>
              </a:rPr>
              <a:t>empid</a:t>
            </a:r>
            <a:r>
              <a:rPr kumimoji="0" lang="en-US" sz="2000" dirty="0">
                <a:solidFill>
                  <a:srgbClr val="808080"/>
                </a:solidFill>
                <a:latin typeface="Lucida Sans Typewriter" pitchFamily="49" charset="0"/>
                <a:ea typeface="+mn-ea"/>
              </a:rPr>
              <a:t>;</a:t>
            </a:r>
            <a:endParaRPr kumimoji="0" lang="en-US" sz="2000" dirty="0">
              <a:latin typeface="Lucida Sans Typewriter" pitchFamily="49" charset="0"/>
              <a:ea typeface="+mn-ea"/>
            </a:endParaRPr>
          </a:p>
        </p:txBody>
      </p:sp>
      <p:pic>
        <p:nvPicPr>
          <p:cNvPr id="5" name="Picture 2">
            <a:extLst>
              <a:ext uri="{FF2B5EF4-FFF2-40B4-BE49-F238E27FC236}">
                <a16:creationId xmlns:a16="http://schemas.microsoft.com/office/drawing/2014/main" id="{E6B24A80-8C06-44A9-9914-5D16A38C2D59}"/>
              </a:ext>
            </a:extLst>
          </p:cNvPr>
          <p:cNvPicPr>
            <a:picLocks noChangeAspect="1" noChangeArrowheads="1"/>
          </p:cNvPicPr>
          <p:nvPr/>
        </p:nvPicPr>
        <p:blipFill>
          <a:blip r:embed="rId2"/>
          <a:srcRect/>
          <a:stretch>
            <a:fillRect/>
          </a:stretch>
        </p:blipFill>
        <p:spPr bwMode="auto">
          <a:xfrm>
            <a:off x="8235950" y="1392238"/>
            <a:ext cx="3328988" cy="4784725"/>
          </a:xfrm>
          <a:prstGeom prst="rect">
            <a:avLst/>
          </a:prstGeom>
          <a:noFill/>
          <a:ln w="9525">
            <a:noFill/>
            <a:miter lim="800000"/>
            <a:headEnd/>
            <a:tailEnd/>
          </a:ln>
        </p:spPr>
      </p:pic>
      <p:pic>
        <p:nvPicPr>
          <p:cNvPr id="7" name="圖片 6">
            <a:extLst>
              <a:ext uri="{FF2B5EF4-FFF2-40B4-BE49-F238E27FC236}">
                <a16:creationId xmlns:a16="http://schemas.microsoft.com/office/drawing/2014/main" id="{39D63B1A-9EEB-48EC-BAFE-8F462DF04FB4}"/>
              </a:ext>
            </a:extLst>
          </p:cNvPr>
          <p:cNvPicPr>
            <a:picLocks noChangeAspect="1"/>
          </p:cNvPicPr>
          <p:nvPr/>
        </p:nvPicPr>
        <p:blipFill>
          <a:blip r:embed="rId3"/>
          <a:stretch>
            <a:fillRect/>
          </a:stretch>
        </p:blipFill>
        <p:spPr>
          <a:xfrm>
            <a:off x="5014861" y="3788823"/>
            <a:ext cx="3221089" cy="2728452"/>
          </a:xfrm>
          <a:prstGeom prst="rect">
            <a:avLst/>
          </a:prstGeom>
        </p:spPr>
      </p:pic>
    </p:spTree>
    <p:extLst>
      <p:ext uri="{BB962C8B-B14F-4D97-AF65-F5344CB8AC3E}">
        <p14:creationId xmlns:p14="http://schemas.microsoft.com/office/powerpoint/2010/main" val="591262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78C2EFF1-7D93-4F86-A71C-4DCD50BF1110}"/>
              </a:ext>
            </a:extLst>
          </p:cNvPr>
          <p:cNvSpPr>
            <a:spLocks noGrp="1"/>
          </p:cNvSpPr>
          <p:nvPr>
            <p:ph type="body" sz="quarter" idx="12"/>
          </p:nvPr>
        </p:nvSpPr>
        <p:spPr/>
        <p:txBody>
          <a:bodyPr/>
          <a:lstStyle/>
          <a:p>
            <a:r>
              <a:rPr lang="en-US" altLang="zh-TW"/>
              <a:t>Mission</a:t>
            </a:r>
            <a:endParaRPr lang="zh-TW" altLang="en-US"/>
          </a:p>
        </p:txBody>
      </p:sp>
      <p:sp>
        <p:nvSpPr>
          <p:cNvPr id="4" name="內容版面配置區 3">
            <a:extLst>
              <a:ext uri="{FF2B5EF4-FFF2-40B4-BE49-F238E27FC236}">
                <a16:creationId xmlns:a16="http://schemas.microsoft.com/office/drawing/2014/main" id="{8B517CEE-51BA-480B-9250-6527A6686705}"/>
              </a:ext>
            </a:extLst>
          </p:cNvPr>
          <p:cNvSpPr>
            <a:spLocks noGrp="1"/>
          </p:cNvSpPr>
          <p:nvPr>
            <p:ph idx="1"/>
          </p:nvPr>
        </p:nvSpPr>
        <p:spPr/>
        <p:txBody>
          <a:bodyPr/>
          <a:lstStyle/>
          <a:p>
            <a:r>
              <a:rPr lang="zh-TW" altLang="en-US"/>
              <a:t>練習</a:t>
            </a:r>
            <a:endParaRPr lang="en-US" altLang="zh-TW"/>
          </a:p>
          <a:p>
            <a:pPr lvl="1"/>
            <a:r>
              <a:rPr lang="en-US" altLang="zh-TW"/>
              <a:t>USE GSSWEB</a:t>
            </a:r>
            <a:br>
              <a:rPr lang="en-US" altLang="zh-TW"/>
            </a:br>
            <a:r>
              <a:rPr lang="zh-TW" altLang="en-US"/>
              <a:t>取得書籍</a:t>
            </a:r>
            <a:r>
              <a:rPr lang="en-US" altLang="zh-TW"/>
              <a:t>ID</a:t>
            </a:r>
            <a:r>
              <a:rPr lang="zh-TW" altLang="en-US"/>
              <a:t>、書籍名稱、作者資料、書籍類別</a:t>
            </a:r>
            <a:r>
              <a:rPr lang="en-US" altLang="zh-TW"/>
              <a:t>(</a:t>
            </a:r>
            <a:r>
              <a:rPr lang="zh-TW" altLang="en-US"/>
              <a:t>需關聯</a:t>
            </a:r>
            <a:r>
              <a:rPr lang="en-US" altLang="zh-TW"/>
              <a:t>BOOK_CODE</a:t>
            </a:r>
            <a:r>
              <a:rPr lang="zh-TW" altLang="en-US"/>
              <a:t>找出類別中文名稱</a:t>
            </a:r>
            <a:r>
              <a:rPr lang="en-US" altLang="zh-TW"/>
              <a:t>)</a:t>
            </a:r>
            <a:r>
              <a:rPr lang="zh-TW" altLang="en-US"/>
              <a:t>的欄位資料</a:t>
            </a:r>
            <a:endParaRPr lang="en-US" altLang="zh-TW"/>
          </a:p>
          <a:p>
            <a:pPr lvl="2"/>
            <a:r>
              <a:rPr lang="en-US" altLang="zh-TW"/>
              <a:t>Sample</a:t>
            </a:r>
            <a:r>
              <a:rPr lang="zh-TW" altLang="en-US"/>
              <a:t>：</a:t>
            </a:r>
            <a:endParaRPr lang="en-US" altLang="zh-TW"/>
          </a:p>
          <a:p>
            <a:pPr lvl="1"/>
            <a:endParaRPr lang="en-US" altLang="zh-TW"/>
          </a:p>
          <a:p>
            <a:pPr lvl="1"/>
            <a:endParaRPr lang="en-US" altLang="zh-TW"/>
          </a:p>
          <a:p>
            <a:pPr lvl="1"/>
            <a:endParaRPr lang="en-US" altLang="zh-TW"/>
          </a:p>
          <a:p>
            <a:pPr lvl="1"/>
            <a:endParaRPr lang="en-US" altLang="zh-TW"/>
          </a:p>
          <a:p>
            <a:pPr marL="457200" lvl="1" indent="0">
              <a:buNone/>
            </a:pPr>
            <a:endParaRPr lang="en-US" altLang="zh-TW"/>
          </a:p>
          <a:p>
            <a:pPr lvl="2"/>
            <a:r>
              <a:rPr lang="zh-TW" altLang="en-US"/>
              <a:t>該使用 </a:t>
            </a:r>
            <a:r>
              <a:rPr lang="en-US" altLang="zh-TW"/>
              <a:t>INNER</a:t>
            </a:r>
            <a:r>
              <a:rPr lang="zh-TW" altLang="en-US"/>
              <a:t> </a:t>
            </a:r>
            <a:r>
              <a:rPr lang="en-US" altLang="zh-TW"/>
              <a:t>JOIN</a:t>
            </a:r>
            <a:r>
              <a:rPr lang="zh-TW" altLang="en-US"/>
              <a:t> 還是 </a:t>
            </a:r>
            <a:r>
              <a:rPr lang="en-US" altLang="zh-TW"/>
              <a:t>LEFT JOIN</a:t>
            </a:r>
            <a:r>
              <a:rPr lang="zh-TW" altLang="en-US"/>
              <a:t> </a:t>
            </a:r>
            <a:r>
              <a:rPr lang="en-US" altLang="zh-TW"/>
              <a:t>?</a:t>
            </a:r>
          </a:p>
          <a:p>
            <a:r>
              <a:rPr lang="zh-TW" altLang="en-US"/>
              <a:t>延伸學習：</a:t>
            </a:r>
            <a:r>
              <a:rPr lang="en-US" altLang="zh-TW"/>
              <a:t>4.1. - Demonstration </a:t>
            </a:r>
            <a:r>
              <a:rPr lang="en-US" altLang="zh-TW" err="1"/>
              <a:t>A.sql</a:t>
            </a:r>
            <a:endParaRPr lang="en-US" altLang="zh-TW"/>
          </a:p>
          <a:p>
            <a:pPr lvl="1"/>
            <a:r>
              <a:rPr lang="zh-TW" altLang="en-US"/>
              <a:t>執行語法並觀察產出結果</a:t>
            </a:r>
            <a:endParaRPr lang="en-US" altLang="zh-TW"/>
          </a:p>
          <a:p>
            <a:pPr lvl="1"/>
            <a:endParaRPr lang="en-US" altLang="zh-TW"/>
          </a:p>
        </p:txBody>
      </p:sp>
      <p:grpSp>
        <p:nvGrpSpPr>
          <p:cNvPr id="7" name="组合 3">
            <a:extLst>
              <a:ext uri="{FF2B5EF4-FFF2-40B4-BE49-F238E27FC236}">
                <a16:creationId xmlns:a16="http://schemas.microsoft.com/office/drawing/2014/main" id="{6F3937A2-9AD7-4BCD-AB80-23AEB2742EDA}"/>
              </a:ext>
            </a:extLst>
          </p:cNvPr>
          <p:cNvGrpSpPr/>
          <p:nvPr/>
        </p:nvGrpSpPr>
        <p:grpSpPr>
          <a:xfrm>
            <a:off x="191344" y="1628800"/>
            <a:ext cx="577280" cy="701173"/>
            <a:chOff x="5052698" y="2660650"/>
            <a:chExt cx="1883405" cy="2638425"/>
          </a:xfrm>
        </p:grpSpPr>
        <p:sp>
          <p:nvSpPr>
            <p:cNvPr id="9" name="MH_Other_1">
              <a:extLst>
                <a:ext uri="{FF2B5EF4-FFF2-40B4-BE49-F238E27FC236}">
                  <a16:creationId xmlns:a16="http://schemas.microsoft.com/office/drawing/2014/main" id="{EC6DDE36-196B-4721-B7A9-41B448F3E13F}"/>
                </a:ext>
              </a:extLst>
            </p:cNvPr>
            <p:cNvSpPr>
              <a:spLocks/>
            </p:cNvSpPr>
            <p:nvPr>
              <p:custDataLst>
                <p:tags r:id="rId1"/>
              </p:custDataLst>
            </p:nvPr>
          </p:nvSpPr>
          <p:spPr bwMode="auto">
            <a:xfrm>
              <a:off x="5375275" y="2881314"/>
              <a:ext cx="1238250" cy="1768475"/>
            </a:xfrm>
            <a:custGeom>
              <a:avLst/>
              <a:gdLst>
                <a:gd name="T0" fmla="*/ 2147483646 w 585788"/>
                <a:gd name="T1" fmla="*/ 0 h 835990"/>
                <a:gd name="T2" fmla="*/ 2147483646 w 585788"/>
                <a:gd name="T3" fmla="*/ 2147483646 h 835990"/>
                <a:gd name="T4" fmla="*/ 2147483646 w 585788"/>
                <a:gd name="T5" fmla="*/ 2147483646 h 835990"/>
                <a:gd name="T6" fmla="*/ 2147483646 w 585788"/>
                <a:gd name="T7" fmla="*/ 2147483646 h 835990"/>
                <a:gd name="T8" fmla="*/ 2147483646 w 585788"/>
                <a:gd name="T9" fmla="*/ 2147483646 h 835990"/>
                <a:gd name="T10" fmla="*/ 2147483646 w 585788"/>
                <a:gd name="T11" fmla="*/ 2147483646 h 835990"/>
                <a:gd name="T12" fmla="*/ 2147483646 w 585788"/>
                <a:gd name="T13" fmla="*/ 2147483646 h 835990"/>
                <a:gd name="T14" fmla="*/ 2147483646 w 585788"/>
                <a:gd name="T15" fmla="*/ 2147483646 h 835990"/>
                <a:gd name="T16" fmla="*/ 2147483646 w 585788"/>
                <a:gd name="T17" fmla="*/ 2147483646 h 835990"/>
                <a:gd name="T18" fmla="*/ 2147483646 w 585788"/>
                <a:gd name="T19" fmla="*/ 2147483646 h 835990"/>
                <a:gd name="T20" fmla="*/ 2147483646 w 585788"/>
                <a:gd name="T21" fmla="*/ 2147483646 h 835990"/>
                <a:gd name="T22" fmla="*/ 2147483646 w 585788"/>
                <a:gd name="T23" fmla="*/ 2147483646 h 835990"/>
                <a:gd name="T24" fmla="*/ 2147483646 w 585788"/>
                <a:gd name="T25" fmla="*/ 2147483646 h 835990"/>
                <a:gd name="T26" fmla="*/ 2147483646 w 585788"/>
                <a:gd name="T27" fmla="*/ 2147483646 h 835990"/>
                <a:gd name="T28" fmla="*/ 2147483646 w 585788"/>
                <a:gd name="T29" fmla="*/ 2147483646 h 835990"/>
                <a:gd name="T30" fmla="*/ 2147483646 w 585788"/>
                <a:gd name="T31" fmla="*/ 2147483646 h 835990"/>
                <a:gd name="T32" fmla="*/ 2147483646 w 585788"/>
                <a:gd name="T33" fmla="*/ 2147483646 h 835990"/>
                <a:gd name="T34" fmla="*/ 2147483646 w 585788"/>
                <a:gd name="T35" fmla="*/ 2147483646 h 835990"/>
                <a:gd name="T36" fmla="*/ 2147483646 w 585788"/>
                <a:gd name="T37" fmla="*/ 2147483646 h 835990"/>
                <a:gd name="T38" fmla="*/ 2147483646 w 585788"/>
                <a:gd name="T39" fmla="*/ 2147483646 h 835990"/>
                <a:gd name="T40" fmla="*/ 0 w 585788"/>
                <a:gd name="T41" fmla="*/ 2147483646 h 835990"/>
                <a:gd name="T42" fmla="*/ 2147483646 w 585788"/>
                <a:gd name="T43" fmla="*/ 0 h 835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5788" h="835990">
                  <a:moveTo>
                    <a:pt x="292894" y="0"/>
                  </a:moveTo>
                  <a:cubicBezTo>
                    <a:pt x="454655" y="0"/>
                    <a:pt x="585788" y="130355"/>
                    <a:pt x="585788" y="291155"/>
                  </a:cubicBezTo>
                  <a:cubicBezTo>
                    <a:pt x="585788" y="351455"/>
                    <a:pt x="567348" y="407474"/>
                    <a:pt x="535766" y="453942"/>
                  </a:cubicBezTo>
                  <a:lnTo>
                    <a:pt x="500905" y="495944"/>
                  </a:lnTo>
                  <a:lnTo>
                    <a:pt x="482733" y="523214"/>
                  </a:lnTo>
                  <a:lnTo>
                    <a:pt x="458325" y="566455"/>
                  </a:lnTo>
                  <a:lnTo>
                    <a:pt x="440697" y="615462"/>
                  </a:lnTo>
                  <a:lnTo>
                    <a:pt x="429849" y="675999"/>
                  </a:lnTo>
                  <a:lnTo>
                    <a:pt x="429849" y="775453"/>
                  </a:lnTo>
                  <a:lnTo>
                    <a:pt x="423069" y="824459"/>
                  </a:lnTo>
                  <a:lnTo>
                    <a:pt x="408153" y="835990"/>
                  </a:lnTo>
                  <a:lnTo>
                    <a:pt x="184415" y="835990"/>
                  </a:lnTo>
                  <a:lnTo>
                    <a:pt x="162719" y="815811"/>
                  </a:lnTo>
                  <a:lnTo>
                    <a:pt x="160007" y="771129"/>
                  </a:lnTo>
                  <a:lnTo>
                    <a:pt x="155939" y="675999"/>
                  </a:lnTo>
                  <a:lnTo>
                    <a:pt x="145091" y="615462"/>
                  </a:lnTo>
                  <a:lnTo>
                    <a:pt x="124752" y="554924"/>
                  </a:lnTo>
                  <a:lnTo>
                    <a:pt x="88140" y="503035"/>
                  </a:lnTo>
                  <a:lnTo>
                    <a:pt x="71036" y="479261"/>
                  </a:lnTo>
                  <a:lnTo>
                    <a:pt x="50022" y="453942"/>
                  </a:lnTo>
                  <a:cubicBezTo>
                    <a:pt x="18440" y="407474"/>
                    <a:pt x="0" y="351455"/>
                    <a:pt x="0" y="291155"/>
                  </a:cubicBezTo>
                  <a:cubicBezTo>
                    <a:pt x="0" y="130355"/>
                    <a:pt x="131133" y="0"/>
                    <a:pt x="29289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MH_Other_2">
              <a:extLst>
                <a:ext uri="{FF2B5EF4-FFF2-40B4-BE49-F238E27FC236}">
                  <a16:creationId xmlns:a16="http://schemas.microsoft.com/office/drawing/2014/main" id="{CEDFE523-D52F-433B-A82E-9DDAE89DF32F}"/>
                </a:ext>
              </a:extLst>
            </p:cNvPr>
            <p:cNvSpPr>
              <a:spLocks noChangeArrowheads="1"/>
            </p:cNvSpPr>
            <p:nvPr>
              <p:custDataLst>
                <p:tags r:id="rId2"/>
              </p:custDataLst>
            </p:nvPr>
          </p:nvSpPr>
          <p:spPr bwMode="auto">
            <a:xfrm>
              <a:off x="5411789" y="2916239"/>
              <a:ext cx="1165225" cy="1709737"/>
            </a:xfrm>
            <a:custGeom>
              <a:avLst/>
              <a:gdLst>
                <a:gd name="connsiteX0" fmla="*/ 275266 w 550532"/>
                <a:gd name="connsiteY0" fmla="*/ 0 h 808604"/>
                <a:gd name="connsiteX1" fmla="*/ 550532 w 550532"/>
                <a:gd name="connsiteY1" fmla="*/ 273138 h 808604"/>
                <a:gd name="connsiteX2" fmla="*/ 503521 w 550532"/>
                <a:gd name="connsiteY2" fmla="*/ 425852 h 808604"/>
                <a:gd name="connsiteX3" fmla="*/ 488921 w 550532"/>
                <a:gd name="connsiteY3" fmla="*/ 443411 h 808604"/>
                <a:gd name="connsiteX4" fmla="*/ 429848 w 550532"/>
                <a:gd name="connsiteY4" fmla="*/ 534745 h 808604"/>
                <a:gd name="connsiteX5" fmla="*/ 414932 w 550532"/>
                <a:gd name="connsiteY5" fmla="*/ 575103 h 808604"/>
                <a:gd name="connsiteX6" fmla="*/ 401372 w 550532"/>
                <a:gd name="connsiteY6" fmla="*/ 615461 h 808604"/>
                <a:gd name="connsiteX7" fmla="*/ 397304 w 550532"/>
                <a:gd name="connsiteY7" fmla="*/ 660144 h 808604"/>
                <a:gd name="connsiteX8" fmla="*/ 394592 w 550532"/>
                <a:gd name="connsiteY8" fmla="*/ 703384 h 808604"/>
                <a:gd name="connsiteX9" fmla="*/ 394592 w 550532"/>
                <a:gd name="connsiteY9" fmla="*/ 772570 h 808604"/>
                <a:gd name="connsiteX10" fmla="*/ 386456 w 550532"/>
                <a:gd name="connsiteY10" fmla="*/ 799956 h 808604"/>
                <a:gd name="connsiteX11" fmla="*/ 379676 w 550532"/>
                <a:gd name="connsiteY11" fmla="*/ 808604 h 808604"/>
                <a:gd name="connsiteX12" fmla="*/ 173566 w 550532"/>
                <a:gd name="connsiteY12" fmla="*/ 808604 h 808604"/>
                <a:gd name="connsiteX13" fmla="*/ 164074 w 550532"/>
                <a:gd name="connsiteY13" fmla="*/ 799956 h 808604"/>
                <a:gd name="connsiteX14" fmla="*/ 160006 w 550532"/>
                <a:gd name="connsiteY14" fmla="*/ 795632 h 808604"/>
                <a:gd name="connsiteX15" fmla="*/ 160006 w 550532"/>
                <a:gd name="connsiteY15" fmla="*/ 687529 h 808604"/>
                <a:gd name="connsiteX16" fmla="*/ 149158 w 550532"/>
                <a:gd name="connsiteY16" fmla="*/ 622668 h 808604"/>
                <a:gd name="connsiteX17" fmla="*/ 138310 w 550532"/>
                <a:gd name="connsiteY17" fmla="*/ 579427 h 808604"/>
                <a:gd name="connsiteX18" fmla="*/ 113903 w 550532"/>
                <a:gd name="connsiteY18" fmla="*/ 523214 h 808604"/>
                <a:gd name="connsiteX19" fmla="*/ 61638 w 550532"/>
                <a:gd name="connsiteY19" fmla="*/ 443443 h 808604"/>
                <a:gd name="connsiteX20" fmla="*/ 47011 w 550532"/>
                <a:gd name="connsiteY20" fmla="*/ 425852 h 808604"/>
                <a:gd name="connsiteX21" fmla="*/ 0 w 550532"/>
                <a:gd name="connsiteY21" fmla="*/ 273138 h 808604"/>
                <a:gd name="connsiteX22" fmla="*/ 275266 w 550532"/>
                <a:gd name="connsiteY22" fmla="*/ 0 h 80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0532" h="808604">
                  <a:moveTo>
                    <a:pt x="275266" y="0"/>
                  </a:moveTo>
                  <a:cubicBezTo>
                    <a:pt x="427291" y="0"/>
                    <a:pt x="550532" y="122288"/>
                    <a:pt x="550532" y="273138"/>
                  </a:cubicBezTo>
                  <a:cubicBezTo>
                    <a:pt x="550532" y="329707"/>
                    <a:pt x="533201" y="382259"/>
                    <a:pt x="503521" y="425852"/>
                  </a:cubicBezTo>
                  <a:lnTo>
                    <a:pt x="488921" y="443411"/>
                  </a:lnTo>
                  <a:lnTo>
                    <a:pt x="429848" y="534745"/>
                  </a:lnTo>
                  <a:lnTo>
                    <a:pt x="414932" y="575103"/>
                  </a:lnTo>
                  <a:lnTo>
                    <a:pt x="401372" y="615461"/>
                  </a:lnTo>
                  <a:lnTo>
                    <a:pt x="397304" y="660144"/>
                  </a:lnTo>
                  <a:lnTo>
                    <a:pt x="394592" y="703384"/>
                  </a:lnTo>
                  <a:lnTo>
                    <a:pt x="394592" y="772570"/>
                  </a:lnTo>
                  <a:lnTo>
                    <a:pt x="386456" y="799956"/>
                  </a:lnTo>
                  <a:lnTo>
                    <a:pt x="379676" y="808604"/>
                  </a:lnTo>
                  <a:lnTo>
                    <a:pt x="173566" y="808604"/>
                  </a:lnTo>
                  <a:lnTo>
                    <a:pt x="164074" y="799956"/>
                  </a:lnTo>
                  <a:lnTo>
                    <a:pt x="160006" y="795632"/>
                  </a:lnTo>
                  <a:lnTo>
                    <a:pt x="160006" y="687529"/>
                  </a:lnTo>
                  <a:lnTo>
                    <a:pt x="149158" y="622668"/>
                  </a:lnTo>
                  <a:lnTo>
                    <a:pt x="138310" y="579427"/>
                  </a:lnTo>
                  <a:lnTo>
                    <a:pt x="113903" y="523214"/>
                  </a:lnTo>
                  <a:lnTo>
                    <a:pt x="61638" y="443443"/>
                  </a:lnTo>
                  <a:lnTo>
                    <a:pt x="47011" y="425852"/>
                  </a:lnTo>
                  <a:cubicBezTo>
                    <a:pt x="17331" y="382259"/>
                    <a:pt x="0" y="329707"/>
                    <a:pt x="0" y="273138"/>
                  </a:cubicBezTo>
                  <a:cubicBezTo>
                    <a:pt x="0" y="122288"/>
                    <a:pt x="123241" y="0"/>
                    <a:pt x="275266" y="0"/>
                  </a:cubicBezTo>
                  <a:close/>
                </a:path>
              </a:pathLst>
            </a:custGeom>
            <a:solidFill>
              <a:schemeClr val="accent1">
                <a:lumMod val="20000"/>
                <a:lumOff val="80000"/>
              </a:schemeClr>
            </a:solidFill>
            <a:ln>
              <a:noFill/>
            </a:ln>
            <a:effectLst/>
          </p:spPr>
          <p:txBody>
            <a:bodyPr anchor="ctr"/>
            <a:lstStyle>
              <a:lvl1pPr algn="r">
                <a:defRPr kumimoji="1" sz="2400">
                  <a:solidFill>
                    <a:schemeClr val="tx1"/>
                  </a:solidFill>
                  <a:latin typeface="Times New Roman" panose="02020603050405020304" pitchFamily="18" charset="0"/>
                  <a:ea typeface="宋体" panose="02010600030101010101" pitchFamily="2" charset="-122"/>
                </a:defRPr>
              </a:lvl1pPr>
              <a:lvl2pPr marL="742950" indent="-285750" algn="r">
                <a:defRPr kumimoji="1" sz="2400">
                  <a:solidFill>
                    <a:schemeClr val="tx1"/>
                  </a:solidFill>
                  <a:latin typeface="Times New Roman" panose="02020603050405020304" pitchFamily="18" charset="0"/>
                  <a:ea typeface="宋体" panose="02010600030101010101" pitchFamily="2" charset="-122"/>
                </a:defRPr>
              </a:lvl2pPr>
              <a:lvl3pPr marL="1143000" indent="-228600" algn="r">
                <a:defRPr kumimoji="1" sz="2400">
                  <a:solidFill>
                    <a:schemeClr val="tx1"/>
                  </a:solidFill>
                  <a:latin typeface="Times New Roman" panose="02020603050405020304" pitchFamily="18" charset="0"/>
                  <a:ea typeface="宋体" panose="02010600030101010101" pitchFamily="2" charset="-122"/>
                </a:defRPr>
              </a:lvl3pPr>
              <a:lvl4pPr marL="1600200" indent="-228600" algn="r">
                <a:defRPr kumimoji="1" sz="2400">
                  <a:solidFill>
                    <a:schemeClr val="tx1"/>
                  </a:solidFill>
                  <a:latin typeface="Times New Roman" panose="02020603050405020304" pitchFamily="18" charset="0"/>
                  <a:ea typeface="宋体" panose="02010600030101010101" pitchFamily="2" charset="-122"/>
                </a:defRPr>
              </a:lvl4pPr>
              <a:lvl5pPr marL="2057400" indent="-228600" algn="r">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11" name="MH_Other_3">
              <a:extLst>
                <a:ext uri="{FF2B5EF4-FFF2-40B4-BE49-F238E27FC236}">
                  <a16:creationId xmlns:a16="http://schemas.microsoft.com/office/drawing/2014/main" id="{DC9EA253-FF9E-4535-857D-01F4D6A14F7E}"/>
                </a:ext>
              </a:extLst>
            </p:cNvPr>
            <p:cNvSpPr>
              <a:spLocks/>
            </p:cNvSpPr>
            <p:nvPr>
              <p:custDataLst>
                <p:tags r:id="rId3"/>
              </p:custDataLst>
            </p:nvPr>
          </p:nvSpPr>
          <p:spPr bwMode="auto">
            <a:xfrm>
              <a:off x="5495925" y="2976564"/>
              <a:ext cx="996950" cy="1597025"/>
            </a:xfrm>
            <a:custGeom>
              <a:avLst/>
              <a:gdLst>
                <a:gd name="T0" fmla="*/ 183260 w 997836"/>
                <a:gd name="T1" fmla="*/ 100504 h 1597088"/>
                <a:gd name="T2" fmla="*/ 118413 w 997836"/>
                <a:gd name="T3" fmla="*/ 219276 h 1597088"/>
                <a:gd name="T4" fmla="*/ 73304 w 997836"/>
                <a:gd name="T5" fmla="*/ 365480 h 1597088"/>
                <a:gd name="T6" fmla="*/ 73304 w 997836"/>
                <a:gd name="T7" fmla="*/ 432476 h 1597088"/>
                <a:gd name="T8" fmla="*/ 73304 w 997836"/>
                <a:gd name="T9" fmla="*/ 499472 h 1597088"/>
                <a:gd name="T10" fmla="*/ 73304 w 997836"/>
                <a:gd name="T11" fmla="*/ 569536 h 1597088"/>
                <a:gd name="T12" fmla="*/ 87399 w 997836"/>
                <a:gd name="T13" fmla="*/ 645676 h 1597088"/>
                <a:gd name="T14" fmla="*/ 132511 w 997836"/>
                <a:gd name="T15" fmla="*/ 746180 h 1597088"/>
                <a:gd name="T16" fmla="*/ 183260 w 997836"/>
                <a:gd name="T17" fmla="*/ 840588 h 1597088"/>
                <a:gd name="T18" fmla="*/ 228370 w 997836"/>
                <a:gd name="T19" fmla="*/ 941092 h 1597088"/>
                <a:gd name="T20" fmla="*/ 279118 w 997836"/>
                <a:gd name="T21" fmla="*/ 1044644 h 1597088"/>
                <a:gd name="T22" fmla="*/ 301673 w 997836"/>
                <a:gd name="T23" fmla="*/ 1212144 h 1597088"/>
                <a:gd name="T24" fmla="*/ 310129 w 997836"/>
                <a:gd name="T25" fmla="*/ 1382692 h 1597088"/>
                <a:gd name="T26" fmla="*/ 287575 w 997836"/>
                <a:gd name="T27" fmla="*/ 1263920 h 1597088"/>
                <a:gd name="T28" fmla="*/ 265020 w 997836"/>
                <a:gd name="T29" fmla="*/ 1145148 h 1597088"/>
                <a:gd name="T30" fmla="*/ 205813 w 997836"/>
                <a:gd name="T31" fmla="*/ 1017232 h 1597088"/>
                <a:gd name="T32" fmla="*/ 132511 w 997836"/>
                <a:gd name="T33" fmla="*/ 907584 h 1597088"/>
                <a:gd name="T34" fmla="*/ 73304 w 997836"/>
                <a:gd name="T35" fmla="*/ 788812 h 1597088"/>
                <a:gd name="T36" fmla="*/ 14090 w 997836"/>
                <a:gd name="T37" fmla="*/ 670040 h 1597088"/>
                <a:gd name="T38" fmla="*/ 0 w 997836"/>
                <a:gd name="T39" fmla="*/ 575612 h 1597088"/>
                <a:gd name="T40" fmla="*/ 0 w 997836"/>
                <a:gd name="T41" fmla="*/ 499472 h 1597088"/>
                <a:gd name="T42" fmla="*/ 14090 w 997836"/>
                <a:gd name="T43" fmla="*/ 408112 h 1597088"/>
                <a:gd name="T44" fmla="*/ 36649 w 997836"/>
                <a:gd name="T45" fmla="*/ 328924 h 1597088"/>
                <a:gd name="T46" fmla="*/ 104316 w 997836"/>
                <a:gd name="T47" fmla="*/ 210152 h 1597088"/>
                <a:gd name="T48" fmla="*/ 538496 w 997836"/>
                <a:gd name="T49" fmla="*/ 0 h 1597088"/>
                <a:gd name="T50" fmla="*/ 606161 w 997836"/>
                <a:gd name="T51" fmla="*/ 24364 h 1597088"/>
                <a:gd name="T52" fmla="*/ 671007 w 997836"/>
                <a:gd name="T53" fmla="*/ 48728 h 1597088"/>
                <a:gd name="T54" fmla="*/ 738671 w 997836"/>
                <a:gd name="T55" fmla="*/ 85283 h 1597088"/>
                <a:gd name="T56" fmla="*/ 797876 w 997836"/>
                <a:gd name="T57" fmla="*/ 127916 h 1597088"/>
                <a:gd name="T58" fmla="*/ 848625 w 997836"/>
                <a:gd name="T59" fmla="*/ 176644 h 1597088"/>
                <a:gd name="T60" fmla="*/ 899375 w 997836"/>
                <a:gd name="T61" fmla="*/ 228420 h 1597088"/>
                <a:gd name="T62" fmla="*/ 936024 w 997836"/>
                <a:gd name="T63" fmla="*/ 295416 h 1597088"/>
                <a:gd name="T64" fmla="*/ 967040 w 997836"/>
                <a:gd name="T65" fmla="*/ 371556 h 1597088"/>
                <a:gd name="T66" fmla="*/ 981136 w 997836"/>
                <a:gd name="T67" fmla="*/ 465983 h 1597088"/>
                <a:gd name="T68" fmla="*/ 981136 w 997836"/>
                <a:gd name="T69" fmla="*/ 569535 h 1597088"/>
                <a:gd name="T70" fmla="*/ 967040 w 997836"/>
                <a:gd name="T71" fmla="*/ 651752 h 1597088"/>
                <a:gd name="T72" fmla="*/ 944484 w 997836"/>
                <a:gd name="T73" fmla="*/ 746179 h 1597088"/>
                <a:gd name="T74" fmla="*/ 840168 w 997836"/>
                <a:gd name="T75" fmla="*/ 916727 h 1597088"/>
                <a:gd name="T76" fmla="*/ 730213 w 997836"/>
                <a:gd name="T77" fmla="*/ 1093371 h 1597088"/>
                <a:gd name="T78" fmla="*/ 693561 w 997836"/>
                <a:gd name="T79" fmla="*/ 1212144 h 1597088"/>
                <a:gd name="T80" fmla="*/ 679465 w 997836"/>
                <a:gd name="T81" fmla="*/ 1349203 h 1597088"/>
                <a:gd name="T82" fmla="*/ 671007 w 997836"/>
                <a:gd name="T83" fmla="*/ 1467975 h 1597088"/>
                <a:gd name="T84" fmla="*/ 665368 w 997836"/>
                <a:gd name="T85" fmla="*/ 1595891 h 1597088"/>
                <a:gd name="T86" fmla="*/ 310127 w 997836"/>
                <a:gd name="T87" fmla="*/ 1595891 h 1597088"/>
                <a:gd name="T88" fmla="*/ 442639 w 997836"/>
                <a:gd name="T89" fmla="*/ 1519751 h 1597088"/>
                <a:gd name="T90" fmla="*/ 479290 w 997836"/>
                <a:gd name="T91" fmla="*/ 1129908 h 1597088"/>
                <a:gd name="T92" fmla="*/ 515942 w 997836"/>
                <a:gd name="T93" fmla="*/ 1011136 h 1597088"/>
                <a:gd name="T94" fmla="*/ 583605 w 997836"/>
                <a:gd name="T95" fmla="*/ 874090 h 1597088"/>
                <a:gd name="T96" fmla="*/ 671007 w 997836"/>
                <a:gd name="T97" fmla="*/ 746179 h 1597088"/>
                <a:gd name="T98" fmla="*/ 752767 w 997836"/>
                <a:gd name="T99" fmla="*/ 618263 h 1597088"/>
                <a:gd name="T100" fmla="*/ 803516 w 997836"/>
                <a:gd name="T101" fmla="*/ 465983 h 1597088"/>
                <a:gd name="T102" fmla="*/ 797876 w 997836"/>
                <a:gd name="T103" fmla="*/ 322828 h 1597088"/>
                <a:gd name="T104" fmla="*/ 738671 w 997836"/>
                <a:gd name="T105" fmla="*/ 194912 h 1597088"/>
                <a:gd name="T106" fmla="*/ 693561 w 997836"/>
                <a:gd name="T107" fmla="*/ 134012 h 1597088"/>
                <a:gd name="T108" fmla="*/ 642815 w 997836"/>
                <a:gd name="T109" fmla="*/ 85283 h 1597088"/>
                <a:gd name="T110" fmla="*/ 589245 w 997836"/>
                <a:gd name="T111" fmla="*/ 42632 h 15970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7836" h="1597088">
                  <a:moveTo>
                    <a:pt x="186378" y="100580"/>
                  </a:moveTo>
                  <a:lnTo>
                    <a:pt x="120429" y="219447"/>
                  </a:lnTo>
                  <a:lnTo>
                    <a:pt x="74551" y="365746"/>
                  </a:lnTo>
                  <a:lnTo>
                    <a:pt x="74551" y="432799"/>
                  </a:lnTo>
                  <a:lnTo>
                    <a:pt x="74551" y="499852"/>
                  </a:lnTo>
                  <a:lnTo>
                    <a:pt x="74551" y="569954"/>
                  </a:lnTo>
                  <a:lnTo>
                    <a:pt x="88888" y="646151"/>
                  </a:lnTo>
                  <a:lnTo>
                    <a:pt x="134766" y="746731"/>
                  </a:lnTo>
                  <a:lnTo>
                    <a:pt x="186378" y="841215"/>
                  </a:lnTo>
                  <a:lnTo>
                    <a:pt x="232256" y="941795"/>
                  </a:lnTo>
                  <a:lnTo>
                    <a:pt x="283868" y="1045423"/>
                  </a:lnTo>
                  <a:lnTo>
                    <a:pt x="306807" y="1213056"/>
                  </a:lnTo>
                  <a:lnTo>
                    <a:pt x="315409" y="1383737"/>
                  </a:lnTo>
                  <a:lnTo>
                    <a:pt x="292470" y="1264870"/>
                  </a:lnTo>
                  <a:lnTo>
                    <a:pt x="269531" y="1146003"/>
                  </a:lnTo>
                  <a:lnTo>
                    <a:pt x="209317" y="1017992"/>
                  </a:lnTo>
                  <a:lnTo>
                    <a:pt x="134766" y="908268"/>
                  </a:lnTo>
                  <a:lnTo>
                    <a:pt x="74551" y="789401"/>
                  </a:lnTo>
                  <a:lnTo>
                    <a:pt x="14337" y="670534"/>
                  </a:lnTo>
                  <a:lnTo>
                    <a:pt x="0" y="576049"/>
                  </a:lnTo>
                  <a:lnTo>
                    <a:pt x="0" y="499852"/>
                  </a:lnTo>
                  <a:lnTo>
                    <a:pt x="14337" y="408416"/>
                  </a:lnTo>
                  <a:lnTo>
                    <a:pt x="37276" y="329171"/>
                  </a:lnTo>
                  <a:lnTo>
                    <a:pt x="106092" y="210304"/>
                  </a:lnTo>
                  <a:lnTo>
                    <a:pt x="186378" y="100580"/>
                  </a:lnTo>
                  <a:close/>
                  <a:moveTo>
                    <a:pt x="547662" y="0"/>
                  </a:moveTo>
                  <a:lnTo>
                    <a:pt x="616479" y="24383"/>
                  </a:lnTo>
                  <a:lnTo>
                    <a:pt x="682428" y="48766"/>
                  </a:lnTo>
                  <a:lnTo>
                    <a:pt x="751244" y="85340"/>
                  </a:lnTo>
                  <a:lnTo>
                    <a:pt x="811458" y="128011"/>
                  </a:lnTo>
                  <a:lnTo>
                    <a:pt x="863071" y="176777"/>
                  </a:lnTo>
                  <a:lnTo>
                    <a:pt x="914683" y="228591"/>
                  </a:lnTo>
                  <a:lnTo>
                    <a:pt x="951958" y="295644"/>
                  </a:lnTo>
                  <a:lnTo>
                    <a:pt x="983499" y="371841"/>
                  </a:lnTo>
                  <a:lnTo>
                    <a:pt x="997836" y="466325"/>
                  </a:lnTo>
                  <a:lnTo>
                    <a:pt x="997836" y="569953"/>
                  </a:lnTo>
                  <a:lnTo>
                    <a:pt x="983499" y="652246"/>
                  </a:lnTo>
                  <a:lnTo>
                    <a:pt x="960560" y="746730"/>
                  </a:lnTo>
                  <a:lnTo>
                    <a:pt x="854469" y="917411"/>
                  </a:lnTo>
                  <a:lnTo>
                    <a:pt x="742642" y="1094188"/>
                  </a:lnTo>
                  <a:lnTo>
                    <a:pt x="705366" y="1213056"/>
                  </a:lnTo>
                  <a:lnTo>
                    <a:pt x="691030" y="1350210"/>
                  </a:lnTo>
                  <a:lnTo>
                    <a:pt x="682428" y="1469077"/>
                  </a:lnTo>
                  <a:lnTo>
                    <a:pt x="676693" y="1597088"/>
                  </a:lnTo>
                  <a:lnTo>
                    <a:pt x="315407" y="1597088"/>
                  </a:lnTo>
                  <a:lnTo>
                    <a:pt x="450173" y="1520891"/>
                  </a:lnTo>
                  <a:lnTo>
                    <a:pt x="487448" y="1130763"/>
                  </a:lnTo>
                  <a:lnTo>
                    <a:pt x="524724" y="1011896"/>
                  </a:lnTo>
                  <a:lnTo>
                    <a:pt x="593540" y="874741"/>
                  </a:lnTo>
                  <a:lnTo>
                    <a:pt x="682428" y="746730"/>
                  </a:lnTo>
                  <a:lnTo>
                    <a:pt x="765581" y="618719"/>
                  </a:lnTo>
                  <a:lnTo>
                    <a:pt x="817193" y="466325"/>
                  </a:lnTo>
                  <a:lnTo>
                    <a:pt x="811458" y="323075"/>
                  </a:lnTo>
                  <a:lnTo>
                    <a:pt x="751244" y="195064"/>
                  </a:lnTo>
                  <a:lnTo>
                    <a:pt x="705366" y="134107"/>
                  </a:lnTo>
                  <a:lnTo>
                    <a:pt x="653754" y="85340"/>
                  </a:lnTo>
                  <a:lnTo>
                    <a:pt x="599275" y="42670"/>
                  </a:lnTo>
                  <a:lnTo>
                    <a:pt x="547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 name="MH_Other_4">
              <a:extLst>
                <a:ext uri="{FF2B5EF4-FFF2-40B4-BE49-F238E27FC236}">
                  <a16:creationId xmlns:a16="http://schemas.microsoft.com/office/drawing/2014/main" id="{7ED50457-2D53-43C3-A5BF-2AD542E03444}"/>
                </a:ext>
              </a:extLst>
            </p:cNvPr>
            <p:cNvSpPr>
              <a:spLocks/>
            </p:cNvSpPr>
            <p:nvPr>
              <p:custDataLst>
                <p:tags r:id="rId4"/>
              </p:custDataLst>
            </p:nvPr>
          </p:nvSpPr>
          <p:spPr bwMode="auto">
            <a:xfrm>
              <a:off x="5759451" y="4625975"/>
              <a:ext cx="481013" cy="673100"/>
            </a:xfrm>
            <a:custGeom>
              <a:avLst/>
              <a:gdLst>
                <a:gd name="T0" fmla="*/ 2147483646 w 168"/>
                <a:gd name="T1" fmla="*/ 0 h 221"/>
                <a:gd name="T2" fmla="*/ 2147483646 w 168"/>
                <a:gd name="T3" fmla="*/ 2147483646 h 221"/>
                <a:gd name="T4" fmla="*/ 2147483646 w 168"/>
                <a:gd name="T5" fmla="*/ 2147483646 h 221"/>
                <a:gd name="T6" fmla="*/ 2147483646 w 168"/>
                <a:gd name="T7" fmla="*/ 2147483646 h 221"/>
                <a:gd name="T8" fmla="*/ 2147483646 w 168"/>
                <a:gd name="T9" fmla="*/ 2147483646 h 221"/>
                <a:gd name="T10" fmla="*/ 2147483646 w 168"/>
                <a:gd name="T11" fmla="*/ 2147483646 h 221"/>
                <a:gd name="T12" fmla="*/ 0 w 168"/>
                <a:gd name="T13" fmla="*/ 2147483646 h 221"/>
                <a:gd name="T14" fmla="*/ 2147483646 w 168"/>
                <a:gd name="T15" fmla="*/ 2147483646 h 221"/>
                <a:gd name="T16" fmla="*/ 2147483646 w 168"/>
                <a:gd name="T17" fmla="*/ 2147483646 h 221"/>
                <a:gd name="T18" fmla="*/ 0 w 168"/>
                <a:gd name="T19" fmla="*/ 2147483646 h 221"/>
                <a:gd name="T20" fmla="*/ 2147483646 w 168"/>
                <a:gd name="T21" fmla="*/ 2147483646 h 221"/>
                <a:gd name="T22" fmla="*/ 2147483646 w 168"/>
                <a:gd name="T23" fmla="*/ 2147483646 h 221"/>
                <a:gd name="T24" fmla="*/ 2147483646 w 168"/>
                <a:gd name="T25" fmla="*/ 2147483646 h 221"/>
                <a:gd name="T26" fmla="*/ 2147483646 w 168"/>
                <a:gd name="T27" fmla="*/ 2147483646 h 221"/>
                <a:gd name="T28" fmla="*/ 2147483646 w 168"/>
                <a:gd name="T29" fmla="*/ 2147483646 h 221"/>
                <a:gd name="T30" fmla="*/ 2147483646 w 168"/>
                <a:gd name="T31" fmla="*/ 2147483646 h 221"/>
                <a:gd name="T32" fmla="*/ 2147483646 w 168"/>
                <a:gd name="T33" fmla="*/ 2147483646 h 221"/>
                <a:gd name="T34" fmla="*/ 2147483646 w 168"/>
                <a:gd name="T35" fmla="*/ 2147483646 h 221"/>
                <a:gd name="T36" fmla="*/ 2147483646 w 168"/>
                <a:gd name="T37" fmla="*/ 2147483646 h 221"/>
                <a:gd name="T38" fmla="*/ 2147483646 w 168"/>
                <a:gd name="T39" fmla="*/ 2147483646 h 221"/>
                <a:gd name="T40" fmla="*/ 2147483646 w 168"/>
                <a:gd name="T41" fmla="*/ 2147483646 h 221"/>
                <a:gd name="T42" fmla="*/ 2147483646 w 168"/>
                <a:gd name="T43" fmla="*/ 2147483646 h 221"/>
                <a:gd name="T44" fmla="*/ 2147483646 w 168"/>
                <a:gd name="T45" fmla="*/ 2147483646 h 221"/>
                <a:gd name="T46" fmla="*/ 2147483646 w 168"/>
                <a:gd name="T47" fmla="*/ 2147483646 h 221"/>
                <a:gd name="T48" fmla="*/ 2147483646 w 168"/>
                <a:gd name="T49" fmla="*/ 2147483646 h 221"/>
                <a:gd name="T50" fmla="*/ 2147483646 w 168"/>
                <a:gd name="T51" fmla="*/ 2147483646 h 221"/>
                <a:gd name="T52" fmla="*/ 2147483646 w 168"/>
                <a:gd name="T53" fmla="*/ 2147483646 h 221"/>
                <a:gd name="T54" fmla="*/ 2147483646 w 168"/>
                <a:gd name="T55" fmla="*/ 2147483646 h 221"/>
                <a:gd name="T56" fmla="*/ 2147483646 w 168"/>
                <a:gd name="T57" fmla="*/ 2147483646 h 221"/>
                <a:gd name="T58" fmla="*/ 2147483646 w 168"/>
                <a:gd name="T59" fmla="*/ 2147483646 h 221"/>
                <a:gd name="T60" fmla="*/ 2147483646 w 168"/>
                <a:gd name="T61" fmla="*/ 2147483646 h 221"/>
                <a:gd name="T62" fmla="*/ 2147483646 w 168"/>
                <a:gd name="T63" fmla="*/ 2147483646 h 221"/>
                <a:gd name="T64" fmla="*/ 2147483646 w 168"/>
                <a:gd name="T65" fmla="*/ 2147483646 h 221"/>
                <a:gd name="T66" fmla="*/ 2147483646 w 168"/>
                <a:gd name="T67" fmla="*/ 2147483646 h 221"/>
                <a:gd name="T68" fmla="*/ 2147483646 w 168"/>
                <a:gd name="T69" fmla="*/ 2147483646 h 221"/>
                <a:gd name="T70" fmla="*/ 2147483646 w 168"/>
                <a:gd name="T71" fmla="*/ 2147483646 h 221"/>
                <a:gd name="T72" fmla="*/ 2147483646 w 168"/>
                <a:gd name="T73" fmla="*/ 2147483646 h 221"/>
                <a:gd name="T74" fmla="*/ 2147483646 w 168"/>
                <a:gd name="T75" fmla="*/ 2147483646 h 221"/>
                <a:gd name="T76" fmla="*/ 2147483646 w 168"/>
                <a:gd name="T77" fmla="*/ 2147483646 h 221"/>
                <a:gd name="T78" fmla="*/ 2147483646 w 168"/>
                <a:gd name="T79" fmla="*/ 2147483646 h 221"/>
                <a:gd name="T80" fmla="*/ 2147483646 w 168"/>
                <a:gd name="T81" fmla="*/ 2147483646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8"/>
                <a:gd name="T124" fmla="*/ 0 h 221"/>
                <a:gd name="T125" fmla="*/ 168 w 168"/>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8" h="221">
                  <a:moveTo>
                    <a:pt x="167" y="8"/>
                  </a:moveTo>
                  <a:lnTo>
                    <a:pt x="159" y="0"/>
                  </a:lnTo>
                  <a:lnTo>
                    <a:pt x="5" y="0"/>
                  </a:lnTo>
                  <a:lnTo>
                    <a:pt x="2" y="11"/>
                  </a:lnTo>
                  <a:lnTo>
                    <a:pt x="2" y="22"/>
                  </a:lnTo>
                  <a:lnTo>
                    <a:pt x="10" y="16"/>
                  </a:lnTo>
                  <a:lnTo>
                    <a:pt x="10" y="11"/>
                  </a:lnTo>
                  <a:lnTo>
                    <a:pt x="96" y="11"/>
                  </a:lnTo>
                  <a:lnTo>
                    <a:pt x="96" y="16"/>
                  </a:lnTo>
                  <a:lnTo>
                    <a:pt x="10" y="16"/>
                  </a:lnTo>
                  <a:lnTo>
                    <a:pt x="2" y="22"/>
                  </a:lnTo>
                  <a:lnTo>
                    <a:pt x="23" y="33"/>
                  </a:lnTo>
                  <a:lnTo>
                    <a:pt x="0" y="44"/>
                  </a:lnTo>
                  <a:lnTo>
                    <a:pt x="0" y="55"/>
                  </a:lnTo>
                  <a:lnTo>
                    <a:pt x="10" y="53"/>
                  </a:lnTo>
                  <a:lnTo>
                    <a:pt x="10" y="44"/>
                  </a:lnTo>
                  <a:lnTo>
                    <a:pt x="96" y="44"/>
                  </a:lnTo>
                  <a:lnTo>
                    <a:pt x="96" y="53"/>
                  </a:lnTo>
                  <a:lnTo>
                    <a:pt x="10" y="53"/>
                  </a:lnTo>
                  <a:lnTo>
                    <a:pt x="0" y="55"/>
                  </a:lnTo>
                  <a:lnTo>
                    <a:pt x="20" y="67"/>
                  </a:lnTo>
                  <a:lnTo>
                    <a:pt x="2" y="78"/>
                  </a:lnTo>
                  <a:lnTo>
                    <a:pt x="2" y="95"/>
                  </a:lnTo>
                  <a:lnTo>
                    <a:pt x="10" y="89"/>
                  </a:lnTo>
                  <a:lnTo>
                    <a:pt x="10" y="78"/>
                  </a:lnTo>
                  <a:lnTo>
                    <a:pt x="96" y="78"/>
                  </a:lnTo>
                  <a:lnTo>
                    <a:pt x="96" y="89"/>
                  </a:lnTo>
                  <a:lnTo>
                    <a:pt x="10" y="89"/>
                  </a:lnTo>
                  <a:lnTo>
                    <a:pt x="2" y="95"/>
                  </a:lnTo>
                  <a:lnTo>
                    <a:pt x="20" y="106"/>
                  </a:lnTo>
                  <a:lnTo>
                    <a:pt x="2" y="117"/>
                  </a:lnTo>
                  <a:lnTo>
                    <a:pt x="2" y="128"/>
                  </a:lnTo>
                  <a:lnTo>
                    <a:pt x="10" y="122"/>
                  </a:lnTo>
                  <a:lnTo>
                    <a:pt x="10" y="117"/>
                  </a:lnTo>
                  <a:lnTo>
                    <a:pt x="96" y="117"/>
                  </a:lnTo>
                  <a:lnTo>
                    <a:pt x="96" y="122"/>
                  </a:lnTo>
                  <a:lnTo>
                    <a:pt x="10" y="122"/>
                  </a:lnTo>
                  <a:lnTo>
                    <a:pt x="2" y="128"/>
                  </a:lnTo>
                  <a:lnTo>
                    <a:pt x="20" y="136"/>
                  </a:lnTo>
                  <a:lnTo>
                    <a:pt x="2" y="145"/>
                  </a:lnTo>
                  <a:lnTo>
                    <a:pt x="2" y="164"/>
                  </a:lnTo>
                  <a:lnTo>
                    <a:pt x="10" y="156"/>
                  </a:lnTo>
                  <a:lnTo>
                    <a:pt x="10" y="147"/>
                  </a:lnTo>
                  <a:lnTo>
                    <a:pt x="96" y="147"/>
                  </a:lnTo>
                  <a:lnTo>
                    <a:pt x="96" y="156"/>
                  </a:lnTo>
                  <a:lnTo>
                    <a:pt x="10" y="156"/>
                  </a:lnTo>
                  <a:lnTo>
                    <a:pt x="2" y="164"/>
                  </a:lnTo>
                  <a:lnTo>
                    <a:pt x="18" y="175"/>
                  </a:lnTo>
                  <a:lnTo>
                    <a:pt x="18" y="200"/>
                  </a:lnTo>
                  <a:lnTo>
                    <a:pt x="36" y="189"/>
                  </a:lnTo>
                  <a:lnTo>
                    <a:pt x="36" y="181"/>
                  </a:lnTo>
                  <a:lnTo>
                    <a:pt x="96" y="181"/>
                  </a:lnTo>
                  <a:lnTo>
                    <a:pt x="96" y="189"/>
                  </a:lnTo>
                  <a:lnTo>
                    <a:pt x="36" y="189"/>
                  </a:lnTo>
                  <a:lnTo>
                    <a:pt x="18" y="200"/>
                  </a:lnTo>
                  <a:lnTo>
                    <a:pt x="55" y="200"/>
                  </a:lnTo>
                  <a:lnTo>
                    <a:pt x="55" y="220"/>
                  </a:lnTo>
                  <a:lnTo>
                    <a:pt x="65" y="206"/>
                  </a:lnTo>
                  <a:lnTo>
                    <a:pt x="65" y="200"/>
                  </a:lnTo>
                  <a:lnTo>
                    <a:pt x="96" y="200"/>
                  </a:lnTo>
                  <a:lnTo>
                    <a:pt x="96" y="206"/>
                  </a:lnTo>
                  <a:lnTo>
                    <a:pt x="65" y="206"/>
                  </a:lnTo>
                  <a:lnTo>
                    <a:pt x="55" y="220"/>
                  </a:lnTo>
                  <a:lnTo>
                    <a:pt x="107" y="220"/>
                  </a:lnTo>
                  <a:lnTo>
                    <a:pt x="107" y="200"/>
                  </a:lnTo>
                  <a:lnTo>
                    <a:pt x="141" y="200"/>
                  </a:lnTo>
                  <a:lnTo>
                    <a:pt x="141" y="175"/>
                  </a:lnTo>
                  <a:lnTo>
                    <a:pt x="167" y="164"/>
                  </a:lnTo>
                  <a:lnTo>
                    <a:pt x="167" y="147"/>
                  </a:lnTo>
                  <a:lnTo>
                    <a:pt x="144" y="139"/>
                  </a:lnTo>
                  <a:lnTo>
                    <a:pt x="167" y="131"/>
                  </a:lnTo>
                  <a:lnTo>
                    <a:pt x="167" y="117"/>
                  </a:lnTo>
                  <a:lnTo>
                    <a:pt x="144" y="108"/>
                  </a:lnTo>
                  <a:lnTo>
                    <a:pt x="167" y="97"/>
                  </a:lnTo>
                  <a:lnTo>
                    <a:pt x="167" y="81"/>
                  </a:lnTo>
                  <a:lnTo>
                    <a:pt x="146" y="72"/>
                  </a:lnTo>
                  <a:lnTo>
                    <a:pt x="167" y="61"/>
                  </a:lnTo>
                  <a:lnTo>
                    <a:pt x="167" y="47"/>
                  </a:lnTo>
                  <a:lnTo>
                    <a:pt x="144" y="36"/>
                  </a:lnTo>
                  <a:lnTo>
                    <a:pt x="167" y="25"/>
                  </a:lnTo>
                  <a:lnTo>
                    <a:pt x="167"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3" name="MH_Other_5">
              <a:extLst>
                <a:ext uri="{FF2B5EF4-FFF2-40B4-BE49-F238E27FC236}">
                  <a16:creationId xmlns:a16="http://schemas.microsoft.com/office/drawing/2014/main" id="{FE19AA39-3B38-4787-99FC-B9B27224C471}"/>
                </a:ext>
              </a:extLst>
            </p:cNvPr>
            <p:cNvCxnSpPr/>
            <p:nvPr>
              <p:custDataLst>
                <p:tags r:id="rId5"/>
              </p:custDataLst>
            </p:nvPr>
          </p:nvCxnSpPr>
          <p:spPr>
            <a:xfrm rot="3600000">
              <a:off x="6823937" y="3190207"/>
              <a:ext cx="0" cy="173037"/>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4" name="MH_Other_6">
              <a:extLst>
                <a:ext uri="{FF2B5EF4-FFF2-40B4-BE49-F238E27FC236}">
                  <a16:creationId xmlns:a16="http://schemas.microsoft.com/office/drawing/2014/main" id="{0E087FD3-A73F-4045-9092-BEF5BE0E42E6}"/>
                </a:ext>
              </a:extLst>
            </p:cNvPr>
            <p:cNvCxnSpPr/>
            <p:nvPr>
              <p:custDataLst>
                <p:tags r:id="rId6"/>
              </p:custDataLst>
            </p:nvPr>
          </p:nvCxnSpPr>
          <p:spPr>
            <a:xfrm rot="1200000">
              <a:off x="6412954" y="266065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5" name="MH_Other_7">
              <a:extLst>
                <a:ext uri="{FF2B5EF4-FFF2-40B4-BE49-F238E27FC236}">
                  <a16:creationId xmlns:a16="http://schemas.microsoft.com/office/drawing/2014/main" id="{C86C90B7-6100-4E07-AFFD-4B1542F1A785}"/>
                </a:ext>
              </a:extLst>
            </p:cNvPr>
            <p:cNvCxnSpPr/>
            <p:nvPr>
              <p:custDataLst>
                <p:tags r:id="rId7"/>
              </p:custDataLst>
            </p:nvPr>
          </p:nvCxnSpPr>
          <p:spPr>
            <a:xfrm rot="20400000">
              <a:off x="5632916" y="2660651"/>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6" name="MH_Other_8">
              <a:extLst>
                <a:ext uri="{FF2B5EF4-FFF2-40B4-BE49-F238E27FC236}">
                  <a16:creationId xmlns:a16="http://schemas.microsoft.com/office/drawing/2014/main" id="{6503F965-1297-406A-91DE-6DA4D943FFF2}"/>
                </a:ext>
              </a:extLst>
            </p:cNvPr>
            <p:cNvCxnSpPr/>
            <p:nvPr>
              <p:custDataLst>
                <p:tags r:id="rId8"/>
              </p:custDataLst>
            </p:nvPr>
          </p:nvCxnSpPr>
          <p:spPr>
            <a:xfrm rot="18000000">
              <a:off x="5207164" y="318923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7" name="MH_Other_9">
              <a:extLst>
                <a:ext uri="{FF2B5EF4-FFF2-40B4-BE49-F238E27FC236}">
                  <a16:creationId xmlns:a16="http://schemas.microsoft.com/office/drawing/2014/main" id="{9F21A96C-D302-4104-992D-68B2BE6744E3}"/>
                </a:ext>
              </a:extLst>
            </p:cNvPr>
            <p:cNvCxnSpPr/>
            <p:nvPr>
              <p:custDataLst>
                <p:tags r:id="rId9"/>
              </p:custDataLst>
            </p:nvPr>
          </p:nvCxnSpPr>
          <p:spPr>
            <a:xfrm rot="15600000">
              <a:off x="5139217" y="3882914"/>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8" name="MH_Other_10">
              <a:extLst>
                <a:ext uri="{FF2B5EF4-FFF2-40B4-BE49-F238E27FC236}">
                  <a16:creationId xmlns:a16="http://schemas.microsoft.com/office/drawing/2014/main" id="{8F1A0AD4-5884-4465-835C-E6728C5C9F35}"/>
                </a:ext>
              </a:extLst>
            </p:cNvPr>
            <p:cNvCxnSpPr/>
            <p:nvPr>
              <p:custDataLst>
                <p:tags r:id="rId10"/>
              </p:custDataLst>
            </p:nvPr>
          </p:nvCxnSpPr>
          <p:spPr>
            <a:xfrm rot="6000000" flipH="1">
              <a:off x="6849584" y="3852866"/>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id="{FB9BD9A6-BAC0-4357-B666-3B872AC1FC18}"/>
              </a:ext>
            </a:extLst>
          </p:cNvPr>
          <p:cNvPicPr>
            <a:picLocks noChangeAspect="1"/>
          </p:cNvPicPr>
          <p:nvPr/>
        </p:nvPicPr>
        <p:blipFill>
          <a:blip r:embed="rId12"/>
          <a:stretch>
            <a:fillRect/>
          </a:stretch>
        </p:blipFill>
        <p:spPr>
          <a:xfrm>
            <a:off x="1631504" y="3401984"/>
            <a:ext cx="9991725" cy="1628775"/>
          </a:xfrm>
          <a:prstGeom prst="rect">
            <a:avLst/>
          </a:prstGeom>
        </p:spPr>
      </p:pic>
    </p:spTree>
    <p:extLst>
      <p:ext uri="{BB962C8B-B14F-4D97-AF65-F5344CB8AC3E}">
        <p14:creationId xmlns:p14="http://schemas.microsoft.com/office/powerpoint/2010/main" val="3707309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64F8F7F-0F4A-44E5-817D-3401BC6B9F1D}"/>
              </a:ext>
            </a:extLst>
          </p:cNvPr>
          <p:cNvSpPr>
            <a:spLocks noGrp="1"/>
          </p:cNvSpPr>
          <p:nvPr>
            <p:ph type="body" sz="quarter" idx="10"/>
          </p:nvPr>
        </p:nvSpPr>
        <p:spPr/>
        <p:txBody>
          <a:bodyPr/>
          <a:lstStyle/>
          <a:p>
            <a:r>
              <a:rPr lang="en-US" altLang="zh-TW"/>
              <a:t>03	</a:t>
            </a:r>
            <a:endParaRPr lang="zh-TW" altLang="en-US"/>
          </a:p>
        </p:txBody>
      </p:sp>
      <p:sp>
        <p:nvSpPr>
          <p:cNvPr id="6" name="文字版面配置區 5">
            <a:extLst>
              <a:ext uri="{FF2B5EF4-FFF2-40B4-BE49-F238E27FC236}">
                <a16:creationId xmlns:a16="http://schemas.microsoft.com/office/drawing/2014/main" id="{9233CFC5-750A-4748-AB63-4E18BF722C72}"/>
              </a:ext>
            </a:extLst>
          </p:cNvPr>
          <p:cNvSpPr>
            <a:spLocks noGrp="1"/>
          </p:cNvSpPr>
          <p:nvPr>
            <p:ph type="body" sz="quarter" idx="12"/>
          </p:nvPr>
        </p:nvSpPr>
        <p:spPr/>
        <p:txBody>
          <a:bodyPr/>
          <a:lstStyle/>
          <a:p>
            <a:r>
              <a:rPr lang="zh-TW" altLang="en-US">
                <a:latin typeface="+mj-ea"/>
                <a:ea typeface="+mj-ea"/>
              </a:rPr>
              <a:t>排序及篩選資料</a:t>
            </a:r>
            <a:endParaRPr lang="zh-TW" altLang="en-US"/>
          </a:p>
        </p:txBody>
      </p:sp>
      <p:sp>
        <p:nvSpPr>
          <p:cNvPr id="4" name="內容版面配置區 3">
            <a:extLst>
              <a:ext uri="{FF2B5EF4-FFF2-40B4-BE49-F238E27FC236}">
                <a16:creationId xmlns:a16="http://schemas.microsoft.com/office/drawing/2014/main" id="{9E1CFCE3-39D2-4510-A636-2863F1C19983}"/>
              </a:ext>
            </a:extLst>
          </p:cNvPr>
          <p:cNvSpPr>
            <a:spLocks noGrp="1"/>
          </p:cNvSpPr>
          <p:nvPr>
            <p:ph idx="1"/>
          </p:nvPr>
        </p:nvSpPr>
        <p:spPr/>
        <p:txBody>
          <a:bodyPr/>
          <a:lstStyle/>
          <a:p>
            <a:r>
              <a:rPr lang="zh-TW" altLang="en-US" dirty="0"/>
              <a:t>排序</a:t>
            </a:r>
          </a:p>
          <a:p>
            <a:r>
              <a:rPr lang="zh-TW" altLang="en-US" dirty="0"/>
              <a:t>篩選資料</a:t>
            </a:r>
          </a:p>
          <a:p>
            <a:r>
              <a:rPr lang="zh-TW" altLang="en-US" dirty="0"/>
              <a:t>使用</a:t>
            </a:r>
            <a:r>
              <a:rPr lang="en-US" altLang="zh-TW" dirty="0"/>
              <a:t>TOP</a:t>
            </a:r>
          </a:p>
          <a:p>
            <a:r>
              <a:rPr lang="zh-TW" altLang="en-US" dirty="0"/>
              <a:t>操作</a:t>
            </a:r>
            <a:r>
              <a:rPr lang="en-US" altLang="zh-TW" dirty="0"/>
              <a:t>NULL</a:t>
            </a:r>
          </a:p>
          <a:p>
            <a:endParaRPr lang="zh-TW" altLang="en-US" dirty="0"/>
          </a:p>
        </p:txBody>
      </p:sp>
      <p:sp>
        <p:nvSpPr>
          <p:cNvPr id="14" name="AutoShape 3">
            <a:extLst>
              <a:ext uri="{FF2B5EF4-FFF2-40B4-BE49-F238E27FC236}">
                <a16:creationId xmlns:a16="http://schemas.microsoft.com/office/drawing/2014/main" id="{5C24B09E-B63B-4331-BBFA-93FB6D0F7B95}"/>
              </a:ext>
            </a:extLst>
          </p:cNvPr>
          <p:cNvSpPr>
            <a:spLocks noChangeArrowheads="1"/>
          </p:cNvSpPr>
          <p:nvPr/>
        </p:nvSpPr>
        <p:spPr bwMode="auto">
          <a:xfrm>
            <a:off x="4160143" y="2166912"/>
            <a:ext cx="6256337"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5: SELECT		&lt;select list&gt;</a:t>
            </a:r>
          </a:p>
        </p:txBody>
      </p:sp>
      <p:sp>
        <p:nvSpPr>
          <p:cNvPr id="15" name="AutoShape 3">
            <a:extLst>
              <a:ext uri="{FF2B5EF4-FFF2-40B4-BE49-F238E27FC236}">
                <a16:creationId xmlns:a16="http://schemas.microsoft.com/office/drawing/2014/main" id="{08847442-1275-4625-85FD-C14A947AF11A}"/>
              </a:ext>
            </a:extLst>
          </p:cNvPr>
          <p:cNvSpPr>
            <a:spLocks noChangeArrowheads="1"/>
          </p:cNvSpPr>
          <p:nvPr/>
        </p:nvSpPr>
        <p:spPr bwMode="auto">
          <a:xfrm>
            <a:off x="4160143" y="2695550"/>
            <a:ext cx="6256337"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1: FROM			&lt;table source&gt;</a:t>
            </a:r>
          </a:p>
        </p:txBody>
      </p:sp>
      <p:sp>
        <p:nvSpPr>
          <p:cNvPr id="16" name="AutoShape 3">
            <a:extLst>
              <a:ext uri="{FF2B5EF4-FFF2-40B4-BE49-F238E27FC236}">
                <a16:creationId xmlns:a16="http://schemas.microsoft.com/office/drawing/2014/main" id="{6EA9F95E-8B65-444C-A4F8-627DF4FD01D6}"/>
              </a:ext>
            </a:extLst>
          </p:cNvPr>
          <p:cNvSpPr>
            <a:spLocks noChangeArrowheads="1"/>
          </p:cNvSpPr>
          <p:nvPr/>
        </p:nvSpPr>
        <p:spPr bwMode="auto">
          <a:xfrm>
            <a:off x="4160143" y="3190850"/>
            <a:ext cx="6256337" cy="450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400" b="1">
                <a:solidFill>
                  <a:srgbClr val="FF0000"/>
                </a:solidFill>
                <a:latin typeface="Lucida Sans Typewriter" pitchFamily="49" charset="0"/>
                <a:ea typeface="+mn-ea"/>
              </a:rPr>
              <a:t>2:</a:t>
            </a:r>
            <a:r>
              <a:rPr kumimoji="0" lang="zh-TW" altLang="en-US" sz="2400" b="1">
                <a:solidFill>
                  <a:srgbClr val="FF0000"/>
                </a:solidFill>
                <a:latin typeface="Lucida Sans Typewriter" pitchFamily="49" charset="0"/>
                <a:ea typeface="+mn-ea"/>
              </a:rPr>
              <a:t> </a:t>
            </a:r>
            <a:r>
              <a:rPr kumimoji="0" lang="en-US" sz="2400" b="1">
                <a:solidFill>
                  <a:srgbClr val="FF0000"/>
                </a:solidFill>
                <a:latin typeface="Lucida Sans Typewriter" pitchFamily="49" charset="0"/>
                <a:ea typeface="+mn-ea"/>
              </a:rPr>
              <a:t>WHERE    &lt;search condition&gt;</a:t>
            </a:r>
          </a:p>
        </p:txBody>
      </p:sp>
      <p:sp>
        <p:nvSpPr>
          <p:cNvPr id="17" name="AutoShape 3">
            <a:extLst>
              <a:ext uri="{FF2B5EF4-FFF2-40B4-BE49-F238E27FC236}">
                <a16:creationId xmlns:a16="http://schemas.microsoft.com/office/drawing/2014/main" id="{6454D21B-105B-40B8-B844-CDD7CA26032E}"/>
              </a:ext>
            </a:extLst>
          </p:cNvPr>
          <p:cNvSpPr>
            <a:spLocks noChangeArrowheads="1"/>
          </p:cNvSpPr>
          <p:nvPr/>
        </p:nvSpPr>
        <p:spPr bwMode="auto">
          <a:xfrm>
            <a:off x="4160143" y="3754412"/>
            <a:ext cx="6256337"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3: GROUP BY		&lt;group by list&gt;</a:t>
            </a:r>
          </a:p>
        </p:txBody>
      </p:sp>
      <p:sp>
        <p:nvSpPr>
          <p:cNvPr id="18" name="AutoShape 3">
            <a:extLst>
              <a:ext uri="{FF2B5EF4-FFF2-40B4-BE49-F238E27FC236}">
                <a16:creationId xmlns:a16="http://schemas.microsoft.com/office/drawing/2014/main" id="{72A68D54-5B13-4B70-AEC8-21DAF90D0B9B}"/>
              </a:ext>
            </a:extLst>
          </p:cNvPr>
          <p:cNvSpPr>
            <a:spLocks noChangeArrowheads="1"/>
          </p:cNvSpPr>
          <p:nvPr/>
        </p:nvSpPr>
        <p:spPr bwMode="auto">
          <a:xfrm>
            <a:off x="4160143" y="4283050"/>
            <a:ext cx="6256337"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4: HAVING		&lt;search condition&gt;</a:t>
            </a:r>
          </a:p>
        </p:txBody>
      </p:sp>
      <p:sp>
        <p:nvSpPr>
          <p:cNvPr id="19" name="AutoShape 3">
            <a:extLst>
              <a:ext uri="{FF2B5EF4-FFF2-40B4-BE49-F238E27FC236}">
                <a16:creationId xmlns:a16="http://schemas.microsoft.com/office/drawing/2014/main" id="{E62C1D0B-121E-4F45-B840-303CDEFEA326}"/>
              </a:ext>
            </a:extLst>
          </p:cNvPr>
          <p:cNvSpPr>
            <a:spLocks noChangeArrowheads="1"/>
          </p:cNvSpPr>
          <p:nvPr/>
        </p:nvSpPr>
        <p:spPr bwMode="auto">
          <a:xfrm>
            <a:off x="4160143" y="4778350"/>
            <a:ext cx="6256337" cy="450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400" b="1">
                <a:solidFill>
                  <a:srgbClr val="FF0000"/>
                </a:solidFill>
                <a:latin typeface="Lucida Sans Typewriter" pitchFamily="49" charset="0"/>
                <a:ea typeface="+mn-ea"/>
              </a:rPr>
              <a:t>6: ORDER BY	&lt;order by list&gt;</a:t>
            </a:r>
          </a:p>
        </p:txBody>
      </p:sp>
    </p:spTree>
    <p:extLst>
      <p:ext uri="{BB962C8B-B14F-4D97-AF65-F5344CB8AC3E}">
        <p14:creationId xmlns:p14="http://schemas.microsoft.com/office/powerpoint/2010/main" val="342043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內容版面配置區 10">
            <a:extLst>
              <a:ext uri="{FF2B5EF4-FFF2-40B4-BE49-F238E27FC236}">
                <a16:creationId xmlns:a16="http://schemas.microsoft.com/office/drawing/2014/main" id="{9973946B-85FA-40A7-BE69-C4C019118B0E}"/>
              </a:ext>
            </a:extLst>
          </p:cNvPr>
          <p:cNvSpPr>
            <a:spLocks noGrp="1"/>
          </p:cNvSpPr>
          <p:nvPr>
            <p:ph idx="4294967295"/>
          </p:nvPr>
        </p:nvSpPr>
        <p:spPr>
          <a:xfrm>
            <a:off x="838200" y="1825625"/>
            <a:ext cx="10515600" cy="4351338"/>
          </a:xfrm>
          <a:prstGeom prst="rect">
            <a:avLst/>
          </a:prstGeom>
        </p:spPr>
        <p:txBody>
          <a:bodyPr/>
          <a:lstStyle/>
          <a:p>
            <a:r>
              <a:rPr lang="en-US" altLang="zh-TW" sz="2400" dirty="0"/>
              <a:t>ORDER BY (</a:t>
            </a:r>
            <a:r>
              <a:rPr lang="zh-TW" altLang="en-US" sz="2400" dirty="0"/>
              <a:t>欄位名稱</a:t>
            </a:r>
            <a:r>
              <a:rPr lang="en-US" altLang="zh-TW" sz="2400" dirty="0"/>
              <a:t>):</a:t>
            </a:r>
          </a:p>
          <a:p>
            <a:endParaRPr lang="en-US" altLang="zh-TW" sz="2400" dirty="0"/>
          </a:p>
          <a:p>
            <a:endParaRPr lang="en-US" altLang="zh-TW" sz="2400" dirty="0"/>
          </a:p>
          <a:p>
            <a:r>
              <a:rPr lang="en-US" altLang="zh-TW" sz="2400" dirty="0"/>
              <a:t>ORDER BY (</a:t>
            </a:r>
            <a:r>
              <a:rPr lang="zh-TW" altLang="en-US" sz="2400" dirty="0"/>
              <a:t>欄位別名</a:t>
            </a:r>
            <a:r>
              <a:rPr lang="en-US" altLang="zh-TW" sz="2400" dirty="0"/>
              <a:t>):</a:t>
            </a:r>
          </a:p>
          <a:p>
            <a:endParaRPr lang="en-US" altLang="zh-TW" sz="2400" dirty="0"/>
          </a:p>
          <a:p>
            <a:pPr marL="0" indent="0">
              <a:buNone/>
            </a:pPr>
            <a:endParaRPr lang="en-US" altLang="zh-TW" sz="2400" dirty="0"/>
          </a:p>
          <a:p>
            <a:r>
              <a:rPr lang="en-US" altLang="zh-TW" sz="2400" dirty="0"/>
              <a:t>ORDER BY </a:t>
            </a:r>
            <a:r>
              <a:rPr lang="zh-TW" altLang="en-US" sz="2400" dirty="0"/>
              <a:t>降冪排列</a:t>
            </a:r>
            <a:r>
              <a:rPr lang="en-US" altLang="zh-TW" sz="2400" dirty="0"/>
              <a:t>(</a:t>
            </a:r>
            <a:r>
              <a:rPr lang="zh-TW" altLang="en-US" sz="2400" dirty="0"/>
              <a:t>大到小</a:t>
            </a:r>
            <a:r>
              <a:rPr lang="en-US" altLang="zh-TW" sz="2400" dirty="0"/>
              <a:t>):</a:t>
            </a:r>
          </a:p>
          <a:p>
            <a:endParaRPr lang="en-US" altLang="zh-TW" sz="2400" dirty="0"/>
          </a:p>
          <a:p>
            <a:endParaRPr lang="zh-TW" altLang="en-US" sz="2400" dirty="0"/>
          </a:p>
        </p:txBody>
      </p:sp>
      <p:sp>
        <p:nvSpPr>
          <p:cNvPr id="6" name="文字版面配置區 5">
            <a:extLst>
              <a:ext uri="{FF2B5EF4-FFF2-40B4-BE49-F238E27FC236}">
                <a16:creationId xmlns:a16="http://schemas.microsoft.com/office/drawing/2014/main" id="{992F38DF-0014-4AA5-9FE7-87AD07A8DE9A}"/>
              </a:ext>
            </a:extLst>
          </p:cNvPr>
          <p:cNvSpPr>
            <a:spLocks noGrp="1"/>
          </p:cNvSpPr>
          <p:nvPr>
            <p:ph type="body" sz="quarter" idx="12"/>
          </p:nvPr>
        </p:nvSpPr>
        <p:spPr/>
        <p:txBody>
          <a:bodyPr/>
          <a:lstStyle/>
          <a:p>
            <a:r>
              <a:rPr lang="zh-TW" altLang="en-US"/>
              <a:t>排序</a:t>
            </a:r>
          </a:p>
        </p:txBody>
      </p:sp>
      <p:sp>
        <p:nvSpPr>
          <p:cNvPr id="7" name="AutoShape 3">
            <a:extLst>
              <a:ext uri="{FF2B5EF4-FFF2-40B4-BE49-F238E27FC236}">
                <a16:creationId xmlns:a16="http://schemas.microsoft.com/office/drawing/2014/main" id="{8D5B18E5-8104-440E-A176-ACDD453A0882}"/>
              </a:ext>
            </a:extLst>
          </p:cNvPr>
          <p:cNvSpPr>
            <a:spLocks noChangeArrowheads="1"/>
          </p:cNvSpPr>
          <p:nvPr/>
        </p:nvSpPr>
        <p:spPr bwMode="auto">
          <a:xfrm>
            <a:off x="1160463" y="2204864"/>
            <a:ext cx="6256337" cy="958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r>
              <a:rPr kumimoji="0" lang="en-US" sz="2000" dirty="0" err="1">
                <a:latin typeface="Lucida Sans Typewriter" pitchFamily="49" charset="0"/>
                <a:ea typeface="+mn-ea"/>
              </a:rPr>
              <a:t>orderid</a:t>
            </a:r>
            <a:r>
              <a:rPr kumimoji="0" lang="en-US" sz="2000" dirty="0">
                <a:latin typeface="Lucida Sans Typewriter" pitchFamily="49" charset="0"/>
                <a:ea typeface="+mn-ea"/>
              </a:rPr>
              <a:t>, </a:t>
            </a:r>
            <a:r>
              <a:rPr kumimoji="0" lang="en-US" sz="2000" dirty="0" err="1">
                <a:latin typeface="Lucida Sans Typewriter" pitchFamily="49" charset="0"/>
                <a:ea typeface="+mn-ea"/>
              </a:rPr>
              <a:t>custid</a:t>
            </a:r>
            <a:r>
              <a:rPr kumimoji="0" lang="en-US" sz="2000" dirty="0">
                <a:latin typeface="Lucida Sans Typewriter" pitchFamily="49" charset="0"/>
                <a:ea typeface="+mn-ea"/>
              </a:rPr>
              <a:t>, </a:t>
            </a:r>
            <a:r>
              <a:rPr kumimoji="0" lang="en-US" sz="2000" dirty="0" err="1">
                <a:latin typeface="Lucida Sans Typewriter" pitchFamily="49" charset="0"/>
                <a:ea typeface="+mn-ea"/>
              </a:rPr>
              <a:t>orderdate</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a:t>
            </a:r>
            <a:r>
              <a:rPr kumimoji="0" lang="en-US" sz="2000" dirty="0" err="1">
                <a:latin typeface="Lucida Sans Typewriter" pitchFamily="49" charset="0"/>
                <a:ea typeface="+mn-ea"/>
              </a:rPr>
              <a:t>Sales.Orders</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ORDER BY </a:t>
            </a:r>
            <a:r>
              <a:rPr kumimoji="0" lang="en-US" sz="2000" dirty="0" err="1">
                <a:latin typeface="Lucida Sans Typewriter" pitchFamily="49" charset="0"/>
                <a:ea typeface="+mn-ea"/>
              </a:rPr>
              <a:t>orderdate</a:t>
            </a:r>
            <a:r>
              <a:rPr kumimoji="0" lang="en-US" sz="2000" dirty="0">
                <a:latin typeface="Lucida Sans Typewriter" pitchFamily="49" charset="0"/>
                <a:ea typeface="+mn-ea"/>
              </a:rPr>
              <a:t>;</a:t>
            </a:r>
          </a:p>
        </p:txBody>
      </p:sp>
      <p:sp>
        <p:nvSpPr>
          <p:cNvPr id="8" name="AutoShape 3">
            <a:extLst>
              <a:ext uri="{FF2B5EF4-FFF2-40B4-BE49-F238E27FC236}">
                <a16:creationId xmlns:a16="http://schemas.microsoft.com/office/drawing/2014/main" id="{A5679469-5955-42CA-84CE-53F5396460EB}"/>
              </a:ext>
            </a:extLst>
          </p:cNvPr>
          <p:cNvSpPr>
            <a:spLocks noChangeArrowheads="1"/>
          </p:cNvSpPr>
          <p:nvPr/>
        </p:nvSpPr>
        <p:spPr bwMode="auto">
          <a:xfrm>
            <a:off x="1127477" y="3622080"/>
            <a:ext cx="9144987"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r>
              <a:rPr kumimoji="0" lang="en-US" sz="2000" dirty="0" err="1">
                <a:latin typeface="Lucida Sans Typewriter" pitchFamily="49" charset="0"/>
                <a:ea typeface="+mn-ea"/>
              </a:rPr>
              <a:t>orderid</a:t>
            </a:r>
            <a:r>
              <a:rPr kumimoji="0" lang="en-US" sz="2000" dirty="0">
                <a:latin typeface="Lucida Sans Typewriter" pitchFamily="49" charset="0"/>
                <a:ea typeface="+mn-ea"/>
              </a:rPr>
              <a:t>, </a:t>
            </a:r>
            <a:r>
              <a:rPr kumimoji="0" lang="en-US" sz="2000" dirty="0" err="1">
                <a:latin typeface="Lucida Sans Typewriter" pitchFamily="49" charset="0"/>
                <a:ea typeface="+mn-ea"/>
              </a:rPr>
              <a:t>custid</a:t>
            </a:r>
            <a:r>
              <a:rPr kumimoji="0" lang="en-US" sz="2000" dirty="0">
                <a:latin typeface="Lucida Sans Typewriter" pitchFamily="49" charset="0"/>
                <a:ea typeface="+mn-ea"/>
              </a:rPr>
              <a:t>, YEAR(</a:t>
            </a:r>
            <a:r>
              <a:rPr kumimoji="0" lang="en-US" sz="2000" dirty="0" err="1">
                <a:latin typeface="Lucida Sans Typewriter" pitchFamily="49" charset="0"/>
                <a:ea typeface="+mn-ea"/>
              </a:rPr>
              <a:t>orderdate</a:t>
            </a:r>
            <a:r>
              <a:rPr kumimoji="0" lang="en-US" sz="2000" dirty="0">
                <a:latin typeface="Lucida Sans Typewriter" pitchFamily="49" charset="0"/>
                <a:ea typeface="+mn-ea"/>
              </a:rPr>
              <a:t>) AS </a:t>
            </a:r>
            <a:r>
              <a:rPr kumimoji="0" lang="en-US" sz="2000" dirty="0" err="1">
                <a:solidFill>
                  <a:srgbClr val="FF0000"/>
                </a:solidFill>
                <a:latin typeface="Lucida Sans Typewriter" pitchFamily="49" charset="0"/>
                <a:ea typeface="+mn-ea"/>
              </a:rPr>
              <a:t>orderyear</a:t>
            </a:r>
            <a:endParaRPr kumimoji="0" lang="en-US" sz="2000" dirty="0">
              <a:solidFill>
                <a:srgbClr val="FF0000"/>
              </a:solidFill>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a:t>
            </a:r>
            <a:r>
              <a:rPr kumimoji="0" lang="en-US" sz="2000" dirty="0" err="1">
                <a:latin typeface="Lucida Sans Typewriter" pitchFamily="49" charset="0"/>
                <a:ea typeface="+mn-ea"/>
              </a:rPr>
              <a:t>Sales.Orders</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ORDER BY </a:t>
            </a:r>
            <a:r>
              <a:rPr kumimoji="0" lang="en-US" sz="2000" dirty="0" err="1">
                <a:solidFill>
                  <a:srgbClr val="FF0000"/>
                </a:solidFill>
                <a:latin typeface="Lucida Sans Typewriter" pitchFamily="49" charset="0"/>
                <a:ea typeface="+mn-ea"/>
              </a:rPr>
              <a:t>orderyear</a:t>
            </a:r>
            <a:r>
              <a:rPr kumimoji="0" lang="en-US" sz="2000" dirty="0">
                <a:latin typeface="Lucida Sans Typewriter" pitchFamily="49" charset="0"/>
                <a:ea typeface="+mn-ea"/>
              </a:rPr>
              <a:t>;</a:t>
            </a:r>
          </a:p>
        </p:txBody>
      </p:sp>
      <p:sp>
        <p:nvSpPr>
          <p:cNvPr id="9" name="AutoShape 3">
            <a:extLst>
              <a:ext uri="{FF2B5EF4-FFF2-40B4-BE49-F238E27FC236}">
                <a16:creationId xmlns:a16="http://schemas.microsoft.com/office/drawing/2014/main" id="{9424837B-30A9-46ED-9978-5F4265025118}"/>
              </a:ext>
            </a:extLst>
          </p:cNvPr>
          <p:cNvSpPr>
            <a:spLocks noChangeArrowheads="1"/>
          </p:cNvSpPr>
          <p:nvPr/>
        </p:nvSpPr>
        <p:spPr bwMode="auto">
          <a:xfrm>
            <a:off x="1160463" y="5013176"/>
            <a:ext cx="6256337" cy="958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r>
              <a:rPr kumimoji="0" lang="en-US" sz="2000" dirty="0" err="1">
                <a:latin typeface="Lucida Sans Typewriter" pitchFamily="49" charset="0"/>
                <a:ea typeface="+mn-ea"/>
              </a:rPr>
              <a:t>orderid</a:t>
            </a:r>
            <a:r>
              <a:rPr kumimoji="0" lang="en-US" sz="2000" dirty="0">
                <a:latin typeface="Lucida Sans Typewriter" pitchFamily="49" charset="0"/>
                <a:ea typeface="+mn-ea"/>
              </a:rPr>
              <a:t>, </a:t>
            </a:r>
            <a:r>
              <a:rPr kumimoji="0" lang="en-US" sz="2000" dirty="0" err="1">
                <a:latin typeface="Lucida Sans Typewriter" pitchFamily="49" charset="0"/>
                <a:ea typeface="+mn-ea"/>
              </a:rPr>
              <a:t>custid</a:t>
            </a:r>
            <a:r>
              <a:rPr kumimoji="0" lang="en-US" sz="2000" dirty="0">
                <a:latin typeface="Lucida Sans Typewriter" pitchFamily="49" charset="0"/>
                <a:ea typeface="+mn-ea"/>
              </a:rPr>
              <a:t>, </a:t>
            </a:r>
            <a:r>
              <a:rPr kumimoji="0" lang="en-US" sz="2000" dirty="0" err="1">
                <a:latin typeface="Lucida Sans Typewriter" pitchFamily="49" charset="0"/>
                <a:ea typeface="+mn-ea"/>
              </a:rPr>
              <a:t>orderdate</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a:t>
            </a:r>
            <a:r>
              <a:rPr kumimoji="0" lang="en-US" sz="2000" dirty="0" err="1">
                <a:latin typeface="Lucida Sans Typewriter" pitchFamily="49" charset="0"/>
                <a:ea typeface="+mn-ea"/>
              </a:rPr>
              <a:t>Sales.Orders</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ORDER BY </a:t>
            </a:r>
            <a:r>
              <a:rPr kumimoji="0" lang="en-US" sz="2000" dirty="0" err="1">
                <a:latin typeface="Lucida Sans Typewriter" pitchFamily="49" charset="0"/>
                <a:ea typeface="+mn-ea"/>
              </a:rPr>
              <a:t>orderdate</a:t>
            </a:r>
            <a:r>
              <a:rPr kumimoji="0" lang="en-US" sz="2000" dirty="0">
                <a:latin typeface="Lucida Sans Typewriter" pitchFamily="49" charset="0"/>
                <a:ea typeface="+mn-ea"/>
              </a:rPr>
              <a:t> </a:t>
            </a:r>
            <a:r>
              <a:rPr kumimoji="0" lang="en-US" sz="2000" dirty="0">
                <a:solidFill>
                  <a:srgbClr val="FF0000"/>
                </a:solidFill>
                <a:latin typeface="Lucida Sans Typewriter" pitchFamily="49" charset="0"/>
                <a:ea typeface="+mn-ea"/>
              </a:rPr>
              <a:t>DESC</a:t>
            </a:r>
            <a:r>
              <a:rPr kumimoji="0" lang="en-US" sz="2000" dirty="0">
                <a:latin typeface="Lucida Sans Typewriter" pitchFamily="49" charset="0"/>
                <a:ea typeface="+mn-ea"/>
              </a:rPr>
              <a:t>;</a:t>
            </a:r>
          </a:p>
        </p:txBody>
      </p:sp>
    </p:spTree>
    <p:extLst>
      <p:ext uri="{BB962C8B-B14F-4D97-AF65-F5344CB8AC3E}">
        <p14:creationId xmlns:p14="http://schemas.microsoft.com/office/powerpoint/2010/main" val="1290473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9F2B0F0-FD35-4438-BB08-91DDC7444B9B}"/>
              </a:ext>
            </a:extLst>
          </p:cNvPr>
          <p:cNvSpPr>
            <a:spLocks noGrp="1"/>
          </p:cNvSpPr>
          <p:nvPr>
            <p:ph type="body" sz="quarter" idx="12"/>
          </p:nvPr>
        </p:nvSpPr>
        <p:spPr/>
        <p:txBody>
          <a:bodyPr/>
          <a:lstStyle/>
          <a:p>
            <a:r>
              <a:rPr lang="zh-TW" altLang="en-US"/>
              <a:t>篩選資料</a:t>
            </a:r>
          </a:p>
        </p:txBody>
      </p:sp>
      <p:sp>
        <p:nvSpPr>
          <p:cNvPr id="3" name="內容版面配置區 2">
            <a:extLst>
              <a:ext uri="{FF2B5EF4-FFF2-40B4-BE49-F238E27FC236}">
                <a16:creationId xmlns:a16="http://schemas.microsoft.com/office/drawing/2014/main" id="{5605CF9E-8856-442D-9405-206819BBEFDD}"/>
              </a:ext>
            </a:extLst>
          </p:cNvPr>
          <p:cNvSpPr>
            <a:spLocks noGrp="1"/>
          </p:cNvSpPr>
          <p:nvPr>
            <p:ph idx="4294967295"/>
          </p:nvPr>
        </p:nvSpPr>
        <p:spPr>
          <a:xfrm>
            <a:off x="838200" y="1825625"/>
            <a:ext cx="10515600" cy="4351338"/>
          </a:xfrm>
          <a:prstGeom prst="rect">
            <a:avLst/>
          </a:prstGeom>
        </p:spPr>
        <p:txBody>
          <a:bodyPr/>
          <a:lstStyle/>
          <a:p>
            <a:r>
              <a:rPr lang="zh-TW" altLang="en-US" sz="2400" dirty="0"/>
              <a:t>找出來自西班牙的客戶</a:t>
            </a:r>
            <a:endParaRPr lang="en-US" altLang="zh-TW" sz="2400" dirty="0"/>
          </a:p>
          <a:p>
            <a:endParaRPr lang="en-US" altLang="zh-TW" sz="2400" dirty="0"/>
          </a:p>
          <a:p>
            <a:pPr marL="0" indent="0">
              <a:buNone/>
            </a:pPr>
            <a:endParaRPr lang="en-US" altLang="zh-TW" sz="2400" dirty="0"/>
          </a:p>
          <a:p>
            <a:r>
              <a:rPr lang="zh-TW" altLang="en-US" sz="2400" dirty="0"/>
              <a:t>找出訂單日期大</a:t>
            </a:r>
            <a:r>
              <a:rPr lang="en-US" altLang="zh-TW" sz="2400" dirty="0"/>
              <a:t>(</a:t>
            </a:r>
            <a:r>
              <a:rPr lang="zh-TW" altLang="en-US" sz="2400" dirty="0"/>
              <a:t>晚</a:t>
            </a:r>
            <a:r>
              <a:rPr lang="en-US" altLang="zh-TW" sz="2400" dirty="0"/>
              <a:t>)</a:t>
            </a:r>
            <a:r>
              <a:rPr lang="zh-TW" altLang="en-US" sz="2400" dirty="0"/>
              <a:t>於 </a:t>
            </a:r>
            <a:r>
              <a:rPr lang="en-US" altLang="zh-TW" sz="2400" dirty="0"/>
              <a:t>2007/01/01</a:t>
            </a:r>
          </a:p>
          <a:p>
            <a:endParaRPr lang="en-US" altLang="zh-TW" sz="2400" dirty="0"/>
          </a:p>
          <a:p>
            <a:endParaRPr lang="en-US" altLang="zh-TW" sz="2400" dirty="0"/>
          </a:p>
          <a:p>
            <a:r>
              <a:rPr lang="zh-TW" altLang="en-US" sz="2400" dirty="0"/>
              <a:t>找出特定日期區間的訂單</a:t>
            </a:r>
            <a:endParaRPr lang="en-US" altLang="zh-TW" sz="2400" dirty="0"/>
          </a:p>
          <a:p>
            <a:endParaRPr lang="zh-TW" altLang="en-US" sz="2400" dirty="0"/>
          </a:p>
        </p:txBody>
      </p:sp>
      <p:sp>
        <p:nvSpPr>
          <p:cNvPr id="4" name="AutoShape 3">
            <a:extLst>
              <a:ext uri="{FF2B5EF4-FFF2-40B4-BE49-F238E27FC236}">
                <a16:creationId xmlns:a16="http://schemas.microsoft.com/office/drawing/2014/main" id="{6F0F2346-0187-486E-A8A9-59C197F3C0CB}"/>
              </a:ext>
            </a:extLst>
          </p:cNvPr>
          <p:cNvSpPr>
            <a:spLocks noChangeArrowheads="1"/>
          </p:cNvSpPr>
          <p:nvPr/>
        </p:nvSpPr>
        <p:spPr bwMode="auto">
          <a:xfrm>
            <a:off x="1190625" y="2204864"/>
            <a:ext cx="9003481" cy="96361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contactname, country</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Sales.Customers</a:t>
            </a:r>
          </a:p>
          <a:p>
            <a:pPr defTabSz="457200" fontAlgn="auto">
              <a:lnSpc>
                <a:spcPct val="90000"/>
              </a:lnSpc>
              <a:spcBef>
                <a:spcPts val="0"/>
              </a:spcBef>
              <a:spcAft>
                <a:spcPts val="0"/>
              </a:spcAft>
              <a:tabLst>
                <a:tab pos="457200" algn="l"/>
              </a:tabLst>
              <a:defRPr/>
            </a:pPr>
            <a:r>
              <a:rPr kumimoji="0" lang="en-US" sz="2000">
                <a:solidFill>
                  <a:srgbClr val="FF0000"/>
                </a:solidFill>
                <a:latin typeface="Lucida Sans Typewriter" pitchFamily="49" charset="0"/>
                <a:ea typeface="+mn-ea"/>
              </a:rPr>
              <a:t>WHERE country = </a:t>
            </a:r>
            <a:r>
              <a:rPr kumimoji="0" lang="en-US" sz="2000" err="1">
                <a:solidFill>
                  <a:srgbClr val="FF0000"/>
                </a:solidFill>
                <a:latin typeface="Lucida Sans Typewriter" pitchFamily="49" charset="0"/>
                <a:ea typeface="+mn-ea"/>
              </a:rPr>
              <a:t>N’Spain</a:t>
            </a:r>
            <a:r>
              <a:rPr kumimoji="0" lang="en-US" sz="2000">
                <a:solidFill>
                  <a:srgbClr val="FF0000"/>
                </a:solidFill>
                <a:latin typeface="Lucida Sans Typewriter" pitchFamily="49" charset="0"/>
                <a:ea typeface="+mn-ea"/>
              </a:rPr>
              <a:t>’;</a:t>
            </a:r>
            <a:r>
              <a:rPr kumimoji="0" lang="zh-TW" altLang="en-US" sz="2000">
                <a:solidFill>
                  <a:srgbClr val="FF0000"/>
                </a:solidFill>
                <a:latin typeface="Lucida Sans Typewriter" pitchFamily="49" charset="0"/>
                <a:ea typeface="+mn-ea"/>
              </a:rPr>
              <a:t> </a:t>
            </a:r>
            <a:r>
              <a:rPr kumimoji="0" lang="en-US" altLang="zh-TW" sz="2000">
                <a:solidFill>
                  <a:schemeClr val="accent6"/>
                </a:solidFill>
                <a:latin typeface="Lucida Sans Typewriter" pitchFamily="49" charset="0"/>
                <a:ea typeface="+mn-ea"/>
              </a:rPr>
              <a:t>--National = Unicode</a:t>
            </a:r>
            <a:endParaRPr kumimoji="0" lang="en-US" sz="2000">
              <a:solidFill>
                <a:schemeClr val="accent6"/>
              </a:solidFill>
              <a:latin typeface="Lucida Sans Typewriter" pitchFamily="49" charset="0"/>
              <a:ea typeface="+mn-ea"/>
            </a:endParaRPr>
          </a:p>
        </p:txBody>
      </p:sp>
      <p:sp>
        <p:nvSpPr>
          <p:cNvPr id="5" name="AutoShape 3">
            <a:extLst>
              <a:ext uri="{FF2B5EF4-FFF2-40B4-BE49-F238E27FC236}">
                <a16:creationId xmlns:a16="http://schemas.microsoft.com/office/drawing/2014/main" id="{94788DA8-C042-4733-A770-552A65238705}"/>
              </a:ext>
            </a:extLst>
          </p:cNvPr>
          <p:cNvSpPr>
            <a:spLocks noChangeArrowheads="1"/>
          </p:cNvSpPr>
          <p:nvPr/>
        </p:nvSpPr>
        <p:spPr bwMode="auto">
          <a:xfrm>
            <a:off x="1190624" y="3573016"/>
            <a:ext cx="9003481" cy="96361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orderid, orderdate</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Sales.Orders</a:t>
            </a:r>
          </a:p>
          <a:p>
            <a:pPr defTabSz="457200" fontAlgn="auto">
              <a:lnSpc>
                <a:spcPct val="90000"/>
              </a:lnSpc>
              <a:spcBef>
                <a:spcPts val="0"/>
              </a:spcBef>
              <a:spcAft>
                <a:spcPts val="0"/>
              </a:spcAft>
              <a:tabLst>
                <a:tab pos="457200" algn="l"/>
              </a:tabLst>
              <a:defRPr/>
            </a:pPr>
            <a:r>
              <a:rPr kumimoji="0" lang="en-US" sz="2000">
                <a:solidFill>
                  <a:srgbClr val="FF0000"/>
                </a:solidFill>
                <a:latin typeface="Lucida Sans Typewriter" pitchFamily="49" charset="0"/>
                <a:ea typeface="+mn-ea"/>
              </a:rPr>
              <a:t>WHERE orderdate &gt; '2007/01/01';</a:t>
            </a:r>
          </a:p>
        </p:txBody>
      </p:sp>
      <p:sp>
        <p:nvSpPr>
          <p:cNvPr id="6" name="AutoShape 3">
            <a:extLst>
              <a:ext uri="{FF2B5EF4-FFF2-40B4-BE49-F238E27FC236}">
                <a16:creationId xmlns:a16="http://schemas.microsoft.com/office/drawing/2014/main" id="{BD3F6402-AFAF-4734-B5E7-FFE79FACD513}"/>
              </a:ext>
            </a:extLst>
          </p:cNvPr>
          <p:cNvSpPr>
            <a:spLocks noChangeArrowheads="1"/>
          </p:cNvSpPr>
          <p:nvPr/>
        </p:nvSpPr>
        <p:spPr bwMode="auto">
          <a:xfrm>
            <a:off x="1196975" y="5013176"/>
            <a:ext cx="9003481"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r>
              <a:rPr kumimoji="0" lang="en-US" sz="2000" dirty="0" err="1">
                <a:latin typeface="Lucida Sans Typewriter" pitchFamily="49" charset="0"/>
                <a:ea typeface="+mn-ea"/>
              </a:rPr>
              <a:t>orderid</a:t>
            </a:r>
            <a:r>
              <a:rPr kumimoji="0" lang="en-US" sz="2000" dirty="0">
                <a:latin typeface="Lucida Sans Typewriter" pitchFamily="49" charset="0"/>
                <a:ea typeface="+mn-ea"/>
              </a:rPr>
              <a:t>, </a:t>
            </a:r>
            <a:r>
              <a:rPr kumimoji="0" lang="en-US" sz="2000" dirty="0" err="1">
                <a:latin typeface="Lucida Sans Typewriter" pitchFamily="49" charset="0"/>
                <a:ea typeface="+mn-ea"/>
              </a:rPr>
              <a:t>custid</a:t>
            </a:r>
            <a:r>
              <a:rPr kumimoji="0" lang="en-US" sz="2000" dirty="0">
                <a:latin typeface="Lucida Sans Typewriter" pitchFamily="49" charset="0"/>
                <a:ea typeface="+mn-ea"/>
              </a:rPr>
              <a:t>, </a:t>
            </a:r>
            <a:r>
              <a:rPr kumimoji="0" lang="en-US" sz="2000" dirty="0" err="1">
                <a:latin typeface="Lucida Sans Typewriter" pitchFamily="49" charset="0"/>
                <a:ea typeface="+mn-ea"/>
              </a:rPr>
              <a:t>orderdate</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a:t>
            </a:r>
            <a:r>
              <a:rPr kumimoji="0" lang="en-US" sz="2000" dirty="0" err="1">
                <a:latin typeface="Lucida Sans Typewriter" pitchFamily="49" charset="0"/>
                <a:ea typeface="+mn-ea"/>
              </a:rPr>
              <a:t>Sales.Orders</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solidFill>
                  <a:srgbClr val="FF0000"/>
                </a:solidFill>
                <a:latin typeface="Lucida Sans Typewriter" pitchFamily="49" charset="0"/>
                <a:ea typeface="+mn-ea"/>
              </a:rPr>
              <a:t>WHERE </a:t>
            </a:r>
            <a:r>
              <a:rPr kumimoji="0" lang="en-US" sz="2000" dirty="0" err="1">
                <a:solidFill>
                  <a:srgbClr val="FF0000"/>
                </a:solidFill>
                <a:latin typeface="Lucida Sans Typewriter" pitchFamily="49" charset="0"/>
                <a:ea typeface="+mn-ea"/>
              </a:rPr>
              <a:t>orderdate</a:t>
            </a:r>
            <a:r>
              <a:rPr kumimoji="0" lang="en-US" sz="2000" dirty="0">
                <a:solidFill>
                  <a:srgbClr val="FF0000"/>
                </a:solidFill>
                <a:latin typeface="Lucida Sans Typewriter" pitchFamily="49" charset="0"/>
                <a:ea typeface="+mn-ea"/>
              </a:rPr>
              <a:t> &gt;= '20070101' AND </a:t>
            </a:r>
            <a:r>
              <a:rPr kumimoji="0" lang="en-US" sz="2000" dirty="0" err="1">
                <a:solidFill>
                  <a:srgbClr val="FF0000"/>
                </a:solidFill>
                <a:latin typeface="Lucida Sans Typewriter" pitchFamily="49" charset="0"/>
                <a:ea typeface="+mn-ea"/>
              </a:rPr>
              <a:t>orderdate</a:t>
            </a:r>
            <a:r>
              <a:rPr kumimoji="0" lang="en-US" sz="2000" dirty="0">
                <a:solidFill>
                  <a:srgbClr val="FF0000"/>
                </a:solidFill>
                <a:latin typeface="Lucida Sans Typewriter" pitchFamily="49" charset="0"/>
                <a:ea typeface="+mn-ea"/>
              </a:rPr>
              <a:t> &lt; '20080101';</a:t>
            </a:r>
          </a:p>
        </p:txBody>
      </p:sp>
    </p:spTree>
    <p:extLst>
      <p:ext uri="{BB962C8B-B14F-4D97-AF65-F5344CB8AC3E}">
        <p14:creationId xmlns:p14="http://schemas.microsoft.com/office/powerpoint/2010/main" val="504224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853667F9-8C73-4205-8832-43A71EBA92FA}"/>
              </a:ext>
            </a:extLst>
          </p:cNvPr>
          <p:cNvSpPr>
            <a:spLocks noGrp="1"/>
          </p:cNvSpPr>
          <p:nvPr>
            <p:ph type="body" sz="quarter" idx="12"/>
          </p:nvPr>
        </p:nvSpPr>
        <p:spPr/>
        <p:txBody>
          <a:bodyPr/>
          <a:lstStyle/>
          <a:p>
            <a:r>
              <a:rPr lang="zh-TW" altLang="en-US">
                <a:latin typeface="+mj-ea"/>
                <a:ea typeface="+mj-ea"/>
              </a:rPr>
              <a:t>使用 </a:t>
            </a:r>
            <a:r>
              <a:rPr lang="en-US" altLang="zh-TW">
                <a:latin typeface="+mj-ea"/>
                <a:ea typeface="+mj-ea"/>
              </a:rPr>
              <a:t>TOP</a:t>
            </a:r>
            <a:endParaRPr lang="zh-TW" altLang="en-US"/>
          </a:p>
        </p:txBody>
      </p:sp>
      <p:sp>
        <p:nvSpPr>
          <p:cNvPr id="4" name="AutoShape 3">
            <a:extLst>
              <a:ext uri="{FF2B5EF4-FFF2-40B4-BE49-F238E27FC236}">
                <a16:creationId xmlns:a16="http://schemas.microsoft.com/office/drawing/2014/main" id="{981A4174-CBBB-476C-B264-54CC18B37068}"/>
              </a:ext>
            </a:extLst>
          </p:cNvPr>
          <p:cNvSpPr>
            <a:spLocks noChangeArrowheads="1"/>
          </p:cNvSpPr>
          <p:nvPr/>
        </p:nvSpPr>
        <p:spPr bwMode="auto">
          <a:xfrm>
            <a:off x="903288" y="1438275"/>
            <a:ext cx="6376987" cy="239712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400" dirty="0">
                <a:latin typeface="+mn-lt"/>
                <a:ea typeface="+mn-ea"/>
              </a:rPr>
              <a:t>SELECT </a:t>
            </a:r>
            <a:r>
              <a:rPr kumimoji="0" lang="en-US" sz="2400" dirty="0">
                <a:solidFill>
                  <a:srgbClr val="FF0000"/>
                </a:solidFill>
                <a:latin typeface="+mn-lt"/>
                <a:ea typeface="+mn-ea"/>
              </a:rPr>
              <a:t>TOP  (1)</a:t>
            </a:r>
            <a:r>
              <a:rPr kumimoji="0" lang="en-US" sz="2400" dirty="0">
                <a:latin typeface="+mn-lt"/>
                <a:ea typeface="+mn-ea"/>
              </a:rPr>
              <a:t> </a:t>
            </a:r>
            <a:r>
              <a:rPr kumimoji="0" lang="en-US" sz="2400" dirty="0" err="1">
                <a:latin typeface="+mn-lt"/>
                <a:ea typeface="+mn-ea"/>
              </a:rPr>
              <a:t>custid</a:t>
            </a:r>
            <a:r>
              <a:rPr kumimoji="0" lang="en-US" sz="2400" dirty="0">
                <a:latin typeface="+mn-lt"/>
                <a:ea typeface="+mn-ea"/>
              </a:rPr>
              <a:t>, </a:t>
            </a:r>
            <a:r>
              <a:rPr kumimoji="0" lang="en-US" sz="2400" dirty="0" err="1">
                <a:latin typeface="+mn-lt"/>
                <a:ea typeface="+mn-ea"/>
              </a:rPr>
              <a:t>orderid</a:t>
            </a:r>
            <a:endParaRPr kumimoji="0" lang="en-US" sz="2400" dirty="0">
              <a:latin typeface="+mn-lt"/>
              <a:ea typeface="+mn-ea"/>
            </a:endParaRPr>
          </a:p>
          <a:p>
            <a:pPr fontAlgn="auto">
              <a:spcBef>
                <a:spcPts val="0"/>
              </a:spcBef>
              <a:spcAft>
                <a:spcPts val="0"/>
              </a:spcAft>
              <a:defRPr/>
            </a:pPr>
            <a:r>
              <a:rPr kumimoji="0" lang="en-US" sz="2400" dirty="0">
                <a:latin typeface="+mn-lt"/>
                <a:ea typeface="+mn-ea"/>
              </a:rPr>
              <a:t>FROM </a:t>
            </a:r>
            <a:r>
              <a:rPr kumimoji="0" lang="en-US" sz="2400" dirty="0" err="1">
                <a:latin typeface="+mn-lt"/>
                <a:ea typeface="+mn-ea"/>
              </a:rPr>
              <a:t>Sales.Orders</a:t>
            </a:r>
            <a:r>
              <a:rPr kumimoji="0" lang="en-US" sz="2400" dirty="0">
                <a:latin typeface="+mn-lt"/>
                <a:ea typeface="+mn-ea"/>
              </a:rPr>
              <a:t>;</a:t>
            </a:r>
          </a:p>
          <a:p>
            <a:pPr fontAlgn="auto">
              <a:spcBef>
                <a:spcPts val="0"/>
              </a:spcBef>
              <a:spcAft>
                <a:spcPts val="0"/>
              </a:spcAft>
              <a:defRPr/>
            </a:pPr>
            <a:r>
              <a:rPr kumimoji="0" lang="en-US" sz="2400" dirty="0">
                <a:latin typeface="+mn-lt"/>
                <a:ea typeface="+mn-ea"/>
              </a:rPr>
              <a:t> </a:t>
            </a:r>
          </a:p>
          <a:p>
            <a:pPr fontAlgn="auto">
              <a:spcBef>
                <a:spcPts val="0"/>
              </a:spcBef>
              <a:spcAft>
                <a:spcPts val="0"/>
              </a:spcAft>
              <a:defRPr/>
            </a:pPr>
            <a:r>
              <a:rPr kumimoji="0" lang="en-US" sz="2400" dirty="0">
                <a:latin typeface="+mn-lt"/>
                <a:ea typeface="+mn-ea"/>
              </a:rPr>
              <a:t>SELECT </a:t>
            </a:r>
            <a:r>
              <a:rPr kumimoji="0" lang="en-US" sz="2400" dirty="0">
                <a:solidFill>
                  <a:srgbClr val="FF0000"/>
                </a:solidFill>
                <a:latin typeface="+mn-lt"/>
                <a:ea typeface="+mn-ea"/>
              </a:rPr>
              <a:t>TOP (1) WITH TIES </a:t>
            </a:r>
            <a:r>
              <a:rPr kumimoji="0" lang="en-US" sz="2400" dirty="0" err="1">
                <a:latin typeface="+mn-lt"/>
                <a:ea typeface="+mn-ea"/>
              </a:rPr>
              <a:t>custid</a:t>
            </a:r>
            <a:r>
              <a:rPr kumimoji="0" lang="en-US" sz="2400" dirty="0">
                <a:latin typeface="+mn-lt"/>
                <a:ea typeface="+mn-ea"/>
              </a:rPr>
              <a:t>, </a:t>
            </a:r>
            <a:r>
              <a:rPr kumimoji="0" lang="en-US" sz="2400" dirty="0" err="1">
                <a:latin typeface="+mn-lt"/>
                <a:ea typeface="+mn-ea"/>
              </a:rPr>
              <a:t>orderid</a:t>
            </a:r>
            <a:endParaRPr kumimoji="0" lang="en-US" sz="2400" dirty="0">
              <a:latin typeface="+mn-lt"/>
              <a:ea typeface="+mn-ea"/>
            </a:endParaRPr>
          </a:p>
          <a:p>
            <a:pPr fontAlgn="auto">
              <a:spcBef>
                <a:spcPts val="0"/>
              </a:spcBef>
              <a:spcAft>
                <a:spcPts val="0"/>
              </a:spcAft>
              <a:defRPr/>
            </a:pPr>
            <a:r>
              <a:rPr kumimoji="0" lang="en-US" sz="2400" dirty="0">
                <a:latin typeface="+mn-lt"/>
                <a:ea typeface="+mn-ea"/>
              </a:rPr>
              <a:t>FROM </a:t>
            </a:r>
            <a:r>
              <a:rPr kumimoji="0" lang="en-US" sz="2400" dirty="0" err="1">
                <a:latin typeface="+mn-lt"/>
                <a:ea typeface="+mn-ea"/>
              </a:rPr>
              <a:t>Sales.Orders</a:t>
            </a:r>
            <a:endParaRPr kumimoji="0" lang="en-US" sz="2400" dirty="0">
              <a:latin typeface="+mn-lt"/>
              <a:ea typeface="+mn-ea"/>
            </a:endParaRPr>
          </a:p>
          <a:p>
            <a:pPr fontAlgn="auto">
              <a:spcBef>
                <a:spcPts val="0"/>
              </a:spcBef>
              <a:spcAft>
                <a:spcPts val="0"/>
              </a:spcAft>
              <a:defRPr/>
            </a:pPr>
            <a:r>
              <a:rPr kumimoji="0" lang="en-US" sz="2400" dirty="0">
                <a:solidFill>
                  <a:srgbClr val="FF0000"/>
                </a:solidFill>
                <a:latin typeface="+mn-lt"/>
                <a:ea typeface="+mn-ea"/>
              </a:rPr>
              <a:t>ORDER BY </a:t>
            </a:r>
            <a:r>
              <a:rPr kumimoji="0" lang="en-US" sz="2400" dirty="0" err="1">
                <a:solidFill>
                  <a:srgbClr val="FF0000"/>
                </a:solidFill>
                <a:latin typeface="+mn-lt"/>
                <a:ea typeface="+mn-ea"/>
              </a:rPr>
              <a:t>custid</a:t>
            </a:r>
            <a:r>
              <a:rPr kumimoji="0" lang="en-US" sz="2400" dirty="0">
                <a:solidFill>
                  <a:srgbClr val="FF0000"/>
                </a:solidFill>
                <a:latin typeface="+mn-lt"/>
                <a:ea typeface="+mn-ea"/>
              </a:rPr>
              <a:t>;</a:t>
            </a:r>
          </a:p>
        </p:txBody>
      </p:sp>
      <p:pic>
        <p:nvPicPr>
          <p:cNvPr id="5" name="Picture 2">
            <a:extLst>
              <a:ext uri="{FF2B5EF4-FFF2-40B4-BE49-F238E27FC236}">
                <a16:creationId xmlns:a16="http://schemas.microsoft.com/office/drawing/2014/main" id="{1841CAB1-FBD9-4832-AED7-6891B63575BE}"/>
              </a:ext>
            </a:extLst>
          </p:cNvPr>
          <p:cNvPicPr>
            <a:picLocks noChangeAspect="1"/>
          </p:cNvPicPr>
          <p:nvPr/>
        </p:nvPicPr>
        <p:blipFill>
          <a:blip r:embed="rId3"/>
          <a:srcRect/>
          <a:stretch>
            <a:fillRect/>
          </a:stretch>
        </p:blipFill>
        <p:spPr bwMode="auto">
          <a:xfrm>
            <a:off x="7480300" y="1438275"/>
            <a:ext cx="3703638" cy="4802188"/>
          </a:xfrm>
          <a:prstGeom prst="rect">
            <a:avLst/>
          </a:prstGeom>
          <a:noFill/>
          <a:ln w="9525">
            <a:noFill/>
            <a:miter lim="800000"/>
            <a:headEnd/>
            <a:tailEnd/>
          </a:ln>
        </p:spPr>
      </p:pic>
    </p:spTree>
    <p:extLst>
      <p:ext uri="{BB962C8B-B14F-4D97-AF65-F5344CB8AC3E}">
        <p14:creationId xmlns:p14="http://schemas.microsoft.com/office/powerpoint/2010/main" val="2348509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19CBC1E8-E1FF-4FDE-9CB3-F2FC0A9F0B1B}"/>
              </a:ext>
            </a:extLst>
          </p:cNvPr>
          <p:cNvSpPr>
            <a:spLocks noGrp="1"/>
          </p:cNvSpPr>
          <p:nvPr>
            <p:ph type="body" sz="quarter" idx="12"/>
          </p:nvPr>
        </p:nvSpPr>
        <p:spPr/>
        <p:txBody>
          <a:bodyPr/>
          <a:lstStyle/>
          <a:p>
            <a:r>
              <a:rPr lang="zh-TW" altLang="en-US">
                <a:latin typeface="+mj-ea"/>
                <a:ea typeface="+mj-ea"/>
              </a:rPr>
              <a:t>操作</a:t>
            </a:r>
            <a:r>
              <a:rPr lang="en-US" altLang="zh-TW">
                <a:latin typeface="+mj-ea"/>
                <a:ea typeface="+mj-ea"/>
              </a:rPr>
              <a:t>NULL</a:t>
            </a:r>
            <a:endParaRPr lang="zh-TW" altLang="en-US"/>
          </a:p>
        </p:txBody>
      </p:sp>
      <p:sp>
        <p:nvSpPr>
          <p:cNvPr id="3" name="內容版面配置區 2">
            <a:extLst>
              <a:ext uri="{FF2B5EF4-FFF2-40B4-BE49-F238E27FC236}">
                <a16:creationId xmlns:a16="http://schemas.microsoft.com/office/drawing/2014/main" id="{058D890C-918C-4BB4-875F-7F9AA5454A38}"/>
              </a:ext>
            </a:extLst>
          </p:cNvPr>
          <p:cNvSpPr>
            <a:spLocks noGrp="1"/>
          </p:cNvSpPr>
          <p:nvPr>
            <p:ph idx="4294967295"/>
          </p:nvPr>
        </p:nvSpPr>
        <p:spPr>
          <a:xfrm>
            <a:off x="838200" y="1825625"/>
            <a:ext cx="10515600" cy="4351338"/>
          </a:xfrm>
          <a:prstGeom prst="rect">
            <a:avLst/>
          </a:prstGeom>
        </p:spPr>
        <p:txBody>
          <a:bodyPr/>
          <a:lstStyle/>
          <a:p>
            <a:r>
              <a:rPr lang="zh-TW" altLang="en-US" sz="2400"/>
              <a:t>要用 </a:t>
            </a:r>
            <a:r>
              <a:rPr lang="en-US" altLang="zh-TW" sz="2400">
                <a:solidFill>
                  <a:srgbClr val="FF0000"/>
                </a:solidFill>
              </a:rPr>
              <a:t>IS</a:t>
            </a:r>
            <a:r>
              <a:rPr lang="en-US" altLang="zh-TW" sz="2400"/>
              <a:t> </a:t>
            </a:r>
          </a:p>
          <a:p>
            <a:endParaRPr lang="zh-TW" altLang="en-US" sz="2400"/>
          </a:p>
        </p:txBody>
      </p:sp>
      <p:sp>
        <p:nvSpPr>
          <p:cNvPr id="4" name="AutoShape 3">
            <a:extLst>
              <a:ext uri="{FF2B5EF4-FFF2-40B4-BE49-F238E27FC236}">
                <a16:creationId xmlns:a16="http://schemas.microsoft.com/office/drawing/2014/main" id="{DA19AA0F-CB77-49DC-920E-661511B67C20}"/>
              </a:ext>
            </a:extLst>
          </p:cNvPr>
          <p:cNvSpPr>
            <a:spLocks noChangeArrowheads="1"/>
          </p:cNvSpPr>
          <p:nvPr/>
        </p:nvSpPr>
        <p:spPr bwMode="auto">
          <a:xfrm>
            <a:off x="1127448" y="2420888"/>
            <a:ext cx="7318375" cy="114141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400">
                <a:latin typeface="Lucida Sans Typewriter" pitchFamily="49" charset="0"/>
                <a:ea typeface="+mn-ea"/>
              </a:rPr>
              <a:t>SELECT custid, city, region, country</a:t>
            </a:r>
          </a:p>
          <a:p>
            <a:pPr defTabSz="457200" fontAlgn="auto">
              <a:lnSpc>
                <a:spcPct val="90000"/>
              </a:lnSpc>
              <a:spcBef>
                <a:spcPts val="0"/>
              </a:spcBef>
              <a:spcAft>
                <a:spcPts val="0"/>
              </a:spcAft>
              <a:tabLst>
                <a:tab pos="457200" algn="l"/>
              </a:tabLst>
              <a:defRPr/>
            </a:pPr>
            <a:r>
              <a:rPr kumimoji="0" lang="en-US" sz="2400">
                <a:latin typeface="Lucida Sans Typewriter" pitchFamily="49" charset="0"/>
                <a:ea typeface="+mn-ea"/>
              </a:rPr>
              <a:t>FROM Sales.Customers</a:t>
            </a:r>
          </a:p>
          <a:p>
            <a:pPr defTabSz="457200" fontAlgn="auto">
              <a:lnSpc>
                <a:spcPct val="90000"/>
              </a:lnSpc>
              <a:spcBef>
                <a:spcPts val="0"/>
              </a:spcBef>
              <a:spcAft>
                <a:spcPts val="0"/>
              </a:spcAft>
              <a:tabLst>
                <a:tab pos="457200" algn="l"/>
              </a:tabLst>
              <a:defRPr/>
            </a:pPr>
            <a:r>
              <a:rPr kumimoji="0" lang="en-US" sz="2400">
                <a:latin typeface="Lucida Sans Typewriter" pitchFamily="49" charset="0"/>
                <a:ea typeface="+mn-ea"/>
              </a:rPr>
              <a:t>WHERE region </a:t>
            </a:r>
            <a:r>
              <a:rPr kumimoji="0" lang="en-US" sz="2400">
                <a:solidFill>
                  <a:srgbClr val="FF0000"/>
                </a:solidFill>
                <a:latin typeface="Lucida Sans Typewriter" pitchFamily="49" charset="0"/>
                <a:ea typeface="+mn-ea"/>
              </a:rPr>
              <a:t>IS</a:t>
            </a:r>
            <a:r>
              <a:rPr kumimoji="0" lang="en-US" sz="2400">
                <a:latin typeface="Lucida Sans Typewriter" pitchFamily="49" charset="0"/>
                <a:ea typeface="+mn-ea"/>
              </a:rPr>
              <a:t> </a:t>
            </a:r>
            <a:r>
              <a:rPr kumimoji="0" lang="en-US" sz="2400">
                <a:solidFill>
                  <a:srgbClr val="FF33CC"/>
                </a:solidFill>
                <a:latin typeface="Lucida Sans Typewriter" pitchFamily="49" charset="0"/>
                <a:ea typeface="+mn-ea"/>
              </a:rPr>
              <a:t>NOT</a:t>
            </a:r>
            <a:r>
              <a:rPr kumimoji="0" lang="en-US" sz="2400">
                <a:latin typeface="Lucida Sans Typewriter" pitchFamily="49" charset="0"/>
                <a:ea typeface="+mn-ea"/>
              </a:rPr>
              <a:t> </a:t>
            </a:r>
            <a:r>
              <a:rPr kumimoji="0" lang="en-US" sz="2400">
                <a:solidFill>
                  <a:srgbClr val="FF0000"/>
                </a:solidFill>
                <a:latin typeface="Lucida Sans Typewriter" pitchFamily="49" charset="0"/>
                <a:ea typeface="+mn-ea"/>
              </a:rPr>
              <a:t>NULL</a:t>
            </a:r>
            <a:r>
              <a:rPr kumimoji="0" lang="en-US" sz="2400">
                <a:latin typeface="Lucida Sans Typewriter" pitchFamily="49" charset="0"/>
                <a:ea typeface="+mn-ea"/>
              </a:rPr>
              <a:t>;</a:t>
            </a:r>
          </a:p>
        </p:txBody>
      </p:sp>
    </p:spTree>
    <p:extLst>
      <p:ext uri="{BB962C8B-B14F-4D97-AF65-F5344CB8AC3E}">
        <p14:creationId xmlns:p14="http://schemas.microsoft.com/office/powerpoint/2010/main" val="1528717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78C2EFF1-7D93-4F86-A71C-4DCD50BF1110}"/>
              </a:ext>
            </a:extLst>
          </p:cNvPr>
          <p:cNvSpPr>
            <a:spLocks noGrp="1"/>
          </p:cNvSpPr>
          <p:nvPr>
            <p:ph type="body" sz="quarter" idx="12"/>
          </p:nvPr>
        </p:nvSpPr>
        <p:spPr/>
        <p:txBody>
          <a:bodyPr/>
          <a:lstStyle/>
          <a:p>
            <a:r>
              <a:rPr lang="en-US" altLang="zh-TW"/>
              <a:t>Mission</a:t>
            </a:r>
            <a:endParaRPr lang="zh-TW" altLang="en-US"/>
          </a:p>
        </p:txBody>
      </p:sp>
      <p:sp>
        <p:nvSpPr>
          <p:cNvPr id="4" name="內容版面配置區 3">
            <a:extLst>
              <a:ext uri="{FF2B5EF4-FFF2-40B4-BE49-F238E27FC236}">
                <a16:creationId xmlns:a16="http://schemas.microsoft.com/office/drawing/2014/main" id="{8B517CEE-51BA-480B-9250-6527A6686705}"/>
              </a:ext>
            </a:extLst>
          </p:cNvPr>
          <p:cNvSpPr>
            <a:spLocks noGrp="1"/>
          </p:cNvSpPr>
          <p:nvPr>
            <p:ph idx="1"/>
          </p:nvPr>
        </p:nvSpPr>
        <p:spPr/>
        <p:txBody>
          <a:bodyPr/>
          <a:lstStyle/>
          <a:p>
            <a:r>
              <a:rPr lang="zh-TW" altLang="en-US" dirty="0"/>
              <a:t>練習</a:t>
            </a:r>
            <a:endParaRPr lang="en-US" altLang="zh-TW" dirty="0"/>
          </a:p>
          <a:p>
            <a:pPr lvl="1"/>
            <a:r>
              <a:rPr lang="en-US" altLang="zh-TW" dirty="0"/>
              <a:t>USE GSSWEB</a:t>
            </a:r>
            <a:br>
              <a:rPr lang="en-US" altLang="zh-TW" dirty="0"/>
            </a:br>
            <a:r>
              <a:rPr lang="zh-TW" altLang="en-US" dirty="0"/>
              <a:t>依上一節的</a:t>
            </a:r>
            <a:r>
              <a:rPr lang="en-US" altLang="zh-TW" dirty="0"/>
              <a:t>Mission </a:t>
            </a:r>
            <a:r>
              <a:rPr lang="zh-TW" altLang="en-US" dirty="0"/>
              <a:t>接續，請依書本</a:t>
            </a:r>
            <a:r>
              <a:rPr lang="en-US" altLang="zh-TW" dirty="0"/>
              <a:t>ID</a:t>
            </a:r>
            <a:r>
              <a:rPr lang="zh-TW" altLang="en-US" dirty="0"/>
              <a:t>做大到小的排序</a:t>
            </a:r>
            <a:br>
              <a:rPr lang="en-US" altLang="zh-TW" dirty="0"/>
            </a:br>
            <a:r>
              <a:rPr lang="en-US" altLang="zh-TW" dirty="0"/>
              <a:t>Sample</a:t>
            </a:r>
            <a:r>
              <a:rPr lang="zh-TW" altLang="en-US" dirty="0"/>
              <a:t>：</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marL="457200" lvl="1" indent="0">
              <a:buNone/>
            </a:pPr>
            <a:endParaRPr lang="en-US" altLang="zh-TW" dirty="0"/>
          </a:p>
          <a:p>
            <a:r>
              <a:rPr lang="zh-TW" altLang="en-US" dirty="0"/>
              <a:t>延伸學習：</a:t>
            </a:r>
            <a:r>
              <a:rPr lang="en-US" altLang="zh-TW" dirty="0">
                <a:ea typeface="新細明體" charset="-120"/>
              </a:rPr>
              <a:t>5.1. - Demonstration </a:t>
            </a:r>
            <a:r>
              <a:rPr lang="en-US" altLang="zh-TW" dirty="0" err="1">
                <a:ea typeface="新細明體" charset="-120"/>
              </a:rPr>
              <a:t>A.sql</a:t>
            </a:r>
            <a:endParaRPr lang="en-US" altLang="zh-TW" dirty="0"/>
          </a:p>
          <a:p>
            <a:pPr lvl="1"/>
            <a:r>
              <a:rPr lang="zh-TW" altLang="en-US" dirty="0"/>
              <a:t>執行語法並觀察產出結果</a:t>
            </a:r>
            <a:endParaRPr lang="en-US" altLang="zh-TW" dirty="0"/>
          </a:p>
          <a:p>
            <a:pPr lvl="1"/>
            <a:endParaRPr lang="en-US" altLang="zh-TW" dirty="0"/>
          </a:p>
        </p:txBody>
      </p:sp>
      <p:grpSp>
        <p:nvGrpSpPr>
          <p:cNvPr id="7" name="组合 3">
            <a:extLst>
              <a:ext uri="{FF2B5EF4-FFF2-40B4-BE49-F238E27FC236}">
                <a16:creationId xmlns:a16="http://schemas.microsoft.com/office/drawing/2014/main" id="{6F3937A2-9AD7-4BCD-AB80-23AEB2742EDA}"/>
              </a:ext>
            </a:extLst>
          </p:cNvPr>
          <p:cNvGrpSpPr/>
          <p:nvPr/>
        </p:nvGrpSpPr>
        <p:grpSpPr>
          <a:xfrm>
            <a:off x="191344" y="1628800"/>
            <a:ext cx="577280" cy="701173"/>
            <a:chOff x="5052698" y="2660650"/>
            <a:chExt cx="1883405" cy="2638425"/>
          </a:xfrm>
        </p:grpSpPr>
        <p:sp>
          <p:nvSpPr>
            <p:cNvPr id="9" name="MH_Other_1">
              <a:extLst>
                <a:ext uri="{FF2B5EF4-FFF2-40B4-BE49-F238E27FC236}">
                  <a16:creationId xmlns:a16="http://schemas.microsoft.com/office/drawing/2014/main" id="{EC6DDE36-196B-4721-B7A9-41B448F3E13F}"/>
                </a:ext>
              </a:extLst>
            </p:cNvPr>
            <p:cNvSpPr>
              <a:spLocks/>
            </p:cNvSpPr>
            <p:nvPr>
              <p:custDataLst>
                <p:tags r:id="rId1"/>
              </p:custDataLst>
            </p:nvPr>
          </p:nvSpPr>
          <p:spPr bwMode="auto">
            <a:xfrm>
              <a:off x="5375275" y="2881314"/>
              <a:ext cx="1238250" cy="1768475"/>
            </a:xfrm>
            <a:custGeom>
              <a:avLst/>
              <a:gdLst>
                <a:gd name="T0" fmla="*/ 2147483646 w 585788"/>
                <a:gd name="T1" fmla="*/ 0 h 835990"/>
                <a:gd name="T2" fmla="*/ 2147483646 w 585788"/>
                <a:gd name="T3" fmla="*/ 2147483646 h 835990"/>
                <a:gd name="T4" fmla="*/ 2147483646 w 585788"/>
                <a:gd name="T5" fmla="*/ 2147483646 h 835990"/>
                <a:gd name="T6" fmla="*/ 2147483646 w 585788"/>
                <a:gd name="T7" fmla="*/ 2147483646 h 835990"/>
                <a:gd name="T8" fmla="*/ 2147483646 w 585788"/>
                <a:gd name="T9" fmla="*/ 2147483646 h 835990"/>
                <a:gd name="T10" fmla="*/ 2147483646 w 585788"/>
                <a:gd name="T11" fmla="*/ 2147483646 h 835990"/>
                <a:gd name="T12" fmla="*/ 2147483646 w 585788"/>
                <a:gd name="T13" fmla="*/ 2147483646 h 835990"/>
                <a:gd name="T14" fmla="*/ 2147483646 w 585788"/>
                <a:gd name="T15" fmla="*/ 2147483646 h 835990"/>
                <a:gd name="T16" fmla="*/ 2147483646 w 585788"/>
                <a:gd name="T17" fmla="*/ 2147483646 h 835990"/>
                <a:gd name="T18" fmla="*/ 2147483646 w 585788"/>
                <a:gd name="T19" fmla="*/ 2147483646 h 835990"/>
                <a:gd name="T20" fmla="*/ 2147483646 w 585788"/>
                <a:gd name="T21" fmla="*/ 2147483646 h 835990"/>
                <a:gd name="T22" fmla="*/ 2147483646 w 585788"/>
                <a:gd name="T23" fmla="*/ 2147483646 h 835990"/>
                <a:gd name="T24" fmla="*/ 2147483646 w 585788"/>
                <a:gd name="T25" fmla="*/ 2147483646 h 835990"/>
                <a:gd name="T26" fmla="*/ 2147483646 w 585788"/>
                <a:gd name="T27" fmla="*/ 2147483646 h 835990"/>
                <a:gd name="T28" fmla="*/ 2147483646 w 585788"/>
                <a:gd name="T29" fmla="*/ 2147483646 h 835990"/>
                <a:gd name="T30" fmla="*/ 2147483646 w 585788"/>
                <a:gd name="T31" fmla="*/ 2147483646 h 835990"/>
                <a:gd name="T32" fmla="*/ 2147483646 w 585788"/>
                <a:gd name="T33" fmla="*/ 2147483646 h 835990"/>
                <a:gd name="T34" fmla="*/ 2147483646 w 585788"/>
                <a:gd name="T35" fmla="*/ 2147483646 h 835990"/>
                <a:gd name="T36" fmla="*/ 2147483646 w 585788"/>
                <a:gd name="T37" fmla="*/ 2147483646 h 835990"/>
                <a:gd name="T38" fmla="*/ 2147483646 w 585788"/>
                <a:gd name="T39" fmla="*/ 2147483646 h 835990"/>
                <a:gd name="T40" fmla="*/ 0 w 585788"/>
                <a:gd name="T41" fmla="*/ 2147483646 h 835990"/>
                <a:gd name="T42" fmla="*/ 2147483646 w 585788"/>
                <a:gd name="T43" fmla="*/ 0 h 835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5788" h="835990">
                  <a:moveTo>
                    <a:pt x="292894" y="0"/>
                  </a:moveTo>
                  <a:cubicBezTo>
                    <a:pt x="454655" y="0"/>
                    <a:pt x="585788" y="130355"/>
                    <a:pt x="585788" y="291155"/>
                  </a:cubicBezTo>
                  <a:cubicBezTo>
                    <a:pt x="585788" y="351455"/>
                    <a:pt x="567348" y="407474"/>
                    <a:pt x="535766" y="453942"/>
                  </a:cubicBezTo>
                  <a:lnTo>
                    <a:pt x="500905" y="495944"/>
                  </a:lnTo>
                  <a:lnTo>
                    <a:pt x="482733" y="523214"/>
                  </a:lnTo>
                  <a:lnTo>
                    <a:pt x="458325" y="566455"/>
                  </a:lnTo>
                  <a:lnTo>
                    <a:pt x="440697" y="615462"/>
                  </a:lnTo>
                  <a:lnTo>
                    <a:pt x="429849" y="675999"/>
                  </a:lnTo>
                  <a:lnTo>
                    <a:pt x="429849" y="775453"/>
                  </a:lnTo>
                  <a:lnTo>
                    <a:pt x="423069" y="824459"/>
                  </a:lnTo>
                  <a:lnTo>
                    <a:pt x="408153" y="835990"/>
                  </a:lnTo>
                  <a:lnTo>
                    <a:pt x="184415" y="835990"/>
                  </a:lnTo>
                  <a:lnTo>
                    <a:pt x="162719" y="815811"/>
                  </a:lnTo>
                  <a:lnTo>
                    <a:pt x="160007" y="771129"/>
                  </a:lnTo>
                  <a:lnTo>
                    <a:pt x="155939" y="675999"/>
                  </a:lnTo>
                  <a:lnTo>
                    <a:pt x="145091" y="615462"/>
                  </a:lnTo>
                  <a:lnTo>
                    <a:pt x="124752" y="554924"/>
                  </a:lnTo>
                  <a:lnTo>
                    <a:pt x="88140" y="503035"/>
                  </a:lnTo>
                  <a:lnTo>
                    <a:pt x="71036" y="479261"/>
                  </a:lnTo>
                  <a:lnTo>
                    <a:pt x="50022" y="453942"/>
                  </a:lnTo>
                  <a:cubicBezTo>
                    <a:pt x="18440" y="407474"/>
                    <a:pt x="0" y="351455"/>
                    <a:pt x="0" y="291155"/>
                  </a:cubicBezTo>
                  <a:cubicBezTo>
                    <a:pt x="0" y="130355"/>
                    <a:pt x="131133" y="0"/>
                    <a:pt x="29289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MH_Other_2">
              <a:extLst>
                <a:ext uri="{FF2B5EF4-FFF2-40B4-BE49-F238E27FC236}">
                  <a16:creationId xmlns:a16="http://schemas.microsoft.com/office/drawing/2014/main" id="{CEDFE523-D52F-433B-A82E-9DDAE89DF32F}"/>
                </a:ext>
              </a:extLst>
            </p:cNvPr>
            <p:cNvSpPr>
              <a:spLocks noChangeArrowheads="1"/>
            </p:cNvSpPr>
            <p:nvPr>
              <p:custDataLst>
                <p:tags r:id="rId2"/>
              </p:custDataLst>
            </p:nvPr>
          </p:nvSpPr>
          <p:spPr bwMode="auto">
            <a:xfrm>
              <a:off x="5411789" y="2916239"/>
              <a:ext cx="1165225" cy="1709737"/>
            </a:xfrm>
            <a:custGeom>
              <a:avLst/>
              <a:gdLst>
                <a:gd name="connsiteX0" fmla="*/ 275266 w 550532"/>
                <a:gd name="connsiteY0" fmla="*/ 0 h 808604"/>
                <a:gd name="connsiteX1" fmla="*/ 550532 w 550532"/>
                <a:gd name="connsiteY1" fmla="*/ 273138 h 808604"/>
                <a:gd name="connsiteX2" fmla="*/ 503521 w 550532"/>
                <a:gd name="connsiteY2" fmla="*/ 425852 h 808604"/>
                <a:gd name="connsiteX3" fmla="*/ 488921 w 550532"/>
                <a:gd name="connsiteY3" fmla="*/ 443411 h 808604"/>
                <a:gd name="connsiteX4" fmla="*/ 429848 w 550532"/>
                <a:gd name="connsiteY4" fmla="*/ 534745 h 808604"/>
                <a:gd name="connsiteX5" fmla="*/ 414932 w 550532"/>
                <a:gd name="connsiteY5" fmla="*/ 575103 h 808604"/>
                <a:gd name="connsiteX6" fmla="*/ 401372 w 550532"/>
                <a:gd name="connsiteY6" fmla="*/ 615461 h 808604"/>
                <a:gd name="connsiteX7" fmla="*/ 397304 w 550532"/>
                <a:gd name="connsiteY7" fmla="*/ 660144 h 808604"/>
                <a:gd name="connsiteX8" fmla="*/ 394592 w 550532"/>
                <a:gd name="connsiteY8" fmla="*/ 703384 h 808604"/>
                <a:gd name="connsiteX9" fmla="*/ 394592 w 550532"/>
                <a:gd name="connsiteY9" fmla="*/ 772570 h 808604"/>
                <a:gd name="connsiteX10" fmla="*/ 386456 w 550532"/>
                <a:gd name="connsiteY10" fmla="*/ 799956 h 808604"/>
                <a:gd name="connsiteX11" fmla="*/ 379676 w 550532"/>
                <a:gd name="connsiteY11" fmla="*/ 808604 h 808604"/>
                <a:gd name="connsiteX12" fmla="*/ 173566 w 550532"/>
                <a:gd name="connsiteY12" fmla="*/ 808604 h 808604"/>
                <a:gd name="connsiteX13" fmla="*/ 164074 w 550532"/>
                <a:gd name="connsiteY13" fmla="*/ 799956 h 808604"/>
                <a:gd name="connsiteX14" fmla="*/ 160006 w 550532"/>
                <a:gd name="connsiteY14" fmla="*/ 795632 h 808604"/>
                <a:gd name="connsiteX15" fmla="*/ 160006 w 550532"/>
                <a:gd name="connsiteY15" fmla="*/ 687529 h 808604"/>
                <a:gd name="connsiteX16" fmla="*/ 149158 w 550532"/>
                <a:gd name="connsiteY16" fmla="*/ 622668 h 808604"/>
                <a:gd name="connsiteX17" fmla="*/ 138310 w 550532"/>
                <a:gd name="connsiteY17" fmla="*/ 579427 h 808604"/>
                <a:gd name="connsiteX18" fmla="*/ 113903 w 550532"/>
                <a:gd name="connsiteY18" fmla="*/ 523214 h 808604"/>
                <a:gd name="connsiteX19" fmla="*/ 61638 w 550532"/>
                <a:gd name="connsiteY19" fmla="*/ 443443 h 808604"/>
                <a:gd name="connsiteX20" fmla="*/ 47011 w 550532"/>
                <a:gd name="connsiteY20" fmla="*/ 425852 h 808604"/>
                <a:gd name="connsiteX21" fmla="*/ 0 w 550532"/>
                <a:gd name="connsiteY21" fmla="*/ 273138 h 808604"/>
                <a:gd name="connsiteX22" fmla="*/ 275266 w 550532"/>
                <a:gd name="connsiteY22" fmla="*/ 0 h 80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0532" h="808604">
                  <a:moveTo>
                    <a:pt x="275266" y="0"/>
                  </a:moveTo>
                  <a:cubicBezTo>
                    <a:pt x="427291" y="0"/>
                    <a:pt x="550532" y="122288"/>
                    <a:pt x="550532" y="273138"/>
                  </a:cubicBezTo>
                  <a:cubicBezTo>
                    <a:pt x="550532" y="329707"/>
                    <a:pt x="533201" y="382259"/>
                    <a:pt x="503521" y="425852"/>
                  </a:cubicBezTo>
                  <a:lnTo>
                    <a:pt x="488921" y="443411"/>
                  </a:lnTo>
                  <a:lnTo>
                    <a:pt x="429848" y="534745"/>
                  </a:lnTo>
                  <a:lnTo>
                    <a:pt x="414932" y="575103"/>
                  </a:lnTo>
                  <a:lnTo>
                    <a:pt x="401372" y="615461"/>
                  </a:lnTo>
                  <a:lnTo>
                    <a:pt x="397304" y="660144"/>
                  </a:lnTo>
                  <a:lnTo>
                    <a:pt x="394592" y="703384"/>
                  </a:lnTo>
                  <a:lnTo>
                    <a:pt x="394592" y="772570"/>
                  </a:lnTo>
                  <a:lnTo>
                    <a:pt x="386456" y="799956"/>
                  </a:lnTo>
                  <a:lnTo>
                    <a:pt x="379676" y="808604"/>
                  </a:lnTo>
                  <a:lnTo>
                    <a:pt x="173566" y="808604"/>
                  </a:lnTo>
                  <a:lnTo>
                    <a:pt x="164074" y="799956"/>
                  </a:lnTo>
                  <a:lnTo>
                    <a:pt x="160006" y="795632"/>
                  </a:lnTo>
                  <a:lnTo>
                    <a:pt x="160006" y="687529"/>
                  </a:lnTo>
                  <a:lnTo>
                    <a:pt x="149158" y="622668"/>
                  </a:lnTo>
                  <a:lnTo>
                    <a:pt x="138310" y="579427"/>
                  </a:lnTo>
                  <a:lnTo>
                    <a:pt x="113903" y="523214"/>
                  </a:lnTo>
                  <a:lnTo>
                    <a:pt x="61638" y="443443"/>
                  </a:lnTo>
                  <a:lnTo>
                    <a:pt x="47011" y="425852"/>
                  </a:lnTo>
                  <a:cubicBezTo>
                    <a:pt x="17331" y="382259"/>
                    <a:pt x="0" y="329707"/>
                    <a:pt x="0" y="273138"/>
                  </a:cubicBezTo>
                  <a:cubicBezTo>
                    <a:pt x="0" y="122288"/>
                    <a:pt x="123241" y="0"/>
                    <a:pt x="275266" y="0"/>
                  </a:cubicBezTo>
                  <a:close/>
                </a:path>
              </a:pathLst>
            </a:custGeom>
            <a:solidFill>
              <a:schemeClr val="accent1">
                <a:lumMod val="20000"/>
                <a:lumOff val="80000"/>
              </a:schemeClr>
            </a:solidFill>
            <a:ln>
              <a:noFill/>
            </a:ln>
            <a:effectLst/>
          </p:spPr>
          <p:txBody>
            <a:bodyPr anchor="ctr"/>
            <a:lstStyle>
              <a:lvl1pPr algn="r">
                <a:defRPr kumimoji="1" sz="2400">
                  <a:solidFill>
                    <a:schemeClr val="tx1"/>
                  </a:solidFill>
                  <a:latin typeface="Times New Roman" panose="02020603050405020304" pitchFamily="18" charset="0"/>
                  <a:ea typeface="宋体" panose="02010600030101010101" pitchFamily="2" charset="-122"/>
                </a:defRPr>
              </a:lvl1pPr>
              <a:lvl2pPr marL="742950" indent="-285750" algn="r">
                <a:defRPr kumimoji="1" sz="2400">
                  <a:solidFill>
                    <a:schemeClr val="tx1"/>
                  </a:solidFill>
                  <a:latin typeface="Times New Roman" panose="02020603050405020304" pitchFamily="18" charset="0"/>
                  <a:ea typeface="宋体" panose="02010600030101010101" pitchFamily="2" charset="-122"/>
                </a:defRPr>
              </a:lvl2pPr>
              <a:lvl3pPr marL="1143000" indent="-228600" algn="r">
                <a:defRPr kumimoji="1" sz="2400">
                  <a:solidFill>
                    <a:schemeClr val="tx1"/>
                  </a:solidFill>
                  <a:latin typeface="Times New Roman" panose="02020603050405020304" pitchFamily="18" charset="0"/>
                  <a:ea typeface="宋体" panose="02010600030101010101" pitchFamily="2" charset="-122"/>
                </a:defRPr>
              </a:lvl3pPr>
              <a:lvl4pPr marL="1600200" indent="-228600" algn="r">
                <a:defRPr kumimoji="1" sz="2400">
                  <a:solidFill>
                    <a:schemeClr val="tx1"/>
                  </a:solidFill>
                  <a:latin typeface="Times New Roman" panose="02020603050405020304" pitchFamily="18" charset="0"/>
                  <a:ea typeface="宋体" panose="02010600030101010101" pitchFamily="2" charset="-122"/>
                </a:defRPr>
              </a:lvl4pPr>
              <a:lvl5pPr marL="2057400" indent="-228600" algn="r">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11" name="MH_Other_3">
              <a:extLst>
                <a:ext uri="{FF2B5EF4-FFF2-40B4-BE49-F238E27FC236}">
                  <a16:creationId xmlns:a16="http://schemas.microsoft.com/office/drawing/2014/main" id="{DC9EA253-FF9E-4535-857D-01F4D6A14F7E}"/>
                </a:ext>
              </a:extLst>
            </p:cNvPr>
            <p:cNvSpPr>
              <a:spLocks/>
            </p:cNvSpPr>
            <p:nvPr>
              <p:custDataLst>
                <p:tags r:id="rId3"/>
              </p:custDataLst>
            </p:nvPr>
          </p:nvSpPr>
          <p:spPr bwMode="auto">
            <a:xfrm>
              <a:off x="5495925" y="2976564"/>
              <a:ext cx="996950" cy="1597025"/>
            </a:xfrm>
            <a:custGeom>
              <a:avLst/>
              <a:gdLst>
                <a:gd name="T0" fmla="*/ 183260 w 997836"/>
                <a:gd name="T1" fmla="*/ 100504 h 1597088"/>
                <a:gd name="T2" fmla="*/ 118413 w 997836"/>
                <a:gd name="T3" fmla="*/ 219276 h 1597088"/>
                <a:gd name="T4" fmla="*/ 73304 w 997836"/>
                <a:gd name="T5" fmla="*/ 365480 h 1597088"/>
                <a:gd name="T6" fmla="*/ 73304 w 997836"/>
                <a:gd name="T7" fmla="*/ 432476 h 1597088"/>
                <a:gd name="T8" fmla="*/ 73304 w 997836"/>
                <a:gd name="T9" fmla="*/ 499472 h 1597088"/>
                <a:gd name="T10" fmla="*/ 73304 w 997836"/>
                <a:gd name="T11" fmla="*/ 569536 h 1597088"/>
                <a:gd name="T12" fmla="*/ 87399 w 997836"/>
                <a:gd name="T13" fmla="*/ 645676 h 1597088"/>
                <a:gd name="T14" fmla="*/ 132511 w 997836"/>
                <a:gd name="T15" fmla="*/ 746180 h 1597088"/>
                <a:gd name="T16" fmla="*/ 183260 w 997836"/>
                <a:gd name="T17" fmla="*/ 840588 h 1597088"/>
                <a:gd name="T18" fmla="*/ 228370 w 997836"/>
                <a:gd name="T19" fmla="*/ 941092 h 1597088"/>
                <a:gd name="T20" fmla="*/ 279118 w 997836"/>
                <a:gd name="T21" fmla="*/ 1044644 h 1597088"/>
                <a:gd name="T22" fmla="*/ 301673 w 997836"/>
                <a:gd name="T23" fmla="*/ 1212144 h 1597088"/>
                <a:gd name="T24" fmla="*/ 310129 w 997836"/>
                <a:gd name="T25" fmla="*/ 1382692 h 1597088"/>
                <a:gd name="T26" fmla="*/ 287575 w 997836"/>
                <a:gd name="T27" fmla="*/ 1263920 h 1597088"/>
                <a:gd name="T28" fmla="*/ 265020 w 997836"/>
                <a:gd name="T29" fmla="*/ 1145148 h 1597088"/>
                <a:gd name="T30" fmla="*/ 205813 w 997836"/>
                <a:gd name="T31" fmla="*/ 1017232 h 1597088"/>
                <a:gd name="T32" fmla="*/ 132511 w 997836"/>
                <a:gd name="T33" fmla="*/ 907584 h 1597088"/>
                <a:gd name="T34" fmla="*/ 73304 w 997836"/>
                <a:gd name="T35" fmla="*/ 788812 h 1597088"/>
                <a:gd name="T36" fmla="*/ 14090 w 997836"/>
                <a:gd name="T37" fmla="*/ 670040 h 1597088"/>
                <a:gd name="T38" fmla="*/ 0 w 997836"/>
                <a:gd name="T39" fmla="*/ 575612 h 1597088"/>
                <a:gd name="T40" fmla="*/ 0 w 997836"/>
                <a:gd name="T41" fmla="*/ 499472 h 1597088"/>
                <a:gd name="T42" fmla="*/ 14090 w 997836"/>
                <a:gd name="T43" fmla="*/ 408112 h 1597088"/>
                <a:gd name="T44" fmla="*/ 36649 w 997836"/>
                <a:gd name="T45" fmla="*/ 328924 h 1597088"/>
                <a:gd name="T46" fmla="*/ 104316 w 997836"/>
                <a:gd name="T47" fmla="*/ 210152 h 1597088"/>
                <a:gd name="T48" fmla="*/ 538496 w 997836"/>
                <a:gd name="T49" fmla="*/ 0 h 1597088"/>
                <a:gd name="T50" fmla="*/ 606161 w 997836"/>
                <a:gd name="T51" fmla="*/ 24364 h 1597088"/>
                <a:gd name="T52" fmla="*/ 671007 w 997836"/>
                <a:gd name="T53" fmla="*/ 48728 h 1597088"/>
                <a:gd name="T54" fmla="*/ 738671 w 997836"/>
                <a:gd name="T55" fmla="*/ 85283 h 1597088"/>
                <a:gd name="T56" fmla="*/ 797876 w 997836"/>
                <a:gd name="T57" fmla="*/ 127916 h 1597088"/>
                <a:gd name="T58" fmla="*/ 848625 w 997836"/>
                <a:gd name="T59" fmla="*/ 176644 h 1597088"/>
                <a:gd name="T60" fmla="*/ 899375 w 997836"/>
                <a:gd name="T61" fmla="*/ 228420 h 1597088"/>
                <a:gd name="T62" fmla="*/ 936024 w 997836"/>
                <a:gd name="T63" fmla="*/ 295416 h 1597088"/>
                <a:gd name="T64" fmla="*/ 967040 w 997836"/>
                <a:gd name="T65" fmla="*/ 371556 h 1597088"/>
                <a:gd name="T66" fmla="*/ 981136 w 997836"/>
                <a:gd name="T67" fmla="*/ 465983 h 1597088"/>
                <a:gd name="T68" fmla="*/ 981136 w 997836"/>
                <a:gd name="T69" fmla="*/ 569535 h 1597088"/>
                <a:gd name="T70" fmla="*/ 967040 w 997836"/>
                <a:gd name="T71" fmla="*/ 651752 h 1597088"/>
                <a:gd name="T72" fmla="*/ 944484 w 997836"/>
                <a:gd name="T73" fmla="*/ 746179 h 1597088"/>
                <a:gd name="T74" fmla="*/ 840168 w 997836"/>
                <a:gd name="T75" fmla="*/ 916727 h 1597088"/>
                <a:gd name="T76" fmla="*/ 730213 w 997836"/>
                <a:gd name="T77" fmla="*/ 1093371 h 1597088"/>
                <a:gd name="T78" fmla="*/ 693561 w 997836"/>
                <a:gd name="T79" fmla="*/ 1212144 h 1597088"/>
                <a:gd name="T80" fmla="*/ 679465 w 997836"/>
                <a:gd name="T81" fmla="*/ 1349203 h 1597088"/>
                <a:gd name="T82" fmla="*/ 671007 w 997836"/>
                <a:gd name="T83" fmla="*/ 1467975 h 1597088"/>
                <a:gd name="T84" fmla="*/ 665368 w 997836"/>
                <a:gd name="T85" fmla="*/ 1595891 h 1597088"/>
                <a:gd name="T86" fmla="*/ 310127 w 997836"/>
                <a:gd name="T87" fmla="*/ 1595891 h 1597088"/>
                <a:gd name="T88" fmla="*/ 442639 w 997836"/>
                <a:gd name="T89" fmla="*/ 1519751 h 1597088"/>
                <a:gd name="T90" fmla="*/ 479290 w 997836"/>
                <a:gd name="T91" fmla="*/ 1129908 h 1597088"/>
                <a:gd name="T92" fmla="*/ 515942 w 997836"/>
                <a:gd name="T93" fmla="*/ 1011136 h 1597088"/>
                <a:gd name="T94" fmla="*/ 583605 w 997836"/>
                <a:gd name="T95" fmla="*/ 874090 h 1597088"/>
                <a:gd name="T96" fmla="*/ 671007 w 997836"/>
                <a:gd name="T97" fmla="*/ 746179 h 1597088"/>
                <a:gd name="T98" fmla="*/ 752767 w 997836"/>
                <a:gd name="T99" fmla="*/ 618263 h 1597088"/>
                <a:gd name="T100" fmla="*/ 803516 w 997836"/>
                <a:gd name="T101" fmla="*/ 465983 h 1597088"/>
                <a:gd name="T102" fmla="*/ 797876 w 997836"/>
                <a:gd name="T103" fmla="*/ 322828 h 1597088"/>
                <a:gd name="T104" fmla="*/ 738671 w 997836"/>
                <a:gd name="T105" fmla="*/ 194912 h 1597088"/>
                <a:gd name="T106" fmla="*/ 693561 w 997836"/>
                <a:gd name="T107" fmla="*/ 134012 h 1597088"/>
                <a:gd name="T108" fmla="*/ 642815 w 997836"/>
                <a:gd name="T109" fmla="*/ 85283 h 1597088"/>
                <a:gd name="T110" fmla="*/ 589245 w 997836"/>
                <a:gd name="T111" fmla="*/ 42632 h 15970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7836" h="1597088">
                  <a:moveTo>
                    <a:pt x="186378" y="100580"/>
                  </a:moveTo>
                  <a:lnTo>
                    <a:pt x="120429" y="219447"/>
                  </a:lnTo>
                  <a:lnTo>
                    <a:pt x="74551" y="365746"/>
                  </a:lnTo>
                  <a:lnTo>
                    <a:pt x="74551" y="432799"/>
                  </a:lnTo>
                  <a:lnTo>
                    <a:pt x="74551" y="499852"/>
                  </a:lnTo>
                  <a:lnTo>
                    <a:pt x="74551" y="569954"/>
                  </a:lnTo>
                  <a:lnTo>
                    <a:pt x="88888" y="646151"/>
                  </a:lnTo>
                  <a:lnTo>
                    <a:pt x="134766" y="746731"/>
                  </a:lnTo>
                  <a:lnTo>
                    <a:pt x="186378" y="841215"/>
                  </a:lnTo>
                  <a:lnTo>
                    <a:pt x="232256" y="941795"/>
                  </a:lnTo>
                  <a:lnTo>
                    <a:pt x="283868" y="1045423"/>
                  </a:lnTo>
                  <a:lnTo>
                    <a:pt x="306807" y="1213056"/>
                  </a:lnTo>
                  <a:lnTo>
                    <a:pt x="315409" y="1383737"/>
                  </a:lnTo>
                  <a:lnTo>
                    <a:pt x="292470" y="1264870"/>
                  </a:lnTo>
                  <a:lnTo>
                    <a:pt x="269531" y="1146003"/>
                  </a:lnTo>
                  <a:lnTo>
                    <a:pt x="209317" y="1017992"/>
                  </a:lnTo>
                  <a:lnTo>
                    <a:pt x="134766" y="908268"/>
                  </a:lnTo>
                  <a:lnTo>
                    <a:pt x="74551" y="789401"/>
                  </a:lnTo>
                  <a:lnTo>
                    <a:pt x="14337" y="670534"/>
                  </a:lnTo>
                  <a:lnTo>
                    <a:pt x="0" y="576049"/>
                  </a:lnTo>
                  <a:lnTo>
                    <a:pt x="0" y="499852"/>
                  </a:lnTo>
                  <a:lnTo>
                    <a:pt x="14337" y="408416"/>
                  </a:lnTo>
                  <a:lnTo>
                    <a:pt x="37276" y="329171"/>
                  </a:lnTo>
                  <a:lnTo>
                    <a:pt x="106092" y="210304"/>
                  </a:lnTo>
                  <a:lnTo>
                    <a:pt x="186378" y="100580"/>
                  </a:lnTo>
                  <a:close/>
                  <a:moveTo>
                    <a:pt x="547662" y="0"/>
                  </a:moveTo>
                  <a:lnTo>
                    <a:pt x="616479" y="24383"/>
                  </a:lnTo>
                  <a:lnTo>
                    <a:pt x="682428" y="48766"/>
                  </a:lnTo>
                  <a:lnTo>
                    <a:pt x="751244" y="85340"/>
                  </a:lnTo>
                  <a:lnTo>
                    <a:pt x="811458" y="128011"/>
                  </a:lnTo>
                  <a:lnTo>
                    <a:pt x="863071" y="176777"/>
                  </a:lnTo>
                  <a:lnTo>
                    <a:pt x="914683" y="228591"/>
                  </a:lnTo>
                  <a:lnTo>
                    <a:pt x="951958" y="295644"/>
                  </a:lnTo>
                  <a:lnTo>
                    <a:pt x="983499" y="371841"/>
                  </a:lnTo>
                  <a:lnTo>
                    <a:pt x="997836" y="466325"/>
                  </a:lnTo>
                  <a:lnTo>
                    <a:pt x="997836" y="569953"/>
                  </a:lnTo>
                  <a:lnTo>
                    <a:pt x="983499" y="652246"/>
                  </a:lnTo>
                  <a:lnTo>
                    <a:pt x="960560" y="746730"/>
                  </a:lnTo>
                  <a:lnTo>
                    <a:pt x="854469" y="917411"/>
                  </a:lnTo>
                  <a:lnTo>
                    <a:pt x="742642" y="1094188"/>
                  </a:lnTo>
                  <a:lnTo>
                    <a:pt x="705366" y="1213056"/>
                  </a:lnTo>
                  <a:lnTo>
                    <a:pt x="691030" y="1350210"/>
                  </a:lnTo>
                  <a:lnTo>
                    <a:pt x="682428" y="1469077"/>
                  </a:lnTo>
                  <a:lnTo>
                    <a:pt x="676693" y="1597088"/>
                  </a:lnTo>
                  <a:lnTo>
                    <a:pt x="315407" y="1597088"/>
                  </a:lnTo>
                  <a:lnTo>
                    <a:pt x="450173" y="1520891"/>
                  </a:lnTo>
                  <a:lnTo>
                    <a:pt x="487448" y="1130763"/>
                  </a:lnTo>
                  <a:lnTo>
                    <a:pt x="524724" y="1011896"/>
                  </a:lnTo>
                  <a:lnTo>
                    <a:pt x="593540" y="874741"/>
                  </a:lnTo>
                  <a:lnTo>
                    <a:pt x="682428" y="746730"/>
                  </a:lnTo>
                  <a:lnTo>
                    <a:pt x="765581" y="618719"/>
                  </a:lnTo>
                  <a:lnTo>
                    <a:pt x="817193" y="466325"/>
                  </a:lnTo>
                  <a:lnTo>
                    <a:pt x="811458" y="323075"/>
                  </a:lnTo>
                  <a:lnTo>
                    <a:pt x="751244" y="195064"/>
                  </a:lnTo>
                  <a:lnTo>
                    <a:pt x="705366" y="134107"/>
                  </a:lnTo>
                  <a:lnTo>
                    <a:pt x="653754" y="85340"/>
                  </a:lnTo>
                  <a:lnTo>
                    <a:pt x="599275" y="42670"/>
                  </a:lnTo>
                  <a:lnTo>
                    <a:pt x="547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 name="MH_Other_4">
              <a:extLst>
                <a:ext uri="{FF2B5EF4-FFF2-40B4-BE49-F238E27FC236}">
                  <a16:creationId xmlns:a16="http://schemas.microsoft.com/office/drawing/2014/main" id="{7ED50457-2D53-43C3-A5BF-2AD542E03444}"/>
                </a:ext>
              </a:extLst>
            </p:cNvPr>
            <p:cNvSpPr>
              <a:spLocks/>
            </p:cNvSpPr>
            <p:nvPr>
              <p:custDataLst>
                <p:tags r:id="rId4"/>
              </p:custDataLst>
            </p:nvPr>
          </p:nvSpPr>
          <p:spPr bwMode="auto">
            <a:xfrm>
              <a:off x="5759451" y="4625975"/>
              <a:ext cx="481013" cy="673100"/>
            </a:xfrm>
            <a:custGeom>
              <a:avLst/>
              <a:gdLst>
                <a:gd name="T0" fmla="*/ 2147483646 w 168"/>
                <a:gd name="T1" fmla="*/ 0 h 221"/>
                <a:gd name="T2" fmla="*/ 2147483646 w 168"/>
                <a:gd name="T3" fmla="*/ 2147483646 h 221"/>
                <a:gd name="T4" fmla="*/ 2147483646 w 168"/>
                <a:gd name="T5" fmla="*/ 2147483646 h 221"/>
                <a:gd name="T6" fmla="*/ 2147483646 w 168"/>
                <a:gd name="T7" fmla="*/ 2147483646 h 221"/>
                <a:gd name="T8" fmla="*/ 2147483646 w 168"/>
                <a:gd name="T9" fmla="*/ 2147483646 h 221"/>
                <a:gd name="T10" fmla="*/ 2147483646 w 168"/>
                <a:gd name="T11" fmla="*/ 2147483646 h 221"/>
                <a:gd name="T12" fmla="*/ 0 w 168"/>
                <a:gd name="T13" fmla="*/ 2147483646 h 221"/>
                <a:gd name="T14" fmla="*/ 2147483646 w 168"/>
                <a:gd name="T15" fmla="*/ 2147483646 h 221"/>
                <a:gd name="T16" fmla="*/ 2147483646 w 168"/>
                <a:gd name="T17" fmla="*/ 2147483646 h 221"/>
                <a:gd name="T18" fmla="*/ 0 w 168"/>
                <a:gd name="T19" fmla="*/ 2147483646 h 221"/>
                <a:gd name="T20" fmla="*/ 2147483646 w 168"/>
                <a:gd name="T21" fmla="*/ 2147483646 h 221"/>
                <a:gd name="T22" fmla="*/ 2147483646 w 168"/>
                <a:gd name="T23" fmla="*/ 2147483646 h 221"/>
                <a:gd name="T24" fmla="*/ 2147483646 w 168"/>
                <a:gd name="T25" fmla="*/ 2147483646 h 221"/>
                <a:gd name="T26" fmla="*/ 2147483646 w 168"/>
                <a:gd name="T27" fmla="*/ 2147483646 h 221"/>
                <a:gd name="T28" fmla="*/ 2147483646 w 168"/>
                <a:gd name="T29" fmla="*/ 2147483646 h 221"/>
                <a:gd name="T30" fmla="*/ 2147483646 w 168"/>
                <a:gd name="T31" fmla="*/ 2147483646 h 221"/>
                <a:gd name="T32" fmla="*/ 2147483646 w 168"/>
                <a:gd name="T33" fmla="*/ 2147483646 h 221"/>
                <a:gd name="T34" fmla="*/ 2147483646 w 168"/>
                <a:gd name="T35" fmla="*/ 2147483646 h 221"/>
                <a:gd name="T36" fmla="*/ 2147483646 w 168"/>
                <a:gd name="T37" fmla="*/ 2147483646 h 221"/>
                <a:gd name="T38" fmla="*/ 2147483646 w 168"/>
                <a:gd name="T39" fmla="*/ 2147483646 h 221"/>
                <a:gd name="T40" fmla="*/ 2147483646 w 168"/>
                <a:gd name="T41" fmla="*/ 2147483646 h 221"/>
                <a:gd name="T42" fmla="*/ 2147483646 w 168"/>
                <a:gd name="T43" fmla="*/ 2147483646 h 221"/>
                <a:gd name="T44" fmla="*/ 2147483646 w 168"/>
                <a:gd name="T45" fmla="*/ 2147483646 h 221"/>
                <a:gd name="T46" fmla="*/ 2147483646 w 168"/>
                <a:gd name="T47" fmla="*/ 2147483646 h 221"/>
                <a:gd name="T48" fmla="*/ 2147483646 w 168"/>
                <a:gd name="T49" fmla="*/ 2147483646 h 221"/>
                <a:gd name="T50" fmla="*/ 2147483646 w 168"/>
                <a:gd name="T51" fmla="*/ 2147483646 h 221"/>
                <a:gd name="T52" fmla="*/ 2147483646 w 168"/>
                <a:gd name="T53" fmla="*/ 2147483646 h 221"/>
                <a:gd name="T54" fmla="*/ 2147483646 w 168"/>
                <a:gd name="T55" fmla="*/ 2147483646 h 221"/>
                <a:gd name="T56" fmla="*/ 2147483646 w 168"/>
                <a:gd name="T57" fmla="*/ 2147483646 h 221"/>
                <a:gd name="T58" fmla="*/ 2147483646 w 168"/>
                <a:gd name="T59" fmla="*/ 2147483646 h 221"/>
                <a:gd name="T60" fmla="*/ 2147483646 w 168"/>
                <a:gd name="T61" fmla="*/ 2147483646 h 221"/>
                <a:gd name="T62" fmla="*/ 2147483646 w 168"/>
                <a:gd name="T63" fmla="*/ 2147483646 h 221"/>
                <a:gd name="T64" fmla="*/ 2147483646 w 168"/>
                <a:gd name="T65" fmla="*/ 2147483646 h 221"/>
                <a:gd name="T66" fmla="*/ 2147483646 w 168"/>
                <a:gd name="T67" fmla="*/ 2147483646 h 221"/>
                <a:gd name="T68" fmla="*/ 2147483646 w 168"/>
                <a:gd name="T69" fmla="*/ 2147483646 h 221"/>
                <a:gd name="T70" fmla="*/ 2147483646 w 168"/>
                <a:gd name="T71" fmla="*/ 2147483646 h 221"/>
                <a:gd name="T72" fmla="*/ 2147483646 w 168"/>
                <a:gd name="T73" fmla="*/ 2147483646 h 221"/>
                <a:gd name="T74" fmla="*/ 2147483646 w 168"/>
                <a:gd name="T75" fmla="*/ 2147483646 h 221"/>
                <a:gd name="T76" fmla="*/ 2147483646 w 168"/>
                <a:gd name="T77" fmla="*/ 2147483646 h 221"/>
                <a:gd name="T78" fmla="*/ 2147483646 w 168"/>
                <a:gd name="T79" fmla="*/ 2147483646 h 221"/>
                <a:gd name="T80" fmla="*/ 2147483646 w 168"/>
                <a:gd name="T81" fmla="*/ 2147483646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8"/>
                <a:gd name="T124" fmla="*/ 0 h 221"/>
                <a:gd name="T125" fmla="*/ 168 w 168"/>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8" h="221">
                  <a:moveTo>
                    <a:pt x="167" y="8"/>
                  </a:moveTo>
                  <a:lnTo>
                    <a:pt x="159" y="0"/>
                  </a:lnTo>
                  <a:lnTo>
                    <a:pt x="5" y="0"/>
                  </a:lnTo>
                  <a:lnTo>
                    <a:pt x="2" y="11"/>
                  </a:lnTo>
                  <a:lnTo>
                    <a:pt x="2" y="22"/>
                  </a:lnTo>
                  <a:lnTo>
                    <a:pt x="10" y="16"/>
                  </a:lnTo>
                  <a:lnTo>
                    <a:pt x="10" y="11"/>
                  </a:lnTo>
                  <a:lnTo>
                    <a:pt x="96" y="11"/>
                  </a:lnTo>
                  <a:lnTo>
                    <a:pt x="96" y="16"/>
                  </a:lnTo>
                  <a:lnTo>
                    <a:pt x="10" y="16"/>
                  </a:lnTo>
                  <a:lnTo>
                    <a:pt x="2" y="22"/>
                  </a:lnTo>
                  <a:lnTo>
                    <a:pt x="23" y="33"/>
                  </a:lnTo>
                  <a:lnTo>
                    <a:pt x="0" y="44"/>
                  </a:lnTo>
                  <a:lnTo>
                    <a:pt x="0" y="55"/>
                  </a:lnTo>
                  <a:lnTo>
                    <a:pt x="10" y="53"/>
                  </a:lnTo>
                  <a:lnTo>
                    <a:pt x="10" y="44"/>
                  </a:lnTo>
                  <a:lnTo>
                    <a:pt x="96" y="44"/>
                  </a:lnTo>
                  <a:lnTo>
                    <a:pt x="96" y="53"/>
                  </a:lnTo>
                  <a:lnTo>
                    <a:pt x="10" y="53"/>
                  </a:lnTo>
                  <a:lnTo>
                    <a:pt x="0" y="55"/>
                  </a:lnTo>
                  <a:lnTo>
                    <a:pt x="20" y="67"/>
                  </a:lnTo>
                  <a:lnTo>
                    <a:pt x="2" y="78"/>
                  </a:lnTo>
                  <a:lnTo>
                    <a:pt x="2" y="95"/>
                  </a:lnTo>
                  <a:lnTo>
                    <a:pt x="10" y="89"/>
                  </a:lnTo>
                  <a:lnTo>
                    <a:pt x="10" y="78"/>
                  </a:lnTo>
                  <a:lnTo>
                    <a:pt x="96" y="78"/>
                  </a:lnTo>
                  <a:lnTo>
                    <a:pt x="96" y="89"/>
                  </a:lnTo>
                  <a:lnTo>
                    <a:pt x="10" y="89"/>
                  </a:lnTo>
                  <a:lnTo>
                    <a:pt x="2" y="95"/>
                  </a:lnTo>
                  <a:lnTo>
                    <a:pt x="20" y="106"/>
                  </a:lnTo>
                  <a:lnTo>
                    <a:pt x="2" y="117"/>
                  </a:lnTo>
                  <a:lnTo>
                    <a:pt x="2" y="128"/>
                  </a:lnTo>
                  <a:lnTo>
                    <a:pt x="10" y="122"/>
                  </a:lnTo>
                  <a:lnTo>
                    <a:pt x="10" y="117"/>
                  </a:lnTo>
                  <a:lnTo>
                    <a:pt x="96" y="117"/>
                  </a:lnTo>
                  <a:lnTo>
                    <a:pt x="96" y="122"/>
                  </a:lnTo>
                  <a:lnTo>
                    <a:pt x="10" y="122"/>
                  </a:lnTo>
                  <a:lnTo>
                    <a:pt x="2" y="128"/>
                  </a:lnTo>
                  <a:lnTo>
                    <a:pt x="20" y="136"/>
                  </a:lnTo>
                  <a:lnTo>
                    <a:pt x="2" y="145"/>
                  </a:lnTo>
                  <a:lnTo>
                    <a:pt x="2" y="164"/>
                  </a:lnTo>
                  <a:lnTo>
                    <a:pt x="10" y="156"/>
                  </a:lnTo>
                  <a:lnTo>
                    <a:pt x="10" y="147"/>
                  </a:lnTo>
                  <a:lnTo>
                    <a:pt x="96" y="147"/>
                  </a:lnTo>
                  <a:lnTo>
                    <a:pt x="96" y="156"/>
                  </a:lnTo>
                  <a:lnTo>
                    <a:pt x="10" y="156"/>
                  </a:lnTo>
                  <a:lnTo>
                    <a:pt x="2" y="164"/>
                  </a:lnTo>
                  <a:lnTo>
                    <a:pt x="18" y="175"/>
                  </a:lnTo>
                  <a:lnTo>
                    <a:pt x="18" y="200"/>
                  </a:lnTo>
                  <a:lnTo>
                    <a:pt x="36" y="189"/>
                  </a:lnTo>
                  <a:lnTo>
                    <a:pt x="36" y="181"/>
                  </a:lnTo>
                  <a:lnTo>
                    <a:pt x="96" y="181"/>
                  </a:lnTo>
                  <a:lnTo>
                    <a:pt x="96" y="189"/>
                  </a:lnTo>
                  <a:lnTo>
                    <a:pt x="36" y="189"/>
                  </a:lnTo>
                  <a:lnTo>
                    <a:pt x="18" y="200"/>
                  </a:lnTo>
                  <a:lnTo>
                    <a:pt x="55" y="200"/>
                  </a:lnTo>
                  <a:lnTo>
                    <a:pt x="55" y="220"/>
                  </a:lnTo>
                  <a:lnTo>
                    <a:pt x="65" y="206"/>
                  </a:lnTo>
                  <a:lnTo>
                    <a:pt x="65" y="200"/>
                  </a:lnTo>
                  <a:lnTo>
                    <a:pt x="96" y="200"/>
                  </a:lnTo>
                  <a:lnTo>
                    <a:pt x="96" y="206"/>
                  </a:lnTo>
                  <a:lnTo>
                    <a:pt x="65" y="206"/>
                  </a:lnTo>
                  <a:lnTo>
                    <a:pt x="55" y="220"/>
                  </a:lnTo>
                  <a:lnTo>
                    <a:pt x="107" y="220"/>
                  </a:lnTo>
                  <a:lnTo>
                    <a:pt x="107" y="200"/>
                  </a:lnTo>
                  <a:lnTo>
                    <a:pt x="141" y="200"/>
                  </a:lnTo>
                  <a:lnTo>
                    <a:pt x="141" y="175"/>
                  </a:lnTo>
                  <a:lnTo>
                    <a:pt x="167" y="164"/>
                  </a:lnTo>
                  <a:lnTo>
                    <a:pt x="167" y="147"/>
                  </a:lnTo>
                  <a:lnTo>
                    <a:pt x="144" y="139"/>
                  </a:lnTo>
                  <a:lnTo>
                    <a:pt x="167" y="131"/>
                  </a:lnTo>
                  <a:lnTo>
                    <a:pt x="167" y="117"/>
                  </a:lnTo>
                  <a:lnTo>
                    <a:pt x="144" y="108"/>
                  </a:lnTo>
                  <a:lnTo>
                    <a:pt x="167" y="97"/>
                  </a:lnTo>
                  <a:lnTo>
                    <a:pt x="167" y="81"/>
                  </a:lnTo>
                  <a:lnTo>
                    <a:pt x="146" y="72"/>
                  </a:lnTo>
                  <a:lnTo>
                    <a:pt x="167" y="61"/>
                  </a:lnTo>
                  <a:lnTo>
                    <a:pt x="167" y="47"/>
                  </a:lnTo>
                  <a:lnTo>
                    <a:pt x="144" y="36"/>
                  </a:lnTo>
                  <a:lnTo>
                    <a:pt x="167" y="25"/>
                  </a:lnTo>
                  <a:lnTo>
                    <a:pt x="167"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3" name="MH_Other_5">
              <a:extLst>
                <a:ext uri="{FF2B5EF4-FFF2-40B4-BE49-F238E27FC236}">
                  <a16:creationId xmlns:a16="http://schemas.microsoft.com/office/drawing/2014/main" id="{FE19AA39-3B38-4787-99FC-B9B27224C471}"/>
                </a:ext>
              </a:extLst>
            </p:cNvPr>
            <p:cNvCxnSpPr/>
            <p:nvPr>
              <p:custDataLst>
                <p:tags r:id="rId5"/>
              </p:custDataLst>
            </p:nvPr>
          </p:nvCxnSpPr>
          <p:spPr>
            <a:xfrm rot="3600000">
              <a:off x="6823937" y="3190207"/>
              <a:ext cx="0" cy="173037"/>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4" name="MH_Other_6">
              <a:extLst>
                <a:ext uri="{FF2B5EF4-FFF2-40B4-BE49-F238E27FC236}">
                  <a16:creationId xmlns:a16="http://schemas.microsoft.com/office/drawing/2014/main" id="{0E087FD3-A73F-4045-9092-BEF5BE0E42E6}"/>
                </a:ext>
              </a:extLst>
            </p:cNvPr>
            <p:cNvCxnSpPr/>
            <p:nvPr>
              <p:custDataLst>
                <p:tags r:id="rId6"/>
              </p:custDataLst>
            </p:nvPr>
          </p:nvCxnSpPr>
          <p:spPr>
            <a:xfrm rot="1200000">
              <a:off x="6412954" y="266065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5" name="MH_Other_7">
              <a:extLst>
                <a:ext uri="{FF2B5EF4-FFF2-40B4-BE49-F238E27FC236}">
                  <a16:creationId xmlns:a16="http://schemas.microsoft.com/office/drawing/2014/main" id="{C86C90B7-6100-4E07-AFFD-4B1542F1A785}"/>
                </a:ext>
              </a:extLst>
            </p:cNvPr>
            <p:cNvCxnSpPr/>
            <p:nvPr>
              <p:custDataLst>
                <p:tags r:id="rId7"/>
              </p:custDataLst>
            </p:nvPr>
          </p:nvCxnSpPr>
          <p:spPr>
            <a:xfrm rot="20400000">
              <a:off x="5632916" y="2660651"/>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6" name="MH_Other_8">
              <a:extLst>
                <a:ext uri="{FF2B5EF4-FFF2-40B4-BE49-F238E27FC236}">
                  <a16:creationId xmlns:a16="http://schemas.microsoft.com/office/drawing/2014/main" id="{6503F965-1297-406A-91DE-6DA4D943FFF2}"/>
                </a:ext>
              </a:extLst>
            </p:cNvPr>
            <p:cNvCxnSpPr/>
            <p:nvPr>
              <p:custDataLst>
                <p:tags r:id="rId8"/>
              </p:custDataLst>
            </p:nvPr>
          </p:nvCxnSpPr>
          <p:spPr>
            <a:xfrm rot="18000000">
              <a:off x="5207164" y="318923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7" name="MH_Other_9">
              <a:extLst>
                <a:ext uri="{FF2B5EF4-FFF2-40B4-BE49-F238E27FC236}">
                  <a16:creationId xmlns:a16="http://schemas.microsoft.com/office/drawing/2014/main" id="{9F21A96C-D302-4104-992D-68B2BE6744E3}"/>
                </a:ext>
              </a:extLst>
            </p:cNvPr>
            <p:cNvCxnSpPr/>
            <p:nvPr>
              <p:custDataLst>
                <p:tags r:id="rId9"/>
              </p:custDataLst>
            </p:nvPr>
          </p:nvCxnSpPr>
          <p:spPr>
            <a:xfrm rot="15600000">
              <a:off x="5139217" y="3882914"/>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8" name="MH_Other_10">
              <a:extLst>
                <a:ext uri="{FF2B5EF4-FFF2-40B4-BE49-F238E27FC236}">
                  <a16:creationId xmlns:a16="http://schemas.microsoft.com/office/drawing/2014/main" id="{8F1A0AD4-5884-4465-835C-E6728C5C9F35}"/>
                </a:ext>
              </a:extLst>
            </p:cNvPr>
            <p:cNvCxnSpPr/>
            <p:nvPr>
              <p:custDataLst>
                <p:tags r:id="rId10"/>
              </p:custDataLst>
            </p:nvPr>
          </p:nvCxnSpPr>
          <p:spPr>
            <a:xfrm rot="6000000" flipH="1">
              <a:off x="6849584" y="3852866"/>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grpSp>
      <p:pic>
        <p:nvPicPr>
          <p:cNvPr id="6" name="圖片 5">
            <a:extLst>
              <a:ext uri="{FF2B5EF4-FFF2-40B4-BE49-F238E27FC236}">
                <a16:creationId xmlns:a16="http://schemas.microsoft.com/office/drawing/2014/main" id="{F5546CF5-2700-44F3-8D84-69B6560E26AD}"/>
              </a:ext>
            </a:extLst>
          </p:cNvPr>
          <p:cNvPicPr>
            <a:picLocks noChangeAspect="1"/>
          </p:cNvPicPr>
          <p:nvPr/>
        </p:nvPicPr>
        <p:blipFill>
          <a:blip r:embed="rId12"/>
          <a:stretch>
            <a:fillRect/>
          </a:stretch>
        </p:blipFill>
        <p:spPr>
          <a:xfrm>
            <a:off x="1692495" y="3172619"/>
            <a:ext cx="9944100" cy="1657350"/>
          </a:xfrm>
          <a:prstGeom prst="rect">
            <a:avLst/>
          </a:prstGeom>
        </p:spPr>
      </p:pic>
    </p:spTree>
    <p:extLst>
      <p:ext uri="{BB962C8B-B14F-4D97-AF65-F5344CB8AC3E}">
        <p14:creationId xmlns:p14="http://schemas.microsoft.com/office/powerpoint/2010/main" val="99545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CAD6760-327C-4DBF-8B49-6CCEF6CA2127}"/>
              </a:ext>
            </a:extLst>
          </p:cNvPr>
          <p:cNvSpPr>
            <a:spLocks noGrp="1"/>
          </p:cNvSpPr>
          <p:nvPr>
            <p:ph type="body" sz="quarter" idx="10"/>
          </p:nvPr>
        </p:nvSpPr>
        <p:spPr/>
        <p:txBody>
          <a:bodyPr/>
          <a:lstStyle/>
          <a:p>
            <a:r>
              <a:rPr lang="en-US" altLang="zh-TW"/>
              <a:t>04</a:t>
            </a:r>
            <a:endParaRPr lang="zh-TW" altLang="en-US"/>
          </a:p>
        </p:txBody>
      </p:sp>
      <p:sp>
        <p:nvSpPr>
          <p:cNvPr id="10" name="文字版面配置區 9">
            <a:extLst>
              <a:ext uri="{FF2B5EF4-FFF2-40B4-BE49-F238E27FC236}">
                <a16:creationId xmlns:a16="http://schemas.microsoft.com/office/drawing/2014/main" id="{3415C160-EE58-4957-9EDD-79E7A50DE873}"/>
              </a:ext>
            </a:extLst>
          </p:cNvPr>
          <p:cNvSpPr>
            <a:spLocks noGrp="1"/>
          </p:cNvSpPr>
          <p:nvPr>
            <p:ph type="body" sz="quarter" idx="12"/>
          </p:nvPr>
        </p:nvSpPr>
        <p:spPr/>
        <p:txBody>
          <a:bodyPr/>
          <a:lstStyle/>
          <a:p>
            <a:r>
              <a:rPr lang="en-US" altLang="zh-TW">
                <a:latin typeface="+mj-ea"/>
                <a:ea typeface="+mj-ea"/>
              </a:rPr>
              <a:t>Grouping and Aggregating Data</a:t>
            </a:r>
            <a:endParaRPr lang="zh-TW" altLang="en-US"/>
          </a:p>
          <a:p>
            <a:endParaRPr lang="zh-TW" altLang="en-US"/>
          </a:p>
        </p:txBody>
      </p:sp>
      <p:sp>
        <p:nvSpPr>
          <p:cNvPr id="3" name="內容版面配置區 2">
            <a:extLst>
              <a:ext uri="{FF2B5EF4-FFF2-40B4-BE49-F238E27FC236}">
                <a16:creationId xmlns:a16="http://schemas.microsoft.com/office/drawing/2014/main" id="{8A8D2ACE-AB0C-434A-A317-A112718436E2}"/>
              </a:ext>
            </a:extLst>
          </p:cNvPr>
          <p:cNvSpPr>
            <a:spLocks noGrp="1"/>
          </p:cNvSpPr>
          <p:nvPr>
            <p:ph idx="1"/>
          </p:nvPr>
        </p:nvSpPr>
        <p:spPr/>
        <p:txBody>
          <a:bodyPr/>
          <a:lstStyle/>
          <a:p>
            <a:r>
              <a:rPr lang="zh-TW" altLang="en-US"/>
              <a:t>使用彙總函數</a:t>
            </a:r>
            <a:endParaRPr lang="en-US" altLang="zh-TW"/>
          </a:p>
          <a:p>
            <a:r>
              <a:rPr lang="zh-TW" altLang="en-US"/>
              <a:t>使用 </a:t>
            </a:r>
            <a:r>
              <a:rPr lang="en-US" altLang="zh-TW"/>
              <a:t>GROUP BY </a:t>
            </a:r>
            <a:r>
              <a:rPr lang="zh-TW" altLang="en-US"/>
              <a:t>子句</a:t>
            </a:r>
            <a:endParaRPr lang="en-US" altLang="zh-TW"/>
          </a:p>
          <a:p>
            <a:r>
              <a:rPr lang="zh-TW" altLang="en-US"/>
              <a:t>使用 </a:t>
            </a:r>
            <a:r>
              <a:rPr lang="en-US" altLang="zh-TW"/>
              <a:t>HAVING </a:t>
            </a:r>
            <a:r>
              <a:rPr lang="zh-TW" altLang="en-US"/>
              <a:t>篩選 </a:t>
            </a:r>
            <a:r>
              <a:rPr lang="en-US" altLang="zh-TW"/>
              <a:t>GROUP BY</a:t>
            </a:r>
            <a:r>
              <a:rPr lang="zh-TW" altLang="en-US"/>
              <a:t> 完的結果</a:t>
            </a:r>
            <a:endParaRPr lang="en-US" altLang="zh-TW"/>
          </a:p>
          <a:p>
            <a:endParaRPr lang="en-US" altLang="zh-TW"/>
          </a:p>
          <a:p>
            <a:endParaRPr lang="zh-TW" altLang="en-US"/>
          </a:p>
        </p:txBody>
      </p:sp>
      <p:sp>
        <p:nvSpPr>
          <p:cNvPr id="4" name="AutoShape 3">
            <a:extLst>
              <a:ext uri="{FF2B5EF4-FFF2-40B4-BE49-F238E27FC236}">
                <a16:creationId xmlns:a16="http://schemas.microsoft.com/office/drawing/2014/main" id="{8074F6BC-AB71-49C3-B2CD-C113E74341C0}"/>
              </a:ext>
            </a:extLst>
          </p:cNvPr>
          <p:cNvSpPr>
            <a:spLocks noChangeArrowheads="1"/>
          </p:cNvSpPr>
          <p:nvPr/>
        </p:nvSpPr>
        <p:spPr bwMode="auto">
          <a:xfrm>
            <a:off x="4376167" y="3429000"/>
            <a:ext cx="6256337"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5: SELECT	   &lt;select list&gt;</a:t>
            </a:r>
          </a:p>
        </p:txBody>
      </p:sp>
      <p:sp>
        <p:nvSpPr>
          <p:cNvPr id="5" name="AutoShape 3">
            <a:extLst>
              <a:ext uri="{FF2B5EF4-FFF2-40B4-BE49-F238E27FC236}">
                <a16:creationId xmlns:a16="http://schemas.microsoft.com/office/drawing/2014/main" id="{380E130A-E34C-4F18-A6D4-75E256080E2D}"/>
              </a:ext>
            </a:extLst>
          </p:cNvPr>
          <p:cNvSpPr>
            <a:spLocks noChangeArrowheads="1"/>
          </p:cNvSpPr>
          <p:nvPr/>
        </p:nvSpPr>
        <p:spPr bwMode="auto">
          <a:xfrm>
            <a:off x="4376167" y="3957638"/>
            <a:ext cx="6256337"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1: FROM     &lt;table source&gt;</a:t>
            </a:r>
          </a:p>
        </p:txBody>
      </p:sp>
      <p:sp>
        <p:nvSpPr>
          <p:cNvPr id="6" name="AutoShape 3">
            <a:extLst>
              <a:ext uri="{FF2B5EF4-FFF2-40B4-BE49-F238E27FC236}">
                <a16:creationId xmlns:a16="http://schemas.microsoft.com/office/drawing/2014/main" id="{C39E44D2-1E00-4DE6-B3E2-3F4F39967246}"/>
              </a:ext>
            </a:extLst>
          </p:cNvPr>
          <p:cNvSpPr>
            <a:spLocks noChangeArrowheads="1"/>
          </p:cNvSpPr>
          <p:nvPr/>
        </p:nvSpPr>
        <p:spPr bwMode="auto">
          <a:xfrm>
            <a:off x="4376167" y="4487863"/>
            <a:ext cx="6256337" cy="38258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2: WHERE    &lt;search condition&gt;</a:t>
            </a:r>
          </a:p>
        </p:txBody>
      </p:sp>
      <p:sp>
        <p:nvSpPr>
          <p:cNvPr id="7" name="AutoShape 3">
            <a:extLst>
              <a:ext uri="{FF2B5EF4-FFF2-40B4-BE49-F238E27FC236}">
                <a16:creationId xmlns:a16="http://schemas.microsoft.com/office/drawing/2014/main" id="{8143340E-1C10-4AFB-ABE1-41F36C6C522C}"/>
              </a:ext>
            </a:extLst>
          </p:cNvPr>
          <p:cNvSpPr>
            <a:spLocks noChangeArrowheads="1"/>
          </p:cNvSpPr>
          <p:nvPr/>
        </p:nvSpPr>
        <p:spPr bwMode="auto">
          <a:xfrm>
            <a:off x="4376167" y="5011738"/>
            <a:ext cx="6256337" cy="39211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b="1">
                <a:solidFill>
                  <a:srgbClr val="FF0000"/>
                </a:solidFill>
                <a:latin typeface="Lucida Sans Typewriter" pitchFamily="49" charset="0"/>
                <a:ea typeface="+mn-ea"/>
              </a:rPr>
              <a:t>3: GROUP BY &lt;group by list&gt;</a:t>
            </a:r>
          </a:p>
        </p:txBody>
      </p:sp>
      <p:sp>
        <p:nvSpPr>
          <p:cNvPr id="8" name="AutoShape 3">
            <a:extLst>
              <a:ext uri="{FF2B5EF4-FFF2-40B4-BE49-F238E27FC236}">
                <a16:creationId xmlns:a16="http://schemas.microsoft.com/office/drawing/2014/main" id="{EE3D00B2-DA40-4FA9-BE97-C62C70BB4228}"/>
              </a:ext>
            </a:extLst>
          </p:cNvPr>
          <p:cNvSpPr>
            <a:spLocks noChangeArrowheads="1"/>
          </p:cNvSpPr>
          <p:nvPr/>
        </p:nvSpPr>
        <p:spPr bwMode="auto">
          <a:xfrm>
            <a:off x="4376167" y="5541963"/>
            <a:ext cx="6256337" cy="39052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b="1">
                <a:solidFill>
                  <a:srgbClr val="FF0000"/>
                </a:solidFill>
                <a:latin typeface="Lucida Sans Typewriter" pitchFamily="49" charset="0"/>
                <a:ea typeface="+mn-ea"/>
              </a:rPr>
              <a:t>4: HAVING &lt;search condition&gt;</a:t>
            </a:r>
          </a:p>
        </p:txBody>
      </p:sp>
      <p:sp>
        <p:nvSpPr>
          <p:cNvPr id="9" name="AutoShape 3">
            <a:extLst>
              <a:ext uri="{FF2B5EF4-FFF2-40B4-BE49-F238E27FC236}">
                <a16:creationId xmlns:a16="http://schemas.microsoft.com/office/drawing/2014/main" id="{312EDFEC-DB20-47E8-AEAF-BA4E34A1070F}"/>
              </a:ext>
            </a:extLst>
          </p:cNvPr>
          <p:cNvSpPr>
            <a:spLocks noChangeArrowheads="1"/>
          </p:cNvSpPr>
          <p:nvPr/>
        </p:nvSpPr>
        <p:spPr bwMode="auto">
          <a:xfrm>
            <a:off x="4376167" y="6073775"/>
            <a:ext cx="6256337" cy="3841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6: ORDER BY &lt;order by list&gt;</a:t>
            </a:r>
          </a:p>
        </p:txBody>
      </p:sp>
    </p:spTree>
    <p:extLst>
      <p:ext uri="{BB962C8B-B14F-4D97-AF65-F5344CB8AC3E}">
        <p14:creationId xmlns:p14="http://schemas.microsoft.com/office/powerpoint/2010/main" val="1826250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2E44C02-E3DE-4E5E-9352-DA3D371A38CB}"/>
              </a:ext>
            </a:extLst>
          </p:cNvPr>
          <p:cNvSpPr>
            <a:spLocks noGrp="1"/>
          </p:cNvSpPr>
          <p:nvPr>
            <p:ph type="body" sz="quarter" idx="12"/>
          </p:nvPr>
        </p:nvSpPr>
        <p:spPr/>
        <p:txBody>
          <a:bodyPr/>
          <a:lstStyle/>
          <a:p>
            <a:r>
              <a:rPr lang="en-US" altLang="zh-TW">
                <a:latin typeface="+mj-ea"/>
                <a:ea typeface="+mj-ea"/>
              </a:rPr>
              <a:t>Working with Aggregate Functions</a:t>
            </a:r>
            <a:endParaRPr lang="zh-TW" altLang="en-US"/>
          </a:p>
        </p:txBody>
      </p:sp>
      <p:sp>
        <p:nvSpPr>
          <p:cNvPr id="3" name="內容版面配置區 2">
            <a:extLst>
              <a:ext uri="{FF2B5EF4-FFF2-40B4-BE49-F238E27FC236}">
                <a16:creationId xmlns:a16="http://schemas.microsoft.com/office/drawing/2014/main" id="{F25D62C3-69AE-45E4-93A7-68E56D7CBD03}"/>
              </a:ext>
            </a:extLst>
          </p:cNvPr>
          <p:cNvSpPr>
            <a:spLocks noGrp="1"/>
          </p:cNvSpPr>
          <p:nvPr>
            <p:ph idx="4294967295"/>
          </p:nvPr>
        </p:nvSpPr>
        <p:spPr>
          <a:xfrm>
            <a:off x="838200" y="1825625"/>
            <a:ext cx="10515600" cy="4351338"/>
          </a:xfrm>
          <a:prstGeom prst="rect">
            <a:avLst/>
          </a:prstGeom>
        </p:spPr>
        <p:txBody>
          <a:bodyPr/>
          <a:lstStyle/>
          <a:p>
            <a:pPr eaLnBrk="1" hangingPunct="1">
              <a:defRPr/>
            </a:pPr>
            <a:r>
              <a:rPr lang="en-US" altLang="zh-TW" sz="2400" dirty="0">
                <a:latin typeface="+mn-ea"/>
                <a:ea typeface="+mn-ea"/>
              </a:rPr>
              <a:t>Aggregate functions(</a:t>
            </a:r>
            <a:r>
              <a:rPr lang="zh-TW" altLang="en-US" sz="2400" dirty="0">
                <a:latin typeface="+mn-ea"/>
              </a:rPr>
              <a:t>彙總</a:t>
            </a:r>
            <a:r>
              <a:rPr lang="zh-TW" altLang="en-US" sz="2400" dirty="0">
                <a:latin typeface="+mn-ea"/>
                <a:ea typeface="+mn-ea"/>
              </a:rPr>
              <a:t>函數</a:t>
            </a:r>
            <a:r>
              <a:rPr lang="en-US" altLang="zh-TW" sz="2400" dirty="0">
                <a:latin typeface="+mn-ea"/>
                <a:ea typeface="+mn-ea"/>
              </a:rPr>
              <a:t>):</a:t>
            </a:r>
          </a:p>
          <a:p>
            <a:pPr lvl="1" eaLnBrk="1" hangingPunct="1">
              <a:defRPr/>
            </a:pPr>
            <a:r>
              <a:rPr lang="zh-TW" altLang="en-US" sz="2000" dirty="0">
                <a:latin typeface="+mn-ea"/>
              </a:rPr>
              <a:t>彙總</a:t>
            </a:r>
            <a:r>
              <a:rPr lang="zh-TW" altLang="en-US" sz="2000" dirty="0">
                <a:latin typeface="+mn-ea"/>
                <a:ea typeface="+mn-ea"/>
              </a:rPr>
              <a:t>函數指的也就是 </a:t>
            </a:r>
            <a:r>
              <a:rPr lang="en-US" altLang="zh-TW" sz="2000" dirty="0">
                <a:latin typeface="+mn-ea"/>
                <a:ea typeface="+mn-ea"/>
              </a:rPr>
              <a:t>AVG()</a:t>
            </a:r>
            <a:r>
              <a:rPr lang="zh-TW" altLang="en-US" sz="2000" dirty="0">
                <a:latin typeface="+mn-ea"/>
                <a:ea typeface="+mn-ea"/>
              </a:rPr>
              <a:t>、</a:t>
            </a:r>
            <a:r>
              <a:rPr lang="en-US" altLang="zh-TW" sz="2000" dirty="0">
                <a:latin typeface="+mn-ea"/>
                <a:ea typeface="+mn-ea"/>
              </a:rPr>
              <a:t>COUNT()</a:t>
            </a:r>
            <a:r>
              <a:rPr lang="zh-TW" altLang="en-US" sz="2000" dirty="0">
                <a:latin typeface="+mn-ea"/>
                <a:ea typeface="+mn-ea"/>
              </a:rPr>
              <a:t>、</a:t>
            </a:r>
            <a:r>
              <a:rPr lang="en-US" altLang="zh-TW" sz="2000" dirty="0">
                <a:latin typeface="+mn-ea"/>
                <a:ea typeface="+mn-ea"/>
              </a:rPr>
              <a:t>MAX()</a:t>
            </a:r>
            <a:r>
              <a:rPr lang="zh-TW" altLang="en-US" sz="2000" dirty="0">
                <a:latin typeface="+mn-ea"/>
                <a:ea typeface="+mn-ea"/>
              </a:rPr>
              <a:t>、</a:t>
            </a:r>
            <a:r>
              <a:rPr lang="en-US" altLang="zh-TW" sz="2000" dirty="0">
                <a:latin typeface="+mn-ea"/>
                <a:ea typeface="+mn-ea"/>
              </a:rPr>
              <a:t>MIN()</a:t>
            </a:r>
            <a:r>
              <a:rPr lang="zh-TW" altLang="en-US" sz="2000" dirty="0">
                <a:latin typeface="+mn-ea"/>
                <a:ea typeface="+mn-ea"/>
              </a:rPr>
              <a:t>、</a:t>
            </a:r>
            <a:r>
              <a:rPr lang="en-US" altLang="zh-TW" sz="2000" dirty="0">
                <a:latin typeface="+mn-ea"/>
                <a:ea typeface="+mn-ea"/>
              </a:rPr>
              <a:t>SUM() </a:t>
            </a:r>
            <a:r>
              <a:rPr lang="zh-TW" altLang="en-US" sz="2000" dirty="0">
                <a:latin typeface="+mn-ea"/>
                <a:ea typeface="+mn-ea"/>
              </a:rPr>
              <a:t>等這些內建函數</a:t>
            </a:r>
            <a:endParaRPr lang="en-US" altLang="zh-TW" sz="2000" dirty="0">
              <a:latin typeface="+mn-ea"/>
              <a:ea typeface="+mn-ea"/>
            </a:endParaRPr>
          </a:p>
          <a:p>
            <a:pPr lvl="1" eaLnBrk="1" hangingPunct="1">
              <a:defRPr/>
            </a:pPr>
            <a:r>
              <a:rPr lang="zh-TW" altLang="en-US" sz="2000" dirty="0">
                <a:latin typeface="+mn-ea"/>
                <a:ea typeface="+mn-ea"/>
              </a:rPr>
              <a:t>回傳純量數</a:t>
            </a:r>
            <a:r>
              <a:rPr lang="en-US" altLang="zh-TW" sz="2000" dirty="0">
                <a:latin typeface="+mn-ea"/>
                <a:ea typeface="+mn-ea"/>
              </a:rPr>
              <a:t>(</a:t>
            </a:r>
            <a:r>
              <a:rPr lang="zh-TW" altLang="en-US" sz="2000" dirty="0">
                <a:latin typeface="+mn-ea"/>
                <a:ea typeface="+mn-ea"/>
              </a:rPr>
              <a:t>不會有欄位名稱</a:t>
            </a:r>
            <a:r>
              <a:rPr lang="en-US" altLang="zh-TW" sz="2000" dirty="0">
                <a:latin typeface="+mn-ea"/>
                <a:ea typeface="+mn-ea"/>
              </a:rPr>
              <a:t>)</a:t>
            </a:r>
          </a:p>
          <a:p>
            <a:pPr lvl="1" eaLnBrk="1" hangingPunct="1">
              <a:defRPr/>
            </a:pPr>
            <a:r>
              <a:rPr lang="zh-TW" altLang="en-US" sz="2000" dirty="0">
                <a:latin typeface="+mn-ea"/>
                <a:ea typeface="+mn-ea"/>
              </a:rPr>
              <a:t>會忽略</a:t>
            </a:r>
            <a:r>
              <a:rPr lang="en-US" altLang="zh-TW" sz="2000" dirty="0">
                <a:latin typeface="+mn-ea"/>
                <a:ea typeface="+mn-ea"/>
              </a:rPr>
              <a:t> NULL </a:t>
            </a:r>
            <a:r>
              <a:rPr lang="zh-TW" altLang="en-US" sz="2000" dirty="0">
                <a:latin typeface="+mn-ea"/>
                <a:ea typeface="+mn-ea"/>
              </a:rPr>
              <a:t>，除了</a:t>
            </a:r>
            <a:r>
              <a:rPr lang="en-US" altLang="zh-TW" sz="2000" dirty="0">
                <a:latin typeface="+mn-ea"/>
                <a:ea typeface="+mn-ea"/>
              </a:rPr>
              <a:t> </a:t>
            </a:r>
            <a:r>
              <a:rPr lang="en-US" altLang="zh-TW" sz="2000" dirty="0">
                <a:solidFill>
                  <a:srgbClr val="FF0000"/>
                </a:solidFill>
                <a:latin typeface="+mn-ea"/>
                <a:ea typeface="+mn-ea"/>
              </a:rPr>
              <a:t>COUNT(*)</a:t>
            </a:r>
          </a:p>
          <a:p>
            <a:pPr lvl="1" eaLnBrk="1" hangingPunct="1">
              <a:defRPr/>
            </a:pPr>
            <a:r>
              <a:rPr lang="zh-TW" altLang="en-US" sz="2000" dirty="0">
                <a:latin typeface="+mn-ea"/>
                <a:ea typeface="+mn-ea"/>
              </a:rPr>
              <a:t>可於 </a:t>
            </a:r>
            <a:r>
              <a:rPr lang="en-US" altLang="zh-TW" sz="1800" dirty="0">
                <a:latin typeface="+mn-ea"/>
                <a:ea typeface="+mn-ea"/>
              </a:rPr>
              <a:t>SELECT, HAVING, ORDER BY </a:t>
            </a:r>
            <a:r>
              <a:rPr lang="zh-TW" altLang="en-US" sz="1800" dirty="0">
                <a:latin typeface="+mn-ea"/>
                <a:ea typeface="+mn-ea"/>
              </a:rPr>
              <a:t>子句使用</a:t>
            </a:r>
            <a:endParaRPr lang="en-US" altLang="zh-TW" sz="1800" dirty="0">
              <a:latin typeface="+mn-ea"/>
              <a:ea typeface="+mn-ea"/>
            </a:endParaRPr>
          </a:p>
          <a:p>
            <a:pPr lvl="1" eaLnBrk="1" hangingPunct="1">
              <a:defRPr/>
            </a:pPr>
            <a:r>
              <a:rPr lang="zh-TW" altLang="en-US" sz="2000" dirty="0">
                <a:latin typeface="+mn-ea"/>
                <a:ea typeface="+mn-ea"/>
              </a:rPr>
              <a:t>一般會搭配 </a:t>
            </a:r>
            <a:r>
              <a:rPr lang="en-US" altLang="zh-TW" sz="2000" dirty="0">
                <a:latin typeface="+mn-ea"/>
                <a:ea typeface="+mn-ea"/>
              </a:rPr>
              <a:t>GROUP BY</a:t>
            </a:r>
          </a:p>
        </p:txBody>
      </p:sp>
      <p:sp>
        <p:nvSpPr>
          <p:cNvPr id="4" name="AutoShape 3">
            <a:extLst>
              <a:ext uri="{FF2B5EF4-FFF2-40B4-BE49-F238E27FC236}">
                <a16:creationId xmlns:a16="http://schemas.microsoft.com/office/drawing/2014/main" id="{8D06B696-8068-47DB-9FC5-A813D961B999}"/>
              </a:ext>
            </a:extLst>
          </p:cNvPr>
          <p:cNvSpPr>
            <a:spLocks noChangeArrowheads="1"/>
          </p:cNvSpPr>
          <p:nvPr/>
        </p:nvSpPr>
        <p:spPr bwMode="auto">
          <a:xfrm>
            <a:off x="3071664" y="4084538"/>
            <a:ext cx="6546850" cy="10160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SELECT 	AVG(</a:t>
            </a:r>
            <a:r>
              <a:rPr kumimoji="0" lang="en-US" sz="1600" dirty="0" err="1">
                <a:latin typeface="Lucida Sans Typewriter" pitchFamily="49" charset="0"/>
                <a:ea typeface="+mn-ea"/>
              </a:rPr>
              <a:t>unitprice</a:t>
            </a:r>
            <a:r>
              <a:rPr kumimoji="0" lang="en-US" sz="1600" dirty="0">
                <a:latin typeface="Lucida Sans Typewriter" pitchFamily="49" charset="0"/>
                <a:ea typeface="+mn-ea"/>
              </a:rPr>
              <a:t>) AS </a:t>
            </a:r>
            <a:r>
              <a:rPr kumimoji="0" lang="en-US" sz="1600" dirty="0" err="1">
                <a:latin typeface="Lucida Sans Typewriter" pitchFamily="49" charset="0"/>
                <a:ea typeface="+mn-ea"/>
              </a:rPr>
              <a:t>avg_price</a:t>
            </a:r>
            <a:r>
              <a:rPr kumimoji="0" lang="en-US" sz="1600" dirty="0">
                <a:latin typeface="Lucida Sans Typewriter" pitchFamily="49" charset="0"/>
                <a:ea typeface="+mn-ea"/>
              </a:rPr>
              <a:t>, </a:t>
            </a:r>
          </a:p>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			MIN(qty)</a:t>
            </a:r>
            <a:r>
              <a:rPr kumimoji="0" lang="zh-TW" altLang="en-US" sz="1600" dirty="0">
                <a:latin typeface="Lucida Sans Typewriter" pitchFamily="49" charset="0"/>
                <a:ea typeface="+mn-ea"/>
              </a:rPr>
              <a:t> </a:t>
            </a:r>
            <a:r>
              <a:rPr kumimoji="0" lang="en-US" sz="1600" dirty="0">
                <a:latin typeface="Lucida Sans Typewriter" pitchFamily="49" charset="0"/>
                <a:ea typeface="+mn-ea"/>
              </a:rPr>
              <a:t>AS </a:t>
            </a:r>
            <a:r>
              <a:rPr kumimoji="0" lang="en-US" sz="1600" dirty="0" err="1">
                <a:latin typeface="Lucida Sans Typewriter" pitchFamily="49" charset="0"/>
                <a:ea typeface="+mn-ea"/>
              </a:rPr>
              <a:t>min_qty</a:t>
            </a:r>
            <a:r>
              <a:rPr kumimoji="0" lang="en-US" sz="1600" dirty="0">
                <a:latin typeface="Lucida Sans Typewriter" pitchFamily="49" charset="0"/>
                <a:ea typeface="+mn-ea"/>
              </a:rPr>
              <a:t>, </a:t>
            </a:r>
          </a:p>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			MAX(discount) AS </a:t>
            </a:r>
            <a:r>
              <a:rPr kumimoji="0" lang="en-US" sz="1600" dirty="0" err="1">
                <a:latin typeface="Lucida Sans Typewriter" pitchFamily="49" charset="0"/>
                <a:ea typeface="+mn-ea"/>
              </a:rPr>
              <a:t>max_discount</a:t>
            </a:r>
            <a:endParaRPr kumimoji="0" lang="en-US" sz="16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FROM </a:t>
            </a:r>
            <a:r>
              <a:rPr kumimoji="0" lang="en-US" sz="1600" dirty="0" err="1">
                <a:latin typeface="Lucida Sans Typewriter" pitchFamily="49" charset="0"/>
                <a:ea typeface="+mn-ea"/>
              </a:rPr>
              <a:t>Sales.OrderDetails</a:t>
            </a:r>
            <a:r>
              <a:rPr kumimoji="0" lang="en-US" sz="1600" dirty="0">
                <a:latin typeface="Lucida Sans Typewriter" pitchFamily="49" charset="0"/>
                <a:ea typeface="+mn-ea"/>
              </a:rPr>
              <a:t>;</a:t>
            </a:r>
          </a:p>
        </p:txBody>
      </p:sp>
      <p:sp>
        <p:nvSpPr>
          <p:cNvPr id="5" name="AutoShape 3">
            <a:extLst>
              <a:ext uri="{FF2B5EF4-FFF2-40B4-BE49-F238E27FC236}">
                <a16:creationId xmlns:a16="http://schemas.microsoft.com/office/drawing/2014/main" id="{D24D22F6-8B70-4BC1-9ED9-8F470A8C349A}"/>
              </a:ext>
            </a:extLst>
          </p:cNvPr>
          <p:cNvSpPr>
            <a:spLocks noChangeArrowheads="1"/>
          </p:cNvSpPr>
          <p:nvPr/>
        </p:nvSpPr>
        <p:spPr bwMode="auto">
          <a:xfrm>
            <a:off x="3071664" y="5229125"/>
            <a:ext cx="6546850" cy="7921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pPr>
            <a:r>
              <a:rPr kumimoji="0" lang="en-US" altLang="zh-TW" sz="1600" err="1">
                <a:latin typeface="Lucida Sans Typewriter"/>
              </a:rPr>
              <a:t>avg_price</a:t>
            </a:r>
            <a:r>
              <a:rPr kumimoji="0" lang="en-US" altLang="zh-TW" sz="1600">
                <a:latin typeface="Lucida Sans Typewriter"/>
              </a:rPr>
              <a:t>	 </a:t>
            </a:r>
            <a:r>
              <a:rPr kumimoji="0" lang="en-US" altLang="zh-TW" sz="1600" err="1">
                <a:latin typeface="Lucida Sans Typewriter"/>
              </a:rPr>
              <a:t>min_qty</a:t>
            </a:r>
            <a:r>
              <a:rPr kumimoji="0" lang="en-US" altLang="zh-TW" sz="1600">
                <a:latin typeface="Lucida Sans Typewriter"/>
              </a:rPr>
              <a:t>    </a:t>
            </a:r>
            <a:r>
              <a:rPr kumimoji="0" lang="en-US" altLang="zh-TW" sz="1600" err="1">
                <a:latin typeface="Lucida Sans Typewriter"/>
              </a:rPr>
              <a:t>max_discount</a:t>
            </a:r>
            <a:endParaRPr kumimoji="0" lang="en-US" altLang="zh-TW" sz="1600">
              <a:latin typeface="Lucida Sans Typewriter"/>
            </a:endParaRPr>
          </a:p>
          <a:p>
            <a:pPr defTabSz="457200">
              <a:lnSpc>
                <a:spcPct val="90000"/>
              </a:lnSpc>
              <a:tabLst>
                <a:tab pos="457200" algn="l"/>
              </a:tabLst>
            </a:pPr>
            <a:r>
              <a:rPr kumimoji="0" lang="en-US" altLang="zh-TW" sz="1600">
                <a:latin typeface="Lucida Sans Typewriter"/>
              </a:rPr>
              <a:t>----------</a:t>
            </a:r>
            <a:r>
              <a:rPr kumimoji="0" lang="zh-TW" altLang="en-US" sz="1600">
                <a:latin typeface="Lucida Sans Typewriter"/>
              </a:rPr>
              <a:t> </a:t>
            </a:r>
            <a:r>
              <a:rPr kumimoji="0" lang="en-US" altLang="zh-TW" sz="1600">
                <a:latin typeface="Lucida Sans Typewriter"/>
              </a:rPr>
              <a:t>----------</a:t>
            </a:r>
            <a:r>
              <a:rPr kumimoji="0" lang="zh-TW" altLang="en-US" sz="1600">
                <a:latin typeface="Lucida Sans Typewriter"/>
              </a:rPr>
              <a:t>  </a:t>
            </a:r>
            <a:r>
              <a:rPr kumimoji="0" lang="en-US" altLang="zh-TW" sz="1600">
                <a:latin typeface="Lucida Sans Typewriter"/>
              </a:rPr>
              <a:t>-------------</a:t>
            </a:r>
          </a:p>
          <a:p>
            <a:pPr defTabSz="457200">
              <a:lnSpc>
                <a:spcPct val="90000"/>
              </a:lnSpc>
              <a:tabLst>
                <a:tab pos="457200" algn="l"/>
              </a:tabLst>
            </a:pPr>
            <a:r>
              <a:rPr kumimoji="0" lang="en-US" altLang="zh-TW" sz="1600">
                <a:latin typeface="Lucida Sans Typewriter"/>
              </a:rPr>
              <a:t>26.2185    		1 				0.250</a:t>
            </a:r>
          </a:p>
        </p:txBody>
      </p:sp>
    </p:spTree>
    <p:extLst>
      <p:ext uri="{BB962C8B-B14F-4D97-AF65-F5344CB8AC3E}">
        <p14:creationId xmlns:p14="http://schemas.microsoft.com/office/powerpoint/2010/main" val="412981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DE7BFB3-A9E5-4364-B3B1-601EBB2B7E91}"/>
              </a:ext>
            </a:extLst>
          </p:cNvPr>
          <p:cNvSpPr>
            <a:spLocks noGrp="1"/>
          </p:cNvSpPr>
          <p:nvPr>
            <p:ph idx="1"/>
          </p:nvPr>
        </p:nvSpPr>
        <p:spPr/>
        <p:txBody>
          <a:bodyPr/>
          <a:lstStyle/>
          <a:p>
            <a:pPr marL="285750" indent="-285750" algn="just">
              <a:lnSpc>
                <a:spcPct val="130000"/>
              </a:lnSpc>
              <a:buFont typeface="Arial" panose="020B0604020202020204" pitchFamily="34" charset="0"/>
              <a:buChar char="•"/>
            </a:pPr>
            <a:r>
              <a:rPr lang="zh-TW" altLang="en-US" sz="2400"/>
              <a:t>儲存資料的集合，可以想像成一個表格</a:t>
            </a:r>
            <a:r>
              <a:rPr lang="en-US" altLang="zh-TW" sz="2400"/>
              <a:t>(Table)</a:t>
            </a:r>
          </a:p>
          <a:p>
            <a:pPr marL="285750" indent="-285750" algn="just">
              <a:lnSpc>
                <a:spcPct val="130000"/>
              </a:lnSpc>
              <a:buFont typeface="Arial" panose="020B0604020202020204" pitchFamily="34" charset="0"/>
              <a:buChar char="•"/>
            </a:pPr>
            <a:r>
              <a:rPr lang="zh-TW" altLang="en-US" sz="2400"/>
              <a:t>由好幾個</a:t>
            </a:r>
            <a:r>
              <a:rPr lang="en-US" altLang="zh-TW" sz="2400"/>
              <a:t>Table</a:t>
            </a:r>
            <a:r>
              <a:rPr lang="zh-TW" altLang="en-US" sz="2400"/>
              <a:t>資料組成稱之為一個資料庫</a:t>
            </a:r>
            <a:endParaRPr lang="en-US" altLang="zh-TW" sz="2400"/>
          </a:p>
          <a:p>
            <a:pPr marL="285750" indent="-285750" algn="just">
              <a:lnSpc>
                <a:spcPct val="130000"/>
              </a:lnSpc>
              <a:buFont typeface="Arial" panose="020B0604020202020204" pitchFamily="34" charset="0"/>
              <a:buChar char="•"/>
            </a:pPr>
            <a:r>
              <a:rPr lang="zh-TW" altLang="en-US" sz="2400"/>
              <a:t>資料分類儲存在各個資料表 </a:t>
            </a:r>
            <a:r>
              <a:rPr lang="en-US" altLang="zh-TW" sz="2400"/>
              <a:t>(Table)</a:t>
            </a:r>
            <a:r>
              <a:rPr lang="zh-TW" altLang="en-US" sz="2400"/>
              <a:t>中</a:t>
            </a:r>
            <a:endParaRPr lang="en-US" altLang="zh-TW" sz="2400"/>
          </a:p>
          <a:p>
            <a:pPr marL="285750" indent="-285750" algn="just">
              <a:lnSpc>
                <a:spcPct val="130000"/>
              </a:lnSpc>
              <a:buFont typeface="Arial" panose="020B0604020202020204" pitchFamily="34" charset="0"/>
              <a:buChar char="•"/>
            </a:pPr>
            <a:endParaRPr lang="zh-CN" altLang="en-US" sz="1600"/>
          </a:p>
          <a:p>
            <a:endParaRPr lang="zh-TW" altLang="en-US"/>
          </a:p>
        </p:txBody>
      </p:sp>
      <p:sp>
        <p:nvSpPr>
          <p:cNvPr id="6" name="文字版面配置區 5">
            <a:extLst>
              <a:ext uri="{FF2B5EF4-FFF2-40B4-BE49-F238E27FC236}">
                <a16:creationId xmlns:a16="http://schemas.microsoft.com/office/drawing/2014/main" id="{0483CB21-AA8C-4157-AAEE-91EDEE51F492}"/>
              </a:ext>
            </a:extLst>
          </p:cNvPr>
          <p:cNvSpPr>
            <a:spLocks noGrp="1"/>
          </p:cNvSpPr>
          <p:nvPr>
            <p:ph type="body" sz="quarter" idx="12"/>
          </p:nvPr>
        </p:nvSpPr>
        <p:spPr/>
        <p:txBody>
          <a:bodyPr/>
          <a:lstStyle/>
          <a:p>
            <a:r>
              <a:rPr lang="zh-TW" altLang="en-US"/>
              <a:t>資料庫基礎知識</a:t>
            </a:r>
          </a:p>
        </p:txBody>
      </p:sp>
      <p:graphicFrame>
        <p:nvGraphicFramePr>
          <p:cNvPr id="15" name="表格 15">
            <a:extLst>
              <a:ext uri="{FF2B5EF4-FFF2-40B4-BE49-F238E27FC236}">
                <a16:creationId xmlns:a16="http://schemas.microsoft.com/office/drawing/2014/main" id="{C34A8FAF-473C-4F52-963C-157F978C19D6}"/>
              </a:ext>
            </a:extLst>
          </p:cNvPr>
          <p:cNvGraphicFramePr>
            <a:graphicFrameLocks noGrp="1"/>
          </p:cNvGraphicFramePr>
          <p:nvPr>
            <p:extLst>
              <p:ext uri="{D42A27DB-BD31-4B8C-83A1-F6EECF244321}">
                <p14:modId xmlns:p14="http://schemas.microsoft.com/office/powerpoint/2010/main" val="3011843098"/>
              </p:ext>
            </p:extLst>
          </p:nvPr>
        </p:nvGraphicFramePr>
        <p:xfrm>
          <a:off x="2727228" y="4077072"/>
          <a:ext cx="2335508" cy="1216143"/>
        </p:xfrm>
        <a:graphic>
          <a:graphicData uri="http://schemas.openxmlformats.org/drawingml/2006/table">
            <a:tbl>
              <a:tblPr firstRow="1" bandRow="1">
                <a:tableStyleId>{5C22544A-7EE6-4342-B048-85BDC9FD1C3A}</a:tableStyleId>
              </a:tblPr>
              <a:tblGrid>
                <a:gridCol w="583877">
                  <a:extLst>
                    <a:ext uri="{9D8B030D-6E8A-4147-A177-3AD203B41FA5}">
                      <a16:colId xmlns:a16="http://schemas.microsoft.com/office/drawing/2014/main" val="474603069"/>
                    </a:ext>
                  </a:extLst>
                </a:gridCol>
                <a:gridCol w="583877">
                  <a:extLst>
                    <a:ext uri="{9D8B030D-6E8A-4147-A177-3AD203B41FA5}">
                      <a16:colId xmlns:a16="http://schemas.microsoft.com/office/drawing/2014/main" val="2482868798"/>
                    </a:ext>
                  </a:extLst>
                </a:gridCol>
                <a:gridCol w="583877">
                  <a:extLst>
                    <a:ext uri="{9D8B030D-6E8A-4147-A177-3AD203B41FA5}">
                      <a16:colId xmlns:a16="http://schemas.microsoft.com/office/drawing/2014/main" val="1020586340"/>
                    </a:ext>
                  </a:extLst>
                </a:gridCol>
                <a:gridCol w="583877">
                  <a:extLst>
                    <a:ext uri="{9D8B030D-6E8A-4147-A177-3AD203B41FA5}">
                      <a16:colId xmlns:a16="http://schemas.microsoft.com/office/drawing/2014/main" val="33685576"/>
                    </a:ext>
                  </a:extLst>
                </a:gridCol>
              </a:tblGrid>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317828136"/>
                  </a:ext>
                </a:extLst>
              </a:tr>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03837814"/>
                  </a:ext>
                </a:extLst>
              </a:tr>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598874154"/>
                  </a:ext>
                </a:extLst>
              </a:tr>
            </a:tbl>
          </a:graphicData>
        </a:graphic>
      </p:graphicFrame>
      <p:pic>
        <p:nvPicPr>
          <p:cNvPr id="1028" name="Picture 4" descr="資料庫符號黑色圖標, 數據庫圖標, 黑色圖標, 數據庫向量圖案素材免費下載，PNG，EPS和AI素材下載- Pngtree">
            <a:extLst>
              <a:ext uri="{FF2B5EF4-FFF2-40B4-BE49-F238E27FC236}">
                <a16:creationId xmlns:a16="http://schemas.microsoft.com/office/drawing/2014/main" id="{3FFECD60-7642-494B-879D-27DAE31CC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728" y="3745021"/>
            <a:ext cx="2143125" cy="2143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表格 15">
            <a:extLst>
              <a:ext uri="{FF2B5EF4-FFF2-40B4-BE49-F238E27FC236}">
                <a16:creationId xmlns:a16="http://schemas.microsoft.com/office/drawing/2014/main" id="{2576CAD1-87A4-49E0-95D1-89BF589A919A}"/>
              </a:ext>
            </a:extLst>
          </p:cNvPr>
          <p:cNvGraphicFramePr>
            <a:graphicFrameLocks noGrp="1"/>
          </p:cNvGraphicFramePr>
          <p:nvPr>
            <p:extLst>
              <p:ext uri="{D42A27DB-BD31-4B8C-83A1-F6EECF244321}">
                <p14:modId xmlns:p14="http://schemas.microsoft.com/office/powerpoint/2010/main" val="4008098108"/>
              </p:ext>
            </p:extLst>
          </p:nvPr>
        </p:nvGraphicFramePr>
        <p:xfrm>
          <a:off x="2879628" y="4229472"/>
          <a:ext cx="2335508" cy="1216143"/>
        </p:xfrm>
        <a:graphic>
          <a:graphicData uri="http://schemas.openxmlformats.org/drawingml/2006/table">
            <a:tbl>
              <a:tblPr firstRow="1" bandRow="1">
                <a:tableStyleId>{5C22544A-7EE6-4342-B048-85BDC9FD1C3A}</a:tableStyleId>
              </a:tblPr>
              <a:tblGrid>
                <a:gridCol w="583877">
                  <a:extLst>
                    <a:ext uri="{9D8B030D-6E8A-4147-A177-3AD203B41FA5}">
                      <a16:colId xmlns:a16="http://schemas.microsoft.com/office/drawing/2014/main" val="474603069"/>
                    </a:ext>
                  </a:extLst>
                </a:gridCol>
                <a:gridCol w="583877">
                  <a:extLst>
                    <a:ext uri="{9D8B030D-6E8A-4147-A177-3AD203B41FA5}">
                      <a16:colId xmlns:a16="http://schemas.microsoft.com/office/drawing/2014/main" val="2482868798"/>
                    </a:ext>
                  </a:extLst>
                </a:gridCol>
                <a:gridCol w="583877">
                  <a:extLst>
                    <a:ext uri="{9D8B030D-6E8A-4147-A177-3AD203B41FA5}">
                      <a16:colId xmlns:a16="http://schemas.microsoft.com/office/drawing/2014/main" val="1020586340"/>
                    </a:ext>
                  </a:extLst>
                </a:gridCol>
                <a:gridCol w="583877">
                  <a:extLst>
                    <a:ext uri="{9D8B030D-6E8A-4147-A177-3AD203B41FA5}">
                      <a16:colId xmlns:a16="http://schemas.microsoft.com/office/drawing/2014/main" val="33685576"/>
                    </a:ext>
                  </a:extLst>
                </a:gridCol>
              </a:tblGrid>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317828136"/>
                  </a:ext>
                </a:extLst>
              </a:tr>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03837814"/>
                  </a:ext>
                </a:extLst>
              </a:tr>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598874154"/>
                  </a:ext>
                </a:extLst>
              </a:tr>
            </a:tbl>
          </a:graphicData>
        </a:graphic>
      </p:graphicFrame>
      <p:graphicFrame>
        <p:nvGraphicFramePr>
          <p:cNvPr id="23" name="表格 15">
            <a:extLst>
              <a:ext uri="{FF2B5EF4-FFF2-40B4-BE49-F238E27FC236}">
                <a16:creationId xmlns:a16="http://schemas.microsoft.com/office/drawing/2014/main" id="{3C4D7B59-E0EC-4BE1-BE74-E6215E178823}"/>
              </a:ext>
            </a:extLst>
          </p:cNvPr>
          <p:cNvGraphicFramePr>
            <a:graphicFrameLocks noGrp="1"/>
          </p:cNvGraphicFramePr>
          <p:nvPr>
            <p:extLst>
              <p:ext uri="{D42A27DB-BD31-4B8C-83A1-F6EECF244321}">
                <p14:modId xmlns:p14="http://schemas.microsoft.com/office/powerpoint/2010/main" val="2729025905"/>
              </p:ext>
            </p:extLst>
          </p:nvPr>
        </p:nvGraphicFramePr>
        <p:xfrm>
          <a:off x="3032028" y="4381872"/>
          <a:ext cx="2335508" cy="1216143"/>
        </p:xfrm>
        <a:graphic>
          <a:graphicData uri="http://schemas.openxmlformats.org/drawingml/2006/table">
            <a:tbl>
              <a:tblPr firstRow="1" bandRow="1">
                <a:tableStyleId>{5C22544A-7EE6-4342-B048-85BDC9FD1C3A}</a:tableStyleId>
              </a:tblPr>
              <a:tblGrid>
                <a:gridCol w="583877">
                  <a:extLst>
                    <a:ext uri="{9D8B030D-6E8A-4147-A177-3AD203B41FA5}">
                      <a16:colId xmlns:a16="http://schemas.microsoft.com/office/drawing/2014/main" val="474603069"/>
                    </a:ext>
                  </a:extLst>
                </a:gridCol>
                <a:gridCol w="583877">
                  <a:extLst>
                    <a:ext uri="{9D8B030D-6E8A-4147-A177-3AD203B41FA5}">
                      <a16:colId xmlns:a16="http://schemas.microsoft.com/office/drawing/2014/main" val="2482868798"/>
                    </a:ext>
                  </a:extLst>
                </a:gridCol>
                <a:gridCol w="583877">
                  <a:extLst>
                    <a:ext uri="{9D8B030D-6E8A-4147-A177-3AD203B41FA5}">
                      <a16:colId xmlns:a16="http://schemas.microsoft.com/office/drawing/2014/main" val="1020586340"/>
                    </a:ext>
                  </a:extLst>
                </a:gridCol>
                <a:gridCol w="583877">
                  <a:extLst>
                    <a:ext uri="{9D8B030D-6E8A-4147-A177-3AD203B41FA5}">
                      <a16:colId xmlns:a16="http://schemas.microsoft.com/office/drawing/2014/main" val="33685576"/>
                    </a:ext>
                  </a:extLst>
                </a:gridCol>
              </a:tblGrid>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317828136"/>
                  </a:ext>
                </a:extLst>
              </a:tr>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03837814"/>
                  </a:ext>
                </a:extLst>
              </a:tr>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598874154"/>
                  </a:ext>
                </a:extLst>
              </a:tr>
            </a:tbl>
          </a:graphicData>
        </a:graphic>
      </p:graphicFrame>
      <p:graphicFrame>
        <p:nvGraphicFramePr>
          <p:cNvPr id="24" name="表格 15">
            <a:extLst>
              <a:ext uri="{FF2B5EF4-FFF2-40B4-BE49-F238E27FC236}">
                <a16:creationId xmlns:a16="http://schemas.microsoft.com/office/drawing/2014/main" id="{01CEE312-5BA9-4045-8A88-8C6EDB6723EE}"/>
              </a:ext>
            </a:extLst>
          </p:cNvPr>
          <p:cNvGraphicFramePr>
            <a:graphicFrameLocks noGrp="1"/>
          </p:cNvGraphicFramePr>
          <p:nvPr>
            <p:extLst>
              <p:ext uri="{D42A27DB-BD31-4B8C-83A1-F6EECF244321}">
                <p14:modId xmlns:p14="http://schemas.microsoft.com/office/powerpoint/2010/main" val="1017272417"/>
              </p:ext>
            </p:extLst>
          </p:nvPr>
        </p:nvGraphicFramePr>
        <p:xfrm>
          <a:off x="3184428" y="4534272"/>
          <a:ext cx="2335508" cy="1216143"/>
        </p:xfrm>
        <a:graphic>
          <a:graphicData uri="http://schemas.openxmlformats.org/drawingml/2006/table">
            <a:tbl>
              <a:tblPr firstRow="1" bandRow="1">
                <a:tableStyleId>{5C22544A-7EE6-4342-B048-85BDC9FD1C3A}</a:tableStyleId>
              </a:tblPr>
              <a:tblGrid>
                <a:gridCol w="583877">
                  <a:extLst>
                    <a:ext uri="{9D8B030D-6E8A-4147-A177-3AD203B41FA5}">
                      <a16:colId xmlns:a16="http://schemas.microsoft.com/office/drawing/2014/main" val="474603069"/>
                    </a:ext>
                  </a:extLst>
                </a:gridCol>
                <a:gridCol w="583877">
                  <a:extLst>
                    <a:ext uri="{9D8B030D-6E8A-4147-A177-3AD203B41FA5}">
                      <a16:colId xmlns:a16="http://schemas.microsoft.com/office/drawing/2014/main" val="2482868798"/>
                    </a:ext>
                  </a:extLst>
                </a:gridCol>
                <a:gridCol w="583877">
                  <a:extLst>
                    <a:ext uri="{9D8B030D-6E8A-4147-A177-3AD203B41FA5}">
                      <a16:colId xmlns:a16="http://schemas.microsoft.com/office/drawing/2014/main" val="1020586340"/>
                    </a:ext>
                  </a:extLst>
                </a:gridCol>
                <a:gridCol w="583877">
                  <a:extLst>
                    <a:ext uri="{9D8B030D-6E8A-4147-A177-3AD203B41FA5}">
                      <a16:colId xmlns:a16="http://schemas.microsoft.com/office/drawing/2014/main" val="33685576"/>
                    </a:ext>
                  </a:extLst>
                </a:gridCol>
              </a:tblGrid>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317828136"/>
                  </a:ext>
                </a:extLst>
              </a:tr>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03837814"/>
                  </a:ext>
                </a:extLst>
              </a:tr>
              <a:tr h="405381">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598874154"/>
                  </a:ext>
                </a:extLst>
              </a:tr>
            </a:tbl>
          </a:graphicData>
        </a:graphic>
      </p:graphicFrame>
      <p:sp>
        <p:nvSpPr>
          <p:cNvPr id="20" name="箭號: 向右 19">
            <a:extLst>
              <a:ext uri="{FF2B5EF4-FFF2-40B4-BE49-F238E27FC236}">
                <a16:creationId xmlns:a16="http://schemas.microsoft.com/office/drawing/2014/main" id="{EADBD3F3-6601-42A8-A7AB-974DAB1D4381}"/>
              </a:ext>
            </a:extLst>
          </p:cNvPr>
          <p:cNvSpPr/>
          <p:nvPr/>
        </p:nvSpPr>
        <p:spPr>
          <a:xfrm>
            <a:off x="6096000" y="4487772"/>
            <a:ext cx="1080120" cy="64807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7EACC1DE-6EDE-463C-9D9E-845C9CC5F01F}"/>
              </a:ext>
            </a:extLst>
          </p:cNvPr>
          <p:cNvSpPr txBox="1"/>
          <p:nvPr/>
        </p:nvSpPr>
        <p:spPr>
          <a:xfrm>
            <a:off x="7713475" y="5841300"/>
            <a:ext cx="1345629" cy="369332"/>
          </a:xfrm>
          <a:prstGeom prst="rect">
            <a:avLst/>
          </a:prstGeom>
          <a:noFill/>
        </p:spPr>
        <p:txBody>
          <a:bodyPr wrap="square" rtlCol="0">
            <a:spAutoFit/>
          </a:bodyPr>
          <a:lstStyle/>
          <a:p>
            <a:r>
              <a:rPr lang="en-US" altLang="zh-TW" err="1"/>
              <a:t>DataBase</a:t>
            </a:r>
            <a:endParaRPr lang="zh-TW" altLang="en-US"/>
          </a:p>
        </p:txBody>
      </p:sp>
      <p:sp>
        <p:nvSpPr>
          <p:cNvPr id="27" name="文字方塊 26">
            <a:extLst>
              <a:ext uri="{FF2B5EF4-FFF2-40B4-BE49-F238E27FC236}">
                <a16:creationId xmlns:a16="http://schemas.microsoft.com/office/drawing/2014/main" id="{ECE1CB4D-008D-41B3-9AA5-0D1F770BEA51}"/>
              </a:ext>
            </a:extLst>
          </p:cNvPr>
          <p:cNvSpPr txBox="1"/>
          <p:nvPr/>
        </p:nvSpPr>
        <p:spPr>
          <a:xfrm>
            <a:off x="3894982" y="5841300"/>
            <a:ext cx="1345629" cy="369332"/>
          </a:xfrm>
          <a:prstGeom prst="rect">
            <a:avLst/>
          </a:prstGeom>
          <a:noFill/>
        </p:spPr>
        <p:txBody>
          <a:bodyPr wrap="square" rtlCol="0">
            <a:spAutoFit/>
          </a:bodyPr>
          <a:lstStyle/>
          <a:p>
            <a:r>
              <a:rPr lang="en-US" altLang="zh-TW"/>
              <a:t>Tables</a:t>
            </a:r>
            <a:endParaRPr lang="zh-TW" altLang="en-US"/>
          </a:p>
        </p:txBody>
      </p:sp>
    </p:spTree>
    <p:extLst>
      <p:ext uri="{BB962C8B-B14F-4D97-AF65-F5344CB8AC3E}">
        <p14:creationId xmlns:p14="http://schemas.microsoft.com/office/powerpoint/2010/main" val="2266138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B24B60A-DCCC-4602-9439-1334D349594F}"/>
              </a:ext>
            </a:extLst>
          </p:cNvPr>
          <p:cNvSpPr>
            <a:spLocks noGrp="1"/>
          </p:cNvSpPr>
          <p:nvPr>
            <p:ph type="body" sz="quarter" idx="12"/>
          </p:nvPr>
        </p:nvSpPr>
        <p:spPr/>
        <p:txBody>
          <a:bodyPr/>
          <a:lstStyle/>
          <a:p>
            <a:r>
              <a:rPr lang="en-US" altLang="zh-TW">
                <a:latin typeface="+mj-ea"/>
                <a:ea typeface="+mj-ea"/>
              </a:rPr>
              <a:t>Using DISTINCT with Aggregate Functions</a:t>
            </a:r>
            <a:endParaRPr lang="zh-TW" altLang="en-US"/>
          </a:p>
        </p:txBody>
      </p:sp>
      <p:sp>
        <p:nvSpPr>
          <p:cNvPr id="3" name="內容版面配置區 2">
            <a:extLst>
              <a:ext uri="{FF2B5EF4-FFF2-40B4-BE49-F238E27FC236}">
                <a16:creationId xmlns:a16="http://schemas.microsoft.com/office/drawing/2014/main" id="{EA711989-45DE-4B25-BFAF-879620A7E515}"/>
              </a:ext>
            </a:extLst>
          </p:cNvPr>
          <p:cNvSpPr>
            <a:spLocks noGrp="1"/>
          </p:cNvSpPr>
          <p:nvPr>
            <p:ph idx="4294967295"/>
          </p:nvPr>
        </p:nvSpPr>
        <p:spPr>
          <a:xfrm>
            <a:off x="838200" y="1825625"/>
            <a:ext cx="10515600" cy="4351338"/>
          </a:xfrm>
          <a:prstGeom prst="rect">
            <a:avLst/>
          </a:prstGeom>
        </p:spPr>
        <p:txBody>
          <a:bodyPr/>
          <a:lstStyle/>
          <a:p>
            <a:pPr eaLnBrk="1" hangingPunct="1">
              <a:defRPr/>
            </a:pPr>
            <a:r>
              <a:rPr lang="zh-TW" altLang="en-US" sz="2400" dirty="0">
                <a:latin typeface="+mn-ea"/>
              </a:rPr>
              <a:t>可用</a:t>
            </a:r>
            <a:r>
              <a:rPr lang="en-US" altLang="zh-TW" sz="2400" dirty="0">
                <a:latin typeface="+mn-ea"/>
                <a:ea typeface="+mn-ea"/>
              </a:rPr>
              <a:t> DISTINCT </a:t>
            </a:r>
            <a:r>
              <a:rPr lang="zh-TW" altLang="en-US" sz="2400" dirty="0">
                <a:latin typeface="+mn-ea"/>
                <a:ea typeface="+mn-ea"/>
              </a:rPr>
              <a:t>來</a:t>
            </a:r>
            <a:r>
              <a:rPr lang="zh-TW" altLang="en-US" sz="2400" b="1" dirty="0">
                <a:solidFill>
                  <a:srgbClr val="FF0000"/>
                </a:solidFill>
                <a:latin typeface="+mn-ea"/>
                <a:ea typeface="+mn-ea"/>
              </a:rPr>
              <a:t>消除重覆</a:t>
            </a:r>
            <a:r>
              <a:rPr lang="zh-TW" altLang="en-US" sz="2400" dirty="0">
                <a:latin typeface="+mn-ea"/>
                <a:ea typeface="+mn-ea"/>
              </a:rPr>
              <a:t>的</a:t>
            </a:r>
            <a:r>
              <a:rPr lang="zh-TW" altLang="en-US" sz="2400" b="1" dirty="0">
                <a:solidFill>
                  <a:srgbClr val="FF0000"/>
                </a:solidFill>
                <a:latin typeface="+mn-ea"/>
                <a:ea typeface="+mn-ea"/>
              </a:rPr>
              <a:t>值</a:t>
            </a:r>
            <a:r>
              <a:rPr lang="zh-TW" altLang="en-US" sz="2400" dirty="0">
                <a:latin typeface="+mn-ea"/>
                <a:ea typeface="+mn-ea"/>
              </a:rPr>
              <a:t>，再給</a:t>
            </a:r>
            <a:r>
              <a:rPr lang="en-US" altLang="zh-TW" sz="2400" dirty="0">
                <a:latin typeface="+mn-ea"/>
                <a:ea typeface="+mn-ea"/>
              </a:rPr>
              <a:t>Aggregate Function</a:t>
            </a:r>
            <a:r>
              <a:rPr lang="zh-TW" altLang="en-US" sz="2400" dirty="0">
                <a:latin typeface="+mn-ea"/>
                <a:ea typeface="+mn-ea"/>
              </a:rPr>
              <a:t>使用</a:t>
            </a:r>
            <a:endParaRPr lang="en-US" altLang="zh-TW" sz="2400" dirty="0">
              <a:latin typeface="+mn-ea"/>
              <a:ea typeface="+mn-ea"/>
            </a:endParaRPr>
          </a:p>
          <a:p>
            <a:pPr eaLnBrk="1" hangingPunct="1">
              <a:defRPr/>
            </a:pPr>
            <a:r>
              <a:rPr lang="en-US" altLang="zh-TW" sz="2400" dirty="0">
                <a:latin typeface="+mn-ea"/>
                <a:ea typeface="+mn-ea"/>
              </a:rPr>
              <a:t>DISTINCT </a:t>
            </a:r>
            <a:r>
              <a:rPr lang="zh-TW" altLang="en-US" sz="2400" dirty="0">
                <a:latin typeface="+mn-ea"/>
                <a:ea typeface="+mn-ea"/>
              </a:rPr>
              <a:t>聚合彙總消除重複值</a:t>
            </a:r>
            <a:r>
              <a:rPr lang="en-US" altLang="zh-TW" sz="2400" dirty="0">
                <a:latin typeface="+mn-ea"/>
                <a:ea typeface="+mn-ea"/>
              </a:rPr>
              <a:t>, </a:t>
            </a:r>
            <a:r>
              <a:rPr lang="zh-TW" altLang="en-US" sz="2400" dirty="0">
                <a:latin typeface="+mn-ea"/>
                <a:ea typeface="+mn-ea"/>
              </a:rPr>
              <a:t>不是行</a:t>
            </a:r>
            <a:r>
              <a:rPr lang="en-US" altLang="zh-TW" sz="2400" dirty="0">
                <a:latin typeface="+mn-ea"/>
                <a:ea typeface="+mn-ea"/>
              </a:rPr>
              <a:t>(</a:t>
            </a:r>
            <a:r>
              <a:rPr lang="zh-TW" altLang="en-US" sz="2400" dirty="0">
                <a:latin typeface="+mn-ea"/>
                <a:ea typeface="+mn-ea"/>
              </a:rPr>
              <a:t>與 </a:t>
            </a:r>
            <a:r>
              <a:rPr lang="en-US" altLang="zh-TW" sz="2400" dirty="0">
                <a:latin typeface="+mn-ea"/>
                <a:ea typeface="+mn-ea"/>
              </a:rPr>
              <a:t>SELECT DISTINCT</a:t>
            </a:r>
            <a:r>
              <a:rPr lang="zh-TW" altLang="en-US" sz="2400" dirty="0">
                <a:latin typeface="+mn-ea"/>
                <a:ea typeface="+mn-ea"/>
              </a:rPr>
              <a:t> 不同</a:t>
            </a:r>
            <a:r>
              <a:rPr lang="en-US" altLang="zh-TW" sz="2400" dirty="0">
                <a:latin typeface="+mn-ea"/>
                <a:ea typeface="+mn-ea"/>
              </a:rPr>
              <a:t>)</a:t>
            </a:r>
          </a:p>
          <a:p>
            <a:pPr eaLnBrk="1" hangingPunct="1">
              <a:defRPr/>
            </a:pPr>
            <a:endParaRPr lang="en-US" altLang="zh-TW" sz="2400" dirty="0">
              <a:latin typeface="+mn-ea"/>
              <a:ea typeface="+mn-ea"/>
            </a:endParaRPr>
          </a:p>
          <a:p>
            <a:endParaRPr lang="zh-TW" altLang="en-US" sz="2400" dirty="0"/>
          </a:p>
        </p:txBody>
      </p:sp>
      <p:sp>
        <p:nvSpPr>
          <p:cNvPr id="4" name="AutoShape 3">
            <a:extLst>
              <a:ext uri="{FF2B5EF4-FFF2-40B4-BE49-F238E27FC236}">
                <a16:creationId xmlns:a16="http://schemas.microsoft.com/office/drawing/2014/main" id="{4ECA9E0A-259A-41E7-87FB-E2B49E820BEA}"/>
              </a:ext>
            </a:extLst>
          </p:cNvPr>
          <p:cNvSpPr>
            <a:spLocks noChangeArrowheads="1"/>
          </p:cNvSpPr>
          <p:nvPr/>
        </p:nvSpPr>
        <p:spPr bwMode="auto">
          <a:xfrm>
            <a:off x="1299939" y="2924944"/>
            <a:ext cx="7172325" cy="124618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SELECT empid, YEAR(</a:t>
            </a:r>
            <a:r>
              <a:rPr kumimoji="0" lang="en-US" sz="1600" dirty="0" err="1">
                <a:latin typeface="Lucida Sans Typewriter" pitchFamily="49" charset="0"/>
                <a:ea typeface="+mn-ea"/>
              </a:rPr>
              <a:t>orderdate</a:t>
            </a:r>
            <a:r>
              <a:rPr kumimoji="0" lang="en-US" sz="1600" dirty="0">
                <a:latin typeface="Lucida Sans Typewriter" pitchFamily="49" charset="0"/>
                <a:ea typeface="+mn-ea"/>
              </a:rPr>
              <a:t>) AS </a:t>
            </a:r>
            <a:r>
              <a:rPr kumimoji="0" lang="en-US" sz="1600" dirty="0" err="1">
                <a:latin typeface="Lucida Sans Typewriter" pitchFamily="49" charset="0"/>
                <a:ea typeface="+mn-ea"/>
              </a:rPr>
              <a:t>orderyear</a:t>
            </a:r>
            <a:r>
              <a:rPr kumimoji="0" lang="en-US" sz="1600" dirty="0">
                <a:latin typeface="Lucida Sans Typewriter" pitchFamily="49" charset="0"/>
                <a:ea typeface="+mn-ea"/>
              </a:rPr>
              <a:t>,</a:t>
            </a:r>
          </a:p>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	COUNT(</a:t>
            </a:r>
            <a:r>
              <a:rPr kumimoji="0" lang="en-US" sz="1600" dirty="0" err="1">
                <a:latin typeface="Lucida Sans Typewriter" pitchFamily="49" charset="0"/>
                <a:ea typeface="+mn-ea"/>
              </a:rPr>
              <a:t>custid</a:t>
            </a:r>
            <a:r>
              <a:rPr kumimoji="0" lang="en-US" sz="1600" dirty="0">
                <a:latin typeface="Lucida Sans Typewriter" pitchFamily="49" charset="0"/>
                <a:ea typeface="+mn-ea"/>
              </a:rPr>
              <a:t>) AS </a:t>
            </a:r>
            <a:r>
              <a:rPr kumimoji="0" lang="en-US" sz="1600" dirty="0" err="1">
                <a:latin typeface="Lucida Sans Typewriter" pitchFamily="49" charset="0"/>
                <a:ea typeface="+mn-ea"/>
              </a:rPr>
              <a:t>all_custs</a:t>
            </a:r>
            <a:r>
              <a:rPr kumimoji="0" lang="en-US" sz="1600" dirty="0">
                <a:latin typeface="Lucida Sans Typewriter" pitchFamily="49" charset="0"/>
                <a:ea typeface="+mn-ea"/>
              </a:rPr>
              <a:t>,  </a:t>
            </a:r>
          </a:p>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	COUNT(</a:t>
            </a:r>
            <a:r>
              <a:rPr kumimoji="0" lang="en-US" sz="1600" b="1" dirty="0">
                <a:solidFill>
                  <a:srgbClr val="FF0000"/>
                </a:solidFill>
                <a:latin typeface="Lucida Sans Typewriter" pitchFamily="49" charset="0"/>
                <a:ea typeface="+mn-ea"/>
              </a:rPr>
              <a:t>DISTINCT</a:t>
            </a:r>
            <a:r>
              <a:rPr kumimoji="0" lang="en-US" sz="1600" dirty="0">
                <a:latin typeface="Lucida Sans Typewriter" pitchFamily="49" charset="0"/>
                <a:ea typeface="+mn-ea"/>
              </a:rPr>
              <a:t> </a:t>
            </a:r>
            <a:r>
              <a:rPr kumimoji="0" lang="en-US" sz="1600" dirty="0" err="1">
                <a:latin typeface="Lucida Sans Typewriter" pitchFamily="49" charset="0"/>
                <a:ea typeface="+mn-ea"/>
              </a:rPr>
              <a:t>custid</a:t>
            </a:r>
            <a:r>
              <a:rPr kumimoji="0" lang="en-US" sz="1600" dirty="0">
                <a:latin typeface="Lucida Sans Typewriter" pitchFamily="49" charset="0"/>
                <a:ea typeface="+mn-ea"/>
              </a:rPr>
              <a:t>) AS </a:t>
            </a:r>
            <a:r>
              <a:rPr kumimoji="0" lang="en-US" sz="1600" dirty="0" err="1">
                <a:latin typeface="Lucida Sans Typewriter" pitchFamily="49" charset="0"/>
                <a:ea typeface="+mn-ea"/>
              </a:rPr>
              <a:t>unique_custs</a:t>
            </a:r>
            <a:endParaRPr kumimoji="0" lang="en-US" sz="16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FROM </a:t>
            </a:r>
            <a:r>
              <a:rPr kumimoji="0" lang="en-US" sz="1600" dirty="0" err="1">
                <a:latin typeface="Lucida Sans Typewriter" pitchFamily="49" charset="0"/>
                <a:ea typeface="+mn-ea"/>
              </a:rPr>
              <a:t>Sales.Orders</a:t>
            </a:r>
            <a:endParaRPr kumimoji="0" lang="en-US" sz="16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1600" dirty="0">
                <a:latin typeface="Lucida Sans Typewriter" pitchFamily="49" charset="0"/>
                <a:ea typeface="+mn-ea"/>
              </a:rPr>
              <a:t>GROUP BY empid, YEAR(</a:t>
            </a:r>
            <a:r>
              <a:rPr kumimoji="0" lang="en-US" sz="1600" dirty="0" err="1">
                <a:latin typeface="Lucida Sans Typewriter" pitchFamily="49" charset="0"/>
                <a:ea typeface="+mn-ea"/>
              </a:rPr>
              <a:t>orderdate</a:t>
            </a:r>
            <a:r>
              <a:rPr kumimoji="0" lang="en-US" sz="1600" dirty="0">
                <a:latin typeface="Lucida Sans Typewriter" pitchFamily="49" charset="0"/>
                <a:ea typeface="+mn-ea"/>
              </a:rPr>
              <a:t>);</a:t>
            </a:r>
          </a:p>
        </p:txBody>
      </p:sp>
      <p:sp>
        <p:nvSpPr>
          <p:cNvPr id="5" name="AutoShape 3">
            <a:extLst>
              <a:ext uri="{FF2B5EF4-FFF2-40B4-BE49-F238E27FC236}">
                <a16:creationId xmlns:a16="http://schemas.microsoft.com/office/drawing/2014/main" id="{82F415CD-1949-41EC-95A0-0370AA53D248}"/>
              </a:ext>
            </a:extLst>
          </p:cNvPr>
          <p:cNvSpPr>
            <a:spLocks noChangeArrowheads="1"/>
          </p:cNvSpPr>
          <p:nvPr/>
        </p:nvSpPr>
        <p:spPr bwMode="auto">
          <a:xfrm>
            <a:off x="1299939" y="4552131"/>
            <a:ext cx="7172325" cy="130492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kumimoji="0" lang="en-US" altLang="zh-TW" sz="1400" dirty="0">
                <a:latin typeface="Lucida Sans Typewriter"/>
              </a:rPr>
              <a:t>empid     </a:t>
            </a:r>
            <a:r>
              <a:rPr kumimoji="0" lang="en-US" altLang="zh-TW" sz="1400" dirty="0" err="1">
                <a:latin typeface="Lucida Sans Typewriter"/>
              </a:rPr>
              <a:t>orderyear</a:t>
            </a:r>
            <a:r>
              <a:rPr kumimoji="0" lang="en-US" altLang="zh-TW" sz="1400" dirty="0">
                <a:latin typeface="Lucida Sans Typewriter"/>
              </a:rPr>
              <a:t>   </a:t>
            </a:r>
            <a:r>
              <a:rPr kumimoji="0" lang="en-US" altLang="zh-TW" sz="1400" dirty="0" err="1">
                <a:latin typeface="Lucida Sans Typewriter"/>
              </a:rPr>
              <a:t>all_custs</a:t>
            </a:r>
            <a:r>
              <a:rPr kumimoji="0" lang="en-US" altLang="zh-TW" sz="1400" dirty="0">
                <a:latin typeface="Lucida Sans Typewriter"/>
              </a:rPr>
              <a:t>    </a:t>
            </a:r>
            <a:r>
              <a:rPr kumimoji="0" lang="en-US" altLang="zh-TW" sz="1400" dirty="0" err="1">
                <a:latin typeface="Lucida Sans Typewriter"/>
              </a:rPr>
              <a:t>unique_custs</a:t>
            </a:r>
            <a:endParaRPr kumimoji="0" lang="en-US" altLang="zh-TW" sz="1400" dirty="0">
              <a:latin typeface="Lucida Sans Typewriter"/>
            </a:endParaRPr>
          </a:p>
          <a:p>
            <a:pPr defTabSz="457200">
              <a:lnSpc>
                <a:spcPct val="90000"/>
              </a:lnSpc>
              <a:tabLst>
                <a:tab pos="457200" algn="l"/>
              </a:tabLst>
              <a:defRPr/>
            </a:pPr>
            <a:r>
              <a:rPr kumimoji="0" lang="en-US" altLang="zh-TW" sz="1400" dirty="0">
                <a:latin typeface="Lucida Sans Typewriter"/>
              </a:rPr>
              <a:t>----------- -------------- ---------------- ------------</a:t>
            </a:r>
          </a:p>
          <a:p>
            <a:pPr defTabSz="457200">
              <a:lnSpc>
                <a:spcPct val="90000"/>
              </a:lnSpc>
              <a:tabLst>
                <a:tab pos="457200" algn="l"/>
              </a:tabLst>
              <a:defRPr/>
            </a:pPr>
            <a:r>
              <a:rPr kumimoji="0" lang="en-US" altLang="zh-TW" sz="1400" dirty="0">
                <a:latin typeface="Lucida Sans Typewriter"/>
              </a:rPr>
              <a:t>1             2006          26               22</a:t>
            </a:r>
          </a:p>
          <a:p>
            <a:pPr defTabSz="457200">
              <a:lnSpc>
                <a:spcPct val="90000"/>
              </a:lnSpc>
              <a:tabLst>
                <a:tab pos="457200" algn="l"/>
              </a:tabLst>
              <a:defRPr/>
            </a:pPr>
            <a:r>
              <a:rPr kumimoji="0" lang="en-US" altLang="zh-TW" sz="1400" dirty="0">
                <a:latin typeface="Lucida Sans Typewriter"/>
              </a:rPr>
              <a:t>1             2007          55               40</a:t>
            </a:r>
          </a:p>
          <a:p>
            <a:pPr defTabSz="457200">
              <a:lnSpc>
                <a:spcPct val="90000"/>
              </a:lnSpc>
              <a:tabLst>
                <a:tab pos="457200" algn="l"/>
              </a:tabLst>
              <a:defRPr/>
            </a:pPr>
            <a:r>
              <a:rPr kumimoji="0" lang="en-US" altLang="zh-TW" sz="1400" dirty="0">
                <a:latin typeface="Lucida Sans Typewriter"/>
              </a:rPr>
              <a:t>1             2008          42               32</a:t>
            </a:r>
          </a:p>
          <a:p>
            <a:pPr defTabSz="457200">
              <a:lnSpc>
                <a:spcPct val="90000"/>
              </a:lnSpc>
              <a:tabLst>
                <a:tab pos="457200" algn="l"/>
              </a:tabLst>
              <a:defRPr/>
            </a:pPr>
            <a:r>
              <a:rPr kumimoji="0" lang="en-US" altLang="zh-TW" sz="1400" dirty="0">
                <a:latin typeface="Lucida Sans Typewriter"/>
              </a:rPr>
              <a:t>2             2006          16               15</a:t>
            </a:r>
          </a:p>
        </p:txBody>
      </p:sp>
    </p:spTree>
    <p:extLst>
      <p:ext uri="{BB962C8B-B14F-4D97-AF65-F5344CB8AC3E}">
        <p14:creationId xmlns:p14="http://schemas.microsoft.com/office/powerpoint/2010/main" val="538688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74F0D40-5AF2-4F94-BD78-101EFCC16DEC}"/>
              </a:ext>
            </a:extLst>
          </p:cNvPr>
          <p:cNvSpPr>
            <a:spLocks noGrp="1"/>
          </p:cNvSpPr>
          <p:nvPr>
            <p:ph type="body" sz="quarter" idx="12"/>
          </p:nvPr>
        </p:nvSpPr>
        <p:spPr/>
        <p:txBody>
          <a:bodyPr/>
          <a:lstStyle/>
          <a:p>
            <a:r>
              <a:rPr lang="en-US" altLang="zh-TW">
                <a:latin typeface="+mj-ea"/>
                <a:ea typeface="+mj-ea"/>
              </a:rPr>
              <a:t>Using Aggregate Functions with NULL</a:t>
            </a:r>
            <a:endParaRPr lang="zh-TW" altLang="en-US"/>
          </a:p>
        </p:txBody>
      </p:sp>
      <p:sp>
        <p:nvSpPr>
          <p:cNvPr id="3" name="內容版面配置區 2">
            <a:extLst>
              <a:ext uri="{FF2B5EF4-FFF2-40B4-BE49-F238E27FC236}">
                <a16:creationId xmlns:a16="http://schemas.microsoft.com/office/drawing/2014/main" id="{9EA97811-F88D-4F1C-AEE4-C916CE2EE029}"/>
              </a:ext>
            </a:extLst>
          </p:cNvPr>
          <p:cNvSpPr>
            <a:spLocks noGrp="1"/>
          </p:cNvSpPr>
          <p:nvPr>
            <p:ph idx="4294967295"/>
          </p:nvPr>
        </p:nvSpPr>
        <p:spPr>
          <a:xfrm>
            <a:off x="838200" y="1825625"/>
            <a:ext cx="10515600" cy="4351338"/>
          </a:xfrm>
          <a:prstGeom prst="rect">
            <a:avLst/>
          </a:prstGeom>
        </p:spPr>
        <p:txBody>
          <a:bodyPr/>
          <a:lstStyle/>
          <a:p>
            <a:r>
              <a:rPr lang="zh-TW" altLang="en-US" sz="2400">
                <a:latin typeface="+mn-ea"/>
              </a:rPr>
              <a:t>大部分彙總函式會忽略</a:t>
            </a:r>
            <a:r>
              <a:rPr lang="en-US" altLang="zh-TW" sz="2400">
                <a:latin typeface="+mn-ea"/>
              </a:rPr>
              <a:t>NULL</a:t>
            </a:r>
          </a:p>
          <a:p>
            <a:pPr lvl="1"/>
            <a:r>
              <a:rPr lang="en-US" altLang="zh-TW" sz="2000">
                <a:latin typeface="+mn-ea"/>
              </a:rPr>
              <a:t>COUNT(&lt;column&gt;)</a:t>
            </a:r>
            <a:r>
              <a:rPr lang="zh-TW" altLang="en-US" sz="2000">
                <a:latin typeface="+mn-ea"/>
              </a:rPr>
              <a:t>忽略</a:t>
            </a:r>
            <a:r>
              <a:rPr lang="en-US" altLang="zh-TW" sz="2000">
                <a:latin typeface="+mn-ea"/>
              </a:rPr>
              <a:t>NULL</a:t>
            </a:r>
          </a:p>
          <a:p>
            <a:pPr lvl="1" eaLnBrk="1" hangingPunct="1"/>
            <a:r>
              <a:rPr lang="en-US" altLang="zh-TW" sz="2000">
                <a:latin typeface="+mn-ea"/>
              </a:rPr>
              <a:t>COUNT(*) </a:t>
            </a:r>
            <a:r>
              <a:rPr lang="zh-TW" altLang="en-US" sz="2000">
                <a:latin typeface="+mn-ea"/>
              </a:rPr>
              <a:t>計算資料筆數</a:t>
            </a:r>
            <a:endParaRPr lang="en-US" altLang="zh-TW" sz="2000">
              <a:latin typeface="+mn-ea"/>
            </a:endParaRPr>
          </a:p>
          <a:p>
            <a:pPr eaLnBrk="1" hangingPunct="1"/>
            <a:r>
              <a:rPr lang="en-US" altLang="zh-TW" sz="2400">
                <a:latin typeface="+mn-ea"/>
              </a:rPr>
              <a:t>NULL </a:t>
            </a:r>
            <a:r>
              <a:rPr lang="zh-TW" altLang="en-US" sz="2400">
                <a:latin typeface="+mn-ea"/>
              </a:rPr>
              <a:t>有可能產生錯誤的結果</a:t>
            </a:r>
            <a:r>
              <a:rPr lang="en-US" altLang="zh-TW" sz="2400">
                <a:latin typeface="+mn-ea"/>
              </a:rPr>
              <a:t>(</a:t>
            </a:r>
            <a:r>
              <a:rPr lang="zh-TW" altLang="en-US" sz="2400">
                <a:latin typeface="+mn-ea"/>
              </a:rPr>
              <a:t>例如使用</a:t>
            </a:r>
            <a:r>
              <a:rPr lang="en-US" altLang="zh-TW" sz="2400">
                <a:latin typeface="+mn-ea"/>
              </a:rPr>
              <a:t>AVG)</a:t>
            </a:r>
          </a:p>
          <a:p>
            <a:pPr eaLnBrk="1" hangingPunct="1"/>
            <a:r>
              <a:rPr lang="zh-TW" altLang="en-US" sz="2400">
                <a:latin typeface="+mn-ea"/>
              </a:rPr>
              <a:t>彙總前，使用</a:t>
            </a:r>
            <a:r>
              <a:rPr lang="en-US" altLang="zh-TW" sz="2400">
                <a:latin typeface="+mn-ea"/>
              </a:rPr>
              <a:t> </a:t>
            </a:r>
            <a:r>
              <a:rPr lang="en-US" altLang="zh-TW" sz="2400" b="1">
                <a:solidFill>
                  <a:srgbClr val="FF0000"/>
                </a:solidFill>
                <a:latin typeface="+mn-ea"/>
              </a:rPr>
              <a:t>ISNULL</a:t>
            </a:r>
            <a:r>
              <a:rPr lang="en-US" altLang="zh-TW" sz="2400">
                <a:latin typeface="+mn-ea"/>
              </a:rPr>
              <a:t> </a:t>
            </a:r>
            <a:r>
              <a:rPr lang="zh-TW" altLang="en-US" sz="2400">
                <a:latin typeface="+mn-ea"/>
              </a:rPr>
              <a:t>或</a:t>
            </a:r>
            <a:r>
              <a:rPr lang="en-US" altLang="zh-TW" sz="2400">
                <a:latin typeface="+mn-ea"/>
              </a:rPr>
              <a:t> </a:t>
            </a:r>
            <a:r>
              <a:rPr lang="en-US" altLang="zh-TW" sz="2400" b="1">
                <a:solidFill>
                  <a:srgbClr val="FF0000"/>
                </a:solidFill>
                <a:latin typeface="+mn-ea"/>
              </a:rPr>
              <a:t>COALESCE</a:t>
            </a:r>
            <a:r>
              <a:rPr lang="en-US" altLang="zh-TW" sz="2400">
                <a:latin typeface="+mn-ea"/>
              </a:rPr>
              <a:t> </a:t>
            </a:r>
            <a:r>
              <a:rPr lang="zh-TW" altLang="en-US" sz="2400">
                <a:latin typeface="+mn-ea"/>
              </a:rPr>
              <a:t>來替換</a:t>
            </a:r>
            <a:r>
              <a:rPr lang="en-US" altLang="zh-TW" sz="2400">
                <a:latin typeface="+mn-ea"/>
              </a:rPr>
              <a:t>NULL</a:t>
            </a:r>
            <a:r>
              <a:rPr lang="zh-TW" altLang="en-US" sz="2400">
                <a:latin typeface="+mn-ea"/>
              </a:rPr>
              <a:t>值</a:t>
            </a:r>
            <a:endParaRPr lang="en-US" altLang="zh-TW" sz="2400">
              <a:latin typeface="+mn-ea"/>
            </a:endParaRPr>
          </a:p>
          <a:p>
            <a:pPr eaLnBrk="1" hangingPunct="1"/>
            <a:endParaRPr lang="en-US" altLang="zh-TW" sz="2400">
              <a:latin typeface="+mn-ea"/>
            </a:endParaRPr>
          </a:p>
          <a:p>
            <a:endParaRPr lang="zh-TW" altLang="en-US" sz="2400">
              <a:latin typeface="+mn-ea"/>
            </a:endParaRPr>
          </a:p>
        </p:txBody>
      </p:sp>
      <p:sp>
        <p:nvSpPr>
          <p:cNvPr id="4" name="AutoShape 3">
            <a:extLst>
              <a:ext uri="{FF2B5EF4-FFF2-40B4-BE49-F238E27FC236}">
                <a16:creationId xmlns:a16="http://schemas.microsoft.com/office/drawing/2014/main" id="{645F27D1-2427-40C8-93A9-238D2F38E48B}"/>
              </a:ext>
            </a:extLst>
          </p:cNvPr>
          <p:cNvSpPr>
            <a:spLocks noChangeArrowheads="1"/>
          </p:cNvSpPr>
          <p:nvPr/>
        </p:nvSpPr>
        <p:spPr bwMode="auto">
          <a:xfrm>
            <a:off x="1199456" y="4001294"/>
            <a:ext cx="9075737" cy="13620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	</a:t>
            </a:r>
            <a:r>
              <a:rPr kumimoji="0" lang="en-US" sz="2400" b="1">
                <a:solidFill>
                  <a:srgbClr val="FF0000"/>
                </a:solidFill>
                <a:latin typeface="Lucida Sans Typewriter" pitchFamily="49" charset="0"/>
                <a:ea typeface="+mn-ea"/>
              </a:rPr>
              <a:t>AVG(c2)</a:t>
            </a:r>
            <a:r>
              <a:rPr kumimoji="0" lang="en-US" sz="2000">
                <a:latin typeface="Lucida Sans Typewriter" pitchFamily="49" charset="0"/>
                <a:ea typeface="+mn-ea"/>
              </a:rPr>
              <a:t> AS AvgWithNULLs,</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	</a:t>
            </a:r>
            <a:r>
              <a:rPr kumimoji="0" lang="en-US" sz="2400" b="1">
                <a:solidFill>
                  <a:srgbClr val="FF0000"/>
                </a:solidFill>
                <a:latin typeface="Lucida Sans Typewriter" pitchFamily="49" charset="0"/>
                <a:ea typeface="+mn-ea"/>
              </a:rPr>
              <a:t>AVG(COALESCE(c2,0)) </a:t>
            </a:r>
            <a:r>
              <a:rPr kumimoji="0" lang="en-US" sz="2000">
                <a:latin typeface="Lucida Sans Typewriter" pitchFamily="49" charset="0"/>
                <a:ea typeface="+mn-ea"/>
              </a:rPr>
              <a:t>AS AvgWithNULLReplace</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dbo.t2;</a:t>
            </a:r>
          </a:p>
        </p:txBody>
      </p:sp>
    </p:spTree>
    <p:extLst>
      <p:ext uri="{BB962C8B-B14F-4D97-AF65-F5344CB8AC3E}">
        <p14:creationId xmlns:p14="http://schemas.microsoft.com/office/powerpoint/2010/main" val="1928682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DF92C44-2ED1-42DD-AA11-E27AAF8770AE}"/>
              </a:ext>
            </a:extLst>
          </p:cNvPr>
          <p:cNvSpPr>
            <a:spLocks noGrp="1"/>
          </p:cNvSpPr>
          <p:nvPr>
            <p:ph type="body" sz="quarter" idx="12"/>
          </p:nvPr>
        </p:nvSpPr>
        <p:spPr/>
        <p:txBody>
          <a:bodyPr/>
          <a:lstStyle/>
          <a:p>
            <a:r>
              <a:rPr lang="en-US" altLang="zh-TW">
                <a:latin typeface="+mj-ea"/>
                <a:ea typeface="+mj-ea"/>
              </a:rPr>
              <a:t>Using the GROUP BY Clause</a:t>
            </a:r>
            <a:endParaRPr lang="zh-TW" altLang="en-US"/>
          </a:p>
        </p:txBody>
      </p:sp>
      <p:sp>
        <p:nvSpPr>
          <p:cNvPr id="3" name="內容版面配置區 2">
            <a:extLst>
              <a:ext uri="{FF2B5EF4-FFF2-40B4-BE49-F238E27FC236}">
                <a16:creationId xmlns:a16="http://schemas.microsoft.com/office/drawing/2014/main" id="{2FCF6F49-06DB-4D95-B222-9D732BF7B9F6}"/>
              </a:ext>
            </a:extLst>
          </p:cNvPr>
          <p:cNvSpPr>
            <a:spLocks noGrp="1"/>
          </p:cNvSpPr>
          <p:nvPr>
            <p:ph idx="4294967295"/>
          </p:nvPr>
        </p:nvSpPr>
        <p:spPr>
          <a:xfrm>
            <a:off x="838200" y="1825625"/>
            <a:ext cx="10515600" cy="4351338"/>
          </a:xfrm>
          <a:prstGeom prst="rect">
            <a:avLst/>
          </a:prstGeom>
        </p:spPr>
        <p:txBody>
          <a:bodyPr/>
          <a:lstStyle/>
          <a:p>
            <a:pPr eaLnBrk="1" hangingPunct="1"/>
            <a:r>
              <a:rPr lang="zh-TW" altLang="en-US" sz="2400">
                <a:latin typeface="+mn-ea"/>
              </a:rPr>
              <a:t>使用</a:t>
            </a:r>
            <a:r>
              <a:rPr lang="en-US" altLang="zh-TW" sz="2400">
                <a:latin typeface="+mn-ea"/>
              </a:rPr>
              <a:t> GROUP BY </a:t>
            </a:r>
            <a:r>
              <a:rPr lang="zh-TW" altLang="en-US" sz="2400">
                <a:latin typeface="+mn-ea"/>
              </a:rPr>
              <a:t>子句</a:t>
            </a:r>
            <a:endParaRPr lang="en-US" altLang="zh-TW" sz="2400">
              <a:latin typeface="+mn-ea"/>
            </a:endParaRPr>
          </a:p>
          <a:p>
            <a:pPr eaLnBrk="1" hangingPunct="1"/>
            <a:r>
              <a:rPr lang="en-US" altLang="zh-TW" sz="2400">
                <a:latin typeface="+mn-ea"/>
              </a:rPr>
              <a:t>GROUP BY </a:t>
            </a:r>
            <a:r>
              <a:rPr lang="zh-TW" altLang="en-US" sz="2400">
                <a:latin typeface="+mn-ea"/>
              </a:rPr>
              <a:t>的操作與邏輯順序</a:t>
            </a:r>
            <a:endParaRPr lang="en-US" altLang="zh-TW" sz="2400">
              <a:latin typeface="+mn-ea"/>
            </a:endParaRPr>
          </a:p>
          <a:p>
            <a:pPr eaLnBrk="1" hangingPunct="1"/>
            <a:r>
              <a:rPr lang="en-US" altLang="zh-TW" sz="2400">
                <a:latin typeface="+mn-ea"/>
              </a:rPr>
              <a:t>GROUP BY </a:t>
            </a:r>
            <a:r>
              <a:rPr lang="zh-TW" altLang="en-US" sz="2400">
                <a:latin typeface="+mn-ea"/>
              </a:rPr>
              <a:t>流程</a:t>
            </a:r>
            <a:endParaRPr lang="en-US" altLang="zh-TW" sz="2400">
              <a:latin typeface="+mn-ea"/>
            </a:endParaRPr>
          </a:p>
          <a:p>
            <a:pPr eaLnBrk="1" hangingPunct="1"/>
            <a:r>
              <a:rPr lang="zh-TW" altLang="en-US" sz="2400">
                <a:latin typeface="+mn-ea"/>
              </a:rPr>
              <a:t>在彙總函式內使用</a:t>
            </a:r>
            <a:r>
              <a:rPr lang="en-US" altLang="zh-TW" sz="2400">
                <a:latin typeface="+mn-ea"/>
              </a:rPr>
              <a:t> GROUP BY</a:t>
            </a:r>
          </a:p>
          <a:p>
            <a:pPr eaLnBrk="1" hangingPunct="1"/>
            <a:endParaRPr lang="zh-TW" altLang="en-US" sz="2400">
              <a:latin typeface="+mn-ea"/>
            </a:endParaRPr>
          </a:p>
        </p:txBody>
      </p:sp>
    </p:spTree>
    <p:extLst>
      <p:ext uri="{BB962C8B-B14F-4D97-AF65-F5344CB8AC3E}">
        <p14:creationId xmlns:p14="http://schemas.microsoft.com/office/powerpoint/2010/main" val="2234363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1E6DD4B3-BFAD-498C-B764-9F871A4B8B80}"/>
              </a:ext>
            </a:extLst>
          </p:cNvPr>
          <p:cNvSpPr>
            <a:spLocks noGrp="1"/>
          </p:cNvSpPr>
          <p:nvPr>
            <p:ph type="body" sz="quarter" idx="12"/>
          </p:nvPr>
        </p:nvSpPr>
        <p:spPr/>
        <p:txBody>
          <a:bodyPr/>
          <a:lstStyle/>
          <a:p>
            <a:pPr eaLnBrk="1" hangingPunct="1"/>
            <a:r>
              <a:rPr lang="zh-TW" altLang="en-US" sz="4000">
                <a:latin typeface="+mj-ea"/>
                <a:ea typeface="+mj-ea"/>
              </a:rPr>
              <a:t>使用</a:t>
            </a:r>
            <a:r>
              <a:rPr lang="en-US" altLang="zh-TW" sz="4000">
                <a:latin typeface="+mj-ea"/>
                <a:ea typeface="+mj-ea"/>
              </a:rPr>
              <a:t> GROUP BY </a:t>
            </a:r>
            <a:r>
              <a:rPr lang="zh-TW" altLang="en-US" sz="4000">
                <a:latin typeface="+mj-ea"/>
                <a:ea typeface="+mj-ea"/>
              </a:rPr>
              <a:t>子句</a:t>
            </a:r>
            <a:endParaRPr lang="en-US" altLang="zh-TW" sz="4000">
              <a:latin typeface="+mj-ea"/>
              <a:ea typeface="+mj-ea"/>
            </a:endParaRPr>
          </a:p>
        </p:txBody>
      </p:sp>
      <p:sp>
        <p:nvSpPr>
          <p:cNvPr id="3" name="內容版面配置區 2">
            <a:extLst>
              <a:ext uri="{FF2B5EF4-FFF2-40B4-BE49-F238E27FC236}">
                <a16:creationId xmlns:a16="http://schemas.microsoft.com/office/drawing/2014/main" id="{BCF9F713-2C67-4E20-B87A-79FA3C859B6E}"/>
              </a:ext>
            </a:extLst>
          </p:cNvPr>
          <p:cNvSpPr>
            <a:spLocks noGrp="1"/>
          </p:cNvSpPr>
          <p:nvPr>
            <p:ph idx="4294967295"/>
          </p:nvPr>
        </p:nvSpPr>
        <p:spPr>
          <a:xfrm>
            <a:off x="838200" y="1825625"/>
            <a:ext cx="10515600" cy="4351338"/>
          </a:xfrm>
          <a:prstGeom prst="rect">
            <a:avLst/>
          </a:prstGeom>
        </p:spPr>
        <p:txBody>
          <a:bodyPr/>
          <a:lstStyle/>
          <a:p>
            <a:pPr eaLnBrk="1" hangingPunct="1"/>
            <a:r>
              <a:rPr lang="en-US" altLang="zh-TW" sz="2400" dirty="0">
                <a:latin typeface="+mn-ea"/>
              </a:rPr>
              <a:t>GROUP BY</a:t>
            </a:r>
            <a:r>
              <a:rPr lang="zh-TW" altLang="en-US" sz="2400" dirty="0">
                <a:latin typeface="+mn-ea"/>
              </a:rPr>
              <a:t> 搭配彙總函數用來對資料做分組</a:t>
            </a:r>
            <a:endParaRPr lang="en-US" altLang="zh-TW" sz="2400" dirty="0">
              <a:latin typeface="+mn-ea"/>
            </a:endParaRPr>
          </a:p>
          <a:p>
            <a:pPr eaLnBrk="1" hangingPunct="1"/>
            <a:r>
              <a:rPr lang="zh-TW" altLang="en-US" sz="2400" dirty="0">
                <a:latin typeface="+mn-ea"/>
              </a:rPr>
              <a:t>根據 </a:t>
            </a:r>
            <a:r>
              <a:rPr lang="en-US" altLang="zh-TW" sz="2400" dirty="0">
                <a:latin typeface="+mn-ea"/>
              </a:rPr>
              <a:t>GROUP</a:t>
            </a:r>
            <a:r>
              <a:rPr lang="zh-TW" altLang="en-US" sz="2400" dirty="0">
                <a:latin typeface="+mn-ea"/>
              </a:rPr>
              <a:t> </a:t>
            </a:r>
            <a:r>
              <a:rPr lang="en-US" altLang="zh-TW" sz="2400" dirty="0">
                <a:latin typeface="+mn-ea"/>
              </a:rPr>
              <a:t>BY</a:t>
            </a:r>
            <a:r>
              <a:rPr lang="zh-TW" altLang="en-US" sz="2400" dirty="0">
                <a:latin typeface="+mn-ea"/>
              </a:rPr>
              <a:t> 子句中指定的欄位進行分組，計算分組後彙總函數的值，每個群組都會回傳一個資料列</a:t>
            </a:r>
            <a:endParaRPr lang="en-US" altLang="zh-TW" sz="2400" dirty="0">
              <a:latin typeface="+mn-ea"/>
            </a:endParaRPr>
          </a:p>
          <a:p>
            <a:pPr eaLnBrk="1" hangingPunct="1"/>
            <a:endParaRPr lang="en-US" altLang="zh-TW" sz="2400" dirty="0">
              <a:latin typeface="+mn-ea"/>
            </a:endParaRPr>
          </a:p>
          <a:p>
            <a:pPr eaLnBrk="1" hangingPunct="1"/>
            <a:endParaRPr lang="en-US" altLang="zh-TW" sz="2400" dirty="0">
              <a:latin typeface="+mn-ea"/>
            </a:endParaRPr>
          </a:p>
          <a:p>
            <a:pPr eaLnBrk="1" hangingPunct="1"/>
            <a:endParaRPr lang="en-US" altLang="zh-TW" sz="2400" dirty="0">
              <a:latin typeface="+mn-ea"/>
            </a:endParaRPr>
          </a:p>
          <a:p>
            <a:pPr eaLnBrk="1" hangingPunct="1"/>
            <a:endParaRPr lang="en-US" altLang="zh-TW" sz="2400" dirty="0">
              <a:latin typeface="+mn-ea"/>
            </a:endParaRPr>
          </a:p>
        </p:txBody>
      </p:sp>
      <p:sp>
        <p:nvSpPr>
          <p:cNvPr id="4" name="AutoShape 3">
            <a:extLst>
              <a:ext uri="{FF2B5EF4-FFF2-40B4-BE49-F238E27FC236}">
                <a16:creationId xmlns:a16="http://schemas.microsoft.com/office/drawing/2014/main" id="{84A4E072-3299-4FDB-8B0F-3011922BFBCB}"/>
              </a:ext>
            </a:extLst>
          </p:cNvPr>
          <p:cNvSpPr>
            <a:spLocks noChangeArrowheads="1"/>
          </p:cNvSpPr>
          <p:nvPr/>
        </p:nvSpPr>
        <p:spPr bwMode="auto">
          <a:xfrm>
            <a:off x="1235565" y="3212976"/>
            <a:ext cx="6256337" cy="1247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&lt;select_list&gt;</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&lt;table_source&gt;</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WHERE &lt;search_condition&gt;</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GROUP BY &lt;group_by_list&gt;;</a:t>
            </a:r>
          </a:p>
        </p:txBody>
      </p:sp>
      <p:sp>
        <p:nvSpPr>
          <p:cNvPr id="5" name="AutoShape 3">
            <a:extLst>
              <a:ext uri="{FF2B5EF4-FFF2-40B4-BE49-F238E27FC236}">
                <a16:creationId xmlns:a16="http://schemas.microsoft.com/office/drawing/2014/main" id="{E2DB9C62-A3E7-4A19-9495-7E93448AC7F3}"/>
              </a:ext>
            </a:extLst>
          </p:cNvPr>
          <p:cNvSpPr>
            <a:spLocks noChangeArrowheads="1"/>
          </p:cNvSpPr>
          <p:nvPr/>
        </p:nvSpPr>
        <p:spPr bwMode="auto">
          <a:xfrm>
            <a:off x="1271464" y="4725144"/>
            <a:ext cx="6256337" cy="958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SELECT </a:t>
            </a:r>
            <a:r>
              <a:rPr kumimoji="0" lang="en-US" sz="2000" dirty="0">
                <a:solidFill>
                  <a:srgbClr val="FF0000"/>
                </a:solidFill>
                <a:latin typeface="Lucida Sans Typewriter" pitchFamily="49" charset="0"/>
                <a:ea typeface="+mn-ea"/>
              </a:rPr>
              <a:t>empid,</a:t>
            </a:r>
            <a:r>
              <a:rPr kumimoji="0" lang="en-US" sz="2000" dirty="0">
                <a:latin typeface="Lucida Sans Typewriter" pitchFamily="49" charset="0"/>
                <a:ea typeface="+mn-ea"/>
              </a:rPr>
              <a:t> COUNT(*) AS </a:t>
            </a:r>
            <a:r>
              <a:rPr kumimoji="0" lang="en-US" sz="2000" dirty="0" err="1">
                <a:latin typeface="Lucida Sans Typewriter" pitchFamily="49" charset="0"/>
                <a:ea typeface="+mn-ea"/>
              </a:rPr>
              <a:t>cnt</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FROM </a:t>
            </a:r>
            <a:r>
              <a:rPr kumimoji="0" lang="en-US" sz="2000" dirty="0" err="1">
                <a:latin typeface="Lucida Sans Typewriter" pitchFamily="49" charset="0"/>
                <a:ea typeface="+mn-ea"/>
              </a:rPr>
              <a:t>Sales.Orders</a:t>
            </a:r>
            <a:endParaRPr kumimoji="0" lang="en-US" sz="2000" dirty="0">
              <a:latin typeface="Lucida Sans Typewriter" pitchFamily="49" charset="0"/>
              <a:ea typeface="+mn-ea"/>
            </a:endParaRPr>
          </a:p>
          <a:p>
            <a:pPr defTabSz="457200" fontAlgn="auto">
              <a:lnSpc>
                <a:spcPct val="90000"/>
              </a:lnSpc>
              <a:spcBef>
                <a:spcPts val="0"/>
              </a:spcBef>
              <a:spcAft>
                <a:spcPts val="0"/>
              </a:spcAft>
              <a:tabLst>
                <a:tab pos="457200" algn="l"/>
              </a:tabLst>
              <a:defRPr/>
            </a:pPr>
            <a:r>
              <a:rPr kumimoji="0" lang="en-US" sz="2000" dirty="0">
                <a:latin typeface="Lucida Sans Typewriter" pitchFamily="49" charset="0"/>
                <a:ea typeface="+mn-ea"/>
              </a:rPr>
              <a:t>GROUP BY </a:t>
            </a:r>
            <a:r>
              <a:rPr kumimoji="0" lang="en-US" sz="2000" dirty="0">
                <a:solidFill>
                  <a:srgbClr val="FF0000"/>
                </a:solidFill>
                <a:latin typeface="Lucida Sans Typewriter" pitchFamily="49" charset="0"/>
                <a:ea typeface="+mn-ea"/>
              </a:rPr>
              <a:t>empid;</a:t>
            </a:r>
          </a:p>
        </p:txBody>
      </p:sp>
    </p:spTree>
    <p:extLst>
      <p:ext uri="{BB962C8B-B14F-4D97-AF65-F5344CB8AC3E}">
        <p14:creationId xmlns:p14="http://schemas.microsoft.com/office/powerpoint/2010/main" val="879112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DE2C98A-FB6C-41A9-BE3A-A023499E346F}"/>
              </a:ext>
            </a:extLst>
          </p:cNvPr>
          <p:cNvSpPr>
            <a:spLocks noGrp="1"/>
          </p:cNvSpPr>
          <p:nvPr>
            <p:ph type="body" sz="quarter" idx="12"/>
          </p:nvPr>
        </p:nvSpPr>
        <p:spPr/>
        <p:txBody>
          <a:bodyPr/>
          <a:lstStyle/>
          <a:p>
            <a:pPr eaLnBrk="1" hangingPunct="1"/>
            <a:r>
              <a:rPr lang="en-US" altLang="zh-TW" sz="4000">
                <a:latin typeface="+mj-ea"/>
                <a:ea typeface="+mj-ea"/>
              </a:rPr>
              <a:t>GROUP BY </a:t>
            </a:r>
            <a:r>
              <a:rPr lang="zh-TW" altLang="en-US" sz="4000">
                <a:latin typeface="+mj-ea"/>
                <a:ea typeface="+mj-ea"/>
              </a:rPr>
              <a:t>的操作與邏輯順序</a:t>
            </a:r>
            <a:endParaRPr lang="en-US" altLang="zh-TW" sz="4000">
              <a:latin typeface="+mj-ea"/>
              <a:ea typeface="+mj-ea"/>
            </a:endParaRPr>
          </a:p>
        </p:txBody>
      </p:sp>
      <p:sp>
        <p:nvSpPr>
          <p:cNvPr id="3" name="內容版面配置區 2">
            <a:extLst>
              <a:ext uri="{FF2B5EF4-FFF2-40B4-BE49-F238E27FC236}">
                <a16:creationId xmlns:a16="http://schemas.microsoft.com/office/drawing/2014/main" id="{C87E93B7-3AC4-453F-B118-EE684BEAE159}"/>
              </a:ext>
            </a:extLst>
          </p:cNvPr>
          <p:cNvSpPr>
            <a:spLocks noGrp="1"/>
          </p:cNvSpPr>
          <p:nvPr>
            <p:ph idx="4294967295"/>
          </p:nvPr>
        </p:nvSpPr>
        <p:spPr>
          <a:xfrm>
            <a:off x="838200" y="1825625"/>
            <a:ext cx="10515600" cy="4351338"/>
          </a:xfrm>
          <a:prstGeom prst="rect">
            <a:avLst/>
          </a:prstGeom>
        </p:spPr>
        <p:txBody>
          <a:bodyPr/>
          <a:lstStyle/>
          <a:p>
            <a:pPr eaLnBrk="1" hangingPunct="1">
              <a:defRPr/>
            </a:pPr>
            <a:endParaRPr lang="en-US" altLang="zh-TW" sz="2400" dirty="0"/>
          </a:p>
          <a:p>
            <a:pPr eaLnBrk="1" hangingPunct="1">
              <a:defRPr/>
            </a:pPr>
            <a:endParaRPr lang="en-US" altLang="zh-TW" sz="2400" dirty="0"/>
          </a:p>
          <a:p>
            <a:pPr eaLnBrk="1" hangingPunct="1">
              <a:defRPr/>
            </a:pPr>
            <a:endParaRPr lang="en-US" altLang="zh-TW" sz="2400" dirty="0"/>
          </a:p>
          <a:p>
            <a:pPr eaLnBrk="1" hangingPunct="1">
              <a:defRPr/>
            </a:pPr>
            <a:endParaRPr lang="en-US" altLang="zh-TW" sz="2400" dirty="0"/>
          </a:p>
          <a:p>
            <a:pPr eaLnBrk="1" hangingPunct="1">
              <a:defRPr/>
            </a:pPr>
            <a:endParaRPr lang="en-US" altLang="zh-TW" sz="2400" dirty="0"/>
          </a:p>
          <a:p>
            <a:pPr marL="0" indent="0" eaLnBrk="1" hangingPunct="1">
              <a:buNone/>
              <a:defRPr/>
            </a:pPr>
            <a:endParaRPr lang="en-US" altLang="zh-TW" sz="2400" dirty="0"/>
          </a:p>
          <a:p>
            <a:pPr eaLnBrk="1" hangingPunct="1">
              <a:defRPr/>
            </a:pPr>
            <a:r>
              <a:rPr lang="zh-TW" altLang="en-US" sz="2400" dirty="0">
                <a:solidFill>
                  <a:schemeClr val="tx1"/>
                </a:solidFill>
              </a:rPr>
              <a:t>若在 </a:t>
            </a:r>
            <a:r>
              <a:rPr lang="en-US" altLang="zh-TW" sz="2400" dirty="0">
                <a:solidFill>
                  <a:schemeClr val="tx1"/>
                </a:solidFill>
              </a:rPr>
              <a:t>query </a:t>
            </a:r>
            <a:r>
              <a:rPr lang="zh-TW" altLang="en-US" sz="2400" dirty="0">
                <a:solidFill>
                  <a:schemeClr val="tx1"/>
                </a:solidFill>
              </a:rPr>
              <a:t>使用 </a:t>
            </a:r>
            <a:r>
              <a:rPr lang="en-US" altLang="zh-TW" sz="2400" dirty="0">
                <a:solidFill>
                  <a:schemeClr val="tx1"/>
                </a:solidFill>
              </a:rPr>
              <a:t>GROUP BY</a:t>
            </a:r>
            <a:r>
              <a:rPr lang="zh-TW" altLang="en-US" sz="2400" dirty="0">
                <a:solidFill>
                  <a:schemeClr val="tx1"/>
                </a:solidFill>
              </a:rPr>
              <a:t>，所有後續階段是對 </a:t>
            </a:r>
            <a:r>
              <a:rPr lang="en-US" altLang="zh-TW" sz="2400" dirty="0">
                <a:solidFill>
                  <a:schemeClr val="tx1"/>
                </a:solidFill>
              </a:rPr>
              <a:t>group </a:t>
            </a:r>
            <a:r>
              <a:rPr lang="zh-TW" altLang="en-US" sz="2400" dirty="0">
                <a:solidFill>
                  <a:schemeClr val="tx1"/>
                </a:solidFill>
              </a:rPr>
              <a:t>的結果而非原</a:t>
            </a:r>
            <a:r>
              <a:rPr lang="en-US" altLang="zh-TW" sz="2400" dirty="0">
                <a:solidFill>
                  <a:schemeClr val="tx1"/>
                </a:solidFill>
              </a:rPr>
              <a:t>source</a:t>
            </a:r>
          </a:p>
          <a:p>
            <a:pPr eaLnBrk="1" hangingPunct="1">
              <a:defRPr/>
            </a:pPr>
            <a:r>
              <a:rPr lang="zh-TW" altLang="en-US" sz="2400" dirty="0"/>
              <a:t>所有在</a:t>
            </a:r>
            <a:r>
              <a:rPr lang="en-US" altLang="zh-TW" sz="2400" dirty="0">
                <a:solidFill>
                  <a:schemeClr val="tx1"/>
                </a:solidFill>
              </a:rPr>
              <a:t> SELECT, HAVING, ORDER BY</a:t>
            </a:r>
            <a:r>
              <a:rPr lang="zh-TW" altLang="en-US" sz="2400" dirty="0">
                <a:solidFill>
                  <a:schemeClr val="tx1"/>
                </a:solidFill>
              </a:rPr>
              <a:t> 的欄位</a:t>
            </a:r>
            <a:r>
              <a:rPr lang="en-US" altLang="zh-TW" sz="2400" dirty="0">
                <a:solidFill>
                  <a:schemeClr val="tx1"/>
                </a:solidFill>
              </a:rPr>
              <a:t> </a:t>
            </a:r>
            <a:r>
              <a:rPr lang="zh-TW" altLang="en-US" sz="2400" dirty="0">
                <a:solidFill>
                  <a:srgbClr val="FF0000"/>
                </a:solidFill>
              </a:rPr>
              <a:t>必須在 </a:t>
            </a:r>
            <a:r>
              <a:rPr lang="en-US" altLang="zh-TW" sz="2400" dirty="0">
                <a:solidFill>
                  <a:srgbClr val="FF0000"/>
                </a:solidFill>
              </a:rPr>
              <a:t>GROUP BY </a:t>
            </a:r>
            <a:r>
              <a:rPr lang="zh-TW" altLang="en-US" sz="2400" dirty="0">
                <a:solidFill>
                  <a:srgbClr val="FF0000"/>
                </a:solidFill>
              </a:rPr>
              <a:t>子句</a:t>
            </a:r>
            <a:r>
              <a:rPr lang="en-US" altLang="zh-TW" sz="2400" dirty="0">
                <a:solidFill>
                  <a:srgbClr val="FF0000"/>
                </a:solidFill>
              </a:rPr>
              <a:t> </a:t>
            </a:r>
            <a:r>
              <a:rPr lang="zh-TW" altLang="en-US" sz="2400" dirty="0">
                <a:solidFill>
                  <a:schemeClr val="tx1"/>
                </a:solidFill>
              </a:rPr>
              <a:t>或在</a:t>
            </a:r>
            <a:r>
              <a:rPr lang="en-US" altLang="zh-TW" sz="2400" dirty="0">
                <a:solidFill>
                  <a:schemeClr val="tx1"/>
                </a:solidFill>
              </a:rPr>
              <a:t> </a:t>
            </a:r>
            <a:r>
              <a:rPr lang="zh-TW" altLang="en-US" sz="2400" dirty="0">
                <a:solidFill>
                  <a:srgbClr val="FF0000"/>
                </a:solidFill>
              </a:rPr>
              <a:t>彙總函數內使用</a:t>
            </a:r>
            <a:endParaRPr lang="en-US" altLang="zh-TW" sz="2400" dirty="0">
              <a:solidFill>
                <a:srgbClr val="FF0000"/>
              </a:solidFill>
            </a:endParaRPr>
          </a:p>
          <a:p>
            <a:endParaRPr lang="zh-TW" altLang="en-US" sz="2400" dirty="0"/>
          </a:p>
        </p:txBody>
      </p:sp>
      <p:graphicFrame>
        <p:nvGraphicFramePr>
          <p:cNvPr id="5" name="Content Placeholder 3">
            <a:extLst>
              <a:ext uri="{FF2B5EF4-FFF2-40B4-BE49-F238E27FC236}">
                <a16:creationId xmlns:a16="http://schemas.microsoft.com/office/drawing/2014/main" id="{9B226384-ABC7-47CC-B6BA-B5B9DD06B254}"/>
              </a:ext>
            </a:extLst>
          </p:cNvPr>
          <p:cNvGraphicFramePr>
            <a:graphicFrameLocks/>
          </p:cNvGraphicFramePr>
          <p:nvPr>
            <p:extLst>
              <p:ext uri="{D42A27DB-BD31-4B8C-83A1-F6EECF244321}">
                <p14:modId xmlns:p14="http://schemas.microsoft.com/office/powerpoint/2010/main" val="1617345573"/>
              </p:ext>
            </p:extLst>
          </p:nvPr>
        </p:nvGraphicFramePr>
        <p:xfrm>
          <a:off x="1110920" y="1628800"/>
          <a:ext cx="7751763" cy="2595880"/>
        </p:xfrm>
        <a:graphic>
          <a:graphicData uri="http://schemas.openxmlformats.org/drawingml/2006/table">
            <a:tbl>
              <a:tblPr firstRow="1" bandRow="1">
                <a:tableStyleId>{3C2FFA5D-87B4-456A-9821-1D502468CF0F}</a:tableStyleId>
              </a:tblPr>
              <a:tblGrid>
                <a:gridCol w="1995163">
                  <a:extLst>
                    <a:ext uri="{9D8B030D-6E8A-4147-A177-3AD203B41FA5}">
                      <a16:colId xmlns:a16="http://schemas.microsoft.com/office/drawing/2014/main" val="20000"/>
                    </a:ext>
                  </a:extLst>
                </a:gridCol>
                <a:gridCol w="1651518">
                  <a:extLst>
                    <a:ext uri="{9D8B030D-6E8A-4147-A177-3AD203B41FA5}">
                      <a16:colId xmlns:a16="http://schemas.microsoft.com/office/drawing/2014/main" val="20001"/>
                    </a:ext>
                  </a:extLst>
                </a:gridCol>
                <a:gridCol w="4105082">
                  <a:extLst>
                    <a:ext uri="{9D8B030D-6E8A-4147-A177-3AD203B41FA5}">
                      <a16:colId xmlns:a16="http://schemas.microsoft.com/office/drawing/2014/main" val="20002"/>
                    </a:ext>
                  </a:extLst>
                </a:gridCol>
              </a:tblGrid>
              <a:tr h="370840">
                <a:tc>
                  <a:txBody>
                    <a:bodyPr/>
                    <a:lstStyle/>
                    <a:p>
                      <a:r>
                        <a:rPr lang="en-US" dirty="0">
                          <a:solidFill>
                            <a:schemeClr val="bg1"/>
                          </a:solidFill>
                        </a:rPr>
                        <a:t>Logical Order</a:t>
                      </a:r>
                    </a:p>
                  </a:txBody>
                  <a:tcPr/>
                </a:tc>
                <a:tc>
                  <a:txBody>
                    <a:bodyPr/>
                    <a:lstStyle/>
                    <a:p>
                      <a:r>
                        <a:rPr lang="en-US">
                          <a:solidFill>
                            <a:schemeClr val="bg1"/>
                          </a:solidFill>
                        </a:rPr>
                        <a:t>Phase</a:t>
                      </a:r>
                    </a:p>
                  </a:txBody>
                  <a:tcPr/>
                </a:tc>
                <a:tc>
                  <a:txBody>
                    <a:bodyPr/>
                    <a:lstStyle/>
                    <a:p>
                      <a:r>
                        <a:rPr lang="en-US">
                          <a:solidFill>
                            <a:schemeClr val="bg1"/>
                          </a:solidFill>
                        </a:rPr>
                        <a:t>Comments</a:t>
                      </a:r>
                    </a:p>
                  </a:txBody>
                  <a:tcPr/>
                </a:tc>
                <a:extLst>
                  <a:ext uri="{0D108BD9-81ED-4DB2-BD59-A6C34878D82A}">
                    <a16:rowId xmlns:a16="http://schemas.microsoft.com/office/drawing/2014/main" val="10000"/>
                  </a:ext>
                </a:extLst>
              </a:tr>
              <a:tr h="370840">
                <a:tc>
                  <a:txBody>
                    <a:bodyPr/>
                    <a:lstStyle/>
                    <a:p>
                      <a:r>
                        <a:rPr lang="en-US">
                          <a:solidFill>
                            <a:schemeClr val="bg1"/>
                          </a:solidFill>
                        </a:rPr>
                        <a:t>5</a:t>
                      </a:r>
                    </a:p>
                  </a:txBody>
                  <a:tcPr/>
                </a:tc>
                <a:tc>
                  <a:txBody>
                    <a:bodyPr/>
                    <a:lstStyle/>
                    <a:p>
                      <a:r>
                        <a:rPr lang="en-US">
                          <a:solidFill>
                            <a:schemeClr val="bg1"/>
                          </a:solidFill>
                        </a:rPr>
                        <a:t>SELECT</a:t>
                      </a:r>
                    </a:p>
                  </a:txBody>
                  <a:tcPr/>
                </a:tc>
                <a:tc>
                  <a:txBody>
                    <a:bodyPr/>
                    <a:lstStyle/>
                    <a:p>
                      <a:endParaRPr lang="en-US">
                        <a:solidFill>
                          <a:schemeClr val="bg1"/>
                        </a:solidFill>
                      </a:endParaRPr>
                    </a:p>
                  </a:txBody>
                  <a:tcPr/>
                </a:tc>
                <a:extLst>
                  <a:ext uri="{0D108BD9-81ED-4DB2-BD59-A6C34878D82A}">
                    <a16:rowId xmlns:a16="http://schemas.microsoft.com/office/drawing/2014/main" val="10001"/>
                  </a:ext>
                </a:extLst>
              </a:tr>
              <a:tr h="370840">
                <a:tc>
                  <a:txBody>
                    <a:bodyPr/>
                    <a:lstStyle/>
                    <a:p>
                      <a:r>
                        <a:rPr lang="en-US">
                          <a:solidFill>
                            <a:schemeClr val="bg1"/>
                          </a:solidFill>
                        </a:rPr>
                        <a:t>1</a:t>
                      </a:r>
                    </a:p>
                  </a:txBody>
                  <a:tcPr/>
                </a:tc>
                <a:tc>
                  <a:txBody>
                    <a:bodyPr/>
                    <a:lstStyle/>
                    <a:p>
                      <a:r>
                        <a:rPr lang="en-US">
                          <a:solidFill>
                            <a:schemeClr val="bg1"/>
                          </a:solidFill>
                        </a:rPr>
                        <a:t>FROM</a:t>
                      </a:r>
                    </a:p>
                  </a:txBody>
                  <a:tcPr/>
                </a:tc>
                <a:tc>
                  <a:txBody>
                    <a:bodyPr/>
                    <a:lstStyle/>
                    <a:p>
                      <a:endParaRPr lang="en-US">
                        <a:solidFill>
                          <a:schemeClr val="bg1"/>
                        </a:solidFill>
                      </a:endParaRPr>
                    </a:p>
                  </a:txBody>
                  <a:tcPr/>
                </a:tc>
                <a:extLst>
                  <a:ext uri="{0D108BD9-81ED-4DB2-BD59-A6C34878D82A}">
                    <a16:rowId xmlns:a16="http://schemas.microsoft.com/office/drawing/2014/main" val="10002"/>
                  </a:ext>
                </a:extLst>
              </a:tr>
              <a:tr h="370840">
                <a:tc>
                  <a:txBody>
                    <a:bodyPr/>
                    <a:lstStyle/>
                    <a:p>
                      <a:r>
                        <a:rPr lang="en-US">
                          <a:solidFill>
                            <a:schemeClr val="bg1"/>
                          </a:solidFill>
                        </a:rPr>
                        <a:t>2</a:t>
                      </a:r>
                    </a:p>
                  </a:txBody>
                  <a:tcPr/>
                </a:tc>
                <a:tc>
                  <a:txBody>
                    <a:bodyPr/>
                    <a:lstStyle/>
                    <a:p>
                      <a:r>
                        <a:rPr lang="en-US">
                          <a:solidFill>
                            <a:schemeClr val="bg1"/>
                          </a:solidFill>
                        </a:rPr>
                        <a:t>WHERE</a:t>
                      </a:r>
                    </a:p>
                  </a:txBody>
                  <a:tcPr/>
                </a:tc>
                <a:tc>
                  <a:txBody>
                    <a:bodyPr/>
                    <a:lstStyle/>
                    <a:p>
                      <a:r>
                        <a:rPr lang="zh-TW" altLang="en-US">
                          <a:solidFill>
                            <a:schemeClr val="bg1"/>
                          </a:solidFill>
                        </a:rPr>
                        <a:t>過濾明細資料</a:t>
                      </a:r>
                      <a:endParaRPr lang="en-US">
                        <a:solidFill>
                          <a:schemeClr val="bg1"/>
                        </a:solidFill>
                      </a:endParaRPr>
                    </a:p>
                  </a:txBody>
                  <a:tcPr/>
                </a:tc>
                <a:extLst>
                  <a:ext uri="{0D108BD9-81ED-4DB2-BD59-A6C34878D82A}">
                    <a16:rowId xmlns:a16="http://schemas.microsoft.com/office/drawing/2014/main" val="10003"/>
                  </a:ext>
                </a:extLst>
              </a:tr>
              <a:tr h="370840">
                <a:tc>
                  <a:txBody>
                    <a:bodyPr/>
                    <a:lstStyle/>
                    <a:p>
                      <a:r>
                        <a:rPr lang="en-US">
                          <a:solidFill>
                            <a:schemeClr val="bg1"/>
                          </a:solidFill>
                        </a:rPr>
                        <a:t>3</a:t>
                      </a:r>
                    </a:p>
                  </a:txBody>
                  <a:tcPr/>
                </a:tc>
                <a:tc>
                  <a:txBody>
                    <a:bodyPr/>
                    <a:lstStyle/>
                    <a:p>
                      <a:r>
                        <a:rPr lang="en-US">
                          <a:solidFill>
                            <a:schemeClr val="bg1"/>
                          </a:solidFill>
                        </a:rPr>
                        <a:t>GROUP</a:t>
                      </a:r>
                      <a:r>
                        <a:rPr lang="en-US" baseline="0">
                          <a:solidFill>
                            <a:schemeClr val="bg1"/>
                          </a:solidFill>
                        </a:rPr>
                        <a:t> BY</a:t>
                      </a:r>
                      <a:endParaRPr lang="en-US">
                        <a:solidFill>
                          <a:schemeClr val="bg1"/>
                        </a:solidFill>
                      </a:endParaRPr>
                    </a:p>
                  </a:txBody>
                  <a:tcPr/>
                </a:tc>
                <a:tc>
                  <a:txBody>
                    <a:bodyPr/>
                    <a:lstStyle/>
                    <a:p>
                      <a:r>
                        <a:rPr lang="en-US">
                          <a:solidFill>
                            <a:schemeClr val="bg1"/>
                          </a:solidFill>
                        </a:rPr>
                        <a:t>Creates groups</a:t>
                      </a:r>
                    </a:p>
                  </a:txBody>
                  <a:tcPr/>
                </a:tc>
                <a:extLst>
                  <a:ext uri="{0D108BD9-81ED-4DB2-BD59-A6C34878D82A}">
                    <a16:rowId xmlns:a16="http://schemas.microsoft.com/office/drawing/2014/main" val="10004"/>
                  </a:ext>
                </a:extLst>
              </a:tr>
              <a:tr h="370840">
                <a:tc>
                  <a:txBody>
                    <a:bodyPr/>
                    <a:lstStyle/>
                    <a:p>
                      <a:r>
                        <a:rPr lang="en-US">
                          <a:solidFill>
                            <a:schemeClr val="bg1"/>
                          </a:solidFill>
                        </a:rPr>
                        <a:t>4</a:t>
                      </a:r>
                    </a:p>
                  </a:txBody>
                  <a:tcPr/>
                </a:tc>
                <a:tc>
                  <a:txBody>
                    <a:bodyPr/>
                    <a:lstStyle/>
                    <a:p>
                      <a:r>
                        <a:rPr lang="en-US">
                          <a:solidFill>
                            <a:schemeClr val="bg1"/>
                          </a:solidFill>
                        </a:rPr>
                        <a:t>HAVING</a:t>
                      </a:r>
                    </a:p>
                  </a:txBody>
                  <a:tcPr/>
                </a:tc>
                <a:tc>
                  <a:txBody>
                    <a:bodyPr/>
                    <a:lstStyle/>
                    <a:p>
                      <a:r>
                        <a:rPr lang="zh-TW" altLang="en-US">
                          <a:solidFill>
                            <a:schemeClr val="bg1"/>
                          </a:solidFill>
                        </a:rPr>
                        <a:t>過濾</a:t>
                      </a:r>
                      <a:r>
                        <a:rPr lang="en-US" altLang="zh-TW">
                          <a:solidFill>
                            <a:schemeClr val="bg1"/>
                          </a:solidFill>
                        </a:rPr>
                        <a:t>Group</a:t>
                      </a:r>
                      <a:r>
                        <a:rPr lang="zh-TW" altLang="en-US">
                          <a:solidFill>
                            <a:schemeClr val="bg1"/>
                          </a:solidFill>
                        </a:rPr>
                        <a:t>後的資料</a:t>
                      </a:r>
                      <a:endParaRPr lang="en-US">
                        <a:solidFill>
                          <a:schemeClr val="bg1"/>
                        </a:solidFill>
                      </a:endParaRPr>
                    </a:p>
                  </a:txBody>
                  <a:tcPr/>
                </a:tc>
                <a:extLst>
                  <a:ext uri="{0D108BD9-81ED-4DB2-BD59-A6C34878D82A}">
                    <a16:rowId xmlns:a16="http://schemas.microsoft.com/office/drawing/2014/main" val="10005"/>
                  </a:ext>
                </a:extLst>
              </a:tr>
              <a:tr h="370840">
                <a:tc>
                  <a:txBody>
                    <a:bodyPr/>
                    <a:lstStyle/>
                    <a:p>
                      <a:r>
                        <a:rPr lang="en-US">
                          <a:solidFill>
                            <a:schemeClr val="bg1"/>
                          </a:solidFill>
                        </a:rPr>
                        <a:t>6</a:t>
                      </a:r>
                    </a:p>
                  </a:txBody>
                  <a:tcPr/>
                </a:tc>
                <a:tc>
                  <a:txBody>
                    <a:bodyPr/>
                    <a:lstStyle/>
                    <a:p>
                      <a:r>
                        <a:rPr lang="en-US" dirty="0">
                          <a:solidFill>
                            <a:schemeClr val="bg1"/>
                          </a:solidFill>
                        </a:rPr>
                        <a:t>ORDER BY</a:t>
                      </a:r>
                    </a:p>
                  </a:txBody>
                  <a:tcPr/>
                </a:tc>
                <a:tc>
                  <a:txBody>
                    <a:bodyPr/>
                    <a:lstStyle/>
                    <a:p>
                      <a:endParaRPr lang="en-US">
                        <a:solidFill>
                          <a:schemeClr val="bg1"/>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24140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4245DA7-D132-4898-9F95-4BA9EFFD3876}"/>
              </a:ext>
            </a:extLst>
          </p:cNvPr>
          <p:cNvSpPr>
            <a:spLocks noGrp="1"/>
          </p:cNvSpPr>
          <p:nvPr>
            <p:ph type="body" sz="quarter" idx="12"/>
          </p:nvPr>
        </p:nvSpPr>
        <p:spPr/>
        <p:txBody>
          <a:bodyPr/>
          <a:lstStyle/>
          <a:p>
            <a:r>
              <a:rPr lang="en-US" altLang="zh-TW">
                <a:latin typeface="+mj-ea"/>
                <a:ea typeface="+mj-ea"/>
              </a:rPr>
              <a:t>GROUP BY </a:t>
            </a:r>
            <a:r>
              <a:rPr lang="zh-TW" altLang="en-US">
                <a:latin typeface="+mj-ea"/>
                <a:ea typeface="+mj-ea"/>
              </a:rPr>
              <a:t>流程</a:t>
            </a:r>
          </a:p>
        </p:txBody>
      </p:sp>
      <p:graphicFrame>
        <p:nvGraphicFramePr>
          <p:cNvPr id="4" name="Table 3">
            <a:extLst>
              <a:ext uri="{FF2B5EF4-FFF2-40B4-BE49-F238E27FC236}">
                <a16:creationId xmlns:a16="http://schemas.microsoft.com/office/drawing/2014/main" id="{ACFDAF2E-77AC-4D3C-A710-75C9F9E3644C}"/>
              </a:ext>
            </a:extLst>
          </p:cNvPr>
          <p:cNvGraphicFramePr>
            <a:graphicFrameLocks noGrp="1"/>
          </p:cNvGraphicFramePr>
          <p:nvPr>
            <p:extLst>
              <p:ext uri="{D42A27DB-BD31-4B8C-83A1-F6EECF244321}">
                <p14:modId xmlns:p14="http://schemas.microsoft.com/office/powerpoint/2010/main" val="3501985823"/>
              </p:ext>
            </p:extLst>
          </p:nvPr>
        </p:nvGraphicFramePr>
        <p:xfrm>
          <a:off x="1695450" y="1957388"/>
          <a:ext cx="3140075" cy="2543178"/>
        </p:xfrm>
        <a:graphic>
          <a:graphicData uri="http://schemas.openxmlformats.org/drawingml/2006/table">
            <a:tbl>
              <a:tblPr firstRow="1" bandRow="1">
                <a:tableStyleId>{5C22544A-7EE6-4342-B048-85BDC9FD1C3A}</a:tableStyleId>
              </a:tblPr>
              <a:tblGrid>
                <a:gridCol w="1046163">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6162">
                  <a:extLst>
                    <a:ext uri="{9D8B030D-6E8A-4147-A177-3AD203B41FA5}">
                      <a16:colId xmlns:a16="http://schemas.microsoft.com/office/drawing/2014/main" val="20002"/>
                    </a:ext>
                  </a:extLst>
                </a:gridCol>
              </a:tblGrid>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u="none" strike="noStrike" cap="none" normalizeH="0" baseline="0">
                          <a:ln>
                            <a:noFill/>
                          </a:ln>
                          <a:solidFill>
                            <a:srgbClr val="FFFFFF"/>
                          </a:solidFill>
                          <a:effectLst/>
                        </a:rPr>
                        <a:t>orderid</a:t>
                      </a:r>
                      <a:endParaRPr kumimoji="0" lang="en-US" altLang="zh-TW" sz="1600" b="1" i="0" u="none" strike="noStrike" cap="none" normalizeH="0" baseline="0">
                        <a:ln>
                          <a:noFill/>
                        </a:ln>
                        <a:solidFill>
                          <a:srgbClr val="FFFFFF"/>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u="none" strike="noStrike" cap="none" normalizeH="0" baseline="0">
                          <a:ln>
                            <a:noFill/>
                          </a:ln>
                          <a:solidFill>
                            <a:srgbClr val="FFFFFF"/>
                          </a:solidFill>
                          <a:effectLst/>
                        </a:rPr>
                        <a:t>empid</a:t>
                      </a:r>
                      <a:endParaRPr kumimoji="0" lang="en-US" altLang="zh-TW" sz="1600" b="1" i="0" u="none" strike="noStrike" cap="none" normalizeH="0" baseline="0">
                        <a:ln>
                          <a:noFill/>
                        </a:ln>
                        <a:solidFill>
                          <a:srgbClr val="FFFFFF"/>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u="none" strike="noStrike" cap="none" normalizeH="0" baseline="0">
                          <a:ln>
                            <a:noFill/>
                          </a:ln>
                          <a:solidFill>
                            <a:srgbClr val="FFFFFF"/>
                          </a:solidFill>
                          <a:effectLst/>
                        </a:rPr>
                        <a:t>custid</a:t>
                      </a:r>
                      <a:endParaRPr kumimoji="0" lang="en-US" altLang="zh-TW" sz="1600" b="1" i="0" u="none" strike="noStrike" cap="none" normalizeH="0" baseline="0">
                        <a:ln>
                          <a:noFill/>
                        </a:ln>
                        <a:solidFill>
                          <a:srgbClr val="FFFFFF"/>
                        </a:solidFill>
                        <a:effectLst/>
                        <a:latin typeface="Arial" charset="0"/>
                        <a:ea typeface="新細明體" charset="-120"/>
                      </a:endParaRPr>
                    </a:p>
                  </a:txBody>
                  <a:tcPr horzOverflow="overflow"/>
                </a:tc>
                <a:extLst>
                  <a:ext uri="{0D108BD9-81ED-4DB2-BD59-A6C34878D82A}">
                    <a16:rowId xmlns:a16="http://schemas.microsoft.com/office/drawing/2014/main" val="10000"/>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10643</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6</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10692</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4</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2"/>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10926</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4</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2</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3"/>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10625</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3</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2</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4"/>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10365</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3</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3</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5"/>
                  </a:ext>
                </a:extLst>
              </a:tr>
            </a:tbl>
          </a:graphicData>
        </a:graphic>
      </p:graphicFrame>
      <p:graphicFrame>
        <p:nvGraphicFramePr>
          <p:cNvPr id="5" name="Table 5">
            <a:extLst>
              <a:ext uri="{FF2B5EF4-FFF2-40B4-BE49-F238E27FC236}">
                <a16:creationId xmlns:a16="http://schemas.microsoft.com/office/drawing/2014/main" id="{B24F4333-3AB2-424E-BDF5-606984318756}"/>
              </a:ext>
            </a:extLst>
          </p:cNvPr>
          <p:cNvGraphicFramePr>
            <a:graphicFrameLocks noGrp="1"/>
          </p:cNvGraphicFramePr>
          <p:nvPr>
            <p:extLst>
              <p:ext uri="{D42A27DB-BD31-4B8C-83A1-F6EECF244321}">
                <p14:modId xmlns:p14="http://schemas.microsoft.com/office/powerpoint/2010/main" val="943773189"/>
              </p:ext>
            </p:extLst>
          </p:nvPr>
        </p:nvGraphicFramePr>
        <p:xfrm>
          <a:off x="7008813" y="1382713"/>
          <a:ext cx="3140075" cy="2119315"/>
        </p:xfrm>
        <a:graphic>
          <a:graphicData uri="http://schemas.openxmlformats.org/drawingml/2006/table">
            <a:tbl>
              <a:tblPr firstRow="1" bandRow="1">
                <a:tableStyleId>{5C22544A-7EE6-4342-B048-85BDC9FD1C3A}</a:tableStyleId>
              </a:tblPr>
              <a:tblGrid>
                <a:gridCol w="1046162">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6163">
                  <a:extLst>
                    <a:ext uri="{9D8B030D-6E8A-4147-A177-3AD203B41FA5}">
                      <a16:colId xmlns:a16="http://schemas.microsoft.com/office/drawing/2014/main" val="20002"/>
                    </a:ext>
                  </a:extLst>
                </a:gridCol>
              </a:tblGrid>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u="none" strike="noStrike" cap="none" normalizeH="0" baseline="0">
                          <a:ln>
                            <a:noFill/>
                          </a:ln>
                          <a:solidFill>
                            <a:srgbClr val="FFFFFF"/>
                          </a:solidFill>
                          <a:effectLst/>
                        </a:rPr>
                        <a:t>orderid</a:t>
                      </a:r>
                      <a:endParaRPr kumimoji="0" lang="en-US" altLang="zh-TW" sz="1600" b="1" i="0" u="none" strike="noStrike" cap="none" normalizeH="0" baseline="0">
                        <a:ln>
                          <a:noFill/>
                        </a:ln>
                        <a:solidFill>
                          <a:srgbClr val="FFFFFF"/>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u="none" strike="noStrike" cap="none" normalizeH="0" baseline="0">
                          <a:ln>
                            <a:noFill/>
                          </a:ln>
                          <a:solidFill>
                            <a:srgbClr val="FFFFFF"/>
                          </a:solidFill>
                          <a:effectLst/>
                        </a:rPr>
                        <a:t>empid</a:t>
                      </a:r>
                      <a:endParaRPr kumimoji="0" lang="en-US" altLang="zh-TW" sz="1600" b="1" i="0" u="none" strike="noStrike" cap="none" normalizeH="0" baseline="0">
                        <a:ln>
                          <a:noFill/>
                        </a:ln>
                        <a:solidFill>
                          <a:srgbClr val="FFFFFF"/>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u="none" strike="noStrike" cap="none" normalizeH="0" baseline="0">
                          <a:ln>
                            <a:noFill/>
                          </a:ln>
                          <a:solidFill>
                            <a:srgbClr val="FFFFFF"/>
                          </a:solidFill>
                          <a:effectLst/>
                        </a:rPr>
                        <a:t>custid</a:t>
                      </a:r>
                      <a:endParaRPr kumimoji="0" lang="en-US" altLang="zh-TW" sz="1600" b="1" i="0" u="none" strike="noStrike" cap="none" normalizeH="0" baseline="0">
                        <a:ln>
                          <a:noFill/>
                        </a:ln>
                        <a:solidFill>
                          <a:srgbClr val="FFFFFF"/>
                        </a:solidFill>
                        <a:effectLst/>
                        <a:latin typeface="Arial" charset="0"/>
                        <a:ea typeface="新細明體" charset="-120"/>
                      </a:endParaRPr>
                    </a:p>
                  </a:txBody>
                  <a:tcPr horzOverflow="overflow"/>
                </a:tc>
                <a:extLst>
                  <a:ext uri="{0D108BD9-81ED-4DB2-BD59-A6C34878D82A}">
                    <a16:rowId xmlns:a16="http://schemas.microsoft.com/office/drawing/2014/main" val="10000"/>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10643</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6</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10692</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4</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2"/>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10926</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4</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2</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3"/>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10625</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3</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u="none" strike="noStrike" cap="none" normalizeH="0" baseline="0">
                          <a:ln>
                            <a:noFill/>
                          </a:ln>
                          <a:solidFill>
                            <a:srgbClr val="000000"/>
                          </a:solidFill>
                          <a:effectLst/>
                        </a:rPr>
                        <a:t>2</a:t>
                      </a:r>
                      <a:endParaRPr kumimoji="0" lang="en-US" altLang="zh-TW" sz="1600" b="0" i="0" u="none" strike="noStrike" cap="none" normalizeH="0" baseline="0">
                        <a:ln>
                          <a:noFill/>
                        </a:ln>
                        <a:solidFill>
                          <a:srgbClr val="000000"/>
                        </a:solidFill>
                        <a:effectLst/>
                        <a:latin typeface="Arial" charset="0"/>
                        <a:ea typeface="新細明體" charset="-120"/>
                      </a:endParaRPr>
                    </a:p>
                  </a:txBody>
                  <a:tcPr horzOverflow="overflow"/>
                </a:tc>
                <a:extLst>
                  <a:ext uri="{0D108BD9-81ED-4DB2-BD59-A6C34878D82A}">
                    <a16:rowId xmlns:a16="http://schemas.microsoft.com/office/drawing/2014/main" val="10004"/>
                  </a:ext>
                </a:extLst>
              </a:tr>
            </a:tbl>
          </a:graphicData>
        </a:graphic>
      </p:graphicFrame>
      <p:sp>
        <p:nvSpPr>
          <p:cNvPr id="6" name="Right Arrow 7">
            <a:extLst>
              <a:ext uri="{FF2B5EF4-FFF2-40B4-BE49-F238E27FC236}">
                <a16:creationId xmlns:a16="http://schemas.microsoft.com/office/drawing/2014/main" id="{6692F477-110B-4A60-962B-20FC833344A8}"/>
              </a:ext>
            </a:extLst>
          </p:cNvPr>
          <p:cNvSpPr/>
          <p:nvPr/>
        </p:nvSpPr>
        <p:spPr bwMode="auto">
          <a:xfrm>
            <a:off x="5387975" y="1682750"/>
            <a:ext cx="1243013" cy="70485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lIns="182880" rIns="182880" anchor="ctr"/>
          <a:lstStyle/>
          <a:p>
            <a:pPr algn="ctr" eaLnBrk="0" hangingPunct="0">
              <a:defRPr/>
            </a:pPr>
            <a:endParaRPr kumimoji="0" lang="en-US" b="1">
              <a:latin typeface="Verdana" pitchFamily="34" charset="0"/>
              <a:ea typeface="+mn-ea"/>
            </a:endParaRPr>
          </a:p>
        </p:txBody>
      </p:sp>
      <p:pic>
        <p:nvPicPr>
          <p:cNvPr id="7" name="Picture 3" descr="D:\Dropbox\10774A\_New MSL Graphic Library\filter.png">
            <a:extLst>
              <a:ext uri="{FF2B5EF4-FFF2-40B4-BE49-F238E27FC236}">
                <a16:creationId xmlns:a16="http://schemas.microsoft.com/office/drawing/2014/main" id="{757A7D8B-95A2-414B-9DDB-DD1334B3D6F8}"/>
              </a:ext>
            </a:extLst>
          </p:cNvPr>
          <p:cNvPicPr>
            <a:picLocks noChangeAspect="1" noChangeArrowheads="1"/>
          </p:cNvPicPr>
          <p:nvPr/>
        </p:nvPicPr>
        <p:blipFill>
          <a:blip r:embed="rId2"/>
          <a:srcRect/>
          <a:stretch>
            <a:fillRect/>
          </a:stretch>
        </p:blipFill>
        <p:spPr bwMode="auto">
          <a:xfrm>
            <a:off x="5421313" y="2524125"/>
            <a:ext cx="1152525" cy="1068388"/>
          </a:xfrm>
          <a:prstGeom prst="rect">
            <a:avLst/>
          </a:prstGeom>
          <a:noFill/>
          <a:ln w="9525">
            <a:noFill/>
            <a:miter lim="800000"/>
            <a:headEnd/>
            <a:tailEnd/>
          </a:ln>
        </p:spPr>
      </p:pic>
      <p:sp>
        <p:nvSpPr>
          <p:cNvPr id="8" name="Down Arrow 8">
            <a:extLst>
              <a:ext uri="{FF2B5EF4-FFF2-40B4-BE49-F238E27FC236}">
                <a16:creationId xmlns:a16="http://schemas.microsoft.com/office/drawing/2014/main" id="{61F0BDBC-88F5-4441-B7C5-57D343AD9E6C}"/>
              </a:ext>
            </a:extLst>
          </p:cNvPr>
          <p:cNvSpPr/>
          <p:nvPr/>
        </p:nvSpPr>
        <p:spPr bwMode="auto">
          <a:xfrm>
            <a:off x="9372600" y="3705225"/>
            <a:ext cx="890588" cy="1176338"/>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lIns="182880" rIns="182880" anchor="ctr"/>
          <a:lstStyle/>
          <a:p>
            <a:pPr algn="ctr" eaLnBrk="0" hangingPunct="0">
              <a:defRPr/>
            </a:pPr>
            <a:endParaRPr kumimoji="0" lang="en-US" b="1">
              <a:latin typeface="Verdana" pitchFamily="34" charset="0"/>
              <a:ea typeface="+mn-ea"/>
            </a:endParaRPr>
          </a:p>
        </p:txBody>
      </p:sp>
      <p:graphicFrame>
        <p:nvGraphicFramePr>
          <p:cNvPr id="9" name="Table 9">
            <a:extLst>
              <a:ext uri="{FF2B5EF4-FFF2-40B4-BE49-F238E27FC236}">
                <a16:creationId xmlns:a16="http://schemas.microsoft.com/office/drawing/2014/main" id="{8E96327C-ED49-4AD2-832E-02D7EE60A356}"/>
              </a:ext>
            </a:extLst>
          </p:cNvPr>
          <p:cNvGraphicFramePr>
            <a:graphicFrameLocks noGrp="1"/>
          </p:cNvGraphicFramePr>
          <p:nvPr>
            <p:extLst>
              <p:ext uri="{D42A27DB-BD31-4B8C-83A1-F6EECF244321}">
                <p14:modId xmlns:p14="http://schemas.microsoft.com/office/powerpoint/2010/main" val="212184684"/>
              </p:ext>
            </p:extLst>
          </p:nvPr>
        </p:nvGraphicFramePr>
        <p:xfrm>
          <a:off x="3562350" y="4862513"/>
          <a:ext cx="406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sz="1600"/>
                        <a:t>empid</a:t>
                      </a:r>
                    </a:p>
                  </a:txBody>
                  <a:tcPr/>
                </a:tc>
                <a:tc>
                  <a:txBody>
                    <a:bodyPr/>
                    <a:lstStyle/>
                    <a:p>
                      <a:r>
                        <a:rPr lang="en-US" sz="1600"/>
                        <a:t>COUNT(*)</a:t>
                      </a:r>
                    </a:p>
                  </a:txBody>
                  <a:tcPr/>
                </a:tc>
                <a:extLst>
                  <a:ext uri="{0D108BD9-81ED-4DB2-BD59-A6C34878D82A}">
                    <a16:rowId xmlns:a16="http://schemas.microsoft.com/office/drawing/2014/main" val="10000"/>
                  </a:ext>
                </a:extLst>
              </a:tr>
              <a:tr h="370840">
                <a:tc>
                  <a:txBody>
                    <a:bodyPr/>
                    <a:lstStyle/>
                    <a:p>
                      <a:r>
                        <a:rPr lang="en-US" sz="1600"/>
                        <a:t>6</a:t>
                      </a:r>
                    </a:p>
                  </a:txBody>
                  <a:tcPr/>
                </a:tc>
                <a:tc>
                  <a:txBody>
                    <a:bodyPr/>
                    <a:lstStyle/>
                    <a:p>
                      <a:r>
                        <a:rPr lang="en-US" sz="1600"/>
                        <a:t>1</a:t>
                      </a:r>
                    </a:p>
                  </a:txBody>
                  <a:tcPr/>
                </a:tc>
                <a:extLst>
                  <a:ext uri="{0D108BD9-81ED-4DB2-BD59-A6C34878D82A}">
                    <a16:rowId xmlns:a16="http://schemas.microsoft.com/office/drawing/2014/main" val="10001"/>
                  </a:ext>
                </a:extLst>
              </a:tr>
              <a:tr h="370840">
                <a:tc>
                  <a:txBody>
                    <a:bodyPr/>
                    <a:lstStyle/>
                    <a:p>
                      <a:r>
                        <a:rPr lang="en-US" sz="1600"/>
                        <a:t>4</a:t>
                      </a:r>
                    </a:p>
                  </a:txBody>
                  <a:tcPr/>
                </a:tc>
                <a:tc>
                  <a:txBody>
                    <a:bodyPr/>
                    <a:lstStyle/>
                    <a:p>
                      <a:r>
                        <a:rPr lang="en-US" sz="1600"/>
                        <a:t>2</a:t>
                      </a:r>
                    </a:p>
                  </a:txBody>
                  <a:tcPr/>
                </a:tc>
                <a:extLst>
                  <a:ext uri="{0D108BD9-81ED-4DB2-BD59-A6C34878D82A}">
                    <a16:rowId xmlns:a16="http://schemas.microsoft.com/office/drawing/2014/main" val="10002"/>
                  </a:ext>
                </a:extLst>
              </a:tr>
              <a:tr h="370840">
                <a:tc>
                  <a:txBody>
                    <a:bodyPr/>
                    <a:lstStyle/>
                    <a:p>
                      <a:r>
                        <a:rPr lang="en-US" sz="1600"/>
                        <a:t>3</a:t>
                      </a:r>
                    </a:p>
                  </a:txBody>
                  <a:tcPr/>
                </a:tc>
                <a:tc>
                  <a:txBody>
                    <a:bodyPr/>
                    <a:lstStyle/>
                    <a:p>
                      <a:r>
                        <a:rPr lang="en-US" sz="1600"/>
                        <a:t>1</a:t>
                      </a:r>
                    </a:p>
                  </a:txBody>
                  <a:tcPr/>
                </a:tc>
                <a:extLst>
                  <a:ext uri="{0D108BD9-81ED-4DB2-BD59-A6C34878D82A}">
                    <a16:rowId xmlns:a16="http://schemas.microsoft.com/office/drawing/2014/main" val="10003"/>
                  </a:ext>
                </a:extLst>
              </a:tr>
            </a:tbl>
          </a:graphicData>
        </a:graphic>
      </p:graphicFrame>
      <p:sp>
        <p:nvSpPr>
          <p:cNvPr id="10" name="TextBox 13">
            <a:extLst>
              <a:ext uri="{FF2B5EF4-FFF2-40B4-BE49-F238E27FC236}">
                <a16:creationId xmlns:a16="http://schemas.microsoft.com/office/drawing/2014/main" id="{10847F8D-8F50-4CDB-8ABE-036151EDB7EE}"/>
              </a:ext>
            </a:extLst>
          </p:cNvPr>
          <p:cNvSpPr txBox="1">
            <a:spLocks noChangeArrowheads="1"/>
          </p:cNvSpPr>
          <p:nvPr/>
        </p:nvSpPr>
        <p:spPr bwMode="auto">
          <a:xfrm>
            <a:off x="6902450" y="4392613"/>
            <a:ext cx="1804988" cy="369887"/>
          </a:xfrm>
          <a:prstGeom prst="rect">
            <a:avLst/>
          </a:prstGeom>
          <a:noFill/>
          <a:ln w="9525">
            <a:noFill/>
            <a:miter lim="800000"/>
            <a:headEnd/>
            <a:tailEnd/>
          </a:ln>
        </p:spPr>
        <p:txBody>
          <a:bodyPr wrap="none">
            <a:spAutoFit/>
          </a:bodyPr>
          <a:lstStyle/>
          <a:p>
            <a:r>
              <a:rPr kumimoji="0" lang="en-US" altLang="zh-TW"/>
              <a:t>GROUP BY empid</a:t>
            </a:r>
          </a:p>
        </p:txBody>
      </p:sp>
      <p:pic>
        <p:nvPicPr>
          <p:cNvPr id="11" name="Picture 6" descr="D:\Aeshen\Images and templates\MSL Image Library\arrow01_04.png">
            <a:extLst>
              <a:ext uri="{FF2B5EF4-FFF2-40B4-BE49-F238E27FC236}">
                <a16:creationId xmlns:a16="http://schemas.microsoft.com/office/drawing/2014/main" id="{77E6E8C5-680D-4B13-BF7E-8064207C602A}"/>
              </a:ext>
            </a:extLst>
          </p:cNvPr>
          <p:cNvPicPr>
            <a:picLocks noChangeAspect="1" noChangeArrowheads="1"/>
          </p:cNvPicPr>
          <p:nvPr/>
        </p:nvPicPr>
        <p:blipFill>
          <a:blip r:embed="rId3"/>
          <a:srcRect/>
          <a:stretch>
            <a:fillRect/>
          </a:stretch>
        </p:blipFill>
        <p:spPr bwMode="auto">
          <a:xfrm>
            <a:off x="8040688" y="4962525"/>
            <a:ext cx="1401762" cy="579438"/>
          </a:xfrm>
          <a:prstGeom prst="rect">
            <a:avLst/>
          </a:prstGeom>
          <a:noFill/>
          <a:ln w="9525">
            <a:noFill/>
            <a:miter lim="800000"/>
            <a:headEnd/>
            <a:tailEnd/>
          </a:ln>
        </p:spPr>
      </p:pic>
      <p:pic>
        <p:nvPicPr>
          <p:cNvPr id="12" name="Picture 6" descr="D:\Aeshen\Images and templates\MSL Image Library\arrow01_04.png">
            <a:extLst>
              <a:ext uri="{FF2B5EF4-FFF2-40B4-BE49-F238E27FC236}">
                <a16:creationId xmlns:a16="http://schemas.microsoft.com/office/drawing/2014/main" id="{C22509D8-89F7-40EA-AF67-F3FC2D1BDC35}"/>
              </a:ext>
            </a:extLst>
          </p:cNvPr>
          <p:cNvPicPr>
            <a:picLocks noChangeAspect="1" noChangeArrowheads="1"/>
          </p:cNvPicPr>
          <p:nvPr/>
        </p:nvPicPr>
        <p:blipFill>
          <a:blip r:embed="rId3"/>
          <a:srcRect/>
          <a:stretch>
            <a:fillRect/>
          </a:stretch>
        </p:blipFill>
        <p:spPr bwMode="auto">
          <a:xfrm>
            <a:off x="8040688" y="5314950"/>
            <a:ext cx="2039937" cy="579438"/>
          </a:xfrm>
          <a:prstGeom prst="rect">
            <a:avLst/>
          </a:prstGeom>
          <a:noFill/>
          <a:ln w="9525">
            <a:noFill/>
            <a:miter lim="800000"/>
            <a:headEnd/>
            <a:tailEnd/>
          </a:ln>
        </p:spPr>
      </p:pic>
      <p:pic>
        <p:nvPicPr>
          <p:cNvPr id="13" name="Picture 6" descr="D:\Aeshen\Images and templates\MSL Image Library\arrow01_04.png">
            <a:extLst>
              <a:ext uri="{FF2B5EF4-FFF2-40B4-BE49-F238E27FC236}">
                <a16:creationId xmlns:a16="http://schemas.microsoft.com/office/drawing/2014/main" id="{AD6D5CF5-F0B1-471D-BFB8-62C5561E5DA3}"/>
              </a:ext>
            </a:extLst>
          </p:cNvPr>
          <p:cNvPicPr>
            <a:picLocks noChangeAspect="1" noChangeArrowheads="1"/>
          </p:cNvPicPr>
          <p:nvPr/>
        </p:nvPicPr>
        <p:blipFill>
          <a:blip r:embed="rId3"/>
          <a:srcRect/>
          <a:stretch>
            <a:fillRect/>
          </a:stretch>
        </p:blipFill>
        <p:spPr bwMode="auto">
          <a:xfrm>
            <a:off x="8040688" y="5664200"/>
            <a:ext cx="2039937" cy="579438"/>
          </a:xfrm>
          <a:prstGeom prst="rect">
            <a:avLst/>
          </a:prstGeom>
          <a:noFill/>
          <a:ln w="9525">
            <a:noFill/>
            <a:miter lim="800000"/>
            <a:headEnd/>
            <a:tailEnd/>
          </a:ln>
        </p:spPr>
      </p:pic>
      <p:sp>
        <p:nvSpPr>
          <p:cNvPr id="14" name="TextBox 21">
            <a:extLst>
              <a:ext uri="{FF2B5EF4-FFF2-40B4-BE49-F238E27FC236}">
                <a16:creationId xmlns:a16="http://schemas.microsoft.com/office/drawing/2014/main" id="{309C49C8-9245-45F5-B18E-777B4F4BA1E3}"/>
              </a:ext>
            </a:extLst>
          </p:cNvPr>
          <p:cNvSpPr txBox="1">
            <a:spLocks noChangeArrowheads="1"/>
          </p:cNvSpPr>
          <p:nvPr/>
        </p:nvSpPr>
        <p:spPr bwMode="auto">
          <a:xfrm>
            <a:off x="4910138" y="3844925"/>
            <a:ext cx="2187575" cy="368300"/>
          </a:xfrm>
          <a:prstGeom prst="rect">
            <a:avLst/>
          </a:prstGeom>
          <a:noFill/>
          <a:ln w="9525">
            <a:noFill/>
            <a:miter lim="800000"/>
            <a:headEnd/>
            <a:tailEnd/>
          </a:ln>
        </p:spPr>
        <p:txBody>
          <a:bodyPr wrap="none">
            <a:spAutoFit/>
          </a:bodyPr>
          <a:lstStyle/>
          <a:p>
            <a:r>
              <a:rPr kumimoji="0" lang="en-US" altLang="zh-TW"/>
              <a:t>WHERE custid IN(1,2)</a:t>
            </a:r>
          </a:p>
        </p:txBody>
      </p:sp>
      <p:sp>
        <p:nvSpPr>
          <p:cNvPr id="15" name="AutoShape 3">
            <a:extLst>
              <a:ext uri="{FF2B5EF4-FFF2-40B4-BE49-F238E27FC236}">
                <a16:creationId xmlns:a16="http://schemas.microsoft.com/office/drawing/2014/main" id="{95199A5A-91DC-41A5-85AB-FA33D3B11DC7}"/>
              </a:ext>
            </a:extLst>
          </p:cNvPr>
          <p:cNvSpPr>
            <a:spLocks noChangeArrowheads="1"/>
          </p:cNvSpPr>
          <p:nvPr/>
        </p:nvSpPr>
        <p:spPr bwMode="auto">
          <a:xfrm>
            <a:off x="1560513" y="1322388"/>
            <a:ext cx="3860800" cy="55562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SELECT orderid, empid, custid</a:t>
            </a:r>
          </a:p>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FROM Sales.Orders;</a:t>
            </a:r>
          </a:p>
        </p:txBody>
      </p:sp>
      <p:sp>
        <p:nvSpPr>
          <p:cNvPr id="16" name="TextBox 17">
            <a:extLst>
              <a:ext uri="{FF2B5EF4-FFF2-40B4-BE49-F238E27FC236}">
                <a16:creationId xmlns:a16="http://schemas.microsoft.com/office/drawing/2014/main" id="{70E7379E-7644-4FB5-B1C6-E1B6BF4095AD}"/>
              </a:ext>
            </a:extLst>
          </p:cNvPr>
          <p:cNvSpPr txBox="1">
            <a:spLocks noChangeArrowheads="1"/>
          </p:cNvSpPr>
          <p:nvPr/>
        </p:nvSpPr>
        <p:spPr bwMode="auto">
          <a:xfrm>
            <a:off x="3092450" y="4545013"/>
            <a:ext cx="1541463" cy="369887"/>
          </a:xfrm>
          <a:prstGeom prst="rect">
            <a:avLst/>
          </a:prstGeom>
          <a:noFill/>
          <a:ln w="9525">
            <a:noFill/>
            <a:miter lim="800000"/>
            <a:headEnd/>
            <a:tailEnd/>
          </a:ln>
        </p:spPr>
        <p:txBody>
          <a:bodyPr wrap="none">
            <a:spAutoFit/>
          </a:bodyPr>
          <a:lstStyle/>
          <a:p>
            <a:r>
              <a:rPr kumimoji="0" lang="en-US" altLang="zh-TW"/>
              <a:t>SELECT output</a:t>
            </a:r>
          </a:p>
        </p:txBody>
      </p:sp>
    </p:spTree>
    <p:extLst>
      <p:ext uri="{BB962C8B-B14F-4D97-AF65-F5344CB8AC3E}">
        <p14:creationId xmlns:p14="http://schemas.microsoft.com/office/powerpoint/2010/main" val="32074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4" grpId="0"/>
      <p:bldP spid="15"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CA414FB-1733-4E5D-9D3B-AB6673FC1999}"/>
              </a:ext>
            </a:extLst>
          </p:cNvPr>
          <p:cNvSpPr>
            <a:spLocks noGrp="1"/>
          </p:cNvSpPr>
          <p:nvPr>
            <p:ph type="body" sz="quarter" idx="12"/>
          </p:nvPr>
        </p:nvSpPr>
        <p:spPr/>
        <p:txBody>
          <a:bodyPr/>
          <a:lstStyle/>
          <a:p>
            <a:r>
              <a:rPr lang="zh-TW" altLang="en-US">
                <a:latin typeface="+mj-ea"/>
                <a:ea typeface="+mj-ea"/>
              </a:rPr>
              <a:t>在彙總函式內使用 </a:t>
            </a:r>
            <a:r>
              <a:rPr lang="en-US" altLang="zh-TW">
                <a:latin typeface="+mj-ea"/>
                <a:ea typeface="+mj-ea"/>
              </a:rPr>
              <a:t>GROUP BY</a:t>
            </a:r>
          </a:p>
        </p:txBody>
      </p:sp>
      <p:sp>
        <p:nvSpPr>
          <p:cNvPr id="3" name="內容版面配置區 2">
            <a:extLst>
              <a:ext uri="{FF2B5EF4-FFF2-40B4-BE49-F238E27FC236}">
                <a16:creationId xmlns:a16="http://schemas.microsoft.com/office/drawing/2014/main" id="{1BD8C959-4F29-4B37-83EA-A5122EECA637}"/>
              </a:ext>
            </a:extLst>
          </p:cNvPr>
          <p:cNvSpPr>
            <a:spLocks noGrp="1"/>
          </p:cNvSpPr>
          <p:nvPr>
            <p:ph idx="4294967295"/>
          </p:nvPr>
        </p:nvSpPr>
        <p:spPr>
          <a:xfrm>
            <a:off x="838200" y="1825625"/>
            <a:ext cx="10515600" cy="4351338"/>
          </a:xfrm>
          <a:prstGeom prst="rect">
            <a:avLst/>
          </a:prstGeom>
        </p:spPr>
        <p:txBody>
          <a:bodyPr/>
          <a:lstStyle/>
          <a:p>
            <a:pPr eaLnBrk="1" hangingPunct="1"/>
            <a:r>
              <a:rPr lang="en-US" altLang="zh-TW" sz="2400">
                <a:latin typeface="+mn-ea"/>
              </a:rPr>
              <a:t>SELECT </a:t>
            </a:r>
            <a:r>
              <a:rPr lang="zh-TW" altLang="en-US" sz="2400">
                <a:latin typeface="+mn-ea"/>
              </a:rPr>
              <a:t>子句中常使用到彙總函數，按組彙總：</a:t>
            </a:r>
            <a:endParaRPr lang="en-US" altLang="zh-TW" sz="2400">
              <a:latin typeface="+mn-ea"/>
            </a:endParaRPr>
          </a:p>
          <a:p>
            <a:pPr eaLnBrk="1" hangingPunct="1"/>
            <a:endParaRPr lang="en-US" altLang="zh-TW" sz="2400">
              <a:latin typeface="+mn-ea"/>
            </a:endParaRPr>
          </a:p>
          <a:p>
            <a:pPr marL="0" indent="0" eaLnBrk="1" hangingPunct="1">
              <a:buNone/>
            </a:pPr>
            <a:endParaRPr lang="en-US" altLang="zh-TW" sz="2400">
              <a:latin typeface="+mn-ea"/>
            </a:endParaRPr>
          </a:p>
          <a:p>
            <a:pPr marL="0" indent="0" eaLnBrk="1" hangingPunct="1">
              <a:buNone/>
            </a:pPr>
            <a:endParaRPr lang="en-US" altLang="zh-TW" sz="2400">
              <a:latin typeface="+mn-ea"/>
            </a:endParaRPr>
          </a:p>
          <a:p>
            <a:pPr eaLnBrk="1" hangingPunct="1"/>
            <a:r>
              <a:rPr lang="zh-TW" altLang="en-US" sz="2400">
                <a:latin typeface="+mn-ea"/>
              </a:rPr>
              <a:t>彙總函數可以使用資料表的欄位，不限定只能在</a:t>
            </a:r>
            <a:r>
              <a:rPr lang="en-US" altLang="zh-TW" sz="2400">
                <a:latin typeface="+mn-ea"/>
              </a:rPr>
              <a:t>Group By</a:t>
            </a:r>
            <a:r>
              <a:rPr lang="zh-TW" altLang="en-US" sz="2400">
                <a:latin typeface="+mn-ea"/>
              </a:rPr>
              <a:t>之中的欄位</a:t>
            </a:r>
          </a:p>
          <a:p>
            <a:pPr eaLnBrk="1" hangingPunct="1"/>
            <a:endParaRPr lang="zh-TW" altLang="en-US" sz="2400">
              <a:latin typeface="+mn-ea"/>
            </a:endParaRPr>
          </a:p>
          <a:p>
            <a:endParaRPr lang="zh-TW" altLang="en-US" sz="2400">
              <a:latin typeface="+mn-ea"/>
            </a:endParaRPr>
          </a:p>
        </p:txBody>
      </p:sp>
      <p:sp>
        <p:nvSpPr>
          <p:cNvPr id="4" name="AutoShape 3">
            <a:extLst>
              <a:ext uri="{FF2B5EF4-FFF2-40B4-BE49-F238E27FC236}">
                <a16:creationId xmlns:a16="http://schemas.microsoft.com/office/drawing/2014/main" id="{B24D1BF3-A93B-4022-89CC-525BDBC4BD42}"/>
              </a:ext>
            </a:extLst>
          </p:cNvPr>
          <p:cNvSpPr>
            <a:spLocks noChangeArrowheads="1"/>
          </p:cNvSpPr>
          <p:nvPr/>
        </p:nvSpPr>
        <p:spPr bwMode="auto">
          <a:xfrm>
            <a:off x="1127448" y="4190862"/>
            <a:ext cx="7062787" cy="958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productid, MAX(</a:t>
            </a:r>
            <a:r>
              <a:rPr kumimoji="0" lang="en-US" sz="2000" b="1">
                <a:solidFill>
                  <a:srgbClr val="FF0000"/>
                </a:solidFill>
                <a:latin typeface="Lucida Sans Typewriter" pitchFamily="49" charset="0"/>
                <a:ea typeface="+mn-ea"/>
              </a:rPr>
              <a:t>qty</a:t>
            </a:r>
            <a:r>
              <a:rPr kumimoji="0" lang="en-US" sz="2000">
                <a:latin typeface="Lucida Sans Typewriter" pitchFamily="49" charset="0"/>
                <a:ea typeface="+mn-ea"/>
              </a:rPr>
              <a:t>) AS largest_order</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Sales.OrderDetails</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GROUP BY productid;</a:t>
            </a:r>
          </a:p>
        </p:txBody>
      </p:sp>
      <p:sp>
        <p:nvSpPr>
          <p:cNvPr id="5" name="AutoShape 3">
            <a:extLst>
              <a:ext uri="{FF2B5EF4-FFF2-40B4-BE49-F238E27FC236}">
                <a16:creationId xmlns:a16="http://schemas.microsoft.com/office/drawing/2014/main" id="{2D42D640-1154-4947-9F0F-815A963941E5}"/>
              </a:ext>
            </a:extLst>
          </p:cNvPr>
          <p:cNvSpPr>
            <a:spLocks noChangeArrowheads="1"/>
          </p:cNvSpPr>
          <p:nvPr/>
        </p:nvSpPr>
        <p:spPr bwMode="auto">
          <a:xfrm>
            <a:off x="1127448" y="2295268"/>
            <a:ext cx="7062787" cy="9588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a:t>
            </a:r>
            <a:r>
              <a:rPr kumimoji="0" lang="en-US" sz="2000">
                <a:solidFill>
                  <a:srgbClr val="FF0000"/>
                </a:solidFill>
                <a:latin typeface="Lucida Sans Typewriter" pitchFamily="49" charset="0"/>
                <a:ea typeface="+mn-ea"/>
              </a:rPr>
              <a:t>custid</a:t>
            </a:r>
            <a:r>
              <a:rPr kumimoji="0" lang="en-US" sz="2000">
                <a:latin typeface="Lucida Sans Typewriter" pitchFamily="49" charset="0"/>
                <a:ea typeface="+mn-ea"/>
              </a:rPr>
              <a:t>, </a:t>
            </a:r>
            <a:r>
              <a:rPr kumimoji="0" lang="en-US" sz="2000">
                <a:solidFill>
                  <a:srgbClr val="FF0000"/>
                </a:solidFill>
                <a:latin typeface="Lucida Sans Typewriter" pitchFamily="49" charset="0"/>
                <a:ea typeface="+mn-ea"/>
              </a:rPr>
              <a:t>COUNT(*) AS cnt</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Sales.Orders</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GROUP BY </a:t>
            </a:r>
            <a:r>
              <a:rPr kumimoji="0" lang="en-US" sz="2000">
                <a:solidFill>
                  <a:srgbClr val="FF0000"/>
                </a:solidFill>
                <a:latin typeface="Lucida Sans Typewriter" pitchFamily="49" charset="0"/>
                <a:ea typeface="+mn-ea"/>
              </a:rPr>
              <a:t>custid</a:t>
            </a:r>
            <a:r>
              <a:rPr kumimoji="0" lang="en-US" sz="2000">
                <a:latin typeface="Lucida Sans Typewriter" pitchFamily="49" charset="0"/>
                <a:ea typeface="+mn-ea"/>
              </a:rPr>
              <a:t>;</a:t>
            </a:r>
          </a:p>
        </p:txBody>
      </p:sp>
    </p:spTree>
    <p:extLst>
      <p:ext uri="{BB962C8B-B14F-4D97-AF65-F5344CB8AC3E}">
        <p14:creationId xmlns:p14="http://schemas.microsoft.com/office/powerpoint/2010/main" val="1928325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9F3D23D-FD1E-4F6F-86A3-57267A3AD81A}"/>
              </a:ext>
            </a:extLst>
          </p:cNvPr>
          <p:cNvSpPr>
            <a:spLocks noGrp="1"/>
          </p:cNvSpPr>
          <p:nvPr>
            <p:ph type="body" sz="quarter" idx="12"/>
          </p:nvPr>
        </p:nvSpPr>
        <p:spPr/>
        <p:txBody>
          <a:bodyPr/>
          <a:lstStyle/>
          <a:p>
            <a:r>
              <a:rPr lang="en-US" altLang="zh-TW" sz="3600">
                <a:latin typeface="+mj-ea"/>
                <a:ea typeface="+mj-ea"/>
              </a:rPr>
              <a:t>Filtering Grouped Data Using the HAVING Clause</a:t>
            </a:r>
            <a:endParaRPr lang="zh-TW" altLang="en-US" sz="3600"/>
          </a:p>
        </p:txBody>
      </p:sp>
      <p:sp>
        <p:nvSpPr>
          <p:cNvPr id="3" name="內容版面配置區 2">
            <a:extLst>
              <a:ext uri="{FF2B5EF4-FFF2-40B4-BE49-F238E27FC236}">
                <a16:creationId xmlns:a16="http://schemas.microsoft.com/office/drawing/2014/main" id="{2A1DBDCF-CB0B-4A9C-A312-6A837864DB87}"/>
              </a:ext>
            </a:extLst>
          </p:cNvPr>
          <p:cNvSpPr>
            <a:spLocks noGrp="1"/>
          </p:cNvSpPr>
          <p:nvPr>
            <p:ph idx="4294967295"/>
          </p:nvPr>
        </p:nvSpPr>
        <p:spPr>
          <a:xfrm>
            <a:off x="838200" y="1825625"/>
            <a:ext cx="10515600" cy="4351338"/>
          </a:xfrm>
          <a:prstGeom prst="rect">
            <a:avLst/>
          </a:prstGeom>
        </p:spPr>
        <p:txBody>
          <a:bodyPr/>
          <a:lstStyle/>
          <a:p>
            <a:pPr eaLnBrk="1" hangingPunct="1"/>
            <a:r>
              <a:rPr lang="zh-TW" altLang="en-US" sz="2400">
                <a:latin typeface="+mn-ea"/>
              </a:rPr>
              <a:t>要過濾</a:t>
            </a:r>
            <a:r>
              <a:rPr lang="en-US" altLang="zh-TW" sz="2400">
                <a:latin typeface="+mn-ea"/>
              </a:rPr>
              <a:t>Group</a:t>
            </a:r>
            <a:r>
              <a:rPr lang="zh-TW" altLang="en-US" sz="2400">
                <a:latin typeface="+mn-ea"/>
              </a:rPr>
              <a:t>的資料，請使用</a:t>
            </a:r>
            <a:r>
              <a:rPr lang="en-US" altLang="zh-TW" sz="2400">
                <a:latin typeface="+mn-ea"/>
              </a:rPr>
              <a:t>Having</a:t>
            </a:r>
          </a:p>
          <a:p>
            <a:pPr eaLnBrk="1" hangingPunct="1"/>
            <a:endParaRPr lang="en-US" altLang="zh-TW" sz="2400">
              <a:latin typeface="+mn-ea"/>
            </a:endParaRPr>
          </a:p>
          <a:p>
            <a:pPr eaLnBrk="1" hangingPunct="1"/>
            <a:endParaRPr lang="en-US" altLang="zh-TW" sz="2400">
              <a:latin typeface="+mn-ea"/>
            </a:endParaRPr>
          </a:p>
          <a:p>
            <a:pPr eaLnBrk="1" hangingPunct="1"/>
            <a:endParaRPr lang="en-US" altLang="zh-TW" sz="2400">
              <a:latin typeface="+mn-ea"/>
            </a:endParaRPr>
          </a:p>
          <a:p>
            <a:endParaRPr lang="zh-TW" altLang="en-US" sz="2400">
              <a:latin typeface="+mn-ea"/>
            </a:endParaRPr>
          </a:p>
        </p:txBody>
      </p:sp>
      <p:sp>
        <p:nvSpPr>
          <p:cNvPr id="4" name="AutoShape 3">
            <a:extLst>
              <a:ext uri="{FF2B5EF4-FFF2-40B4-BE49-F238E27FC236}">
                <a16:creationId xmlns:a16="http://schemas.microsoft.com/office/drawing/2014/main" id="{8BDF3C24-EB15-439A-B7AA-06B83E8A37B3}"/>
              </a:ext>
            </a:extLst>
          </p:cNvPr>
          <p:cNvSpPr>
            <a:spLocks noChangeArrowheads="1"/>
          </p:cNvSpPr>
          <p:nvPr/>
        </p:nvSpPr>
        <p:spPr bwMode="auto">
          <a:xfrm>
            <a:off x="1185863" y="2393950"/>
            <a:ext cx="6256337" cy="130492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SELECT custid, COUNT(*) AS count_orders</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FROM Sales.Orders</a:t>
            </a:r>
          </a:p>
          <a:p>
            <a:pPr defTabSz="457200" fontAlgn="auto">
              <a:lnSpc>
                <a:spcPct val="90000"/>
              </a:lnSpc>
              <a:spcBef>
                <a:spcPts val="0"/>
              </a:spcBef>
              <a:spcAft>
                <a:spcPts val="0"/>
              </a:spcAft>
              <a:tabLst>
                <a:tab pos="457200" algn="l"/>
              </a:tabLst>
              <a:defRPr/>
            </a:pPr>
            <a:r>
              <a:rPr kumimoji="0" lang="en-US" sz="2000">
                <a:latin typeface="Lucida Sans Typewriter" pitchFamily="49" charset="0"/>
                <a:ea typeface="+mn-ea"/>
              </a:rPr>
              <a:t>GROUP BY custid</a:t>
            </a:r>
          </a:p>
          <a:p>
            <a:pPr defTabSz="457200" fontAlgn="auto">
              <a:lnSpc>
                <a:spcPct val="90000"/>
              </a:lnSpc>
              <a:spcBef>
                <a:spcPts val="0"/>
              </a:spcBef>
              <a:spcAft>
                <a:spcPts val="0"/>
              </a:spcAft>
              <a:tabLst>
                <a:tab pos="457200" algn="l"/>
              </a:tabLst>
              <a:defRPr/>
            </a:pPr>
            <a:r>
              <a:rPr kumimoji="0" lang="en-US" sz="2400" b="1">
                <a:solidFill>
                  <a:srgbClr val="FF0000"/>
                </a:solidFill>
                <a:latin typeface="Lucida Sans Typewriter" pitchFamily="49" charset="0"/>
                <a:ea typeface="+mn-ea"/>
              </a:rPr>
              <a:t>HAVING COUNT(*) &gt; 10;</a:t>
            </a:r>
          </a:p>
        </p:txBody>
      </p:sp>
    </p:spTree>
    <p:extLst>
      <p:ext uri="{BB962C8B-B14F-4D97-AF65-F5344CB8AC3E}">
        <p14:creationId xmlns:p14="http://schemas.microsoft.com/office/powerpoint/2010/main" val="3188694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22A5934-1AC8-4CC0-B290-56E59043E640}"/>
              </a:ext>
            </a:extLst>
          </p:cNvPr>
          <p:cNvSpPr>
            <a:spLocks noGrp="1"/>
          </p:cNvSpPr>
          <p:nvPr>
            <p:ph type="body" sz="quarter" idx="12"/>
          </p:nvPr>
        </p:nvSpPr>
        <p:spPr/>
        <p:txBody>
          <a:bodyPr/>
          <a:lstStyle/>
          <a:p>
            <a:r>
              <a:rPr lang="en-US" altLang="zh-TW">
                <a:latin typeface="+mj-ea"/>
                <a:ea typeface="+mj-ea"/>
              </a:rPr>
              <a:t>Compare HAVING to WHERE</a:t>
            </a:r>
            <a:endParaRPr lang="zh-TW" altLang="en-US"/>
          </a:p>
        </p:txBody>
      </p:sp>
      <p:sp>
        <p:nvSpPr>
          <p:cNvPr id="3" name="內容版面配置區 2">
            <a:extLst>
              <a:ext uri="{FF2B5EF4-FFF2-40B4-BE49-F238E27FC236}">
                <a16:creationId xmlns:a16="http://schemas.microsoft.com/office/drawing/2014/main" id="{D4405845-4923-46C2-9CF1-39D1ACB85C62}"/>
              </a:ext>
            </a:extLst>
          </p:cNvPr>
          <p:cNvSpPr>
            <a:spLocks noGrp="1"/>
          </p:cNvSpPr>
          <p:nvPr>
            <p:ph idx="4294967295"/>
          </p:nvPr>
        </p:nvSpPr>
        <p:spPr>
          <a:xfrm>
            <a:off x="838200" y="1825625"/>
            <a:ext cx="10515600" cy="4351338"/>
          </a:xfrm>
          <a:prstGeom prst="rect">
            <a:avLst/>
          </a:prstGeom>
        </p:spPr>
        <p:txBody>
          <a:bodyPr/>
          <a:lstStyle/>
          <a:p>
            <a:r>
              <a:rPr lang="en-US" altLang="zh-TW" sz="2400"/>
              <a:t>WHERE</a:t>
            </a:r>
            <a:r>
              <a:rPr lang="zh-TW" altLang="en-US" sz="2400"/>
              <a:t> 在</a:t>
            </a:r>
            <a:r>
              <a:rPr lang="zh-TW" altLang="en-US" sz="2400">
                <a:solidFill>
                  <a:srgbClr val="FF0000"/>
                </a:solidFill>
              </a:rPr>
              <a:t>分組建立之前</a:t>
            </a:r>
            <a:r>
              <a:rPr lang="zh-TW" altLang="en-US" sz="2400"/>
              <a:t>過濾資料</a:t>
            </a:r>
            <a:endParaRPr lang="en-US" altLang="zh-TW" sz="2400"/>
          </a:p>
          <a:p>
            <a:pPr lvl="1"/>
            <a:r>
              <a:rPr lang="zh-TW" altLang="en-US" sz="2000"/>
              <a:t>控制將哪些資料進行分組</a:t>
            </a:r>
            <a:endParaRPr lang="en-US" altLang="zh-TW" sz="2000"/>
          </a:p>
          <a:p>
            <a:r>
              <a:rPr lang="en-US" altLang="zh-TW" sz="2400"/>
              <a:t>HAVING </a:t>
            </a:r>
            <a:r>
              <a:rPr lang="zh-TW" altLang="en-US" sz="2400"/>
              <a:t>過濾</a:t>
            </a:r>
            <a:r>
              <a:rPr lang="zh-TW" altLang="en-US" sz="2400">
                <a:solidFill>
                  <a:srgbClr val="FF0000"/>
                </a:solidFill>
              </a:rPr>
              <a:t>分組後</a:t>
            </a:r>
            <a:r>
              <a:rPr lang="zh-TW" altLang="en-US" sz="2400"/>
              <a:t>的資料</a:t>
            </a:r>
            <a:endParaRPr lang="en-US" altLang="zh-TW" sz="2400"/>
          </a:p>
          <a:p>
            <a:pPr lvl="1"/>
            <a:r>
              <a:rPr lang="zh-TW" altLang="en-US" sz="2000"/>
              <a:t>控制哪些組要進入下一個邏輯階段</a:t>
            </a:r>
            <a:endParaRPr lang="en-US" altLang="zh-TW" sz="2000"/>
          </a:p>
        </p:txBody>
      </p:sp>
    </p:spTree>
    <p:extLst>
      <p:ext uri="{BB962C8B-B14F-4D97-AF65-F5344CB8AC3E}">
        <p14:creationId xmlns:p14="http://schemas.microsoft.com/office/powerpoint/2010/main" val="4066138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22A5934-1AC8-4CC0-B290-56E59043E640}"/>
              </a:ext>
            </a:extLst>
          </p:cNvPr>
          <p:cNvSpPr>
            <a:spLocks noGrp="1"/>
          </p:cNvSpPr>
          <p:nvPr>
            <p:ph type="body" sz="quarter" idx="12"/>
          </p:nvPr>
        </p:nvSpPr>
        <p:spPr/>
        <p:txBody>
          <a:bodyPr/>
          <a:lstStyle/>
          <a:p>
            <a:r>
              <a:rPr lang="en-US" altLang="zh-TW">
                <a:latin typeface="+mj-ea"/>
                <a:ea typeface="+mj-ea"/>
              </a:rPr>
              <a:t>Compare HAVING to WHERE</a:t>
            </a:r>
            <a:endParaRPr lang="zh-TW" altLang="en-US"/>
          </a:p>
        </p:txBody>
      </p:sp>
      <p:sp>
        <p:nvSpPr>
          <p:cNvPr id="3" name="內容版面配置區 2">
            <a:extLst>
              <a:ext uri="{FF2B5EF4-FFF2-40B4-BE49-F238E27FC236}">
                <a16:creationId xmlns:a16="http://schemas.microsoft.com/office/drawing/2014/main" id="{D4405845-4923-46C2-9CF1-39D1ACB85C62}"/>
              </a:ext>
            </a:extLst>
          </p:cNvPr>
          <p:cNvSpPr>
            <a:spLocks noGrp="1"/>
          </p:cNvSpPr>
          <p:nvPr>
            <p:ph idx="4294967295"/>
          </p:nvPr>
        </p:nvSpPr>
        <p:spPr>
          <a:xfrm>
            <a:off x="838200" y="1825625"/>
            <a:ext cx="10515600" cy="4351338"/>
          </a:xfrm>
          <a:prstGeom prst="rect">
            <a:avLst/>
          </a:prstGeom>
        </p:spPr>
        <p:txBody>
          <a:bodyPr/>
          <a:lstStyle/>
          <a:p>
            <a:r>
              <a:rPr lang="zh-TW" altLang="en-US" sz="2400"/>
              <a:t>在 </a:t>
            </a:r>
            <a:r>
              <a:rPr lang="en-US" altLang="zh-TW" sz="2400"/>
              <a:t>HAVING</a:t>
            </a:r>
            <a:r>
              <a:rPr lang="zh-TW" altLang="en-US" sz="2400"/>
              <a:t> 子句中使用 </a:t>
            </a:r>
            <a:r>
              <a:rPr lang="en-US" altLang="zh-TW" sz="2400"/>
              <a:t>COUNT(</a:t>
            </a:r>
            <a:r>
              <a:rPr lang="zh-TW" altLang="en-US" sz="2400"/>
              <a:t>*</a:t>
            </a:r>
            <a:r>
              <a:rPr lang="en-US" altLang="zh-TW" sz="2400"/>
              <a:t>)</a:t>
            </a:r>
            <a:r>
              <a:rPr lang="zh-TW" altLang="en-US" sz="2400"/>
              <a:t> 能有助於解決常見的商業邏輯</a:t>
            </a:r>
            <a:r>
              <a:rPr lang="en-US" altLang="zh-TW" sz="2400"/>
              <a:t>:</a:t>
            </a:r>
          </a:p>
          <a:p>
            <a:pPr lvl="1"/>
            <a:r>
              <a:rPr lang="zh-TW" altLang="en-US" sz="2000"/>
              <a:t>顯示訂單數量超過一筆的客戶</a:t>
            </a:r>
            <a:endParaRPr lang="en-US" altLang="zh-TW" sz="2000"/>
          </a:p>
          <a:p>
            <a:pPr lvl="1"/>
            <a:endParaRPr lang="en-US" altLang="zh-TW" sz="2000"/>
          </a:p>
          <a:p>
            <a:pPr lvl="1"/>
            <a:endParaRPr lang="en-US" altLang="zh-TW" sz="2000"/>
          </a:p>
          <a:p>
            <a:pPr lvl="1"/>
            <a:endParaRPr lang="en-US" altLang="zh-TW" sz="2000"/>
          </a:p>
          <a:p>
            <a:pPr lvl="1"/>
            <a:endParaRPr lang="en-US" altLang="zh-TW" sz="2000"/>
          </a:p>
          <a:p>
            <a:pPr lvl="1"/>
            <a:endParaRPr lang="en-US" altLang="zh-TW" sz="2000"/>
          </a:p>
          <a:p>
            <a:pPr lvl="1"/>
            <a:r>
              <a:rPr lang="zh-TW" altLang="en-US" sz="2000"/>
              <a:t>顯示出現在 </a:t>
            </a:r>
            <a:r>
              <a:rPr lang="en-US" altLang="zh-TW" sz="2000"/>
              <a:t>10</a:t>
            </a:r>
            <a:r>
              <a:rPr lang="zh-TW" altLang="en-US" sz="2000"/>
              <a:t> 筆訂單</a:t>
            </a:r>
            <a:r>
              <a:rPr lang="en-US" altLang="zh-TW" sz="2000"/>
              <a:t>(</a:t>
            </a:r>
            <a:r>
              <a:rPr lang="zh-TW" altLang="en-US" sz="2000"/>
              <a:t>含</a:t>
            </a:r>
            <a:r>
              <a:rPr lang="en-US" altLang="zh-TW" sz="2000"/>
              <a:t>)</a:t>
            </a:r>
            <a:r>
              <a:rPr lang="zh-TW" altLang="en-US" sz="2000"/>
              <a:t>以上的商品</a:t>
            </a:r>
            <a:endParaRPr lang="en-US" altLang="zh-TW" sz="2000"/>
          </a:p>
          <a:p>
            <a:pPr lvl="1"/>
            <a:endParaRPr lang="en-US" altLang="zh-TW" sz="2400"/>
          </a:p>
          <a:p>
            <a:pPr marL="0" indent="0">
              <a:buNone/>
            </a:pPr>
            <a:endParaRPr lang="en-US" altLang="zh-TW" sz="2400"/>
          </a:p>
          <a:p>
            <a:endParaRPr lang="en-US" altLang="zh-TW" sz="2400"/>
          </a:p>
        </p:txBody>
      </p:sp>
      <p:sp>
        <p:nvSpPr>
          <p:cNvPr id="6" name="AutoShape 3">
            <a:extLst>
              <a:ext uri="{FF2B5EF4-FFF2-40B4-BE49-F238E27FC236}">
                <a16:creationId xmlns:a16="http://schemas.microsoft.com/office/drawing/2014/main" id="{6DAC3108-6275-4E05-B8F5-0BD829902DCE}"/>
              </a:ext>
            </a:extLst>
          </p:cNvPr>
          <p:cNvSpPr>
            <a:spLocks noChangeArrowheads="1"/>
          </p:cNvSpPr>
          <p:nvPr/>
        </p:nvSpPr>
        <p:spPr bwMode="auto">
          <a:xfrm>
            <a:off x="2402082" y="2772782"/>
            <a:ext cx="7062787" cy="124618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SELECT c.custid, COUNT(*) AS cnt</a:t>
            </a:r>
          </a:p>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FROM Sales.Customers AS c </a:t>
            </a:r>
          </a:p>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	JOIN Sales.Orders AS o ON c.custid = o.custid</a:t>
            </a:r>
          </a:p>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GROUP BY c.custid</a:t>
            </a:r>
          </a:p>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HAVING COUNT(*) &gt; 1;</a:t>
            </a:r>
          </a:p>
        </p:txBody>
      </p:sp>
      <p:sp>
        <p:nvSpPr>
          <p:cNvPr id="7" name="AutoShape 3">
            <a:extLst>
              <a:ext uri="{FF2B5EF4-FFF2-40B4-BE49-F238E27FC236}">
                <a16:creationId xmlns:a16="http://schemas.microsoft.com/office/drawing/2014/main" id="{684EE16A-D2F1-41E2-8DE2-AC4C585605E5}"/>
              </a:ext>
            </a:extLst>
          </p:cNvPr>
          <p:cNvSpPr>
            <a:spLocks noChangeArrowheads="1"/>
          </p:cNvSpPr>
          <p:nvPr/>
        </p:nvSpPr>
        <p:spPr bwMode="auto">
          <a:xfrm>
            <a:off x="2402082" y="4701505"/>
            <a:ext cx="7062787" cy="1247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SELECT p.productid, COUNT(*) AS cnt</a:t>
            </a:r>
          </a:p>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FROM Production.Products AS p JOIN Sales.OrderDetails AS od ON p.productid = od.productid</a:t>
            </a:r>
          </a:p>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GROUP BY p.productid</a:t>
            </a:r>
          </a:p>
          <a:p>
            <a:pPr defTabSz="457200" fontAlgn="auto">
              <a:lnSpc>
                <a:spcPct val="90000"/>
              </a:lnSpc>
              <a:spcBef>
                <a:spcPts val="0"/>
              </a:spcBef>
              <a:spcAft>
                <a:spcPts val="0"/>
              </a:spcAft>
              <a:tabLst>
                <a:tab pos="457200" algn="l"/>
              </a:tabLst>
              <a:defRPr/>
            </a:pPr>
            <a:r>
              <a:rPr kumimoji="0" lang="en-US" sz="1600">
                <a:latin typeface="Lucida Sans Typewriter" pitchFamily="49" charset="0"/>
                <a:ea typeface="+mn-ea"/>
              </a:rPr>
              <a:t>HAVING COUNT(*) &gt;= 10;</a:t>
            </a:r>
          </a:p>
        </p:txBody>
      </p:sp>
    </p:spTree>
    <p:extLst>
      <p:ext uri="{BB962C8B-B14F-4D97-AF65-F5344CB8AC3E}">
        <p14:creationId xmlns:p14="http://schemas.microsoft.com/office/powerpoint/2010/main" val="216429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zh-TW" altLang="en-US"/>
              <a:t>資料庫基礎知識</a:t>
            </a:r>
          </a:p>
        </p:txBody>
      </p:sp>
      <p:grpSp>
        <p:nvGrpSpPr>
          <p:cNvPr id="17" name="组合 16"/>
          <p:cNvGrpSpPr/>
          <p:nvPr/>
        </p:nvGrpSpPr>
        <p:grpSpPr>
          <a:xfrm>
            <a:off x="1081830" y="1930723"/>
            <a:ext cx="974725" cy="1009650"/>
            <a:chOff x="1138982" y="2290763"/>
            <a:chExt cx="974725" cy="1009650"/>
          </a:xfrm>
        </p:grpSpPr>
        <p:sp>
          <p:nvSpPr>
            <p:cNvPr id="4" name="MH_Other_1"/>
            <p:cNvSpPr/>
            <p:nvPr>
              <p:custDataLst>
                <p:tags r:id="rId4"/>
              </p:custDataLst>
            </p:nvPr>
          </p:nvSpPr>
          <p:spPr>
            <a:xfrm>
              <a:off x="1273919" y="2430463"/>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MH_Other_2"/>
            <p:cNvSpPr/>
            <p:nvPr>
              <p:custDataLst>
                <p:tags r:id="rId5"/>
              </p:custDataLst>
            </p:nvPr>
          </p:nvSpPr>
          <p:spPr>
            <a:xfrm>
              <a:off x="1138982" y="229076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5"/>
            <p:cNvSpPr>
              <a:spLocks/>
            </p:cNvSpPr>
            <p:nvPr>
              <p:custDataLst>
                <p:tags r:id="rId6"/>
              </p:custDataLst>
            </p:nvPr>
          </p:nvSpPr>
          <p:spPr bwMode="auto">
            <a:xfrm>
              <a:off x="1421557" y="260032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6" name="组合 15"/>
          <p:cNvGrpSpPr/>
          <p:nvPr/>
        </p:nvGrpSpPr>
        <p:grpSpPr>
          <a:xfrm>
            <a:off x="1081830" y="3293344"/>
            <a:ext cx="974725" cy="1009650"/>
            <a:chOff x="1138982" y="4435574"/>
            <a:chExt cx="974725" cy="1009650"/>
          </a:xfrm>
        </p:grpSpPr>
        <p:sp>
          <p:nvSpPr>
            <p:cNvPr id="8" name="MH_Other_3"/>
            <p:cNvSpPr/>
            <p:nvPr>
              <p:custDataLst>
                <p:tags r:id="rId1"/>
              </p:custDataLst>
            </p:nvPr>
          </p:nvSpPr>
          <p:spPr>
            <a:xfrm>
              <a:off x="1273919" y="4575274"/>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 name="MH_Other_4"/>
            <p:cNvSpPr/>
            <p:nvPr>
              <p:custDataLst>
                <p:tags r:id="rId2"/>
              </p:custDataLst>
            </p:nvPr>
          </p:nvSpPr>
          <p:spPr>
            <a:xfrm>
              <a:off x="1138982" y="443557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a:spLocks noChangeAspect="1"/>
            </p:cNvSpPr>
            <p:nvPr>
              <p:custDataLst>
                <p:tags r:id="rId3"/>
              </p:custDataLst>
            </p:nvPr>
          </p:nvSpPr>
          <p:spPr bwMode="auto">
            <a:xfrm>
              <a:off x="1439020" y="4743549"/>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18" name="文本框 17"/>
          <p:cNvSpPr txBox="1"/>
          <p:nvPr/>
        </p:nvSpPr>
        <p:spPr>
          <a:xfrm>
            <a:off x="2234900" y="1844824"/>
            <a:ext cx="5013228" cy="461665"/>
          </a:xfrm>
          <a:prstGeom prst="rect">
            <a:avLst/>
          </a:prstGeom>
          <a:noFill/>
        </p:spPr>
        <p:txBody>
          <a:bodyPr wrap="square" rtlCol="0">
            <a:spAutoFit/>
          </a:bodyPr>
          <a:lstStyle/>
          <a:p>
            <a:r>
              <a:rPr lang="zh-TW" altLang="en-US" sz="2400">
                <a:latin typeface="微软雅黑" panose="020B0503020204020204" pitchFamily="34" charset="-122"/>
                <a:ea typeface="微软雅黑" panose="020B0503020204020204" pitchFamily="34" charset="-122"/>
              </a:rPr>
              <a:t>每張表都會有一個唯一識別</a:t>
            </a:r>
            <a:r>
              <a:rPr lang="en-US" altLang="zh-TW" sz="2400">
                <a:latin typeface="微软雅黑" panose="020B0503020204020204" pitchFamily="34" charset="-122"/>
                <a:ea typeface="微软雅黑" panose="020B0503020204020204" pitchFamily="34" charset="-122"/>
              </a:rPr>
              <a:t>(</a:t>
            </a:r>
            <a:r>
              <a:rPr lang="zh-TW" altLang="en-US" sz="2400">
                <a:latin typeface="微软雅黑" panose="020B0503020204020204" pitchFamily="34" charset="-122"/>
                <a:ea typeface="微软雅黑" panose="020B0503020204020204" pitchFamily="34" charset="-122"/>
              </a:rPr>
              <a:t>主鍵</a:t>
            </a:r>
            <a:r>
              <a:rPr lang="en-US" altLang="zh-TW"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p:txBody>
      </p:sp>
      <p:sp>
        <p:nvSpPr>
          <p:cNvPr id="19" name="矩形 18"/>
          <p:cNvSpPr/>
          <p:nvPr/>
        </p:nvSpPr>
        <p:spPr>
          <a:xfrm>
            <a:off x="2204193" y="2294263"/>
            <a:ext cx="9127380" cy="727443"/>
          </a:xfrm>
          <a:prstGeom prst="rect">
            <a:avLst/>
          </a:prstGeom>
        </p:spPr>
        <p:txBody>
          <a:bodyPr wrap="square">
            <a:spAutoFit/>
          </a:bodyPr>
          <a:lstStyle/>
          <a:p>
            <a:pPr>
              <a:lnSpc>
                <a:spcPct val="120000"/>
              </a:lnSpc>
            </a:pPr>
            <a:r>
              <a:rPr lang="zh-TW" altLang="en-US">
                <a:latin typeface="华文细黑" panose="02010600040101010101" pitchFamily="2" charset="-122"/>
                <a:ea typeface="华文细黑" panose="02010600040101010101" pitchFamily="2" charset="-122"/>
              </a:rPr>
              <a:t>也就是</a:t>
            </a:r>
            <a:r>
              <a:rPr lang="en-US" altLang="zh-TW">
                <a:latin typeface="华文细黑" panose="02010600040101010101" pitchFamily="2" charset="-122"/>
                <a:ea typeface="华文细黑" panose="02010600040101010101" pitchFamily="2" charset="-122"/>
              </a:rPr>
              <a:t>ID</a:t>
            </a:r>
            <a:r>
              <a:rPr lang="zh-TW" altLang="en-US">
                <a:latin typeface="华文细黑" panose="02010600040101010101" pitchFamily="2" charset="-122"/>
                <a:ea typeface="华文细黑" panose="02010600040101010101" pitchFamily="2" charset="-122"/>
              </a:rPr>
              <a:t>。</a:t>
            </a:r>
            <a:r>
              <a:rPr lang="en-US" altLang="zh-TW">
                <a:latin typeface="华文细黑" panose="02010600040101010101" pitchFamily="2" charset="-122"/>
                <a:ea typeface="华文细黑" panose="02010600040101010101" pitchFamily="2" charset="-122"/>
              </a:rPr>
              <a:t>ID</a:t>
            </a:r>
            <a:r>
              <a:rPr lang="zh-TW" altLang="en-US">
                <a:latin typeface="华文细黑" panose="02010600040101010101" pitchFamily="2" charset="-122"/>
                <a:ea typeface="华文细黑" panose="02010600040101010101" pitchFamily="2" charset="-122"/>
              </a:rPr>
              <a:t>是資料庫中重要的概念，叫做唯一識別碼／主鍵，用來表示資料的唯一性。就相當於我們的身分證字號、學號</a:t>
            </a:r>
            <a:endParaRPr lang="zh-CN" altLang="en-US">
              <a:latin typeface="华文细黑" panose="02010600040101010101" pitchFamily="2" charset="-122"/>
              <a:ea typeface="华文细黑" panose="02010600040101010101" pitchFamily="2" charset="-122"/>
            </a:endParaRPr>
          </a:p>
        </p:txBody>
      </p:sp>
      <p:sp>
        <p:nvSpPr>
          <p:cNvPr id="22" name="文本框 21"/>
          <p:cNvSpPr txBox="1"/>
          <p:nvPr/>
        </p:nvSpPr>
        <p:spPr>
          <a:xfrm>
            <a:off x="2234900" y="3212976"/>
            <a:ext cx="3213027" cy="461665"/>
          </a:xfrm>
          <a:prstGeom prst="rect">
            <a:avLst/>
          </a:prstGeom>
          <a:noFill/>
        </p:spPr>
        <p:txBody>
          <a:bodyPr wrap="square" rtlCol="0">
            <a:spAutoFit/>
          </a:bodyPr>
          <a:lstStyle/>
          <a:p>
            <a:r>
              <a:rPr lang="zh-TW" altLang="en-US" sz="2400">
                <a:latin typeface="微软雅黑" panose="020B0503020204020204" pitchFamily="34" charset="-122"/>
                <a:ea typeface="微软雅黑" panose="020B0503020204020204" pitchFamily="34" charset="-122"/>
              </a:rPr>
              <a:t>資料庫是表的集合</a:t>
            </a:r>
            <a:endParaRPr lang="zh-CN" altLang="en-US" sz="2400">
              <a:latin typeface="微软雅黑" panose="020B0503020204020204" pitchFamily="34" charset="-122"/>
              <a:ea typeface="微软雅黑" panose="020B0503020204020204" pitchFamily="34" charset="-122"/>
            </a:endParaRPr>
          </a:p>
        </p:txBody>
      </p:sp>
      <p:pic>
        <p:nvPicPr>
          <p:cNvPr id="10" name="圖片 9">
            <a:extLst>
              <a:ext uri="{FF2B5EF4-FFF2-40B4-BE49-F238E27FC236}">
                <a16:creationId xmlns:a16="http://schemas.microsoft.com/office/drawing/2014/main" id="{DD29A005-557C-45CA-B4E6-BF91F9C44CD8}"/>
              </a:ext>
            </a:extLst>
          </p:cNvPr>
          <p:cNvPicPr>
            <a:picLocks noChangeAspect="1"/>
          </p:cNvPicPr>
          <p:nvPr/>
        </p:nvPicPr>
        <p:blipFill>
          <a:blip r:embed="rId9"/>
          <a:stretch>
            <a:fillRect/>
          </a:stretch>
        </p:blipFill>
        <p:spPr>
          <a:xfrm>
            <a:off x="3393333" y="3712781"/>
            <a:ext cx="7581900" cy="2495550"/>
          </a:xfrm>
          <a:prstGeom prst="rect">
            <a:avLst/>
          </a:prstGeom>
        </p:spPr>
      </p:pic>
    </p:spTree>
    <p:extLst>
      <p:ext uri="{BB962C8B-B14F-4D97-AF65-F5344CB8AC3E}">
        <p14:creationId xmlns:p14="http://schemas.microsoft.com/office/powerpoint/2010/main" val="2646511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78C2EFF1-7D93-4F86-A71C-4DCD50BF1110}"/>
              </a:ext>
            </a:extLst>
          </p:cNvPr>
          <p:cNvSpPr>
            <a:spLocks noGrp="1"/>
          </p:cNvSpPr>
          <p:nvPr>
            <p:ph type="body" sz="quarter" idx="12"/>
          </p:nvPr>
        </p:nvSpPr>
        <p:spPr/>
        <p:txBody>
          <a:bodyPr/>
          <a:lstStyle/>
          <a:p>
            <a:r>
              <a:rPr lang="en-US" altLang="zh-TW"/>
              <a:t>Mission</a:t>
            </a:r>
            <a:endParaRPr lang="zh-TW" altLang="en-US"/>
          </a:p>
        </p:txBody>
      </p:sp>
      <p:sp>
        <p:nvSpPr>
          <p:cNvPr id="4" name="內容版面配置區 3">
            <a:extLst>
              <a:ext uri="{FF2B5EF4-FFF2-40B4-BE49-F238E27FC236}">
                <a16:creationId xmlns:a16="http://schemas.microsoft.com/office/drawing/2014/main" id="{8B517CEE-51BA-480B-9250-6527A6686705}"/>
              </a:ext>
            </a:extLst>
          </p:cNvPr>
          <p:cNvSpPr>
            <a:spLocks noGrp="1"/>
          </p:cNvSpPr>
          <p:nvPr>
            <p:ph idx="1"/>
          </p:nvPr>
        </p:nvSpPr>
        <p:spPr/>
        <p:txBody>
          <a:bodyPr/>
          <a:lstStyle/>
          <a:p>
            <a:r>
              <a:rPr lang="zh-TW" altLang="en-US"/>
              <a:t>練習</a:t>
            </a:r>
            <a:endParaRPr lang="en-US" altLang="zh-TW"/>
          </a:p>
          <a:p>
            <a:pPr lvl="1"/>
            <a:r>
              <a:rPr lang="en-US" altLang="zh-TW"/>
              <a:t>USE GSSWEB</a:t>
            </a:r>
            <a:br>
              <a:rPr lang="en-US" altLang="zh-TW"/>
            </a:br>
            <a:r>
              <a:rPr lang="zh-TW" altLang="en-US"/>
              <a:t>請列出每個書籍類別的書籍總數</a:t>
            </a:r>
            <a:endParaRPr lang="en-US" altLang="zh-TW"/>
          </a:p>
          <a:p>
            <a:pPr lvl="2"/>
            <a:r>
              <a:rPr lang="en-US" altLang="zh-TW"/>
              <a:t>Sample</a:t>
            </a:r>
            <a:r>
              <a:rPr lang="zh-TW" altLang="en-US"/>
              <a:t>：</a:t>
            </a:r>
            <a:endParaRPr lang="en-US" altLang="zh-TW"/>
          </a:p>
          <a:p>
            <a:pPr lvl="1"/>
            <a:endParaRPr lang="en-US" altLang="zh-TW"/>
          </a:p>
          <a:p>
            <a:pPr lvl="1"/>
            <a:endParaRPr lang="en-US" altLang="zh-TW"/>
          </a:p>
          <a:p>
            <a:pPr lvl="1"/>
            <a:endParaRPr lang="en-US" altLang="zh-TW"/>
          </a:p>
          <a:p>
            <a:pPr lvl="1"/>
            <a:endParaRPr lang="en-US" altLang="zh-TW"/>
          </a:p>
          <a:p>
            <a:pPr marL="457200" lvl="1" indent="0">
              <a:buNone/>
            </a:pPr>
            <a:endParaRPr lang="en-US" altLang="zh-TW"/>
          </a:p>
          <a:p>
            <a:r>
              <a:rPr lang="zh-TW" altLang="en-US"/>
              <a:t>延伸學習：</a:t>
            </a:r>
            <a:r>
              <a:rPr lang="en-US" altLang="zh-TW">
                <a:ea typeface="新細明體" charset="-120"/>
              </a:rPr>
              <a:t>6.1. - Demonstration </a:t>
            </a:r>
            <a:r>
              <a:rPr lang="en-US" altLang="zh-TW" err="1">
                <a:ea typeface="新細明體" charset="-120"/>
              </a:rPr>
              <a:t>A.sql</a:t>
            </a:r>
            <a:endParaRPr lang="en-US" altLang="zh-TW"/>
          </a:p>
          <a:p>
            <a:pPr lvl="1"/>
            <a:r>
              <a:rPr lang="zh-TW" altLang="en-US"/>
              <a:t>執行語法並觀察產出結果</a:t>
            </a:r>
            <a:endParaRPr lang="en-US" altLang="zh-TW"/>
          </a:p>
          <a:p>
            <a:pPr lvl="1"/>
            <a:endParaRPr lang="en-US" altLang="zh-TW"/>
          </a:p>
        </p:txBody>
      </p:sp>
      <p:grpSp>
        <p:nvGrpSpPr>
          <p:cNvPr id="7" name="组合 3">
            <a:extLst>
              <a:ext uri="{FF2B5EF4-FFF2-40B4-BE49-F238E27FC236}">
                <a16:creationId xmlns:a16="http://schemas.microsoft.com/office/drawing/2014/main" id="{6F3937A2-9AD7-4BCD-AB80-23AEB2742EDA}"/>
              </a:ext>
            </a:extLst>
          </p:cNvPr>
          <p:cNvGrpSpPr/>
          <p:nvPr/>
        </p:nvGrpSpPr>
        <p:grpSpPr>
          <a:xfrm>
            <a:off x="191344" y="1628800"/>
            <a:ext cx="577280" cy="701173"/>
            <a:chOff x="5052698" y="2660650"/>
            <a:chExt cx="1883405" cy="2638425"/>
          </a:xfrm>
        </p:grpSpPr>
        <p:sp>
          <p:nvSpPr>
            <p:cNvPr id="9" name="MH_Other_1">
              <a:extLst>
                <a:ext uri="{FF2B5EF4-FFF2-40B4-BE49-F238E27FC236}">
                  <a16:creationId xmlns:a16="http://schemas.microsoft.com/office/drawing/2014/main" id="{EC6DDE36-196B-4721-B7A9-41B448F3E13F}"/>
                </a:ext>
              </a:extLst>
            </p:cNvPr>
            <p:cNvSpPr>
              <a:spLocks/>
            </p:cNvSpPr>
            <p:nvPr>
              <p:custDataLst>
                <p:tags r:id="rId1"/>
              </p:custDataLst>
            </p:nvPr>
          </p:nvSpPr>
          <p:spPr bwMode="auto">
            <a:xfrm>
              <a:off x="5375275" y="2881314"/>
              <a:ext cx="1238250" cy="1768475"/>
            </a:xfrm>
            <a:custGeom>
              <a:avLst/>
              <a:gdLst>
                <a:gd name="T0" fmla="*/ 2147483646 w 585788"/>
                <a:gd name="T1" fmla="*/ 0 h 835990"/>
                <a:gd name="T2" fmla="*/ 2147483646 w 585788"/>
                <a:gd name="T3" fmla="*/ 2147483646 h 835990"/>
                <a:gd name="T4" fmla="*/ 2147483646 w 585788"/>
                <a:gd name="T5" fmla="*/ 2147483646 h 835990"/>
                <a:gd name="T6" fmla="*/ 2147483646 w 585788"/>
                <a:gd name="T7" fmla="*/ 2147483646 h 835990"/>
                <a:gd name="T8" fmla="*/ 2147483646 w 585788"/>
                <a:gd name="T9" fmla="*/ 2147483646 h 835990"/>
                <a:gd name="T10" fmla="*/ 2147483646 w 585788"/>
                <a:gd name="T11" fmla="*/ 2147483646 h 835990"/>
                <a:gd name="T12" fmla="*/ 2147483646 w 585788"/>
                <a:gd name="T13" fmla="*/ 2147483646 h 835990"/>
                <a:gd name="T14" fmla="*/ 2147483646 w 585788"/>
                <a:gd name="T15" fmla="*/ 2147483646 h 835990"/>
                <a:gd name="T16" fmla="*/ 2147483646 w 585788"/>
                <a:gd name="T17" fmla="*/ 2147483646 h 835990"/>
                <a:gd name="T18" fmla="*/ 2147483646 w 585788"/>
                <a:gd name="T19" fmla="*/ 2147483646 h 835990"/>
                <a:gd name="T20" fmla="*/ 2147483646 w 585788"/>
                <a:gd name="T21" fmla="*/ 2147483646 h 835990"/>
                <a:gd name="T22" fmla="*/ 2147483646 w 585788"/>
                <a:gd name="T23" fmla="*/ 2147483646 h 835990"/>
                <a:gd name="T24" fmla="*/ 2147483646 w 585788"/>
                <a:gd name="T25" fmla="*/ 2147483646 h 835990"/>
                <a:gd name="T26" fmla="*/ 2147483646 w 585788"/>
                <a:gd name="T27" fmla="*/ 2147483646 h 835990"/>
                <a:gd name="T28" fmla="*/ 2147483646 w 585788"/>
                <a:gd name="T29" fmla="*/ 2147483646 h 835990"/>
                <a:gd name="T30" fmla="*/ 2147483646 w 585788"/>
                <a:gd name="T31" fmla="*/ 2147483646 h 835990"/>
                <a:gd name="T32" fmla="*/ 2147483646 w 585788"/>
                <a:gd name="T33" fmla="*/ 2147483646 h 835990"/>
                <a:gd name="T34" fmla="*/ 2147483646 w 585788"/>
                <a:gd name="T35" fmla="*/ 2147483646 h 835990"/>
                <a:gd name="T36" fmla="*/ 2147483646 w 585788"/>
                <a:gd name="T37" fmla="*/ 2147483646 h 835990"/>
                <a:gd name="T38" fmla="*/ 2147483646 w 585788"/>
                <a:gd name="T39" fmla="*/ 2147483646 h 835990"/>
                <a:gd name="T40" fmla="*/ 0 w 585788"/>
                <a:gd name="T41" fmla="*/ 2147483646 h 835990"/>
                <a:gd name="T42" fmla="*/ 2147483646 w 585788"/>
                <a:gd name="T43" fmla="*/ 0 h 835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5788" h="835990">
                  <a:moveTo>
                    <a:pt x="292894" y="0"/>
                  </a:moveTo>
                  <a:cubicBezTo>
                    <a:pt x="454655" y="0"/>
                    <a:pt x="585788" y="130355"/>
                    <a:pt x="585788" y="291155"/>
                  </a:cubicBezTo>
                  <a:cubicBezTo>
                    <a:pt x="585788" y="351455"/>
                    <a:pt x="567348" y="407474"/>
                    <a:pt x="535766" y="453942"/>
                  </a:cubicBezTo>
                  <a:lnTo>
                    <a:pt x="500905" y="495944"/>
                  </a:lnTo>
                  <a:lnTo>
                    <a:pt x="482733" y="523214"/>
                  </a:lnTo>
                  <a:lnTo>
                    <a:pt x="458325" y="566455"/>
                  </a:lnTo>
                  <a:lnTo>
                    <a:pt x="440697" y="615462"/>
                  </a:lnTo>
                  <a:lnTo>
                    <a:pt x="429849" y="675999"/>
                  </a:lnTo>
                  <a:lnTo>
                    <a:pt x="429849" y="775453"/>
                  </a:lnTo>
                  <a:lnTo>
                    <a:pt x="423069" y="824459"/>
                  </a:lnTo>
                  <a:lnTo>
                    <a:pt x="408153" y="835990"/>
                  </a:lnTo>
                  <a:lnTo>
                    <a:pt x="184415" y="835990"/>
                  </a:lnTo>
                  <a:lnTo>
                    <a:pt x="162719" y="815811"/>
                  </a:lnTo>
                  <a:lnTo>
                    <a:pt x="160007" y="771129"/>
                  </a:lnTo>
                  <a:lnTo>
                    <a:pt x="155939" y="675999"/>
                  </a:lnTo>
                  <a:lnTo>
                    <a:pt x="145091" y="615462"/>
                  </a:lnTo>
                  <a:lnTo>
                    <a:pt x="124752" y="554924"/>
                  </a:lnTo>
                  <a:lnTo>
                    <a:pt x="88140" y="503035"/>
                  </a:lnTo>
                  <a:lnTo>
                    <a:pt x="71036" y="479261"/>
                  </a:lnTo>
                  <a:lnTo>
                    <a:pt x="50022" y="453942"/>
                  </a:lnTo>
                  <a:cubicBezTo>
                    <a:pt x="18440" y="407474"/>
                    <a:pt x="0" y="351455"/>
                    <a:pt x="0" y="291155"/>
                  </a:cubicBezTo>
                  <a:cubicBezTo>
                    <a:pt x="0" y="130355"/>
                    <a:pt x="131133" y="0"/>
                    <a:pt x="29289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MH_Other_2">
              <a:extLst>
                <a:ext uri="{FF2B5EF4-FFF2-40B4-BE49-F238E27FC236}">
                  <a16:creationId xmlns:a16="http://schemas.microsoft.com/office/drawing/2014/main" id="{CEDFE523-D52F-433B-A82E-9DDAE89DF32F}"/>
                </a:ext>
              </a:extLst>
            </p:cNvPr>
            <p:cNvSpPr>
              <a:spLocks noChangeArrowheads="1"/>
            </p:cNvSpPr>
            <p:nvPr>
              <p:custDataLst>
                <p:tags r:id="rId2"/>
              </p:custDataLst>
            </p:nvPr>
          </p:nvSpPr>
          <p:spPr bwMode="auto">
            <a:xfrm>
              <a:off x="5411789" y="2916239"/>
              <a:ext cx="1165225" cy="1709737"/>
            </a:xfrm>
            <a:custGeom>
              <a:avLst/>
              <a:gdLst>
                <a:gd name="connsiteX0" fmla="*/ 275266 w 550532"/>
                <a:gd name="connsiteY0" fmla="*/ 0 h 808604"/>
                <a:gd name="connsiteX1" fmla="*/ 550532 w 550532"/>
                <a:gd name="connsiteY1" fmla="*/ 273138 h 808604"/>
                <a:gd name="connsiteX2" fmla="*/ 503521 w 550532"/>
                <a:gd name="connsiteY2" fmla="*/ 425852 h 808604"/>
                <a:gd name="connsiteX3" fmla="*/ 488921 w 550532"/>
                <a:gd name="connsiteY3" fmla="*/ 443411 h 808604"/>
                <a:gd name="connsiteX4" fmla="*/ 429848 w 550532"/>
                <a:gd name="connsiteY4" fmla="*/ 534745 h 808604"/>
                <a:gd name="connsiteX5" fmla="*/ 414932 w 550532"/>
                <a:gd name="connsiteY5" fmla="*/ 575103 h 808604"/>
                <a:gd name="connsiteX6" fmla="*/ 401372 w 550532"/>
                <a:gd name="connsiteY6" fmla="*/ 615461 h 808604"/>
                <a:gd name="connsiteX7" fmla="*/ 397304 w 550532"/>
                <a:gd name="connsiteY7" fmla="*/ 660144 h 808604"/>
                <a:gd name="connsiteX8" fmla="*/ 394592 w 550532"/>
                <a:gd name="connsiteY8" fmla="*/ 703384 h 808604"/>
                <a:gd name="connsiteX9" fmla="*/ 394592 w 550532"/>
                <a:gd name="connsiteY9" fmla="*/ 772570 h 808604"/>
                <a:gd name="connsiteX10" fmla="*/ 386456 w 550532"/>
                <a:gd name="connsiteY10" fmla="*/ 799956 h 808604"/>
                <a:gd name="connsiteX11" fmla="*/ 379676 w 550532"/>
                <a:gd name="connsiteY11" fmla="*/ 808604 h 808604"/>
                <a:gd name="connsiteX12" fmla="*/ 173566 w 550532"/>
                <a:gd name="connsiteY12" fmla="*/ 808604 h 808604"/>
                <a:gd name="connsiteX13" fmla="*/ 164074 w 550532"/>
                <a:gd name="connsiteY13" fmla="*/ 799956 h 808604"/>
                <a:gd name="connsiteX14" fmla="*/ 160006 w 550532"/>
                <a:gd name="connsiteY14" fmla="*/ 795632 h 808604"/>
                <a:gd name="connsiteX15" fmla="*/ 160006 w 550532"/>
                <a:gd name="connsiteY15" fmla="*/ 687529 h 808604"/>
                <a:gd name="connsiteX16" fmla="*/ 149158 w 550532"/>
                <a:gd name="connsiteY16" fmla="*/ 622668 h 808604"/>
                <a:gd name="connsiteX17" fmla="*/ 138310 w 550532"/>
                <a:gd name="connsiteY17" fmla="*/ 579427 h 808604"/>
                <a:gd name="connsiteX18" fmla="*/ 113903 w 550532"/>
                <a:gd name="connsiteY18" fmla="*/ 523214 h 808604"/>
                <a:gd name="connsiteX19" fmla="*/ 61638 w 550532"/>
                <a:gd name="connsiteY19" fmla="*/ 443443 h 808604"/>
                <a:gd name="connsiteX20" fmla="*/ 47011 w 550532"/>
                <a:gd name="connsiteY20" fmla="*/ 425852 h 808604"/>
                <a:gd name="connsiteX21" fmla="*/ 0 w 550532"/>
                <a:gd name="connsiteY21" fmla="*/ 273138 h 808604"/>
                <a:gd name="connsiteX22" fmla="*/ 275266 w 550532"/>
                <a:gd name="connsiteY22" fmla="*/ 0 h 80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0532" h="808604">
                  <a:moveTo>
                    <a:pt x="275266" y="0"/>
                  </a:moveTo>
                  <a:cubicBezTo>
                    <a:pt x="427291" y="0"/>
                    <a:pt x="550532" y="122288"/>
                    <a:pt x="550532" y="273138"/>
                  </a:cubicBezTo>
                  <a:cubicBezTo>
                    <a:pt x="550532" y="329707"/>
                    <a:pt x="533201" y="382259"/>
                    <a:pt x="503521" y="425852"/>
                  </a:cubicBezTo>
                  <a:lnTo>
                    <a:pt x="488921" y="443411"/>
                  </a:lnTo>
                  <a:lnTo>
                    <a:pt x="429848" y="534745"/>
                  </a:lnTo>
                  <a:lnTo>
                    <a:pt x="414932" y="575103"/>
                  </a:lnTo>
                  <a:lnTo>
                    <a:pt x="401372" y="615461"/>
                  </a:lnTo>
                  <a:lnTo>
                    <a:pt x="397304" y="660144"/>
                  </a:lnTo>
                  <a:lnTo>
                    <a:pt x="394592" y="703384"/>
                  </a:lnTo>
                  <a:lnTo>
                    <a:pt x="394592" y="772570"/>
                  </a:lnTo>
                  <a:lnTo>
                    <a:pt x="386456" y="799956"/>
                  </a:lnTo>
                  <a:lnTo>
                    <a:pt x="379676" y="808604"/>
                  </a:lnTo>
                  <a:lnTo>
                    <a:pt x="173566" y="808604"/>
                  </a:lnTo>
                  <a:lnTo>
                    <a:pt x="164074" y="799956"/>
                  </a:lnTo>
                  <a:lnTo>
                    <a:pt x="160006" y="795632"/>
                  </a:lnTo>
                  <a:lnTo>
                    <a:pt x="160006" y="687529"/>
                  </a:lnTo>
                  <a:lnTo>
                    <a:pt x="149158" y="622668"/>
                  </a:lnTo>
                  <a:lnTo>
                    <a:pt x="138310" y="579427"/>
                  </a:lnTo>
                  <a:lnTo>
                    <a:pt x="113903" y="523214"/>
                  </a:lnTo>
                  <a:lnTo>
                    <a:pt x="61638" y="443443"/>
                  </a:lnTo>
                  <a:lnTo>
                    <a:pt x="47011" y="425852"/>
                  </a:lnTo>
                  <a:cubicBezTo>
                    <a:pt x="17331" y="382259"/>
                    <a:pt x="0" y="329707"/>
                    <a:pt x="0" y="273138"/>
                  </a:cubicBezTo>
                  <a:cubicBezTo>
                    <a:pt x="0" y="122288"/>
                    <a:pt x="123241" y="0"/>
                    <a:pt x="275266" y="0"/>
                  </a:cubicBezTo>
                  <a:close/>
                </a:path>
              </a:pathLst>
            </a:custGeom>
            <a:solidFill>
              <a:schemeClr val="accent1">
                <a:lumMod val="20000"/>
                <a:lumOff val="80000"/>
              </a:schemeClr>
            </a:solidFill>
            <a:ln>
              <a:noFill/>
            </a:ln>
            <a:effectLst/>
          </p:spPr>
          <p:txBody>
            <a:bodyPr anchor="ctr"/>
            <a:lstStyle>
              <a:lvl1pPr algn="r">
                <a:defRPr kumimoji="1" sz="2400">
                  <a:solidFill>
                    <a:schemeClr val="tx1"/>
                  </a:solidFill>
                  <a:latin typeface="Times New Roman" panose="02020603050405020304" pitchFamily="18" charset="0"/>
                  <a:ea typeface="宋体" panose="02010600030101010101" pitchFamily="2" charset="-122"/>
                </a:defRPr>
              </a:lvl1pPr>
              <a:lvl2pPr marL="742950" indent="-285750" algn="r">
                <a:defRPr kumimoji="1" sz="2400">
                  <a:solidFill>
                    <a:schemeClr val="tx1"/>
                  </a:solidFill>
                  <a:latin typeface="Times New Roman" panose="02020603050405020304" pitchFamily="18" charset="0"/>
                  <a:ea typeface="宋体" panose="02010600030101010101" pitchFamily="2" charset="-122"/>
                </a:defRPr>
              </a:lvl2pPr>
              <a:lvl3pPr marL="1143000" indent="-228600" algn="r">
                <a:defRPr kumimoji="1" sz="2400">
                  <a:solidFill>
                    <a:schemeClr val="tx1"/>
                  </a:solidFill>
                  <a:latin typeface="Times New Roman" panose="02020603050405020304" pitchFamily="18" charset="0"/>
                  <a:ea typeface="宋体" panose="02010600030101010101" pitchFamily="2" charset="-122"/>
                </a:defRPr>
              </a:lvl3pPr>
              <a:lvl4pPr marL="1600200" indent="-228600" algn="r">
                <a:defRPr kumimoji="1" sz="2400">
                  <a:solidFill>
                    <a:schemeClr val="tx1"/>
                  </a:solidFill>
                  <a:latin typeface="Times New Roman" panose="02020603050405020304" pitchFamily="18" charset="0"/>
                  <a:ea typeface="宋体" panose="02010600030101010101" pitchFamily="2" charset="-122"/>
                </a:defRPr>
              </a:lvl4pPr>
              <a:lvl5pPr marL="2057400" indent="-228600" algn="r">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11" name="MH_Other_3">
              <a:extLst>
                <a:ext uri="{FF2B5EF4-FFF2-40B4-BE49-F238E27FC236}">
                  <a16:creationId xmlns:a16="http://schemas.microsoft.com/office/drawing/2014/main" id="{DC9EA253-FF9E-4535-857D-01F4D6A14F7E}"/>
                </a:ext>
              </a:extLst>
            </p:cNvPr>
            <p:cNvSpPr>
              <a:spLocks/>
            </p:cNvSpPr>
            <p:nvPr>
              <p:custDataLst>
                <p:tags r:id="rId3"/>
              </p:custDataLst>
            </p:nvPr>
          </p:nvSpPr>
          <p:spPr bwMode="auto">
            <a:xfrm>
              <a:off x="5495925" y="2976564"/>
              <a:ext cx="996950" cy="1597025"/>
            </a:xfrm>
            <a:custGeom>
              <a:avLst/>
              <a:gdLst>
                <a:gd name="T0" fmla="*/ 183260 w 997836"/>
                <a:gd name="T1" fmla="*/ 100504 h 1597088"/>
                <a:gd name="T2" fmla="*/ 118413 w 997836"/>
                <a:gd name="T3" fmla="*/ 219276 h 1597088"/>
                <a:gd name="T4" fmla="*/ 73304 w 997836"/>
                <a:gd name="T5" fmla="*/ 365480 h 1597088"/>
                <a:gd name="T6" fmla="*/ 73304 w 997836"/>
                <a:gd name="T7" fmla="*/ 432476 h 1597088"/>
                <a:gd name="T8" fmla="*/ 73304 w 997836"/>
                <a:gd name="T9" fmla="*/ 499472 h 1597088"/>
                <a:gd name="T10" fmla="*/ 73304 w 997836"/>
                <a:gd name="T11" fmla="*/ 569536 h 1597088"/>
                <a:gd name="T12" fmla="*/ 87399 w 997836"/>
                <a:gd name="T13" fmla="*/ 645676 h 1597088"/>
                <a:gd name="T14" fmla="*/ 132511 w 997836"/>
                <a:gd name="T15" fmla="*/ 746180 h 1597088"/>
                <a:gd name="T16" fmla="*/ 183260 w 997836"/>
                <a:gd name="T17" fmla="*/ 840588 h 1597088"/>
                <a:gd name="T18" fmla="*/ 228370 w 997836"/>
                <a:gd name="T19" fmla="*/ 941092 h 1597088"/>
                <a:gd name="T20" fmla="*/ 279118 w 997836"/>
                <a:gd name="T21" fmla="*/ 1044644 h 1597088"/>
                <a:gd name="T22" fmla="*/ 301673 w 997836"/>
                <a:gd name="T23" fmla="*/ 1212144 h 1597088"/>
                <a:gd name="T24" fmla="*/ 310129 w 997836"/>
                <a:gd name="T25" fmla="*/ 1382692 h 1597088"/>
                <a:gd name="T26" fmla="*/ 287575 w 997836"/>
                <a:gd name="T27" fmla="*/ 1263920 h 1597088"/>
                <a:gd name="T28" fmla="*/ 265020 w 997836"/>
                <a:gd name="T29" fmla="*/ 1145148 h 1597088"/>
                <a:gd name="T30" fmla="*/ 205813 w 997836"/>
                <a:gd name="T31" fmla="*/ 1017232 h 1597088"/>
                <a:gd name="T32" fmla="*/ 132511 w 997836"/>
                <a:gd name="T33" fmla="*/ 907584 h 1597088"/>
                <a:gd name="T34" fmla="*/ 73304 w 997836"/>
                <a:gd name="T35" fmla="*/ 788812 h 1597088"/>
                <a:gd name="T36" fmla="*/ 14090 w 997836"/>
                <a:gd name="T37" fmla="*/ 670040 h 1597088"/>
                <a:gd name="T38" fmla="*/ 0 w 997836"/>
                <a:gd name="T39" fmla="*/ 575612 h 1597088"/>
                <a:gd name="T40" fmla="*/ 0 w 997836"/>
                <a:gd name="T41" fmla="*/ 499472 h 1597088"/>
                <a:gd name="T42" fmla="*/ 14090 w 997836"/>
                <a:gd name="T43" fmla="*/ 408112 h 1597088"/>
                <a:gd name="T44" fmla="*/ 36649 w 997836"/>
                <a:gd name="T45" fmla="*/ 328924 h 1597088"/>
                <a:gd name="T46" fmla="*/ 104316 w 997836"/>
                <a:gd name="T47" fmla="*/ 210152 h 1597088"/>
                <a:gd name="T48" fmla="*/ 538496 w 997836"/>
                <a:gd name="T49" fmla="*/ 0 h 1597088"/>
                <a:gd name="T50" fmla="*/ 606161 w 997836"/>
                <a:gd name="T51" fmla="*/ 24364 h 1597088"/>
                <a:gd name="T52" fmla="*/ 671007 w 997836"/>
                <a:gd name="T53" fmla="*/ 48728 h 1597088"/>
                <a:gd name="T54" fmla="*/ 738671 w 997836"/>
                <a:gd name="T55" fmla="*/ 85283 h 1597088"/>
                <a:gd name="T56" fmla="*/ 797876 w 997836"/>
                <a:gd name="T57" fmla="*/ 127916 h 1597088"/>
                <a:gd name="T58" fmla="*/ 848625 w 997836"/>
                <a:gd name="T59" fmla="*/ 176644 h 1597088"/>
                <a:gd name="T60" fmla="*/ 899375 w 997836"/>
                <a:gd name="T61" fmla="*/ 228420 h 1597088"/>
                <a:gd name="T62" fmla="*/ 936024 w 997836"/>
                <a:gd name="T63" fmla="*/ 295416 h 1597088"/>
                <a:gd name="T64" fmla="*/ 967040 w 997836"/>
                <a:gd name="T65" fmla="*/ 371556 h 1597088"/>
                <a:gd name="T66" fmla="*/ 981136 w 997836"/>
                <a:gd name="T67" fmla="*/ 465983 h 1597088"/>
                <a:gd name="T68" fmla="*/ 981136 w 997836"/>
                <a:gd name="T69" fmla="*/ 569535 h 1597088"/>
                <a:gd name="T70" fmla="*/ 967040 w 997836"/>
                <a:gd name="T71" fmla="*/ 651752 h 1597088"/>
                <a:gd name="T72" fmla="*/ 944484 w 997836"/>
                <a:gd name="T73" fmla="*/ 746179 h 1597088"/>
                <a:gd name="T74" fmla="*/ 840168 w 997836"/>
                <a:gd name="T75" fmla="*/ 916727 h 1597088"/>
                <a:gd name="T76" fmla="*/ 730213 w 997836"/>
                <a:gd name="T77" fmla="*/ 1093371 h 1597088"/>
                <a:gd name="T78" fmla="*/ 693561 w 997836"/>
                <a:gd name="T79" fmla="*/ 1212144 h 1597088"/>
                <a:gd name="T80" fmla="*/ 679465 w 997836"/>
                <a:gd name="T81" fmla="*/ 1349203 h 1597088"/>
                <a:gd name="T82" fmla="*/ 671007 w 997836"/>
                <a:gd name="T83" fmla="*/ 1467975 h 1597088"/>
                <a:gd name="T84" fmla="*/ 665368 w 997836"/>
                <a:gd name="T85" fmla="*/ 1595891 h 1597088"/>
                <a:gd name="T86" fmla="*/ 310127 w 997836"/>
                <a:gd name="T87" fmla="*/ 1595891 h 1597088"/>
                <a:gd name="T88" fmla="*/ 442639 w 997836"/>
                <a:gd name="T89" fmla="*/ 1519751 h 1597088"/>
                <a:gd name="T90" fmla="*/ 479290 w 997836"/>
                <a:gd name="T91" fmla="*/ 1129908 h 1597088"/>
                <a:gd name="T92" fmla="*/ 515942 w 997836"/>
                <a:gd name="T93" fmla="*/ 1011136 h 1597088"/>
                <a:gd name="T94" fmla="*/ 583605 w 997836"/>
                <a:gd name="T95" fmla="*/ 874090 h 1597088"/>
                <a:gd name="T96" fmla="*/ 671007 w 997836"/>
                <a:gd name="T97" fmla="*/ 746179 h 1597088"/>
                <a:gd name="T98" fmla="*/ 752767 w 997836"/>
                <a:gd name="T99" fmla="*/ 618263 h 1597088"/>
                <a:gd name="T100" fmla="*/ 803516 w 997836"/>
                <a:gd name="T101" fmla="*/ 465983 h 1597088"/>
                <a:gd name="T102" fmla="*/ 797876 w 997836"/>
                <a:gd name="T103" fmla="*/ 322828 h 1597088"/>
                <a:gd name="T104" fmla="*/ 738671 w 997836"/>
                <a:gd name="T105" fmla="*/ 194912 h 1597088"/>
                <a:gd name="T106" fmla="*/ 693561 w 997836"/>
                <a:gd name="T107" fmla="*/ 134012 h 1597088"/>
                <a:gd name="T108" fmla="*/ 642815 w 997836"/>
                <a:gd name="T109" fmla="*/ 85283 h 1597088"/>
                <a:gd name="T110" fmla="*/ 589245 w 997836"/>
                <a:gd name="T111" fmla="*/ 42632 h 15970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7836" h="1597088">
                  <a:moveTo>
                    <a:pt x="186378" y="100580"/>
                  </a:moveTo>
                  <a:lnTo>
                    <a:pt x="120429" y="219447"/>
                  </a:lnTo>
                  <a:lnTo>
                    <a:pt x="74551" y="365746"/>
                  </a:lnTo>
                  <a:lnTo>
                    <a:pt x="74551" y="432799"/>
                  </a:lnTo>
                  <a:lnTo>
                    <a:pt x="74551" y="499852"/>
                  </a:lnTo>
                  <a:lnTo>
                    <a:pt x="74551" y="569954"/>
                  </a:lnTo>
                  <a:lnTo>
                    <a:pt x="88888" y="646151"/>
                  </a:lnTo>
                  <a:lnTo>
                    <a:pt x="134766" y="746731"/>
                  </a:lnTo>
                  <a:lnTo>
                    <a:pt x="186378" y="841215"/>
                  </a:lnTo>
                  <a:lnTo>
                    <a:pt x="232256" y="941795"/>
                  </a:lnTo>
                  <a:lnTo>
                    <a:pt x="283868" y="1045423"/>
                  </a:lnTo>
                  <a:lnTo>
                    <a:pt x="306807" y="1213056"/>
                  </a:lnTo>
                  <a:lnTo>
                    <a:pt x="315409" y="1383737"/>
                  </a:lnTo>
                  <a:lnTo>
                    <a:pt x="292470" y="1264870"/>
                  </a:lnTo>
                  <a:lnTo>
                    <a:pt x="269531" y="1146003"/>
                  </a:lnTo>
                  <a:lnTo>
                    <a:pt x="209317" y="1017992"/>
                  </a:lnTo>
                  <a:lnTo>
                    <a:pt x="134766" y="908268"/>
                  </a:lnTo>
                  <a:lnTo>
                    <a:pt x="74551" y="789401"/>
                  </a:lnTo>
                  <a:lnTo>
                    <a:pt x="14337" y="670534"/>
                  </a:lnTo>
                  <a:lnTo>
                    <a:pt x="0" y="576049"/>
                  </a:lnTo>
                  <a:lnTo>
                    <a:pt x="0" y="499852"/>
                  </a:lnTo>
                  <a:lnTo>
                    <a:pt x="14337" y="408416"/>
                  </a:lnTo>
                  <a:lnTo>
                    <a:pt x="37276" y="329171"/>
                  </a:lnTo>
                  <a:lnTo>
                    <a:pt x="106092" y="210304"/>
                  </a:lnTo>
                  <a:lnTo>
                    <a:pt x="186378" y="100580"/>
                  </a:lnTo>
                  <a:close/>
                  <a:moveTo>
                    <a:pt x="547662" y="0"/>
                  </a:moveTo>
                  <a:lnTo>
                    <a:pt x="616479" y="24383"/>
                  </a:lnTo>
                  <a:lnTo>
                    <a:pt x="682428" y="48766"/>
                  </a:lnTo>
                  <a:lnTo>
                    <a:pt x="751244" y="85340"/>
                  </a:lnTo>
                  <a:lnTo>
                    <a:pt x="811458" y="128011"/>
                  </a:lnTo>
                  <a:lnTo>
                    <a:pt x="863071" y="176777"/>
                  </a:lnTo>
                  <a:lnTo>
                    <a:pt x="914683" y="228591"/>
                  </a:lnTo>
                  <a:lnTo>
                    <a:pt x="951958" y="295644"/>
                  </a:lnTo>
                  <a:lnTo>
                    <a:pt x="983499" y="371841"/>
                  </a:lnTo>
                  <a:lnTo>
                    <a:pt x="997836" y="466325"/>
                  </a:lnTo>
                  <a:lnTo>
                    <a:pt x="997836" y="569953"/>
                  </a:lnTo>
                  <a:lnTo>
                    <a:pt x="983499" y="652246"/>
                  </a:lnTo>
                  <a:lnTo>
                    <a:pt x="960560" y="746730"/>
                  </a:lnTo>
                  <a:lnTo>
                    <a:pt x="854469" y="917411"/>
                  </a:lnTo>
                  <a:lnTo>
                    <a:pt x="742642" y="1094188"/>
                  </a:lnTo>
                  <a:lnTo>
                    <a:pt x="705366" y="1213056"/>
                  </a:lnTo>
                  <a:lnTo>
                    <a:pt x="691030" y="1350210"/>
                  </a:lnTo>
                  <a:lnTo>
                    <a:pt x="682428" y="1469077"/>
                  </a:lnTo>
                  <a:lnTo>
                    <a:pt x="676693" y="1597088"/>
                  </a:lnTo>
                  <a:lnTo>
                    <a:pt x="315407" y="1597088"/>
                  </a:lnTo>
                  <a:lnTo>
                    <a:pt x="450173" y="1520891"/>
                  </a:lnTo>
                  <a:lnTo>
                    <a:pt x="487448" y="1130763"/>
                  </a:lnTo>
                  <a:lnTo>
                    <a:pt x="524724" y="1011896"/>
                  </a:lnTo>
                  <a:lnTo>
                    <a:pt x="593540" y="874741"/>
                  </a:lnTo>
                  <a:lnTo>
                    <a:pt x="682428" y="746730"/>
                  </a:lnTo>
                  <a:lnTo>
                    <a:pt x="765581" y="618719"/>
                  </a:lnTo>
                  <a:lnTo>
                    <a:pt x="817193" y="466325"/>
                  </a:lnTo>
                  <a:lnTo>
                    <a:pt x="811458" y="323075"/>
                  </a:lnTo>
                  <a:lnTo>
                    <a:pt x="751244" y="195064"/>
                  </a:lnTo>
                  <a:lnTo>
                    <a:pt x="705366" y="134107"/>
                  </a:lnTo>
                  <a:lnTo>
                    <a:pt x="653754" y="85340"/>
                  </a:lnTo>
                  <a:lnTo>
                    <a:pt x="599275" y="42670"/>
                  </a:lnTo>
                  <a:lnTo>
                    <a:pt x="547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 name="MH_Other_4">
              <a:extLst>
                <a:ext uri="{FF2B5EF4-FFF2-40B4-BE49-F238E27FC236}">
                  <a16:creationId xmlns:a16="http://schemas.microsoft.com/office/drawing/2014/main" id="{7ED50457-2D53-43C3-A5BF-2AD542E03444}"/>
                </a:ext>
              </a:extLst>
            </p:cNvPr>
            <p:cNvSpPr>
              <a:spLocks/>
            </p:cNvSpPr>
            <p:nvPr>
              <p:custDataLst>
                <p:tags r:id="rId4"/>
              </p:custDataLst>
            </p:nvPr>
          </p:nvSpPr>
          <p:spPr bwMode="auto">
            <a:xfrm>
              <a:off x="5759451" y="4625975"/>
              <a:ext cx="481013" cy="673100"/>
            </a:xfrm>
            <a:custGeom>
              <a:avLst/>
              <a:gdLst>
                <a:gd name="T0" fmla="*/ 2147483646 w 168"/>
                <a:gd name="T1" fmla="*/ 0 h 221"/>
                <a:gd name="T2" fmla="*/ 2147483646 w 168"/>
                <a:gd name="T3" fmla="*/ 2147483646 h 221"/>
                <a:gd name="T4" fmla="*/ 2147483646 w 168"/>
                <a:gd name="T5" fmla="*/ 2147483646 h 221"/>
                <a:gd name="T6" fmla="*/ 2147483646 w 168"/>
                <a:gd name="T7" fmla="*/ 2147483646 h 221"/>
                <a:gd name="T8" fmla="*/ 2147483646 w 168"/>
                <a:gd name="T9" fmla="*/ 2147483646 h 221"/>
                <a:gd name="T10" fmla="*/ 2147483646 w 168"/>
                <a:gd name="T11" fmla="*/ 2147483646 h 221"/>
                <a:gd name="T12" fmla="*/ 0 w 168"/>
                <a:gd name="T13" fmla="*/ 2147483646 h 221"/>
                <a:gd name="T14" fmla="*/ 2147483646 w 168"/>
                <a:gd name="T15" fmla="*/ 2147483646 h 221"/>
                <a:gd name="T16" fmla="*/ 2147483646 w 168"/>
                <a:gd name="T17" fmla="*/ 2147483646 h 221"/>
                <a:gd name="T18" fmla="*/ 0 w 168"/>
                <a:gd name="T19" fmla="*/ 2147483646 h 221"/>
                <a:gd name="T20" fmla="*/ 2147483646 w 168"/>
                <a:gd name="T21" fmla="*/ 2147483646 h 221"/>
                <a:gd name="T22" fmla="*/ 2147483646 w 168"/>
                <a:gd name="T23" fmla="*/ 2147483646 h 221"/>
                <a:gd name="T24" fmla="*/ 2147483646 w 168"/>
                <a:gd name="T25" fmla="*/ 2147483646 h 221"/>
                <a:gd name="T26" fmla="*/ 2147483646 w 168"/>
                <a:gd name="T27" fmla="*/ 2147483646 h 221"/>
                <a:gd name="T28" fmla="*/ 2147483646 w 168"/>
                <a:gd name="T29" fmla="*/ 2147483646 h 221"/>
                <a:gd name="T30" fmla="*/ 2147483646 w 168"/>
                <a:gd name="T31" fmla="*/ 2147483646 h 221"/>
                <a:gd name="T32" fmla="*/ 2147483646 w 168"/>
                <a:gd name="T33" fmla="*/ 2147483646 h 221"/>
                <a:gd name="T34" fmla="*/ 2147483646 w 168"/>
                <a:gd name="T35" fmla="*/ 2147483646 h 221"/>
                <a:gd name="T36" fmla="*/ 2147483646 w 168"/>
                <a:gd name="T37" fmla="*/ 2147483646 h 221"/>
                <a:gd name="T38" fmla="*/ 2147483646 w 168"/>
                <a:gd name="T39" fmla="*/ 2147483646 h 221"/>
                <a:gd name="T40" fmla="*/ 2147483646 w 168"/>
                <a:gd name="T41" fmla="*/ 2147483646 h 221"/>
                <a:gd name="T42" fmla="*/ 2147483646 w 168"/>
                <a:gd name="T43" fmla="*/ 2147483646 h 221"/>
                <a:gd name="T44" fmla="*/ 2147483646 w 168"/>
                <a:gd name="T45" fmla="*/ 2147483646 h 221"/>
                <a:gd name="T46" fmla="*/ 2147483646 w 168"/>
                <a:gd name="T47" fmla="*/ 2147483646 h 221"/>
                <a:gd name="T48" fmla="*/ 2147483646 w 168"/>
                <a:gd name="T49" fmla="*/ 2147483646 h 221"/>
                <a:gd name="T50" fmla="*/ 2147483646 w 168"/>
                <a:gd name="T51" fmla="*/ 2147483646 h 221"/>
                <a:gd name="T52" fmla="*/ 2147483646 w 168"/>
                <a:gd name="T53" fmla="*/ 2147483646 h 221"/>
                <a:gd name="T54" fmla="*/ 2147483646 w 168"/>
                <a:gd name="T55" fmla="*/ 2147483646 h 221"/>
                <a:gd name="T56" fmla="*/ 2147483646 w 168"/>
                <a:gd name="T57" fmla="*/ 2147483646 h 221"/>
                <a:gd name="T58" fmla="*/ 2147483646 w 168"/>
                <a:gd name="T59" fmla="*/ 2147483646 h 221"/>
                <a:gd name="T60" fmla="*/ 2147483646 w 168"/>
                <a:gd name="T61" fmla="*/ 2147483646 h 221"/>
                <a:gd name="T62" fmla="*/ 2147483646 w 168"/>
                <a:gd name="T63" fmla="*/ 2147483646 h 221"/>
                <a:gd name="T64" fmla="*/ 2147483646 w 168"/>
                <a:gd name="T65" fmla="*/ 2147483646 h 221"/>
                <a:gd name="T66" fmla="*/ 2147483646 w 168"/>
                <a:gd name="T67" fmla="*/ 2147483646 h 221"/>
                <a:gd name="T68" fmla="*/ 2147483646 w 168"/>
                <a:gd name="T69" fmla="*/ 2147483646 h 221"/>
                <a:gd name="T70" fmla="*/ 2147483646 w 168"/>
                <a:gd name="T71" fmla="*/ 2147483646 h 221"/>
                <a:gd name="T72" fmla="*/ 2147483646 w 168"/>
                <a:gd name="T73" fmla="*/ 2147483646 h 221"/>
                <a:gd name="T74" fmla="*/ 2147483646 w 168"/>
                <a:gd name="T75" fmla="*/ 2147483646 h 221"/>
                <a:gd name="T76" fmla="*/ 2147483646 w 168"/>
                <a:gd name="T77" fmla="*/ 2147483646 h 221"/>
                <a:gd name="T78" fmla="*/ 2147483646 w 168"/>
                <a:gd name="T79" fmla="*/ 2147483646 h 221"/>
                <a:gd name="T80" fmla="*/ 2147483646 w 168"/>
                <a:gd name="T81" fmla="*/ 2147483646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8"/>
                <a:gd name="T124" fmla="*/ 0 h 221"/>
                <a:gd name="T125" fmla="*/ 168 w 168"/>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8" h="221">
                  <a:moveTo>
                    <a:pt x="167" y="8"/>
                  </a:moveTo>
                  <a:lnTo>
                    <a:pt x="159" y="0"/>
                  </a:lnTo>
                  <a:lnTo>
                    <a:pt x="5" y="0"/>
                  </a:lnTo>
                  <a:lnTo>
                    <a:pt x="2" y="11"/>
                  </a:lnTo>
                  <a:lnTo>
                    <a:pt x="2" y="22"/>
                  </a:lnTo>
                  <a:lnTo>
                    <a:pt x="10" y="16"/>
                  </a:lnTo>
                  <a:lnTo>
                    <a:pt x="10" y="11"/>
                  </a:lnTo>
                  <a:lnTo>
                    <a:pt x="96" y="11"/>
                  </a:lnTo>
                  <a:lnTo>
                    <a:pt x="96" y="16"/>
                  </a:lnTo>
                  <a:lnTo>
                    <a:pt x="10" y="16"/>
                  </a:lnTo>
                  <a:lnTo>
                    <a:pt x="2" y="22"/>
                  </a:lnTo>
                  <a:lnTo>
                    <a:pt x="23" y="33"/>
                  </a:lnTo>
                  <a:lnTo>
                    <a:pt x="0" y="44"/>
                  </a:lnTo>
                  <a:lnTo>
                    <a:pt x="0" y="55"/>
                  </a:lnTo>
                  <a:lnTo>
                    <a:pt x="10" y="53"/>
                  </a:lnTo>
                  <a:lnTo>
                    <a:pt x="10" y="44"/>
                  </a:lnTo>
                  <a:lnTo>
                    <a:pt x="96" y="44"/>
                  </a:lnTo>
                  <a:lnTo>
                    <a:pt x="96" y="53"/>
                  </a:lnTo>
                  <a:lnTo>
                    <a:pt x="10" y="53"/>
                  </a:lnTo>
                  <a:lnTo>
                    <a:pt x="0" y="55"/>
                  </a:lnTo>
                  <a:lnTo>
                    <a:pt x="20" y="67"/>
                  </a:lnTo>
                  <a:lnTo>
                    <a:pt x="2" y="78"/>
                  </a:lnTo>
                  <a:lnTo>
                    <a:pt x="2" y="95"/>
                  </a:lnTo>
                  <a:lnTo>
                    <a:pt x="10" y="89"/>
                  </a:lnTo>
                  <a:lnTo>
                    <a:pt x="10" y="78"/>
                  </a:lnTo>
                  <a:lnTo>
                    <a:pt x="96" y="78"/>
                  </a:lnTo>
                  <a:lnTo>
                    <a:pt x="96" y="89"/>
                  </a:lnTo>
                  <a:lnTo>
                    <a:pt x="10" y="89"/>
                  </a:lnTo>
                  <a:lnTo>
                    <a:pt x="2" y="95"/>
                  </a:lnTo>
                  <a:lnTo>
                    <a:pt x="20" y="106"/>
                  </a:lnTo>
                  <a:lnTo>
                    <a:pt x="2" y="117"/>
                  </a:lnTo>
                  <a:lnTo>
                    <a:pt x="2" y="128"/>
                  </a:lnTo>
                  <a:lnTo>
                    <a:pt x="10" y="122"/>
                  </a:lnTo>
                  <a:lnTo>
                    <a:pt x="10" y="117"/>
                  </a:lnTo>
                  <a:lnTo>
                    <a:pt x="96" y="117"/>
                  </a:lnTo>
                  <a:lnTo>
                    <a:pt x="96" y="122"/>
                  </a:lnTo>
                  <a:lnTo>
                    <a:pt x="10" y="122"/>
                  </a:lnTo>
                  <a:lnTo>
                    <a:pt x="2" y="128"/>
                  </a:lnTo>
                  <a:lnTo>
                    <a:pt x="20" y="136"/>
                  </a:lnTo>
                  <a:lnTo>
                    <a:pt x="2" y="145"/>
                  </a:lnTo>
                  <a:lnTo>
                    <a:pt x="2" y="164"/>
                  </a:lnTo>
                  <a:lnTo>
                    <a:pt x="10" y="156"/>
                  </a:lnTo>
                  <a:lnTo>
                    <a:pt x="10" y="147"/>
                  </a:lnTo>
                  <a:lnTo>
                    <a:pt x="96" y="147"/>
                  </a:lnTo>
                  <a:lnTo>
                    <a:pt x="96" y="156"/>
                  </a:lnTo>
                  <a:lnTo>
                    <a:pt x="10" y="156"/>
                  </a:lnTo>
                  <a:lnTo>
                    <a:pt x="2" y="164"/>
                  </a:lnTo>
                  <a:lnTo>
                    <a:pt x="18" y="175"/>
                  </a:lnTo>
                  <a:lnTo>
                    <a:pt x="18" y="200"/>
                  </a:lnTo>
                  <a:lnTo>
                    <a:pt x="36" y="189"/>
                  </a:lnTo>
                  <a:lnTo>
                    <a:pt x="36" y="181"/>
                  </a:lnTo>
                  <a:lnTo>
                    <a:pt x="96" y="181"/>
                  </a:lnTo>
                  <a:lnTo>
                    <a:pt x="96" y="189"/>
                  </a:lnTo>
                  <a:lnTo>
                    <a:pt x="36" y="189"/>
                  </a:lnTo>
                  <a:lnTo>
                    <a:pt x="18" y="200"/>
                  </a:lnTo>
                  <a:lnTo>
                    <a:pt x="55" y="200"/>
                  </a:lnTo>
                  <a:lnTo>
                    <a:pt x="55" y="220"/>
                  </a:lnTo>
                  <a:lnTo>
                    <a:pt x="65" y="206"/>
                  </a:lnTo>
                  <a:lnTo>
                    <a:pt x="65" y="200"/>
                  </a:lnTo>
                  <a:lnTo>
                    <a:pt x="96" y="200"/>
                  </a:lnTo>
                  <a:lnTo>
                    <a:pt x="96" y="206"/>
                  </a:lnTo>
                  <a:lnTo>
                    <a:pt x="65" y="206"/>
                  </a:lnTo>
                  <a:lnTo>
                    <a:pt x="55" y="220"/>
                  </a:lnTo>
                  <a:lnTo>
                    <a:pt x="107" y="220"/>
                  </a:lnTo>
                  <a:lnTo>
                    <a:pt x="107" y="200"/>
                  </a:lnTo>
                  <a:lnTo>
                    <a:pt x="141" y="200"/>
                  </a:lnTo>
                  <a:lnTo>
                    <a:pt x="141" y="175"/>
                  </a:lnTo>
                  <a:lnTo>
                    <a:pt x="167" y="164"/>
                  </a:lnTo>
                  <a:lnTo>
                    <a:pt x="167" y="147"/>
                  </a:lnTo>
                  <a:lnTo>
                    <a:pt x="144" y="139"/>
                  </a:lnTo>
                  <a:lnTo>
                    <a:pt x="167" y="131"/>
                  </a:lnTo>
                  <a:lnTo>
                    <a:pt x="167" y="117"/>
                  </a:lnTo>
                  <a:lnTo>
                    <a:pt x="144" y="108"/>
                  </a:lnTo>
                  <a:lnTo>
                    <a:pt x="167" y="97"/>
                  </a:lnTo>
                  <a:lnTo>
                    <a:pt x="167" y="81"/>
                  </a:lnTo>
                  <a:lnTo>
                    <a:pt x="146" y="72"/>
                  </a:lnTo>
                  <a:lnTo>
                    <a:pt x="167" y="61"/>
                  </a:lnTo>
                  <a:lnTo>
                    <a:pt x="167" y="47"/>
                  </a:lnTo>
                  <a:lnTo>
                    <a:pt x="144" y="36"/>
                  </a:lnTo>
                  <a:lnTo>
                    <a:pt x="167" y="25"/>
                  </a:lnTo>
                  <a:lnTo>
                    <a:pt x="167"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3" name="MH_Other_5">
              <a:extLst>
                <a:ext uri="{FF2B5EF4-FFF2-40B4-BE49-F238E27FC236}">
                  <a16:creationId xmlns:a16="http://schemas.microsoft.com/office/drawing/2014/main" id="{FE19AA39-3B38-4787-99FC-B9B27224C471}"/>
                </a:ext>
              </a:extLst>
            </p:cNvPr>
            <p:cNvCxnSpPr/>
            <p:nvPr>
              <p:custDataLst>
                <p:tags r:id="rId5"/>
              </p:custDataLst>
            </p:nvPr>
          </p:nvCxnSpPr>
          <p:spPr>
            <a:xfrm rot="3600000">
              <a:off x="6823937" y="3190207"/>
              <a:ext cx="0" cy="173037"/>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4" name="MH_Other_6">
              <a:extLst>
                <a:ext uri="{FF2B5EF4-FFF2-40B4-BE49-F238E27FC236}">
                  <a16:creationId xmlns:a16="http://schemas.microsoft.com/office/drawing/2014/main" id="{0E087FD3-A73F-4045-9092-BEF5BE0E42E6}"/>
                </a:ext>
              </a:extLst>
            </p:cNvPr>
            <p:cNvCxnSpPr/>
            <p:nvPr>
              <p:custDataLst>
                <p:tags r:id="rId6"/>
              </p:custDataLst>
            </p:nvPr>
          </p:nvCxnSpPr>
          <p:spPr>
            <a:xfrm rot="1200000">
              <a:off x="6412954" y="266065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5" name="MH_Other_7">
              <a:extLst>
                <a:ext uri="{FF2B5EF4-FFF2-40B4-BE49-F238E27FC236}">
                  <a16:creationId xmlns:a16="http://schemas.microsoft.com/office/drawing/2014/main" id="{C86C90B7-6100-4E07-AFFD-4B1542F1A785}"/>
                </a:ext>
              </a:extLst>
            </p:cNvPr>
            <p:cNvCxnSpPr/>
            <p:nvPr>
              <p:custDataLst>
                <p:tags r:id="rId7"/>
              </p:custDataLst>
            </p:nvPr>
          </p:nvCxnSpPr>
          <p:spPr>
            <a:xfrm rot="20400000">
              <a:off x="5632916" y="2660651"/>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6" name="MH_Other_8">
              <a:extLst>
                <a:ext uri="{FF2B5EF4-FFF2-40B4-BE49-F238E27FC236}">
                  <a16:creationId xmlns:a16="http://schemas.microsoft.com/office/drawing/2014/main" id="{6503F965-1297-406A-91DE-6DA4D943FFF2}"/>
                </a:ext>
              </a:extLst>
            </p:cNvPr>
            <p:cNvCxnSpPr/>
            <p:nvPr>
              <p:custDataLst>
                <p:tags r:id="rId8"/>
              </p:custDataLst>
            </p:nvPr>
          </p:nvCxnSpPr>
          <p:spPr>
            <a:xfrm rot="18000000">
              <a:off x="5207164" y="318923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7" name="MH_Other_9">
              <a:extLst>
                <a:ext uri="{FF2B5EF4-FFF2-40B4-BE49-F238E27FC236}">
                  <a16:creationId xmlns:a16="http://schemas.microsoft.com/office/drawing/2014/main" id="{9F21A96C-D302-4104-992D-68B2BE6744E3}"/>
                </a:ext>
              </a:extLst>
            </p:cNvPr>
            <p:cNvCxnSpPr/>
            <p:nvPr>
              <p:custDataLst>
                <p:tags r:id="rId9"/>
              </p:custDataLst>
            </p:nvPr>
          </p:nvCxnSpPr>
          <p:spPr>
            <a:xfrm rot="15600000">
              <a:off x="5139217" y="3882914"/>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8" name="MH_Other_10">
              <a:extLst>
                <a:ext uri="{FF2B5EF4-FFF2-40B4-BE49-F238E27FC236}">
                  <a16:creationId xmlns:a16="http://schemas.microsoft.com/office/drawing/2014/main" id="{8F1A0AD4-5884-4465-835C-E6728C5C9F35}"/>
                </a:ext>
              </a:extLst>
            </p:cNvPr>
            <p:cNvCxnSpPr/>
            <p:nvPr>
              <p:custDataLst>
                <p:tags r:id="rId10"/>
              </p:custDataLst>
            </p:nvPr>
          </p:nvCxnSpPr>
          <p:spPr>
            <a:xfrm rot="6000000" flipH="1">
              <a:off x="6849584" y="3852866"/>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grpSp>
      <p:pic>
        <p:nvPicPr>
          <p:cNvPr id="6" name="圖片 5">
            <a:extLst>
              <a:ext uri="{FF2B5EF4-FFF2-40B4-BE49-F238E27FC236}">
                <a16:creationId xmlns:a16="http://schemas.microsoft.com/office/drawing/2014/main" id="{9E16661E-E943-4DF6-89F7-9E73257FC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19536" y="3196431"/>
            <a:ext cx="2276475" cy="1609725"/>
          </a:xfrm>
          <a:prstGeom prst="rect">
            <a:avLst/>
          </a:prstGeom>
        </p:spPr>
      </p:pic>
    </p:spTree>
    <p:extLst>
      <p:ext uri="{BB962C8B-B14F-4D97-AF65-F5344CB8AC3E}">
        <p14:creationId xmlns:p14="http://schemas.microsoft.com/office/powerpoint/2010/main" val="1186323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6C89193-D9E1-4269-874D-BB1C4EB6B57F}"/>
              </a:ext>
            </a:extLst>
          </p:cNvPr>
          <p:cNvSpPr>
            <a:spLocks noGrp="1"/>
          </p:cNvSpPr>
          <p:nvPr>
            <p:ph type="body" sz="quarter" idx="12"/>
          </p:nvPr>
        </p:nvSpPr>
        <p:spPr/>
        <p:txBody>
          <a:bodyPr/>
          <a:lstStyle/>
          <a:p>
            <a:r>
              <a:rPr lang="en-US" altLang="zh-TW" sz="3200">
                <a:latin typeface="+mj-ea"/>
                <a:ea typeface="+mj-ea"/>
              </a:rPr>
              <a:t>Using Window Ranking, Offset &amp; Aggregate Functions</a:t>
            </a:r>
            <a:endParaRPr lang="zh-TW" altLang="en-US" sz="3200"/>
          </a:p>
          <a:p>
            <a:endParaRPr lang="zh-TW" altLang="en-US" sz="3200"/>
          </a:p>
        </p:txBody>
      </p:sp>
      <p:sp>
        <p:nvSpPr>
          <p:cNvPr id="3" name="內容版面配置區 2">
            <a:extLst>
              <a:ext uri="{FF2B5EF4-FFF2-40B4-BE49-F238E27FC236}">
                <a16:creationId xmlns:a16="http://schemas.microsoft.com/office/drawing/2014/main" id="{3237300E-0ED6-4F1D-BF4D-C2E8A1A222B3}"/>
              </a:ext>
            </a:extLst>
          </p:cNvPr>
          <p:cNvSpPr>
            <a:spLocks noGrp="1"/>
          </p:cNvSpPr>
          <p:nvPr>
            <p:ph idx="1"/>
          </p:nvPr>
        </p:nvSpPr>
        <p:spPr/>
        <p:txBody>
          <a:bodyPr/>
          <a:lstStyle/>
          <a:p>
            <a:pPr eaLnBrk="1" hangingPunct="1"/>
            <a:r>
              <a:rPr lang="en-US" altLang="zh-TW">
                <a:ea typeface="新細明體" charset="-120"/>
              </a:rPr>
              <a:t>Creating Windows with </a:t>
            </a:r>
            <a:r>
              <a:rPr lang="en-US" altLang="zh-TW" b="1">
                <a:solidFill>
                  <a:srgbClr val="FF0000"/>
                </a:solidFill>
                <a:ea typeface="新細明體" charset="-120"/>
              </a:rPr>
              <a:t>OVER</a:t>
            </a:r>
          </a:p>
          <a:p>
            <a:pPr eaLnBrk="1" hangingPunct="1"/>
            <a:r>
              <a:rPr lang="en-US" altLang="zh-TW">
                <a:ea typeface="新細明體" charset="-120"/>
              </a:rPr>
              <a:t>Exploring Window Functions(</a:t>
            </a:r>
            <a:r>
              <a:rPr lang="zh-TW" altLang="en-US">
                <a:ea typeface="新細明體" charset="-120"/>
              </a:rPr>
              <a:t>視窗函數</a:t>
            </a:r>
            <a:r>
              <a:rPr lang="en-US" altLang="zh-TW">
                <a:ea typeface="新細明體" charset="-120"/>
              </a:rPr>
              <a:t>)</a:t>
            </a:r>
          </a:p>
          <a:p>
            <a:pPr eaLnBrk="1" hangingPunct="1"/>
            <a:endParaRPr lang="en-US" altLang="zh-TW">
              <a:ea typeface="新細明體" charset="-120"/>
            </a:endParaRPr>
          </a:p>
          <a:p>
            <a:endParaRPr lang="zh-TW" altLang="en-US"/>
          </a:p>
        </p:txBody>
      </p:sp>
    </p:spTree>
    <p:extLst>
      <p:ext uri="{BB962C8B-B14F-4D97-AF65-F5344CB8AC3E}">
        <p14:creationId xmlns:p14="http://schemas.microsoft.com/office/powerpoint/2010/main" val="2208910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7C0309E-5BA6-4D78-96DD-584BE64E881E}"/>
              </a:ext>
            </a:extLst>
          </p:cNvPr>
          <p:cNvSpPr>
            <a:spLocks noGrp="1"/>
          </p:cNvSpPr>
          <p:nvPr>
            <p:ph type="body" sz="quarter" idx="12"/>
          </p:nvPr>
        </p:nvSpPr>
        <p:spPr/>
        <p:txBody>
          <a:bodyPr/>
          <a:lstStyle/>
          <a:p>
            <a:r>
              <a:rPr lang="en-US" altLang="zh-TW">
                <a:latin typeface="+mj-ea"/>
                <a:ea typeface="+mj-ea"/>
              </a:rPr>
              <a:t>Creating Windows with OVER</a:t>
            </a:r>
            <a:endParaRPr lang="zh-TW" altLang="en-US"/>
          </a:p>
        </p:txBody>
      </p:sp>
      <p:sp>
        <p:nvSpPr>
          <p:cNvPr id="204803"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TW" altLang="en-US">
                <a:ea typeface="新細明體" charset="-120"/>
              </a:rPr>
              <a:t>使用</a:t>
            </a:r>
            <a:r>
              <a:rPr lang="en-US" altLang="zh-TW">
                <a:ea typeface="新細明體" charset="-120"/>
              </a:rPr>
              <a:t> OVER</a:t>
            </a:r>
          </a:p>
          <a:p>
            <a:pPr eaLnBrk="1" hangingPunct="1"/>
            <a:r>
              <a:rPr lang="en-US" altLang="zh-TW">
                <a:ea typeface="新細明體" charset="-120"/>
              </a:rPr>
              <a:t>Partitioning Windows</a:t>
            </a:r>
          </a:p>
        </p:txBody>
      </p:sp>
      <p:sp>
        <p:nvSpPr>
          <p:cNvPr id="5" name="Slide Number Placeholder 5"/>
          <p:cNvSpPr>
            <a:spLocks noGrp="1"/>
          </p:cNvSpPr>
          <p:nvPr>
            <p:ph type="sldNum" sz="quarter" idx="4294967295"/>
          </p:nvPr>
        </p:nvSpPr>
        <p:spPr>
          <a:xfrm>
            <a:off x="0" y="0"/>
            <a:ext cx="0" cy="0"/>
          </a:xfrm>
        </p:spPr>
        <p:txBody>
          <a:bodyPr/>
          <a:ls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fld id="{1CCF5E1D-5C6F-465A-AD84-04DA1A73489E}" type="slidenum">
              <a:rPr lang="en-US" smtClean="0"/>
              <a:pPr>
                <a:defRPr/>
              </a:pPr>
              <a:t>52</a:t>
            </a:fld>
            <a:endParaRPr lang="en-US"/>
          </a:p>
        </p:txBody>
      </p:sp>
    </p:spTree>
    <p:extLst>
      <p:ext uri="{BB962C8B-B14F-4D97-AF65-F5344CB8AC3E}">
        <p14:creationId xmlns:p14="http://schemas.microsoft.com/office/powerpoint/2010/main" val="2408189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ADAFF067-2005-4C0E-9937-3377CFED3260}"/>
              </a:ext>
            </a:extLst>
          </p:cNvPr>
          <p:cNvSpPr>
            <a:spLocks noGrp="1"/>
          </p:cNvSpPr>
          <p:nvPr>
            <p:ph type="body" sz="quarter" idx="12"/>
          </p:nvPr>
        </p:nvSpPr>
        <p:spPr/>
        <p:txBody>
          <a:bodyPr/>
          <a:lstStyle/>
          <a:p>
            <a:r>
              <a:rPr lang="en-US" altLang="zh-TW">
                <a:latin typeface="+mj-ea"/>
                <a:ea typeface="+mj-ea"/>
              </a:rPr>
              <a:t>Using OVER</a:t>
            </a:r>
            <a:endParaRPr lang="zh-TW" altLang="en-US"/>
          </a:p>
        </p:txBody>
      </p:sp>
      <p:sp>
        <p:nvSpPr>
          <p:cNvPr id="206851"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TW" altLang="en-US"/>
              <a:t>在套用相關的視窗函數之前，決定資料列集的資料分割和排序。</a:t>
            </a:r>
            <a:r>
              <a:rPr lang="en-US" altLang="zh-TW"/>
              <a:t>OVER </a:t>
            </a:r>
            <a:r>
              <a:rPr lang="zh-TW" altLang="en-US"/>
              <a:t>子句會定義查詢結果集內的視窗或使用者指定的資料列集</a:t>
            </a:r>
            <a:endParaRPr lang="en-US" altLang="zh-TW"/>
          </a:p>
          <a:p>
            <a:pPr eaLnBrk="1" hangingPunct="1"/>
            <a:r>
              <a:rPr lang="zh-TW" altLang="en-US"/>
              <a:t>使用 </a:t>
            </a:r>
            <a:r>
              <a:rPr lang="en-US" altLang="zh-TW">
                <a:solidFill>
                  <a:srgbClr val="FF0000"/>
                </a:solidFill>
              </a:rPr>
              <a:t>partition</a:t>
            </a:r>
            <a:r>
              <a:rPr lang="zh-TW" altLang="en-US">
                <a:solidFill>
                  <a:srgbClr val="FF0000"/>
                </a:solidFill>
              </a:rPr>
              <a:t> </a:t>
            </a:r>
            <a:r>
              <a:rPr lang="zh-TW" altLang="en-US"/>
              <a:t>子句，將查詢結果集分成幾個資料分割</a:t>
            </a:r>
            <a:endParaRPr lang="en-US" altLang="zh-TW"/>
          </a:p>
          <a:p>
            <a:pPr eaLnBrk="1" hangingPunct="1"/>
            <a:r>
              <a:rPr lang="zh-TW" altLang="en-US"/>
              <a:t>如果需要，可以在單個查詢中使用多個</a:t>
            </a:r>
            <a:r>
              <a:rPr lang="en-US" altLang="zh-TW"/>
              <a:t>OVER()</a:t>
            </a:r>
            <a:r>
              <a:rPr lang="zh-TW" altLang="en-US"/>
              <a:t>子句，每個子句都有各自的分區和排序</a:t>
            </a:r>
            <a:endParaRPr lang="en-US" altLang="zh-TW"/>
          </a:p>
        </p:txBody>
      </p:sp>
      <p:sp>
        <p:nvSpPr>
          <p:cNvPr id="6" name="Slide Number Placeholder 5"/>
          <p:cNvSpPr>
            <a:spLocks noGrp="1"/>
          </p:cNvSpPr>
          <p:nvPr>
            <p:ph type="sldNum" sz="quarter" idx="4294967295"/>
          </p:nvPr>
        </p:nvSpPr>
        <p:spPr>
          <a:xfrm>
            <a:off x="0" y="0"/>
            <a:ext cx="0" cy="0"/>
          </a:xfrm>
        </p:spPr>
        <p:txBody>
          <a:bodyPr/>
          <a:ls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fld id="{1CCF5E1D-5C6F-465A-AD84-04DA1A73489E}" type="slidenum">
              <a:rPr lang="en-US" smtClean="0"/>
              <a:pPr>
                <a:defRPr/>
              </a:pPr>
              <a:t>53</a:t>
            </a:fld>
            <a:endParaRPr lang="en-US"/>
          </a:p>
        </p:txBody>
      </p:sp>
      <p:sp>
        <p:nvSpPr>
          <p:cNvPr id="5" name="AutoShape 3"/>
          <p:cNvSpPr>
            <a:spLocks noChangeArrowheads="1"/>
          </p:cNvSpPr>
          <p:nvPr/>
        </p:nvSpPr>
        <p:spPr bwMode="auto">
          <a:xfrm>
            <a:off x="1271464" y="4437112"/>
            <a:ext cx="6256337" cy="1374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dirty="0">
                <a:solidFill>
                  <a:srgbClr val="0000FF"/>
                </a:solidFill>
                <a:latin typeface="Lucida Sans Typewriter" pitchFamily="49" charset="0"/>
                <a:ea typeface="+mn-ea"/>
              </a:rPr>
              <a:t>OVER </a:t>
            </a:r>
            <a:r>
              <a:rPr kumimoji="0" lang="en-US" sz="2000" dirty="0">
                <a:solidFill>
                  <a:srgbClr val="808080"/>
                </a:solidFill>
                <a:latin typeface="Lucida Sans Typewriter" pitchFamily="49" charset="0"/>
                <a:ea typeface="+mn-ea"/>
              </a:rPr>
              <a:t>(</a:t>
            </a:r>
            <a:r>
              <a:rPr kumimoji="0" lang="en-US" sz="2000" dirty="0">
                <a:solidFill>
                  <a:prstClr val="black"/>
                </a:solidFill>
                <a:latin typeface="Lucida Sans Typewriter" pitchFamily="49" charset="0"/>
                <a:ea typeface="+mn-ea"/>
              </a:rPr>
              <a:t> [ &lt;PARTITION BY clause&gt; ] </a:t>
            </a:r>
          </a:p>
          <a:p>
            <a:pPr fontAlgn="auto">
              <a:spcBef>
                <a:spcPts val="0"/>
              </a:spcBef>
              <a:spcAft>
                <a:spcPts val="0"/>
              </a:spcAft>
              <a:defRPr/>
            </a:pPr>
            <a:r>
              <a:rPr kumimoji="0" lang="en-US" sz="2000" dirty="0">
                <a:solidFill>
                  <a:prstClr val="black"/>
                </a:solidFill>
                <a:latin typeface="Lucida Sans Typewriter" pitchFamily="49" charset="0"/>
                <a:ea typeface="+mn-ea"/>
              </a:rPr>
              <a:t>	 [ &lt;ORDER BY clause&gt; ] </a:t>
            </a:r>
          </a:p>
          <a:p>
            <a:pPr fontAlgn="auto">
              <a:spcBef>
                <a:spcPts val="0"/>
              </a:spcBef>
              <a:spcAft>
                <a:spcPts val="0"/>
              </a:spcAft>
              <a:defRPr/>
            </a:pPr>
            <a:r>
              <a:rPr kumimoji="0" lang="en-US" sz="2000" dirty="0">
                <a:solidFill>
                  <a:prstClr val="black"/>
                </a:solidFill>
                <a:latin typeface="Lucida Sans Typewriter" pitchFamily="49" charset="0"/>
                <a:ea typeface="+mn-ea"/>
              </a:rPr>
              <a:t>	 [ &lt;ROWS or RANGE clause&gt; ] </a:t>
            </a:r>
          </a:p>
          <a:p>
            <a:pPr fontAlgn="auto">
              <a:spcBef>
                <a:spcPts val="0"/>
              </a:spcBef>
              <a:spcAft>
                <a:spcPts val="0"/>
              </a:spcAft>
              <a:defRPr/>
            </a:pPr>
            <a:r>
              <a:rPr kumimoji="0" lang="en-US" sz="2000" dirty="0">
                <a:solidFill>
                  <a:prstClr val="black"/>
                </a:solidFill>
                <a:latin typeface="Lucida Sans Typewriter" pitchFamily="49" charset="0"/>
                <a:ea typeface="+mn-ea"/>
              </a:rPr>
              <a:t>	</a:t>
            </a:r>
            <a:r>
              <a:rPr kumimoji="0" lang="en-US" sz="2000" dirty="0">
                <a:solidFill>
                  <a:srgbClr val="808080"/>
                </a:solidFill>
                <a:latin typeface="Lucida Sans Typewriter" pitchFamily="49" charset="0"/>
                <a:ea typeface="+mn-ea"/>
              </a:rPr>
              <a:t>)</a:t>
            </a:r>
            <a:r>
              <a:rPr kumimoji="0" lang="en-US" sz="2000" dirty="0">
                <a:solidFill>
                  <a:prstClr val="black"/>
                </a:solidFill>
                <a:latin typeface="Lucida Sans Typewriter" pitchFamily="49" charset="0"/>
                <a:ea typeface="+mn-ea"/>
              </a:rPr>
              <a:t> </a:t>
            </a:r>
          </a:p>
        </p:txBody>
      </p:sp>
    </p:spTree>
    <p:extLst>
      <p:ext uri="{BB962C8B-B14F-4D97-AF65-F5344CB8AC3E}">
        <p14:creationId xmlns:p14="http://schemas.microsoft.com/office/powerpoint/2010/main" val="3783093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A4A20D22-EB61-4881-B730-EDD654FF485B}"/>
              </a:ext>
            </a:extLst>
          </p:cNvPr>
          <p:cNvSpPr>
            <a:spLocks noGrp="1"/>
          </p:cNvSpPr>
          <p:nvPr>
            <p:ph type="body" sz="quarter" idx="12"/>
          </p:nvPr>
        </p:nvSpPr>
        <p:spPr/>
        <p:txBody>
          <a:bodyPr/>
          <a:lstStyle/>
          <a:p>
            <a:r>
              <a:rPr lang="en-US" altLang="zh-TW">
                <a:latin typeface="+mj-ea"/>
                <a:ea typeface="+mj-ea"/>
              </a:rPr>
              <a:t>Partitioning Windows</a:t>
            </a:r>
            <a:endParaRPr lang="zh-TW" altLang="en-US"/>
          </a:p>
        </p:txBody>
      </p:sp>
      <p:sp>
        <p:nvSpPr>
          <p:cNvPr id="20889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TW" altLang="en-US"/>
              <a:t>將列中具有相同值的行分成同區</a:t>
            </a:r>
            <a:endParaRPr lang="en-US" altLang="zh-TW"/>
          </a:p>
          <a:p>
            <a:pPr eaLnBrk="1" hangingPunct="1"/>
            <a:r>
              <a:rPr lang="zh-TW" altLang="en-US"/>
              <a:t>在 </a:t>
            </a:r>
            <a:r>
              <a:rPr lang="en-US" altLang="zh-TW"/>
              <a:t>OVER() </a:t>
            </a:r>
            <a:r>
              <a:rPr lang="zh-TW" altLang="en-US"/>
              <a:t>子句中使用 </a:t>
            </a:r>
            <a:r>
              <a:rPr lang="en-US" altLang="zh-TW"/>
              <a:t>PARTITION BY</a:t>
            </a:r>
          </a:p>
          <a:p>
            <a:pPr eaLnBrk="1" hangingPunct="1"/>
            <a:r>
              <a:rPr lang="zh-TW" altLang="en-US"/>
              <a:t>沒有定義 </a:t>
            </a:r>
            <a:r>
              <a:rPr lang="en-US" altLang="zh-TW"/>
              <a:t>PARTITION BY </a:t>
            </a:r>
            <a:r>
              <a:rPr lang="zh-TW" altLang="en-US"/>
              <a:t>子句，</a:t>
            </a:r>
            <a:r>
              <a:rPr lang="en-US" altLang="zh-TW"/>
              <a:t>OVER() </a:t>
            </a:r>
            <a:r>
              <a:rPr lang="zh-TW" altLang="en-US"/>
              <a:t>只將所有資料列當成</a:t>
            </a:r>
            <a:r>
              <a:rPr lang="zh-TW" altLang="en-US">
                <a:solidFill>
                  <a:srgbClr val="FF0000"/>
                </a:solidFill>
              </a:rPr>
              <a:t>單一群組</a:t>
            </a:r>
            <a:endParaRPr lang="en-US" altLang="zh-TW">
              <a:solidFill>
                <a:srgbClr val="FF0000"/>
              </a:solidFill>
            </a:endParaRPr>
          </a:p>
        </p:txBody>
      </p:sp>
      <p:sp>
        <p:nvSpPr>
          <p:cNvPr id="7" name="Slide Number Placeholder 5"/>
          <p:cNvSpPr>
            <a:spLocks noGrp="1"/>
          </p:cNvSpPr>
          <p:nvPr>
            <p:ph type="sldNum" sz="quarter" idx="4294967295"/>
          </p:nvPr>
        </p:nvSpPr>
        <p:spPr>
          <a:xfrm>
            <a:off x="0" y="0"/>
            <a:ext cx="0" cy="0"/>
          </a:xfrm>
        </p:spPr>
        <p:txBody>
          <a:bodyPr/>
          <a:ls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fld id="{1CCF5E1D-5C6F-465A-AD84-04DA1A73489E}" type="slidenum">
              <a:rPr lang="en-US" smtClean="0"/>
              <a:pPr>
                <a:defRPr/>
              </a:pPr>
              <a:t>54</a:t>
            </a:fld>
            <a:endParaRPr lang="en-US"/>
          </a:p>
        </p:txBody>
      </p:sp>
      <p:sp>
        <p:nvSpPr>
          <p:cNvPr id="4" name="AutoShape 3"/>
          <p:cNvSpPr>
            <a:spLocks noChangeArrowheads="1"/>
          </p:cNvSpPr>
          <p:nvPr/>
        </p:nvSpPr>
        <p:spPr bwMode="auto">
          <a:xfrm>
            <a:off x="838200" y="3958855"/>
            <a:ext cx="7177088" cy="1374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a:solidFill>
                  <a:srgbClr val="0000FF"/>
                </a:solidFill>
                <a:latin typeface="Lucida Sans Typewriter" pitchFamily="49" charset="0"/>
                <a:ea typeface="+mn-ea"/>
              </a:rPr>
              <a:t>SELECT</a:t>
            </a:r>
            <a:r>
              <a:rPr kumimoji="0" lang="en-US" sz="2000">
                <a:solidFill>
                  <a:prstClr val="black"/>
                </a:solidFill>
                <a:latin typeface="Lucida Sans Typewriter" pitchFamily="49" charset="0"/>
                <a:ea typeface="+mn-ea"/>
              </a:rPr>
              <a:t>  custid</a:t>
            </a:r>
            <a:r>
              <a:rPr kumimoji="0" lang="en-US" sz="2000">
                <a:solidFill>
                  <a:srgbClr val="808080"/>
                </a:solidFill>
                <a:latin typeface="Lucida Sans Typewriter" pitchFamily="49" charset="0"/>
                <a:ea typeface="+mn-ea"/>
              </a:rPr>
              <a:t>, </a:t>
            </a:r>
            <a:r>
              <a:rPr kumimoji="0" lang="en-US" sz="2000">
                <a:solidFill>
                  <a:prstClr val="black"/>
                </a:solidFill>
                <a:latin typeface="Lucida Sans Typewriter" pitchFamily="49" charset="0"/>
                <a:ea typeface="+mn-ea"/>
              </a:rPr>
              <a:t>ordermonth</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 qty</a:t>
            </a:r>
            <a:r>
              <a:rPr kumimoji="0" lang="en-US" sz="2000">
                <a:solidFill>
                  <a:srgbClr val="808080"/>
                </a:solidFill>
                <a:latin typeface="Lucida Sans Typewriter" pitchFamily="49" charset="0"/>
                <a:ea typeface="+mn-ea"/>
              </a:rPr>
              <a:t>,</a:t>
            </a:r>
          </a:p>
          <a:p>
            <a:pPr fontAlgn="auto">
              <a:spcBef>
                <a:spcPts val="0"/>
              </a:spcBef>
              <a:spcAft>
                <a:spcPts val="0"/>
              </a:spcAft>
              <a:defRPr/>
            </a:pPr>
            <a:r>
              <a:rPr kumimoji="0" lang="en-US" sz="2000">
                <a:solidFill>
                  <a:prstClr val="black"/>
                </a:solidFill>
                <a:latin typeface="Lucida Sans Typewriter" pitchFamily="49" charset="0"/>
                <a:ea typeface="+mn-ea"/>
              </a:rPr>
              <a:t>     	</a:t>
            </a:r>
            <a:r>
              <a:rPr kumimoji="0" lang="en-US" sz="2000">
                <a:solidFill>
                  <a:srgbClr val="FF00FF"/>
                </a:solidFill>
                <a:latin typeface="Lucida Sans Typewriter" pitchFamily="49" charset="0"/>
                <a:ea typeface="+mn-ea"/>
              </a:rPr>
              <a:t>SUM</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qty</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 </a:t>
            </a:r>
            <a:r>
              <a:rPr kumimoji="0" lang="en-US" sz="2000">
                <a:solidFill>
                  <a:srgbClr val="0000FF"/>
                </a:solidFill>
                <a:latin typeface="Lucida Sans Typewriter" pitchFamily="49" charset="0"/>
                <a:ea typeface="+mn-ea"/>
              </a:rPr>
              <a:t>OVER</a:t>
            </a:r>
            <a:r>
              <a:rPr kumimoji="0" lang="en-US" sz="2000">
                <a:solidFill>
                  <a:srgbClr val="808080"/>
                </a:solidFill>
                <a:latin typeface="Lucida Sans Typewriter" pitchFamily="49" charset="0"/>
                <a:ea typeface="+mn-ea"/>
              </a:rPr>
              <a:t>(</a:t>
            </a:r>
            <a:r>
              <a:rPr kumimoji="0" lang="en-US" sz="2000">
                <a:solidFill>
                  <a:srgbClr val="0000FF"/>
                </a:solidFill>
                <a:latin typeface="Lucida Sans Typewriter" pitchFamily="49" charset="0"/>
                <a:ea typeface="+mn-ea"/>
              </a:rPr>
              <a:t>PARTITION</a:t>
            </a:r>
            <a:r>
              <a:rPr kumimoji="0" lang="en-US" sz="2000">
                <a:solidFill>
                  <a:prstClr val="black"/>
                </a:solidFill>
                <a:latin typeface="Lucida Sans Typewriter" pitchFamily="49" charset="0"/>
                <a:ea typeface="+mn-ea"/>
              </a:rPr>
              <a:t> </a:t>
            </a:r>
            <a:r>
              <a:rPr kumimoji="0" lang="en-US" sz="2000">
                <a:solidFill>
                  <a:srgbClr val="0000FF"/>
                </a:solidFill>
                <a:latin typeface="Lucida Sans Typewriter" pitchFamily="49" charset="0"/>
                <a:ea typeface="+mn-ea"/>
              </a:rPr>
              <a:t>BY</a:t>
            </a:r>
            <a:r>
              <a:rPr kumimoji="0" lang="en-US" sz="2000">
                <a:solidFill>
                  <a:prstClr val="black"/>
                </a:solidFill>
                <a:latin typeface="Lucida Sans Typewriter" pitchFamily="49" charset="0"/>
                <a:ea typeface="+mn-ea"/>
              </a:rPr>
              <a:t> custid</a:t>
            </a:r>
            <a:r>
              <a:rPr kumimoji="0" lang="en-US" sz="2000">
                <a:solidFill>
                  <a:srgbClr val="808080"/>
                </a:solidFill>
                <a:latin typeface="Lucida Sans Typewriter" pitchFamily="49" charset="0"/>
                <a:ea typeface="+mn-ea"/>
              </a:rPr>
              <a:t>)</a:t>
            </a:r>
            <a:endParaRPr kumimoji="0" lang="en-US" sz="2000">
              <a:solidFill>
                <a:prstClr val="black"/>
              </a:solidFill>
              <a:latin typeface="Lucida Sans Typewriter" pitchFamily="49" charset="0"/>
              <a:ea typeface="+mn-ea"/>
            </a:endParaRPr>
          </a:p>
          <a:p>
            <a:pPr fontAlgn="auto">
              <a:spcBef>
                <a:spcPts val="0"/>
              </a:spcBef>
              <a:spcAft>
                <a:spcPts val="0"/>
              </a:spcAft>
              <a:defRPr/>
            </a:pPr>
            <a:r>
              <a:rPr kumimoji="0" lang="en-US" sz="2000">
                <a:solidFill>
                  <a:prstClr val="black"/>
                </a:solidFill>
                <a:latin typeface="Lucida Sans Typewriter" pitchFamily="49" charset="0"/>
                <a:ea typeface="+mn-ea"/>
              </a:rPr>
              <a:t>	</a:t>
            </a:r>
            <a:r>
              <a:rPr kumimoji="0" lang="en-US" sz="2000">
                <a:solidFill>
                  <a:srgbClr val="0000FF"/>
                </a:solidFill>
                <a:latin typeface="Lucida Sans Typewriter" pitchFamily="49" charset="0"/>
                <a:ea typeface="+mn-ea"/>
              </a:rPr>
              <a:t>AS</a:t>
            </a:r>
            <a:r>
              <a:rPr kumimoji="0" lang="en-US" sz="2000">
                <a:solidFill>
                  <a:prstClr val="black"/>
                </a:solidFill>
                <a:latin typeface="Lucida Sans Typewriter" pitchFamily="49" charset="0"/>
                <a:ea typeface="+mn-ea"/>
              </a:rPr>
              <a:t> totalbycust</a:t>
            </a:r>
          </a:p>
          <a:p>
            <a:pPr fontAlgn="auto">
              <a:spcBef>
                <a:spcPts val="0"/>
              </a:spcBef>
              <a:spcAft>
                <a:spcPts val="0"/>
              </a:spcAft>
              <a:defRPr/>
            </a:pPr>
            <a:r>
              <a:rPr kumimoji="0" lang="en-US" sz="2000">
                <a:solidFill>
                  <a:srgbClr val="0000FF"/>
                </a:solidFill>
                <a:latin typeface="Lucida Sans Typewriter" pitchFamily="49" charset="0"/>
                <a:ea typeface="+mn-ea"/>
              </a:rPr>
              <a:t>FROM</a:t>
            </a:r>
            <a:r>
              <a:rPr kumimoji="0" lang="en-US" sz="2000">
                <a:solidFill>
                  <a:prstClr val="black"/>
                </a:solidFill>
                <a:latin typeface="Lucida Sans Typewriter" pitchFamily="49" charset="0"/>
                <a:ea typeface="+mn-ea"/>
              </a:rPr>
              <a:t> Sales</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CustOrders</a:t>
            </a:r>
            <a:r>
              <a:rPr kumimoji="0" lang="en-US" sz="2000">
                <a:solidFill>
                  <a:srgbClr val="808080"/>
                </a:solidFill>
                <a:latin typeface="Lucida Sans Typewriter" pitchFamily="49" charset="0"/>
                <a:ea typeface="+mn-ea"/>
              </a:rPr>
              <a:t>;</a:t>
            </a:r>
          </a:p>
        </p:txBody>
      </p:sp>
      <p:pic>
        <p:nvPicPr>
          <p:cNvPr id="208902" name="Picture 6"/>
          <p:cNvPicPr>
            <a:picLocks noChangeAspect="1"/>
          </p:cNvPicPr>
          <p:nvPr/>
        </p:nvPicPr>
        <p:blipFill>
          <a:blip r:embed="rId3"/>
          <a:srcRect/>
          <a:stretch>
            <a:fillRect/>
          </a:stretch>
        </p:blipFill>
        <p:spPr bwMode="auto">
          <a:xfrm>
            <a:off x="7470065" y="3636148"/>
            <a:ext cx="4370388" cy="2941637"/>
          </a:xfrm>
          <a:prstGeom prst="rect">
            <a:avLst/>
          </a:prstGeom>
          <a:noFill/>
          <a:ln w="9525">
            <a:noFill/>
            <a:miter lim="800000"/>
            <a:headEnd/>
            <a:tailEnd/>
          </a:ln>
        </p:spPr>
      </p:pic>
    </p:spTree>
    <p:extLst>
      <p:ext uri="{BB962C8B-B14F-4D97-AF65-F5344CB8AC3E}">
        <p14:creationId xmlns:p14="http://schemas.microsoft.com/office/powerpoint/2010/main" val="967361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1623511A-37F0-4EDC-9182-813CE56ECA71}"/>
              </a:ext>
            </a:extLst>
          </p:cNvPr>
          <p:cNvSpPr>
            <a:spLocks noGrp="1"/>
          </p:cNvSpPr>
          <p:nvPr>
            <p:ph type="body" sz="quarter" idx="12"/>
          </p:nvPr>
        </p:nvSpPr>
        <p:spPr/>
        <p:txBody>
          <a:bodyPr/>
          <a:lstStyle/>
          <a:p>
            <a:r>
              <a:rPr lang="en-US" altLang="zh-TW">
                <a:latin typeface="+mj-ea"/>
                <a:ea typeface="+mj-ea"/>
              </a:rPr>
              <a:t>Exploring Window Functions</a:t>
            </a:r>
            <a:endParaRPr lang="zh-TW" altLang="en-US"/>
          </a:p>
        </p:txBody>
      </p:sp>
      <p:sp>
        <p:nvSpPr>
          <p:cNvPr id="211971"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TW" altLang="en-US">
                <a:ea typeface="新細明體" charset="-120"/>
              </a:rPr>
              <a:t>定義</a:t>
            </a:r>
            <a:r>
              <a:rPr lang="en-US" altLang="zh-TW">
                <a:ea typeface="新細明體" charset="-120"/>
              </a:rPr>
              <a:t> Window Functions</a:t>
            </a:r>
          </a:p>
          <a:p>
            <a:pPr eaLnBrk="1" hangingPunct="1"/>
            <a:r>
              <a:rPr lang="en-US" altLang="zh-TW">
                <a:ea typeface="新細明體" charset="-120"/>
              </a:rPr>
              <a:t>Window Aggregate Functions</a:t>
            </a:r>
          </a:p>
          <a:p>
            <a:pPr eaLnBrk="1" hangingPunct="1"/>
            <a:r>
              <a:rPr lang="en-US" altLang="zh-TW">
                <a:ea typeface="新細明體" charset="-120"/>
              </a:rPr>
              <a:t>Window Ranking Functions</a:t>
            </a:r>
          </a:p>
        </p:txBody>
      </p:sp>
      <p:sp>
        <p:nvSpPr>
          <p:cNvPr id="5" name="Slide Number Placeholder 5"/>
          <p:cNvSpPr>
            <a:spLocks noGrp="1"/>
          </p:cNvSpPr>
          <p:nvPr>
            <p:ph type="sldNum" sz="quarter" idx="4294967295"/>
          </p:nvPr>
        </p:nvSpPr>
        <p:spPr>
          <a:xfrm>
            <a:off x="0" y="0"/>
            <a:ext cx="0" cy="0"/>
          </a:xfrm>
        </p:spPr>
        <p:txBody>
          <a:bodyPr/>
          <a:ls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fld id="{1CCF5E1D-5C6F-465A-AD84-04DA1A73489E}" type="slidenum">
              <a:rPr lang="en-US" smtClean="0"/>
              <a:pPr>
                <a:defRPr/>
              </a:pPr>
              <a:t>55</a:t>
            </a:fld>
            <a:endParaRPr lang="en-US"/>
          </a:p>
        </p:txBody>
      </p:sp>
    </p:spTree>
    <p:extLst>
      <p:ext uri="{BB962C8B-B14F-4D97-AF65-F5344CB8AC3E}">
        <p14:creationId xmlns:p14="http://schemas.microsoft.com/office/powerpoint/2010/main" val="2403514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B92D73E6-2541-4FA2-AE57-E48506705435}"/>
              </a:ext>
            </a:extLst>
          </p:cNvPr>
          <p:cNvSpPr>
            <a:spLocks noGrp="1"/>
          </p:cNvSpPr>
          <p:nvPr>
            <p:ph type="body" sz="quarter" idx="12"/>
          </p:nvPr>
        </p:nvSpPr>
        <p:spPr/>
        <p:txBody>
          <a:bodyPr/>
          <a:lstStyle/>
          <a:p>
            <a:r>
              <a:rPr lang="en-US" altLang="zh-TW">
                <a:latin typeface="+mj-ea"/>
                <a:ea typeface="+mj-ea"/>
              </a:rPr>
              <a:t>Defining Window Functions</a:t>
            </a:r>
            <a:endParaRPr lang="zh-TW" altLang="en-US"/>
          </a:p>
        </p:txBody>
      </p:sp>
      <p:sp>
        <p:nvSpPr>
          <p:cNvPr id="21401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TW" dirty="0"/>
              <a:t>Window function(</a:t>
            </a:r>
            <a:r>
              <a:rPr lang="zh-TW" altLang="en-US" dirty="0"/>
              <a:t>視窗函數</a:t>
            </a:r>
            <a:r>
              <a:rPr lang="en-US" altLang="zh-TW" dirty="0"/>
              <a:t>) </a:t>
            </a:r>
            <a:r>
              <a:rPr lang="zh-TW" altLang="en-US" dirty="0"/>
              <a:t>應用於一個窗口或一組行的函數</a:t>
            </a:r>
            <a:endParaRPr lang="en-US" altLang="zh-TW" dirty="0"/>
          </a:p>
          <a:p>
            <a:pPr eaLnBrk="1" hangingPunct="1"/>
            <a:r>
              <a:rPr lang="zh-TW" altLang="en-US" dirty="0"/>
              <a:t>視窗函數包含</a:t>
            </a:r>
            <a:r>
              <a:rPr lang="en-US" altLang="zh-TW" dirty="0"/>
              <a:t> aggregate(</a:t>
            </a:r>
            <a:r>
              <a:rPr lang="zh-TW" altLang="en-US" dirty="0"/>
              <a:t>彙總</a:t>
            </a:r>
            <a:r>
              <a:rPr lang="en-US" altLang="zh-TW" dirty="0"/>
              <a:t>), ranking(</a:t>
            </a:r>
            <a:r>
              <a:rPr lang="zh-TW" altLang="en-US" dirty="0"/>
              <a:t>排序</a:t>
            </a:r>
            <a:r>
              <a:rPr lang="en-US" altLang="zh-TW" dirty="0"/>
              <a:t>), distribution(</a:t>
            </a:r>
            <a:r>
              <a:rPr lang="zh-TW" altLang="en-US" dirty="0"/>
              <a:t>分布</a:t>
            </a:r>
            <a:r>
              <a:rPr lang="en-US" altLang="zh-TW" dirty="0"/>
              <a:t>), and offset(</a:t>
            </a:r>
            <a:r>
              <a:rPr lang="zh-TW" altLang="en-US" dirty="0"/>
              <a:t>偏移</a:t>
            </a:r>
            <a:r>
              <a:rPr lang="en-US" altLang="zh-TW" dirty="0"/>
              <a:t>) functions</a:t>
            </a:r>
          </a:p>
          <a:p>
            <a:pPr eaLnBrk="1" hangingPunct="1"/>
            <a:r>
              <a:rPr lang="zh-TW" altLang="en-US" dirty="0"/>
              <a:t>視窗函數依賴於由 </a:t>
            </a:r>
            <a:r>
              <a:rPr lang="en-US" altLang="zh-TW" b="1" dirty="0">
                <a:solidFill>
                  <a:srgbClr val="FF0000"/>
                </a:solidFill>
              </a:rPr>
              <a:t>OVER()</a:t>
            </a:r>
            <a:r>
              <a:rPr lang="zh-TW" altLang="en-US" b="1" dirty="0">
                <a:solidFill>
                  <a:srgbClr val="FF0000"/>
                </a:solidFill>
              </a:rPr>
              <a:t> </a:t>
            </a:r>
            <a:r>
              <a:rPr lang="zh-TW" altLang="en-US" dirty="0"/>
              <a:t>組成的集合</a:t>
            </a:r>
            <a:endParaRPr lang="en-US" altLang="zh-TW" b="1" dirty="0">
              <a:solidFill>
                <a:srgbClr val="FF0000"/>
              </a:solidFill>
            </a:endParaRPr>
          </a:p>
        </p:txBody>
      </p:sp>
      <p:sp>
        <p:nvSpPr>
          <p:cNvPr id="7" name="Slide Number Placeholder 5"/>
          <p:cNvSpPr>
            <a:spLocks noGrp="1"/>
          </p:cNvSpPr>
          <p:nvPr>
            <p:ph type="sldNum" sz="quarter" idx="4294967295"/>
          </p:nvPr>
        </p:nvSpPr>
        <p:spPr>
          <a:xfrm>
            <a:off x="0" y="0"/>
            <a:ext cx="0" cy="0"/>
          </a:xfrm>
        </p:spPr>
        <p:txBody>
          <a:bodyPr/>
          <a:ls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fld id="{1CCF5E1D-5C6F-465A-AD84-04DA1A73489E}" type="slidenum">
              <a:rPr lang="en-US" smtClean="0"/>
              <a:pPr>
                <a:defRPr/>
              </a:pPr>
              <a:t>56</a:t>
            </a:fld>
            <a:endParaRPr lang="en-US"/>
          </a:p>
        </p:txBody>
      </p:sp>
      <p:sp>
        <p:nvSpPr>
          <p:cNvPr id="4" name="AutoShape 3"/>
          <p:cNvSpPr>
            <a:spLocks noChangeArrowheads="1"/>
          </p:cNvSpPr>
          <p:nvPr/>
        </p:nvSpPr>
        <p:spPr bwMode="auto">
          <a:xfrm>
            <a:off x="1193800" y="3525838"/>
            <a:ext cx="7038975" cy="16954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dirty="0">
                <a:solidFill>
                  <a:srgbClr val="0000FF"/>
                </a:solidFill>
                <a:latin typeface="Lucida Sans Typewriter" pitchFamily="49" charset="0"/>
                <a:ea typeface="+mn-ea"/>
              </a:rPr>
              <a:t>SELECT</a:t>
            </a:r>
            <a:r>
              <a:rPr kumimoji="0" lang="en-US" sz="2000" dirty="0">
                <a:solidFill>
                  <a:prstClr val="black"/>
                </a:solidFill>
                <a:latin typeface="Lucida Sans Typewriter" pitchFamily="49" charset="0"/>
                <a:ea typeface="+mn-ea"/>
              </a:rPr>
              <a:t>  productid</a:t>
            </a:r>
            <a:r>
              <a:rPr kumimoji="0" lang="en-US" sz="2000" dirty="0">
                <a:solidFill>
                  <a:srgbClr val="808080"/>
                </a:solidFill>
                <a:latin typeface="Lucida Sans Typewriter" pitchFamily="49" charset="0"/>
                <a:ea typeface="+mn-ea"/>
              </a:rPr>
              <a:t>, </a:t>
            </a:r>
            <a:r>
              <a:rPr kumimoji="0" lang="en-US" sz="2000" dirty="0" err="1">
                <a:solidFill>
                  <a:prstClr val="black"/>
                </a:solidFill>
                <a:latin typeface="Lucida Sans Typewriter" pitchFamily="49" charset="0"/>
                <a:ea typeface="+mn-ea"/>
              </a:rPr>
              <a:t>productname</a:t>
            </a:r>
            <a:r>
              <a:rPr kumimoji="0" lang="en-US" sz="2000" dirty="0">
                <a:solidFill>
                  <a:srgbClr val="808080"/>
                </a:solidFill>
                <a:latin typeface="Lucida Sans Typewriter" pitchFamily="49" charset="0"/>
                <a:ea typeface="+mn-ea"/>
              </a:rPr>
              <a:t>, </a:t>
            </a:r>
            <a:r>
              <a:rPr kumimoji="0" lang="en-US" sz="2000" dirty="0" err="1">
                <a:solidFill>
                  <a:prstClr val="black"/>
                </a:solidFill>
                <a:latin typeface="Lucida Sans Typewriter" pitchFamily="49" charset="0"/>
                <a:ea typeface="+mn-ea"/>
              </a:rPr>
              <a:t>unitprice</a:t>
            </a:r>
            <a:r>
              <a:rPr kumimoji="0" lang="en-US" sz="2000" dirty="0">
                <a:solidFill>
                  <a:srgbClr val="808080"/>
                </a:solidFill>
                <a:latin typeface="Lucida Sans Typewriter" pitchFamily="49" charset="0"/>
                <a:ea typeface="+mn-ea"/>
              </a:rPr>
              <a:t>,</a:t>
            </a:r>
          </a:p>
          <a:p>
            <a:pPr fontAlgn="auto">
              <a:spcBef>
                <a:spcPts val="0"/>
              </a:spcBef>
              <a:spcAft>
                <a:spcPts val="0"/>
              </a:spcAft>
              <a:defRPr/>
            </a:pPr>
            <a:r>
              <a:rPr kumimoji="0" lang="en-US" sz="2000" dirty="0">
                <a:solidFill>
                  <a:prstClr val="black"/>
                </a:solidFill>
                <a:latin typeface="Lucida Sans Typewriter" pitchFamily="49" charset="0"/>
                <a:ea typeface="+mn-ea"/>
              </a:rPr>
              <a:t>        </a:t>
            </a:r>
            <a:r>
              <a:rPr kumimoji="0" lang="en-US" sz="2000" dirty="0">
                <a:solidFill>
                  <a:srgbClr val="FF00FF"/>
                </a:solidFill>
                <a:latin typeface="Lucida Sans Typewriter" pitchFamily="49" charset="0"/>
                <a:ea typeface="+mn-ea"/>
              </a:rPr>
              <a:t>RANK</a:t>
            </a:r>
            <a:r>
              <a:rPr kumimoji="0" lang="en-US" sz="2000" dirty="0">
                <a:solidFill>
                  <a:srgbClr val="808080"/>
                </a:solidFill>
                <a:latin typeface="Lucida Sans Typewriter" pitchFamily="49" charset="0"/>
                <a:ea typeface="+mn-ea"/>
              </a:rPr>
              <a:t>()</a:t>
            </a:r>
            <a:r>
              <a:rPr kumimoji="0" lang="en-US" sz="2000" dirty="0">
                <a:solidFill>
                  <a:prstClr val="black"/>
                </a:solidFill>
                <a:latin typeface="Lucida Sans Typewriter" pitchFamily="49" charset="0"/>
                <a:ea typeface="+mn-ea"/>
              </a:rPr>
              <a:t> </a:t>
            </a:r>
            <a:r>
              <a:rPr kumimoji="0" lang="en-US" sz="2000" dirty="0">
                <a:solidFill>
                  <a:srgbClr val="0000FF"/>
                </a:solidFill>
                <a:latin typeface="Lucida Sans Typewriter" pitchFamily="49" charset="0"/>
                <a:ea typeface="+mn-ea"/>
              </a:rPr>
              <a:t>OVER</a:t>
            </a:r>
            <a:r>
              <a:rPr kumimoji="0" lang="en-US" sz="2000" dirty="0">
                <a:solidFill>
                  <a:srgbClr val="808080"/>
                </a:solidFill>
                <a:latin typeface="Lucida Sans Typewriter" pitchFamily="49" charset="0"/>
                <a:ea typeface="+mn-ea"/>
              </a:rPr>
              <a:t>(</a:t>
            </a:r>
            <a:r>
              <a:rPr kumimoji="0" lang="en-US" sz="2000" dirty="0">
                <a:solidFill>
                  <a:srgbClr val="0000FF"/>
                </a:solidFill>
                <a:latin typeface="Lucida Sans Typewriter" pitchFamily="49" charset="0"/>
                <a:ea typeface="+mn-ea"/>
              </a:rPr>
              <a:t>ORDER</a:t>
            </a:r>
            <a:r>
              <a:rPr kumimoji="0" lang="en-US" sz="2000" dirty="0">
                <a:solidFill>
                  <a:prstClr val="black"/>
                </a:solidFill>
                <a:latin typeface="Lucida Sans Typewriter" pitchFamily="49" charset="0"/>
                <a:ea typeface="+mn-ea"/>
              </a:rPr>
              <a:t> </a:t>
            </a:r>
            <a:r>
              <a:rPr kumimoji="0" lang="en-US" sz="2000" dirty="0">
                <a:solidFill>
                  <a:srgbClr val="0000FF"/>
                </a:solidFill>
                <a:latin typeface="Lucida Sans Typewriter" pitchFamily="49" charset="0"/>
                <a:ea typeface="+mn-ea"/>
              </a:rPr>
              <a:t>BY</a:t>
            </a: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unitprice</a:t>
            </a:r>
            <a:r>
              <a:rPr kumimoji="0" lang="en-US" sz="2000" dirty="0">
                <a:solidFill>
                  <a:prstClr val="black"/>
                </a:solidFill>
                <a:latin typeface="Lucida Sans Typewriter" pitchFamily="49" charset="0"/>
                <a:ea typeface="+mn-ea"/>
              </a:rPr>
              <a:t> </a:t>
            </a:r>
            <a:r>
              <a:rPr kumimoji="0" lang="en-US" sz="2000" dirty="0">
                <a:solidFill>
                  <a:srgbClr val="0000FF"/>
                </a:solidFill>
                <a:latin typeface="Lucida Sans Typewriter" pitchFamily="49" charset="0"/>
                <a:ea typeface="+mn-ea"/>
              </a:rPr>
              <a:t>DESC</a:t>
            </a:r>
            <a:r>
              <a:rPr kumimoji="0" lang="en-US" sz="2000" dirty="0">
                <a:solidFill>
                  <a:srgbClr val="808080"/>
                </a:solidFill>
                <a:latin typeface="Lucida Sans Typewriter" pitchFamily="49" charset="0"/>
                <a:ea typeface="+mn-ea"/>
              </a:rPr>
              <a:t>)</a:t>
            </a:r>
            <a:r>
              <a:rPr kumimoji="0" lang="en-US" sz="2000" dirty="0">
                <a:solidFill>
                  <a:prstClr val="black"/>
                </a:solidFill>
                <a:latin typeface="Lucida Sans Typewriter" pitchFamily="49" charset="0"/>
                <a:ea typeface="+mn-ea"/>
              </a:rPr>
              <a:t> 		</a:t>
            </a:r>
            <a:r>
              <a:rPr kumimoji="0" lang="en-US" sz="2000" dirty="0">
                <a:solidFill>
                  <a:srgbClr val="0000FF"/>
                </a:solidFill>
                <a:latin typeface="Lucida Sans Typewriter" pitchFamily="49" charset="0"/>
                <a:ea typeface="+mn-ea"/>
              </a:rPr>
              <a:t>AS</a:t>
            </a: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pricerank</a:t>
            </a:r>
            <a:endParaRPr kumimoji="0" lang="en-US" sz="2000" dirty="0">
              <a:solidFill>
                <a:prstClr val="black"/>
              </a:solidFill>
              <a:latin typeface="Lucida Sans Typewriter" pitchFamily="49" charset="0"/>
              <a:ea typeface="+mn-ea"/>
            </a:endParaRPr>
          </a:p>
          <a:p>
            <a:pPr fontAlgn="auto">
              <a:spcBef>
                <a:spcPts val="0"/>
              </a:spcBef>
              <a:spcAft>
                <a:spcPts val="0"/>
              </a:spcAft>
              <a:defRPr/>
            </a:pPr>
            <a:r>
              <a:rPr kumimoji="0" lang="en-US" sz="2000" dirty="0">
                <a:solidFill>
                  <a:srgbClr val="0000FF"/>
                </a:solidFill>
                <a:latin typeface="Lucida Sans Typewriter" pitchFamily="49" charset="0"/>
                <a:ea typeface="+mn-ea"/>
              </a:rPr>
              <a:t>FROM</a:t>
            </a: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Production</a:t>
            </a:r>
            <a:r>
              <a:rPr kumimoji="0" lang="en-US" sz="2000" dirty="0" err="1">
                <a:solidFill>
                  <a:srgbClr val="808080"/>
                </a:solidFill>
                <a:latin typeface="Lucida Sans Typewriter" pitchFamily="49" charset="0"/>
                <a:ea typeface="+mn-ea"/>
              </a:rPr>
              <a:t>.</a:t>
            </a:r>
            <a:r>
              <a:rPr kumimoji="0" lang="en-US" sz="2000" dirty="0" err="1">
                <a:solidFill>
                  <a:prstClr val="black"/>
                </a:solidFill>
                <a:latin typeface="Lucida Sans Typewriter" pitchFamily="49" charset="0"/>
                <a:ea typeface="+mn-ea"/>
              </a:rPr>
              <a:t>Products</a:t>
            </a:r>
            <a:endParaRPr kumimoji="0" lang="en-US" sz="2000" dirty="0">
              <a:solidFill>
                <a:prstClr val="black"/>
              </a:solidFill>
              <a:latin typeface="Lucida Sans Typewriter" pitchFamily="49" charset="0"/>
              <a:ea typeface="+mn-ea"/>
            </a:endParaRPr>
          </a:p>
          <a:p>
            <a:pPr fontAlgn="auto">
              <a:spcBef>
                <a:spcPts val="0"/>
              </a:spcBef>
              <a:spcAft>
                <a:spcPts val="0"/>
              </a:spcAft>
              <a:defRPr/>
            </a:pPr>
            <a:r>
              <a:rPr kumimoji="0" lang="en-US" sz="2000" dirty="0">
                <a:solidFill>
                  <a:srgbClr val="0000FF"/>
                </a:solidFill>
                <a:latin typeface="Lucida Sans Typewriter" pitchFamily="49" charset="0"/>
                <a:ea typeface="+mn-ea"/>
              </a:rPr>
              <a:t>ORDER</a:t>
            </a:r>
            <a:r>
              <a:rPr kumimoji="0" lang="en-US" sz="2000" dirty="0">
                <a:solidFill>
                  <a:prstClr val="black"/>
                </a:solidFill>
                <a:latin typeface="Lucida Sans Typewriter" pitchFamily="49" charset="0"/>
                <a:ea typeface="+mn-ea"/>
              </a:rPr>
              <a:t> </a:t>
            </a:r>
            <a:r>
              <a:rPr kumimoji="0" lang="en-US" sz="2000" dirty="0">
                <a:solidFill>
                  <a:srgbClr val="0000FF"/>
                </a:solidFill>
                <a:latin typeface="Lucida Sans Typewriter" pitchFamily="49" charset="0"/>
                <a:ea typeface="+mn-ea"/>
              </a:rPr>
              <a:t>BY</a:t>
            </a:r>
            <a:r>
              <a:rPr kumimoji="0" lang="en-US" sz="2000" dirty="0">
                <a:solidFill>
                  <a:prstClr val="black"/>
                </a:solidFill>
                <a:latin typeface="Lucida Sans Typewriter" pitchFamily="49" charset="0"/>
                <a:ea typeface="+mn-ea"/>
              </a:rPr>
              <a:t> </a:t>
            </a:r>
            <a:r>
              <a:rPr kumimoji="0" lang="en-US" sz="2000" dirty="0" err="1">
                <a:solidFill>
                  <a:prstClr val="black"/>
                </a:solidFill>
                <a:latin typeface="Lucida Sans Typewriter" pitchFamily="49" charset="0"/>
                <a:ea typeface="+mn-ea"/>
              </a:rPr>
              <a:t>pricerank</a:t>
            </a:r>
            <a:r>
              <a:rPr kumimoji="0" lang="en-US" sz="2000" dirty="0">
                <a:solidFill>
                  <a:srgbClr val="808080"/>
                </a:solidFill>
                <a:latin typeface="Lucida Sans Typewriter" pitchFamily="49" charset="0"/>
                <a:ea typeface="+mn-ea"/>
              </a:rPr>
              <a:t>;</a:t>
            </a:r>
            <a:endParaRPr kumimoji="0" lang="en-US" sz="2000" dirty="0">
              <a:latin typeface="Lucida Sans Typewriter" pitchFamily="49" charset="0"/>
              <a:ea typeface="+mn-ea"/>
            </a:endParaRPr>
          </a:p>
        </p:txBody>
      </p:sp>
      <p:pic>
        <p:nvPicPr>
          <p:cNvPr id="214022" name="Picture 6"/>
          <p:cNvPicPr>
            <a:picLocks noChangeAspect="1"/>
          </p:cNvPicPr>
          <p:nvPr/>
        </p:nvPicPr>
        <p:blipFill>
          <a:blip r:embed="rId3"/>
          <a:srcRect/>
          <a:stretch>
            <a:fillRect/>
          </a:stretch>
        </p:blipFill>
        <p:spPr bwMode="auto">
          <a:xfrm>
            <a:off x="8362950" y="3482975"/>
            <a:ext cx="3689350" cy="2197100"/>
          </a:xfrm>
          <a:prstGeom prst="rect">
            <a:avLst/>
          </a:prstGeom>
          <a:noFill/>
          <a:ln w="9525">
            <a:noFill/>
            <a:miter lim="800000"/>
            <a:headEnd/>
            <a:tailEnd/>
          </a:ln>
        </p:spPr>
      </p:pic>
    </p:spTree>
    <p:extLst>
      <p:ext uri="{BB962C8B-B14F-4D97-AF65-F5344CB8AC3E}">
        <p14:creationId xmlns:p14="http://schemas.microsoft.com/office/powerpoint/2010/main" val="3600272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C3923BF5-5C2F-4558-9DAE-64ED9A643CE0}"/>
              </a:ext>
            </a:extLst>
          </p:cNvPr>
          <p:cNvSpPr>
            <a:spLocks noGrp="1"/>
          </p:cNvSpPr>
          <p:nvPr>
            <p:ph type="body" sz="quarter" idx="12"/>
          </p:nvPr>
        </p:nvSpPr>
        <p:spPr/>
        <p:txBody>
          <a:bodyPr/>
          <a:lstStyle/>
          <a:p>
            <a:r>
              <a:rPr lang="en-US" altLang="zh-TW">
                <a:latin typeface="+mj-ea"/>
                <a:ea typeface="+mj-ea"/>
              </a:rPr>
              <a:t>Window Aggregate Functions</a:t>
            </a:r>
            <a:endParaRPr lang="zh-TW" altLang="en-US"/>
          </a:p>
        </p:txBody>
      </p:sp>
      <p:sp>
        <p:nvSpPr>
          <p:cNvPr id="21606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TW" altLang="en-US"/>
              <a:t>與彙總函數的 </a:t>
            </a:r>
            <a:r>
              <a:rPr lang="en-US" altLang="zh-TW"/>
              <a:t>Group By</a:t>
            </a:r>
            <a:r>
              <a:rPr lang="zh-TW" altLang="en-US"/>
              <a:t> 相似</a:t>
            </a:r>
            <a:endParaRPr lang="en-US" altLang="zh-TW"/>
          </a:p>
          <a:p>
            <a:pPr lvl="1"/>
            <a:r>
              <a:rPr lang="en-US" altLang="zh-TW" err="1"/>
              <a:t>Eg.</a:t>
            </a:r>
            <a:r>
              <a:rPr lang="en-US" altLang="zh-TW"/>
              <a:t> SUM, MIN, MAX, </a:t>
            </a:r>
            <a:r>
              <a:rPr lang="zh-TW" altLang="en-US"/>
              <a:t>等</a:t>
            </a:r>
            <a:r>
              <a:rPr lang="en-US" altLang="zh-TW"/>
              <a:t>.</a:t>
            </a:r>
          </a:p>
          <a:p>
            <a:pPr eaLnBrk="1" hangingPunct="1"/>
            <a:r>
              <a:rPr lang="zh-TW" altLang="en-US"/>
              <a:t>需與</a:t>
            </a:r>
            <a:r>
              <a:rPr lang="en-US" altLang="zh-TW"/>
              <a:t> OVER()</a:t>
            </a:r>
            <a:r>
              <a:rPr lang="zh-TW" altLang="en-US"/>
              <a:t> 搭配使用</a:t>
            </a:r>
            <a:endParaRPr lang="en-US" altLang="zh-TW"/>
          </a:p>
          <a:p>
            <a:pPr eaLnBrk="1" hangingPunct="1"/>
            <a:r>
              <a:rPr lang="zh-TW" altLang="en-US"/>
              <a:t>可應用於分區、排序、框架</a:t>
            </a:r>
            <a:endParaRPr lang="en-US" altLang="zh-TW"/>
          </a:p>
        </p:txBody>
      </p:sp>
      <p:sp>
        <p:nvSpPr>
          <p:cNvPr id="6" name="Slide Number Placeholder 5"/>
          <p:cNvSpPr>
            <a:spLocks noGrp="1"/>
          </p:cNvSpPr>
          <p:nvPr>
            <p:ph type="sldNum" sz="quarter" idx="4294967295"/>
          </p:nvPr>
        </p:nvSpPr>
        <p:spPr>
          <a:xfrm>
            <a:off x="0" y="0"/>
            <a:ext cx="0" cy="0"/>
          </a:xfrm>
        </p:spPr>
        <p:txBody>
          <a:bodyPr/>
          <a:ls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fld id="{1CCF5E1D-5C6F-465A-AD84-04DA1A73489E}" type="slidenum">
              <a:rPr lang="en-US" smtClean="0"/>
              <a:pPr>
                <a:defRPr/>
              </a:pPr>
              <a:t>57</a:t>
            </a:fld>
            <a:endParaRPr lang="en-US"/>
          </a:p>
        </p:txBody>
      </p:sp>
      <p:sp>
        <p:nvSpPr>
          <p:cNvPr id="4" name="AutoShape 3"/>
          <p:cNvSpPr>
            <a:spLocks noChangeArrowheads="1"/>
          </p:cNvSpPr>
          <p:nvPr/>
        </p:nvSpPr>
        <p:spPr bwMode="auto">
          <a:xfrm>
            <a:off x="1189038" y="3827463"/>
            <a:ext cx="7762875" cy="1374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a:solidFill>
                  <a:srgbClr val="0000FF"/>
                </a:solidFill>
                <a:latin typeface="Lucida Sans Typewriter" pitchFamily="49" charset="0"/>
                <a:ea typeface="+mn-ea"/>
              </a:rPr>
              <a:t>SELECT</a:t>
            </a:r>
            <a:r>
              <a:rPr kumimoji="0" lang="en-US" sz="2000">
                <a:solidFill>
                  <a:prstClr val="black"/>
                </a:solidFill>
                <a:latin typeface="Lucida Sans Typewriter" pitchFamily="49" charset="0"/>
                <a:ea typeface="+mn-ea"/>
              </a:rPr>
              <a:t>  custid</a:t>
            </a:r>
            <a:r>
              <a:rPr kumimoji="0" lang="en-US" sz="2000">
                <a:solidFill>
                  <a:srgbClr val="808080"/>
                </a:solidFill>
                <a:latin typeface="Lucida Sans Typewriter" pitchFamily="49" charset="0"/>
                <a:ea typeface="+mn-ea"/>
              </a:rPr>
              <a:t>, </a:t>
            </a:r>
            <a:r>
              <a:rPr kumimoji="0" lang="en-US" sz="2000">
                <a:solidFill>
                  <a:prstClr val="black"/>
                </a:solidFill>
                <a:latin typeface="Lucida Sans Typewriter" pitchFamily="49" charset="0"/>
                <a:ea typeface="+mn-ea"/>
              </a:rPr>
              <a:t>ordermonth</a:t>
            </a:r>
            <a:r>
              <a:rPr kumimoji="0" lang="en-US" sz="2000">
                <a:solidFill>
                  <a:srgbClr val="808080"/>
                </a:solidFill>
                <a:latin typeface="Lucida Sans Typewriter" pitchFamily="49" charset="0"/>
                <a:ea typeface="+mn-ea"/>
              </a:rPr>
              <a:t>, </a:t>
            </a:r>
            <a:r>
              <a:rPr kumimoji="0" lang="en-US" sz="2000">
                <a:solidFill>
                  <a:prstClr val="black"/>
                </a:solidFill>
                <a:latin typeface="Lucida Sans Typewriter" pitchFamily="49" charset="0"/>
                <a:ea typeface="+mn-ea"/>
              </a:rPr>
              <a:t>qty</a:t>
            </a:r>
            <a:r>
              <a:rPr kumimoji="0" lang="en-US" sz="2000">
                <a:solidFill>
                  <a:srgbClr val="808080"/>
                </a:solidFill>
                <a:latin typeface="Lucida Sans Typewriter" pitchFamily="49" charset="0"/>
                <a:ea typeface="+mn-ea"/>
              </a:rPr>
              <a:t>,</a:t>
            </a:r>
          </a:p>
          <a:p>
            <a:pPr fontAlgn="auto">
              <a:spcBef>
                <a:spcPts val="0"/>
              </a:spcBef>
              <a:spcAft>
                <a:spcPts val="0"/>
              </a:spcAft>
              <a:defRPr/>
            </a:pPr>
            <a:r>
              <a:rPr kumimoji="0" lang="en-US" sz="2000">
                <a:solidFill>
                  <a:prstClr val="black"/>
                </a:solidFill>
                <a:latin typeface="Lucida Sans Typewriter" pitchFamily="49" charset="0"/>
                <a:ea typeface="+mn-ea"/>
              </a:rPr>
              <a:t>	  </a:t>
            </a:r>
            <a:r>
              <a:rPr kumimoji="0" lang="en-US" sz="2000">
                <a:solidFill>
                  <a:srgbClr val="FF00FF"/>
                </a:solidFill>
                <a:latin typeface="Lucida Sans Typewriter" pitchFamily="49" charset="0"/>
                <a:ea typeface="+mn-ea"/>
              </a:rPr>
              <a:t>SUM</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qty</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 </a:t>
            </a:r>
            <a:r>
              <a:rPr kumimoji="0" lang="en-US" sz="2000">
                <a:solidFill>
                  <a:srgbClr val="0000FF"/>
                </a:solidFill>
                <a:latin typeface="Lucida Sans Typewriter" pitchFamily="49" charset="0"/>
                <a:ea typeface="+mn-ea"/>
              </a:rPr>
              <a:t>OVER</a:t>
            </a:r>
            <a:r>
              <a:rPr kumimoji="0" lang="en-US" sz="2000">
                <a:solidFill>
                  <a:srgbClr val="808080"/>
                </a:solidFill>
                <a:latin typeface="Lucida Sans Typewriter" pitchFamily="49" charset="0"/>
                <a:ea typeface="+mn-ea"/>
              </a:rPr>
              <a:t>(</a:t>
            </a:r>
            <a:r>
              <a:rPr kumimoji="0" lang="en-US" sz="2000">
                <a:solidFill>
                  <a:srgbClr val="0000FF"/>
                </a:solidFill>
                <a:latin typeface="Lucida Sans Typewriter" pitchFamily="49" charset="0"/>
                <a:ea typeface="+mn-ea"/>
              </a:rPr>
              <a:t>PARTITION</a:t>
            </a:r>
            <a:r>
              <a:rPr kumimoji="0" lang="en-US" sz="2000">
                <a:solidFill>
                  <a:prstClr val="black"/>
                </a:solidFill>
                <a:latin typeface="Lucida Sans Typewriter" pitchFamily="49" charset="0"/>
                <a:ea typeface="+mn-ea"/>
              </a:rPr>
              <a:t> </a:t>
            </a:r>
            <a:r>
              <a:rPr kumimoji="0" lang="en-US" sz="2000">
                <a:solidFill>
                  <a:srgbClr val="0000FF"/>
                </a:solidFill>
                <a:latin typeface="Lucida Sans Typewriter" pitchFamily="49" charset="0"/>
                <a:ea typeface="+mn-ea"/>
              </a:rPr>
              <a:t>BY</a:t>
            </a:r>
            <a:r>
              <a:rPr kumimoji="0" lang="en-US" sz="2000">
                <a:solidFill>
                  <a:prstClr val="black"/>
                </a:solidFill>
                <a:latin typeface="Lucida Sans Typewriter" pitchFamily="49" charset="0"/>
                <a:ea typeface="+mn-ea"/>
              </a:rPr>
              <a:t> custid</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 </a:t>
            </a:r>
            <a:r>
              <a:rPr kumimoji="0" lang="en-US" sz="2000">
                <a:solidFill>
                  <a:srgbClr val="0000FF"/>
                </a:solidFill>
                <a:latin typeface="Lucida Sans Typewriter" pitchFamily="49" charset="0"/>
                <a:ea typeface="+mn-ea"/>
              </a:rPr>
              <a:t>AS</a:t>
            </a:r>
            <a:r>
              <a:rPr kumimoji="0" lang="en-US" sz="2000">
                <a:solidFill>
                  <a:prstClr val="black"/>
                </a:solidFill>
                <a:latin typeface="Lucida Sans Typewriter" pitchFamily="49" charset="0"/>
                <a:ea typeface="+mn-ea"/>
              </a:rPr>
              <a:t> 			totalpercust</a:t>
            </a:r>
          </a:p>
          <a:p>
            <a:pPr fontAlgn="auto">
              <a:spcBef>
                <a:spcPts val="0"/>
              </a:spcBef>
              <a:spcAft>
                <a:spcPts val="0"/>
              </a:spcAft>
              <a:defRPr/>
            </a:pPr>
            <a:r>
              <a:rPr kumimoji="0" lang="en-US" sz="2000">
                <a:solidFill>
                  <a:srgbClr val="0000FF"/>
                </a:solidFill>
                <a:latin typeface="Lucida Sans Typewriter" pitchFamily="49" charset="0"/>
                <a:ea typeface="+mn-ea"/>
              </a:rPr>
              <a:t>FROM</a:t>
            </a:r>
            <a:r>
              <a:rPr kumimoji="0" lang="en-US" sz="2000">
                <a:solidFill>
                  <a:prstClr val="black"/>
                </a:solidFill>
                <a:latin typeface="Lucida Sans Typewriter" pitchFamily="49" charset="0"/>
                <a:ea typeface="+mn-ea"/>
              </a:rPr>
              <a:t> Sales</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CustOrders</a:t>
            </a:r>
            <a:r>
              <a:rPr kumimoji="0" lang="en-US" sz="2000">
                <a:solidFill>
                  <a:srgbClr val="808080"/>
                </a:solidFill>
                <a:latin typeface="Lucida Sans Typewriter" pitchFamily="49" charset="0"/>
                <a:ea typeface="+mn-ea"/>
              </a:rPr>
              <a:t>;</a:t>
            </a:r>
          </a:p>
        </p:txBody>
      </p:sp>
    </p:spTree>
    <p:extLst>
      <p:ext uri="{BB962C8B-B14F-4D97-AF65-F5344CB8AC3E}">
        <p14:creationId xmlns:p14="http://schemas.microsoft.com/office/powerpoint/2010/main" val="2549852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574AB044-8A84-4632-B365-A73BA1F7C35B}"/>
              </a:ext>
            </a:extLst>
          </p:cNvPr>
          <p:cNvSpPr>
            <a:spLocks noGrp="1"/>
          </p:cNvSpPr>
          <p:nvPr>
            <p:ph type="body" sz="quarter" idx="12"/>
          </p:nvPr>
        </p:nvSpPr>
        <p:spPr/>
        <p:txBody>
          <a:bodyPr/>
          <a:lstStyle/>
          <a:p>
            <a:r>
              <a:rPr lang="en-US" altLang="zh-TW">
                <a:latin typeface="+mj-ea"/>
                <a:ea typeface="+mj-ea"/>
              </a:rPr>
              <a:t>Window Ranking Functions</a:t>
            </a:r>
            <a:endParaRPr lang="zh-TW" altLang="en-US"/>
          </a:p>
        </p:txBody>
      </p:sp>
      <p:sp>
        <p:nvSpPr>
          <p:cNvPr id="21811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TW" altLang="en-US" dirty="0"/>
              <a:t>排序函數需要加上 </a:t>
            </a:r>
            <a:r>
              <a:rPr lang="en-US" altLang="zh-TW" dirty="0">
                <a:solidFill>
                  <a:srgbClr val="FF0000"/>
                </a:solidFill>
              </a:rPr>
              <a:t>ORDER</a:t>
            </a:r>
            <a:r>
              <a:rPr lang="en-US" altLang="zh-TW" dirty="0"/>
              <a:t> </a:t>
            </a:r>
            <a:r>
              <a:rPr lang="zh-TW" altLang="en-US" dirty="0"/>
              <a:t>子句</a:t>
            </a:r>
            <a:endParaRPr lang="en-US" altLang="zh-TW" dirty="0"/>
          </a:p>
          <a:p>
            <a:pPr lvl="1"/>
            <a:r>
              <a:rPr lang="en-US" altLang="zh-TW" dirty="0"/>
              <a:t>Partition </a:t>
            </a:r>
            <a:r>
              <a:rPr lang="zh-TW" altLang="en-US" dirty="0"/>
              <a:t>非必要</a:t>
            </a:r>
            <a:endParaRPr lang="en-US" altLang="zh-TW" dirty="0"/>
          </a:p>
          <a:p>
            <a:pPr lvl="1"/>
            <a:r>
              <a:rPr lang="zh-TW" altLang="en-US" dirty="0"/>
              <a:t>但要顯示排序過的結果仍需加上</a:t>
            </a:r>
            <a:r>
              <a:rPr lang="en-US" altLang="zh-TW" dirty="0">
                <a:solidFill>
                  <a:srgbClr val="FF0000"/>
                </a:solidFill>
              </a:rPr>
              <a:t>ORDER</a:t>
            </a:r>
            <a:r>
              <a:rPr lang="zh-TW" altLang="en-US" dirty="0">
                <a:solidFill>
                  <a:srgbClr val="FF0000"/>
                </a:solidFill>
              </a:rPr>
              <a:t> </a:t>
            </a:r>
            <a:r>
              <a:rPr lang="en-US" altLang="zh-TW" dirty="0">
                <a:solidFill>
                  <a:srgbClr val="FF0000"/>
                </a:solidFill>
              </a:rPr>
              <a:t>BY</a:t>
            </a:r>
            <a:endParaRPr lang="en-US" altLang="zh-TW" dirty="0"/>
          </a:p>
        </p:txBody>
      </p:sp>
      <p:sp>
        <p:nvSpPr>
          <p:cNvPr id="6" name="Slide Number Placeholder 5"/>
          <p:cNvSpPr>
            <a:spLocks noGrp="1"/>
          </p:cNvSpPr>
          <p:nvPr>
            <p:ph type="sldNum" sz="quarter" idx="4294967295"/>
          </p:nvPr>
        </p:nvSpPr>
        <p:spPr>
          <a:xfrm>
            <a:off x="0" y="0"/>
            <a:ext cx="0" cy="0"/>
          </a:xfrm>
        </p:spPr>
        <p:txBody>
          <a:bodyPr/>
          <a:ls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fld id="{1CCF5E1D-5C6F-465A-AD84-04DA1A73489E}" type="slidenum">
              <a:rPr lang="en-US" smtClean="0"/>
              <a:pPr>
                <a:defRPr/>
              </a:pPr>
              <a:t>58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57031936"/>
              </p:ext>
            </p:extLst>
          </p:nvPr>
        </p:nvGraphicFramePr>
        <p:xfrm>
          <a:off x="2135560" y="3068960"/>
          <a:ext cx="8674120" cy="3390127"/>
        </p:xfrm>
        <a:graphic>
          <a:graphicData uri="http://schemas.openxmlformats.org/drawingml/2006/table">
            <a:tbl>
              <a:tblPr firstRow="1" bandRow="1">
                <a:tableStyleId>{3C2FFA5D-87B4-456A-9821-1D502468CF0F}</a:tableStyleId>
              </a:tblPr>
              <a:tblGrid>
                <a:gridCol w="2810236">
                  <a:extLst>
                    <a:ext uri="{9D8B030D-6E8A-4147-A177-3AD203B41FA5}">
                      <a16:colId xmlns:a16="http://schemas.microsoft.com/office/drawing/2014/main" val="20000"/>
                    </a:ext>
                  </a:extLst>
                </a:gridCol>
                <a:gridCol w="5863884">
                  <a:extLst>
                    <a:ext uri="{9D8B030D-6E8A-4147-A177-3AD203B41FA5}">
                      <a16:colId xmlns:a16="http://schemas.microsoft.com/office/drawing/2014/main" val="20001"/>
                    </a:ext>
                  </a:extLst>
                </a:gridCol>
              </a:tblGrid>
              <a:tr h="450606">
                <a:tc>
                  <a:txBody>
                    <a:bodyPr/>
                    <a:lstStyle/>
                    <a:p>
                      <a:r>
                        <a:rPr lang="en-US">
                          <a:solidFill>
                            <a:schemeClr val="bg1"/>
                          </a:solidFill>
                          <a:latin typeface="+mn-ea"/>
                          <a:ea typeface="+mn-ea"/>
                        </a:rPr>
                        <a:t>Function</a:t>
                      </a:r>
                    </a:p>
                  </a:txBody>
                  <a:tcPr/>
                </a:tc>
                <a:tc>
                  <a:txBody>
                    <a:bodyPr/>
                    <a:lstStyle/>
                    <a:p>
                      <a:r>
                        <a:rPr lang="en-US">
                          <a:solidFill>
                            <a:schemeClr val="bg1"/>
                          </a:solidFill>
                          <a:latin typeface="+mn-ea"/>
                          <a:ea typeface="+mn-ea"/>
                        </a:rPr>
                        <a:t>Description</a:t>
                      </a:r>
                    </a:p>
                  </a:txBody>
                  <a:tcPr/>
                </a:tc>
                <a:extLst>
                  <a:ext uri="{0D108BD9-81ED-4DB2-BD59-A6C34878D82A}">
                    <a16:rowId xmlns:a16="http://schemas.microsoft.com/office/drawing/2014/main" val="10000"/>
                  </a:ext>
                </a:extLst>
              </a:tr>
              <a:tr h="713459">
                <a:tc>
                  <a:txBody>
                    <a:bodyPr/>
                    <a:lstStyle/>
                    <a:p>
                      <a:r>
                        <a:rPr lang="en-US" baseline="0">
                          <a:solidFill>
                            <a:schemeClr val="bg1"/>
                          </a:solidFill>
                          <a:latin typeface="+mn-ea"/>
                          <a:ea typeface="+mn-ea"/>
                        </a:rPr>
                        <a:t>RANK </a:t>
                      </a:r>
                    </a:p>
                  </a:txBody>
                  <a:tcPr/>
                </a:tc>
                <a:tc>
                  <a:txBody>
                    <a:bodyPr/>
                    <a:lstStyle/>
                    <a:p>
                      <a:r>
                        <a:rPr lang="zh-TW" altLang="en-US" sz="1600" baseline="0">
                          <a:solidFill>
                            <a:schemeClr val="bg1"/>
                          </a:solidFill>
                          <a:latin typeface="+mn-ea"/>
                          <a:ea typeface="+mn-ea"/>
                        </a:rPr>
                        <a:t>傳回結果集分割區內，每個資料列的次序。 資料列的次序等於一加上前述資料列之前的次序數目。如 </a:t>
                      </a:r>
                      <a:r>
                        <a:rPr lang="en-US" altLang="zh-TW" sz="1800" b="1" baseline="0">
                          <a:solidFill>
                            <a:srgbClr val="FF0000"/>
                          </a:solidFill>
                          <a:latin typeface="+mn-ea"/>
                          <a:ea typeface="+mn-ea"/>
                        </a:rPr>
                        <a:t>1, 1, 3, 4</a:t>
                      </a:r>
                      <a:r>
                        <a:rPr lang="en-US" altLang="zh-TW" sz="1800" b="0" baseline="0">
                          <a:solidFill>
                            <a:srgbClr val="FF0000"/>
                          </a:solidFill>
                          <a:latin typeface="+mn-ea"/>
                          <a:ea typeface="+mn-ea"/>
                        </a:rPr>
                        <a:t>….</a:t>
                      </a:r>
                      <a:r>
                        <a:rPr lang="en-US" altLang="zh-TW" sz="1800" b="0" baseline="0">
                          <a:solidFill>
                            <a:schemeClr val="bg1"/>
                          </a:solidFill>
                          <a:latin typeface="+mn-ea"/>
                          <a:ea typeface="+mn-ea"/>
                        </a:rPr>
                        <a:t>.</a:t>
                      </a:r>
                      <a:endParaRPr lang="en-US" sz="1600" b="0" baseline="0">
                        <a:solidFill>
                          <a:schemeClr val="bg1"/>
                        </a:solidFill>
                        <a:latin typeface="+mn-ea"/>
                        <a:ea typeface="+mn-ea"/>
                      </a:endParaRPr>
                    </a:p>
                  </a:txBody>
                  <a:tcPr/>
                </a:tc>
                <a:extLst>
                  <a:ext uri="{0D108BD9-81ED-4DB2-BD59-A6C34878D82A}">
                    <a16:rowId xmlns:a16="http://schemas.microsoft.com/office/drawing/2014/main" val="10001"/>
                  </a:ext>
                </a:extLst>
              </a:tr>
              <a:tr h="713459">
                <a:tc>
                  <a:txBody>
                    <a:bodyPr/>
                    <a:lstStyle/>
                    <a:p>
                      <a:r>
                        <a:rPr lang="en-US">
                          <a:solidFill>
                            <a:schemeClr val="bg1"/>
                          </a:solidFill>
                          <a:latin typeface="+mn-ea"/>
                          <a:ea typeface="+mn-ea"/>
                        </a:rPr>
                        <a:t>DENSE_RANK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a:solidFill>
                            <a:schemeClr val="bg1"/>
                          </a:solidFill>
                          <a:latin typeface="+mn-ea"/>
                          <a:ea typeface="+mn-ea"/>
                        </a:rPr>
                        <a:t>此函式會傳回結果集分割區內每個資料列的次序，次序值中沒有任何間距。特定資料列的次序是一加上該特定資料列前面之相異次序值的數目。</a:t>
                      </a:r>
                      <a:r>
                        <a:rPr lang="zh-TW" altLang="en-US" sz="1600" b="1" baseline="0">
                          <a:solidFill>
                            <a:srgbClr val="FF0000"/>
                          </a:solidFill>
                          <a:latin typeface="+mn-ea"/>
                          <a:ea typeface="+mn-ea"/>
                        </a:rPr>
                        <a:t>如 </a:t>
                      </a:r>
                      <a:r>
                        <a:rPr lang="en-US" altLang="zh-TW" sz="1600" b="1" baseline="0">
                          <a:solidFill>
                            <a:srgbClr val="FF0000"/>
                          </a:solidFill>
                          <a:latin typeface="+mn-ea"/>
                          <a:ea typeface="+mn-ea"/>
                        </a:rPr>
                        <a:t>1, 1, 2, 3…..</a:t>
                      </a:r>
                      <a:endParaRPr lang="en-US" sz="1600" b="1">
                        <a:solidFill>
                          <a:srgbClr val="FF0000"/>
                        </a:solidFill>
                        <a:latin typeface="+mn-ea"/>
                        <a:ea typeface="+mn-ea"/>
                      </a:endParaRPr>
                    </a:p>
                  </a:txBody>
                  <a:tcPr/>
                </a:tc>
                <a:extLst>
                  <a:ext uri="{0D108BD9-81ED-4DB2-BD59-A6C34878D82A}">
                    <a16:rowId xmlns:a16="http://schemas.microsoft.com/office/drawing/2014/main" val="10002"/>
                  </a:ext>
                </a:extLst>
              </a:tr>
              <a:tr h="389239">
                <a:tc>
                  <a:txBody>
                    <a:bodyPr/>
                    <a:lstStyle/>
                    <a:p>
                      <a:r>
                        <a:rPr lang="en-US">
                          <a:solidFill>
                            <a:schemeClr val="bg1"/>
                          </a:solidFill>
                          <a:latin typeface="+mn-ea"/>
                          <a:ea typeface="+mn-ea"/>
                        </a:rPr>
                        <a:t>ROW_NUMBER</a:t>
                      </a:r>
                    </a:p>
                  </a:txBody>
                  <a:tcPr/>
                </a:tc>
                <a:tc>
                  <a:txBody>
                    <a:bodyPr/>
                    <a:lstStyle/>
                    <a:p>
                      <a:r>
                        <a:rPr lang="zh-TW" altLang="en-US" sz="1600" baseline="0">
                          <a:solidFill>
                            <a:schemeClr val="bg1"/>
                          </a:solidFill>
                          <a:latin typeface="+mn-ea"/>
                          <a:ea typeface="+mn-ea"/>
                        </a:rPr>
                        <a:t>為每一筆資料產生一個序號，一次排序且不會重複。</a:t>
                      </a:r>
                      <a:r>
                        <a:rPr lang="en-US" sz="1600" baseline="0">
                          <a:solidFill>
                            <a:schemeClr val="bg1"/>
                          </a:solidFill>
                          <a:latin typeface="+mn-ea"/>
                          <a:ea typeface="+mn-ea"/>
                        </a:rPr>
                        <a:t> </a:t>
                      </a:r>
                      <a:r>
                        <a:rPr lang="zh-TW" altLang="en-US" sz="1600" b="1" baseline="0">
                          <a:solidFill>
                            <a:srgbClr val="FF0000"/>
                          </a:solidFill>
                          <a:latin typeface="+mn-ea"/>
                          <a:ea typeface="+mn-ea"/>
                        </a:rPr>
                        <a:t>流水號</a:t>
                      </a:r>
                      <a:endParaRPr lang="en-US" sz="1600" b="1">
                        <a:solidFill>
                          <a:srgbClr val="FF0000"/>
                        </a:solidFill>
                        <a:latin typeface="+mn-ea"/>
                        <a:ea typeface="+mn-ea"/>
                      </a:endParaRPr>
                    </a:p>
                  </a:txBody>
                  <a:tcPr/>
                </a:tc>
                <a:extLst>
                  <a:ext uri="{0D108BD9-81ED-4DB2-BD59-A6C34878D82A}">
                    <a16:rowId xmlns:a16="http://schemas.microsoft.com/office/drawing/2014/main" val="10003"/>
                  </a:ext>
                </a:extLst>
              </a:tr>
              <a:tr h="1013863">
                <a:tc>
                  <a:txBody>
                    <a:bodyPr/>
                    <a:lstStyle/>
                    <a:p>
                      <a:r>
                        <a:rPr lang="en-US">
                          <a:solidFill>
                            <a:schemeClr val="bg1"/>
                          </a:solidFill>
                          <a:latin typeface="+mn-ea"/>
                          <a:ea typeface="+mn-ea"/>
                        </a:rPr>
                        <a:t>NTILE</a:t>
                      </a:r>
                    </a:p>
                  </a:txBody>
                  <a:tcPr/>
                </a:tc>
                <a:tc>
                  <a:txBody>
                    <a:bodyPr/>
                    <a:lstStyle/>
                    <a:p>
                      <a:r>
                        <a:rPr lang="zh-TW" altLang="en-US" sz="1600">
                          <a:solidFill>
                            <a:schemeClr val="bg1"/>
                          </a:solidFill>
                          <a:latin typeface="+mn-ea"/>
                          <a:ea typeface="+mn-ea"/>
                        </a:rPr>
                        <a:t>將排序分割區中的資料列散發到指定數目的群組中。 這些群組從 </a:t>
                      </a:r>
                      <a:r>
                        <a:rPr lang="en-US" altLang="zh-TW" sz="1600">
                          <a:solidFill>
                            <a:schemeClr val="bg1"/>
                          </a:solidFill>
                          <a:latin typeface="+mn-ea"/>
                          <a:ea typeface="+mn-ea"/>
                        </a:rPr>
                        <a:t>1 </a:t>
                      </a:r>
                      <a:r>
                        <a:rPr lang="zh-TW" altLang="en-US" sz="1600">
                          <a:solidFill>
                            <a:schemeClr val="bg1"/>
                          </a:solidFill>
                          <a:latin typeface="+mn-ea"/>
                          <a:ea typeface="+mn-ea"/>
                        </a:rPr>
                        <a:t>開始編號。 對於每個資料列，</a:t>
                      </a:r>
                      <a:r>
                        <a:rPr lang="en-US" altLang="zh-TW" sz="1600">
                          <a:solidFill>
                            <a:schemeClr val="bg1"/>
                          </a:solidFill>
                          <a:latin typeface="+mn-ea"/>
                          <a:ea typeface="+mn-ea"/>
                        </a:rPr>
                        <a:t>NTILE </a:t>
                      </a:r>
                      <a:r>
                        <a:rPr lang="zh-TW" altLang="en-US" sz="1600">
                          <a:solidFill>
                            <a:schemeClr val="bg1"/>
                          </a:solidFill>
                          <a:latin typeface="+mn-ea"/>
                          <a:ea typeface="+mn-ea"/>
                        </a:rPr>
                        <a:t>都會傳回資料列所屬群組的號碼。</a:t>
                      </a:r>
                      <a:r>
                        <a:rPr lang="en-US" sz="1600" baseline="0">
                          <a:solidFill>
                            <a:schemeClr val="bg1"/>
                          </a:solidFill>
                          <a:latin typeface="+mn-ea"/>
                          <a:ea typeface="+mn-ea"/>
                        </a:rPr>
                        <a:t> </a:t>
                      </a:r>
                      <a:r>
                        <a:rPr lang="zh-TW" altLang="en-US" sz="1600" b="1" baseline="0">
                          <a:solidFill>
                            <a:srgbClr val="FF0000"/>
                          </a:solidFill>
                          <a:latin typeface="+mn-ea"/>
                          <a:ea typeface="+mn-ea"/>
                        </a:rPr>
                        <a:t>分幾群</a:t>
                      </a:r>
                      <a:endParaRPr lang="en-US" sz="1600" b="1">
                        <a:solidFill>
                          <a:srgbClr val="FF0000"/>
                        </a:solidFill>
                        <a:latin typeface="+mn-ea"/>
                        <a:ea typeface="+mn-ea"/>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8991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78C2EFF1-7D93-4F86-A71C-4DCD50BF1110}"/>
              </a:ext>
            </a:extLst>
          </p:cNvPr>
          <p:cNvSpPr>
            <a:spLocks noGrp="1"/>
          </p:cNvSpPr>
          <p:nvPr>
            <p:ph type="body" sz="quarter" idx="12"/>
          </p:nvPr>
        </p:nvSpPr>
        <p:spPr/>
        <p:txBody>
          <a:bodyPr/>
          <a:lstStyle/>
          <a:p>
            <a:r>
              <a:rPr lang="en-US" altLang="zh-TW"/>
              <a:t>Mission</a:t>
            </a:r>
            <a:endParaRPr lang="zh-TW" altLang="en-US"/>
          </a:p>
        </p:txBody>
      </p:sp>
      <p:sp>
        <p:nvSpPr>
          <p:cNvPr id="4" name="內容版面配置區 3">
            <a:extLst>
              <a:ext uri="{FF2B5EF4-FFF2-40B4-BE49-F238E27FC236}">
                <a16:creationId xmlns:a16="http://schemas.microsoft.com/office/drawing/2014/main" id="{8B517CEE-51BA-480B-9250-6527A6686705}"/>
              </a:ext>
            </a:extLst>
          </p:cNvPr>
          <p:cNvSpPr>
            <a:spLocks noGrp="1"/>
          </p:cNvSpPr>
          <p:nvPr>
            <p:ph idx="1"/>
          </p:nvPr>
        </p:nvSpPr>
        <p:spPr/>
        <p:txBody>
          <a:bodyPr/>
          <a:lstStyle/>
          <a:p>
            <a:r>
              <a:rPr lang="zh-TW" altLang="en-US"/>
              <a:t>練習</a:t>
            </a:r>
            <a:endParaRPr lang="en-US" altLang="zh-TW"/>
          </a:p>
          <a:p>
            <a:pPr lvl="1"/>
            <a:r>
              <a:rPr lang="en-US" altLang="zh-TW"/>
              <a:t>USE GSSWEB</a:t>
            </a:r>
            <a:br>
              <a:rPr lang="en-US" altLang="zh-TW"/>
            </a:br>
            <a:r>
              <a:rPr lang="zh-TW" altLang="en-US"/>
              <a:t>請依照每個書籍類別，找出每個類別內的書籍中購買日期從舊到新的排名</a:t>
            </a:r>
            <a:endParaRPr lang="en-US" altLang="zh-TW"/>
          </a:p>
          <a:p>
            <a:pPr lvl="2"/>
            <a:r>
              <a:rPr lang="en-US" altLang="zh-TW"/>
              <a:t>Sample</a:t>
            </a:r>
            <a:r>
              <a:rPr lang="zh-TW" altLang="en-US"/>
              <a:t>：以</a:t>
            </a:r>
            <a:r>
              <a:rPr lang="en-US" altLang="zh-TW"/>
              <a:t>ATCD</a:t>
            </a:r>
            <a:r>
              <a:rPr lang="zh-TW" altLang="en-US"/>
              <a:t>、</a:t>
            </a:r>
            <a:r>
              <a:rPr lang="en-US" altLang="zh-TW"/>
              <a:t>BK</a:t>
            </a:r>
            <a:r>
              <a:rPr lang="zh-TW" altLang="en-US"/>
              <a:t>為例</a:t>
            </a:r>
            <a:endParaRPr lang="en-US" altLang="zh-TW"/>
          </a:p>
          <a:p>
            <a:pPr lvl="1"/>
            <a:endParaRPr lang="en-US" altLang="zh-TW"/>
          </a:p>
          <a:p>
            <a:pPr lvl="1"/>
            <a:endParaRPr lang="en-US" altLang="zh-TW"/>
          </a:p>
          <a:p>
            <a:pPr lvl="1"/>
            <a:endParaRPr lang="en-US" altLang="zh-TW"/>
          </a:p>
          <a:p>
            <a:pPr lvl="1"/>
            <a:endParaRPr lang="en-US" altLang="zh-TW"/>
          </a:p>
          <a:p>
            <a:pPr marL="457200" lvl="1" indent="0">
              <a:buNone/>
            </a:pPr>
            <a:endParaRPr lang="en-US" altLang="zh-TW"/>
          </a:p>
          <a:p>
            <a:r>
              <a:rPr lang="zh-TW" altLang="en-US"/>
              <a:t>延伸學習：</a:t>
            </a:r>
            <a:r>
              <a:rPr lang="en-US" altLang="zh-TW">
                <a:ea typeface="新細明體" charset="-120"/>
              </a:rPr>
              <a:t>10.1. - Demonstration </a:t>
            </a:r>
            <a:r>
              <a:rPr lang="en-US" altLang="zh-TW" err="1">
                <a:ea typeface="新細明體" charset="-120"/>
              </a:rPr>
              <a:t>A.sql</a:t>
            </a:r>
            <a:endParaRPr lang="en-US" altLang="zh-TW"/>
          </a:p>
          <a:p>
            <a:pPr lvl="1"/>
            <a:r>
              <a:rPr lang="zh-TW" altLang="en-US"/>
              <a:t>執行語法並觀察產出結果</a:t>
            </a:r>
            <a:endParaRPr lang="en-US" altLang="zh-TW"/>
          </a:p>
          <a:p>
            <a:pPr lvl="1"/>
            <a:endParaRPr lang="en-US" altLang="zh-TW"/>
          </a:p>
        </p:txBody>
      </p:sp>
      <p:grpSp>
        <p:nvGrpSpPr>
          <p:cNvPr id="7" name="组合 3">
            <a:extLst>
              <a:ext uri="{FF2B5EF4-FFF2-40B4-BE49-F238E27FC236}">
                <a16:creationId xmlns:a16="http://schemas.microsoft.com/office/drawing/2014/main" id="{6F3937A2-9AD7-4BCD-AB80-23AEB2742EDA}"/>
              </a:ext>
            </a:extLst>
          </p:cNvPr>
          <p:cNvGrpSpPr/>
          <p:nvPr/>
        </p:nvGrpSpPr>
        <p:grpSpPr>
          <a:xfrm>
            <a:off x="191344" y="1628800"/>
            <a:ext cx="577280" cy="701173"/>
            <a:chOff x="5052698" y="2660650"/>
            <a:chExt cx="1883405" cy="2638425"/>
          </a:xfrm>
        </p:grpSpPr>
        <p:sp>
          <p:nvSpPr>
            <p:cNvPr id="9" name="MH_Other_1">
              <a:extLst>
                <a:ext uri="{FF2B5EF4-FFF2-40B4-BE49-F238E27FC236}">
                  <a16:creationId xmlns:a16="http://schemas.microsoft.com/office/drawing/2014/main" id="{EC6DDE36-196B-4721-B7A9-41B448F3E13F}"/>
                </a:ext>
              </a:extLst>
            </p:cNvPr>
            <p:cNvSpPr>
              <a:spLocks/>
            </p:cNvSpPr>
            <p:nvPr>
              <p:custDataLst>
                <p:tags r:id="rId1"/>
              </p:custDataLst>
            </p:nvPr>
          </p:nvSpPr>
          <p:spPr bwMode="auto">
            <a:xfrm>
              <a:off x="5375275" y="2881314"/>
              <a:ext cx="1238250" cy="1768475"/>
            </a:xfrm>
            <a:custGeom>
              <a:avLst/>
              <a:gdLst>
                <a:gd name="T0" fmla="*/ 2147483646 w 585788"/>
                <a:gd name="T1" fmla="*/ 0 h 835990"/>
                <a:gd name="T2" fmla="*/ 2147483646 w 585788"/>
                <a:gd name="T3" fmla="*/ 2147483646 h 835990"/>
                <a:gd name="T4" fmla="*/ 2147483646 w 585788"/>
                <a:gd name="T5" fmla="*/ 2147483646 h 835990"/>
                <a:gd name="T6" fmla="*/ 2147483646 w 585788"/>
                <a:gd name="T7" fmla="*/ 2147483646 h 835990"/>
                <a:gd name="T8" fmla="*/ 2147483646 w 585788"/>
                <a:gd name="T9" fmla="*/ 2147483646 h 835990"/>
                <a:gd name="T10" fmla="*/ 2147483646 w 585788"/>
                <a:gd name="T11" fmla="*/ 2147483646 h 835990"/>
                <a:gd name="T12" fmla="*/ 2147483646 w 585788"/>
                <a:gd name="T13" fmla="*/ 2147483646 h 835990"/>
                <a:gd name="T14" fmla="*/ 2147483646 w 585788"/>
                <a:gd name="T15" fmla="*/ 2147483646 h 835990"/>
                <a:gd name="T16" fmla="*/ 2147483646 w 585788"/>
                <a:gd name="T17" fmla="*/ 2147483646 h 835990"/>
                <a:gd name="T18" fmla="*/ 2147483646 w 585788"/>
                <a:gd name="T19" fmla="*/ 2147483646 h 835990"/>
                <a:gd name="T20" fmla="*/ 2147483646 w 585788"/>
                <a:gd name="T21" fmla="*/ 2147483646 h 835990"/>
                <a:gd name="T22" fmla="*/ 2147483646 w 585788"/>
                <a:gd name="T23" fmla="*/ 2147483646 h 835990"/>
                <a:gd name="T24" fmla="*/ 2147483646 w 585788"/>
                <a:gd name="T25" fmla="*/ 2147483646 h 835990"/>
                <a:gd name="T26" fmla="*/ 2147483646 w 585788"/>
                <a:gd name="T27" fmla="*/ 2147483646 h 835990"/>
                <a:gd name="T28" fmla="*/ 2147483646 w 585788"/>
                <a:gd name="T29" fmla="*/ 2147483646 h 835990"/>
                <a:gd name="T30" fmla="*/ 2147483646 w 585788"/>
                <a:gd name="T31" fmla="*/ 2147483646 h 835990"/>
                <a:gd name="T32" fmla="*/ 2147483646 w 585788"/>
                <a:gd name="T33" fmla="*/ 2147483646 h 835990"/>
                <a:gd name="T34" fmla="*/ 2147483646 w 585788"/>
                <a:gd name="T35" fmla="*/ 2147483646 h 835990"/>
                <a:gd name="T36" fmla="*/ 2147483646 w 585788"/>
                <a:gd name="T37" fmla="*/ 2147483646 h 835990"/>
                <a:gd name="T38" fmla="*/ 2147483646 w 585788"/>
                <a:gd name="T39" fmla="*/ 2147483646 h 835990"/>
                <a:gd name="T40" fmla="*/ 0 w 585788"/>
                <a:gd name="T41" fmla="*/ 2147483646 h 835990"/>
                <a:gd name="T42" fmla="*/ 2147483646 w 585788"/>
                <a:gd name="T43" fmla="*/ 0 h 835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5788" h="835990">
                  <a:moveTo>
                    <a:pt x="292894" y="0"/>
                  </a:moveTo>
                  <a:cubicBezTo>
                    <a:pt x="454655" y="0"/>
                    <a:pt x="585788" y="130355"/>
                    <a:pt x="585788" y="291155"/>
                  </a:cubicBezTo>
                  <a:cubicBezTo>
                    <a:pt x="585788" y="351455"/>
                    <a:pt x="567348" y="407474"/>
                    <a:pt x="535766" y="453942"/>
                  </a:cubicBezTo>
                  <a:lnTo>
                    <a:pt x="500905" y="495944"/>
                  </a:lnTo>
                  <a:lnTo>
                    <a:pt x="482733" y="523214"/>
                  </a:lnTo>
                  <a:lnTo>
                    <a:pt x="458325" y="566455"/>
                  </a:lnTo>
                  <a:lnTo>
                    <a:pt x="440697" y="615462"/>
                  </a:lnTo>
                  <a:lnTo>
                    <a:pt x="429849" y="675999"/>
                  </a:lnTo>
                  <a:lnTo>
                    <a:pt x="429849" y="775453"/>
                  </a:lnTo>
                  <a:lnTo>
                    <a:pt x="423069" y="824459"/>
                  </a:lnTo>
                  <a:lnTo>
                    <a:pt x="408153" y="835990"/>
                  </a:lnTo>
                  <a:lnTo>
                    <a:pt x="184415" y="835990"/>
                  </a:lnTo>
                  <a:lnTo>
                    <a:pt x="162719" y="815811"/>
                  </a:lnTo>
                  <a:lnTo>
                    <a:pt x="160007" y="771129"/>
                  </a:lnTo>
                  <a:lnTo>
                    <a:pt x="155939" y="675999"/>
                  </a:lnTo>
                  <a:lnTo>
                    <a:pt x="145091" y="615462"/>
                  </a:lnTo>
                  <a:lnTo>
                    <a:pt x="124752" y="554924"/>
                  </a:lnTo>
                  <a:lnTo>
                    <a:pt x="88140" y="503035"/>
                  </a:lnTo>
                  <a:lnTo>
                    <a:pt x="71036" y="479261"/>
                  </a:lnTo>
                  <a:lnTo>
                    <a:pt x="50022" y="453942"/>
                  </a:lnTo>
                  <a:cubicBezTo>
                    <a:pt x="18440" y="407474"/>
                    <a:pt x="0" y="351455"/>
                    <a:pt x="0" y="291155"/>
                  </a:cubicBezTo>
                  <a:cubicBezTo>
                    <a:pt x="0" y="130355"/>
                    <a:pt x="131133" y="0"/>
                    <a:pt x="29289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MH_Other_2">
              <a:extLst>
                <a:ext uri="{FF2B5EF4-FFF2-40B4-BE49-F238E27FC236}">
                  <a16:creationId xmlns:a16="http://schemas.microsoft.com/office/drawing/2014/main" id="{CEDFE523-D52F-433B-A82E-9DDAE89DF32F}"/>
                </a:ext>
              </a:extLst>
            </p:cNvPr>
            <p:cNvSpPr>
              <a:spLocks noChangeArrowheads="1"/>
            </p:cNvSpPr>
            <p:nvPr>
              <p:custDataLst>
                <p:tags r:id="rId2"/>
              </p:custDataLst>
            </p:nvPr>
          </p:nvSpPr>
          <p:spPr bwMode="auto">
            <a:xfrm>
              <a:off x="5411789" y="2916239"/>
              <a:ext cx="1165225" cy="1709737"/>
            </a:xfrm>
            <a:custGeom>
              <a:avLst/>
              <a:gdLst>
                <a:gd name="connsiteX0" fmla="*/ 275266 w 550532"/>
                <a:gd name="connsiteY0" fmla="*/ 0 h 808604"/>
                <a:gd name="connsiteX1" fmla="*/ 550532 w 550532"/>
                <a:gd name="connsiteY1" fmla="*/ 273138 h 808604"/>
                <a:gd name="connsiteX2" fmla="*/ 503521 w 550532"/>
                <a:gd name="connsiteY2" fmla="*/ 425852 h 808604"/>
                <a:gd name="connsiteX3" fmla="*/ 488921 w 550532"/>
                <a:gd name="connsiteY3" fmla="*/ 443411 h 808604"/>
                <a:gd name="connsiteX4" fmla="*/ 429848 w 550532"/>
                <a:gd name="connsiteY4" fmla="*/ 534745 h 808604"/>
                <a:gd name="connsiteX5" fmla="*/ 414932 w 550532"/>
                <a:gd name="connsiteY5" fmla="*/ 575103 h 808604"/>
                <a:gd name="connsiteX6" fmla="*/ 401372 w 550532"/>
                <a:gd name="connsiteY6" fmla="*/ 615461 h 808604"/>
                <a:gd name="connsiteX7" fmla="*/ 397304 w 550532"/>
                <a:gd name="connsiteY7" fmla="*/ 660144 h 808604"/>
                <a:gd name="connsiteX8" fmla="*/ 394592 w 550532"/>
                <a:gd name="connsiteY8" fmla="*/ 703384 h 808604"/>
                <a:gd name="connsiteX9" fmla="*/ 394592 w 550532"/>
                <a:gd name="connsiteY9" fmla="*/ 772570 h 808604"/>
                <a:gd name="connsiteX10" fmla="*/ 386456 w 550532"/>
                <a:gd name="connsiteY10" fmla="*/ 799956 h 808604"/>
                <a:gd name="connsiteX11" fmla="*/ 379676 w 550532"/>
                <a:gd name="connsiteY11" fmla="*/ 808604 h 808604"/>
                <a:gd name="connsiteX12" fmla="*/ 173566 w 550532"/>
                <a:gd name="connsiteY12" fmla="*/ 808604 h 808604"/>
                <a:gd name="connsiteX13" fmla="*/ 164074 w 550532"/>
                <a:gd name="connsiteY13" fmla="*/ 799956 h 808604"/>
                <a:gd name="connsiteX14" fmla="*/ 160006 w 550532"/>
                <a:gd name="connsiteY14" fmla="*/ 795632 h 808604"/>
                <a:gd name="connsiteX15" fmla="*/ 160006 w 550532"/>
                <a:gd name="connsiteY15" fmla="*/ 687529 h 808604"/>
                <a:gd name="connsiteX16" fmla="*/ 149158 w 550532"/>
                <a:gd name="connsiteY16" fmla="*/ 622668 h 808604"/>
                <a:gd name="connsiteX17" fmla="*/ 138310 w 550532"/>
                <a:gd name="connsiteY17" fmla="*/ 579427 h 808604"/>
                <a:gd name="connsiteX18" fmla="*/ 113903 w 550532"/>
                <a:gd name="connsiteY18" fmla="*/ 523214 h 808604"/>
                <a:gd name="connsiteX19" fmla="*/ 61638 w 550532"/>
                <a:gd name="connsiteY19" fmla="*/ 443443 h 808604"/>
                <a:gd name="connsiteX20" fmla="*/ 47011 w 550532"/>
                <a:gd name="connsiteY20" fmla="*/ 425852 h 808604"/>
                <a:gd name="connsiteX21" fmla="*/ 0 w 550532"/>
                <a:gd name="connsiteY21" fmla="*/ 273138 h 808604"/>
                <a:gd name="connsiteX22" fmla="*/ 275266 w 550532"/>
                <a:gd name="connsiteY22" fmla="*/ 0 h 80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0532" h="808604">
                  <a:moveTo>
                    <a:pt x="275266" y="0"/>
                  </a:moveTo>
                  <a:cubicBezTo>
                    <a:pt x="427291" y="0"/>
                    <a:pt x="550532" y="122288"/>
                    <a:pt x="550532" y="273138"/>
                  </a:cubicBezTo>
                  <a:cubicBezTo>
                    <a:pt x="550532" y="329707"/>
                    <a:pt x="533201" y="382259"/>
                    <a:pt x="503521" y="425852"/>
                  </a:cubicBezTo>
                  <a:lnTo>
                    <a:pt x="488921" y="443411"/>
                  </a:lnTo>
                  <a:lnTo>
                    <a:pt x="429848" y="534745"/>
                  </a:lnTo>
                  <a:lnTo>
                    <a:pt x="414932" y="575103"/>
                  </a:lnTo>
                  <a:lnTo>
                    <a:pt x="401372" y="615461"/>
                  </a:lnTo>
                  <a:lnTo>
                    <a:pt x="397304" y="660144"/>
                  </a:lnTo>
                  <a:lnTo>
                    <a:pt x="394592" y="703384"/>
                  </a:lnTo>
                  <a:lnTo>
                    <a:pt x="394592" y="772570"/>
                  </a:lnTo>
                  <a:lnTo>
                    <a:pt x="386456" y="799956"/>
                  </a:lnTo>
                  <a:lnTo>
                    <a:pt x="379676" y="808604"/>
                  </a:lnTo>
                  <a:lnTo>
                    <a:pt x="173566" y="808604"/>
                  </a:lnTo>
                  <a:lnTo>
                    <a:pt x="164074" y="799956"/>
                  </a:lnTo>
                  <a:lnTo>
                    <a:pt x="160006" y="795632"/>
                  </a:lnTo>
                  <a:lnTo>
                    <a:pt x="160006" y="687529"/>
                  </a:lnTo>
                  <a:lnTo>
                    <a:pt x="149158" y="622668"/>
                  </a:lnTo>
                  <a:lnTo>
                    <a:pt x="138310" y="579427"/>
                  </a:lnTo>
                  <a:lnTo>
                    <a:pt x="113903" y="523214"/>
                  </a:lnTo>
                  <a:lnTo>
                    <a:pt x="61638" y="443443"/>
                  </a:lnTo>
                  <a:lnTo>
                    <a:pt x="47011" y="425852"/>
                  </a:lnTo>
                  <a:cubicBezTo>
                    <a:pt x="17331" y="382259"/>
                    <a:pt x="0" y="329707"/>
                    <a:pt x="0" y="273138"/>
                  </a:cubicBezTo>
                  <a:cubicBezTo>
                    <a:pt x="0" y="122288"/>
                    <a:pt x="123241" y="0"/>
                    <a:pt x="275266" y="0"/>
                  </a:cubicBezTo>
                  <a:close/>
                </a:path>
              </a:pathLst>
            </a:custGeom>
            <a:solidFill>
              <a:schemeClr val="accent1">
                <a:lumMod val="20000"/>
                <a:lumOff val="80000"/>
              </a:schemeClr>
            </a:solidFill>
            <a:ln>
              <a:noFill/>
            </a:ln>
            <a:effectLst/>
          </p:spPr>
          <p:txBody>
            <a:bodyPr anchor="ctr"/>
            <a:lstStyle>
              <a:lvl1pPr algn="r">
                <a:defRPr kumimoji="1" sz="2400">
                  <a:solidFill>
                    <a:schemeClr val="tx1"/>
                  </a:solidFill>
                  <a:latin typeface="Times New Roman" panose="02020603050405020304" pitchFamily="18" charset="0"/>
                  <a:ea typeface="宋体" panose="02010600030101010101" pitchFamily="2" charset="-122"/>
                </a:defRPr>
              </a:lvl1pPr>
              <a:lvl2pPr marL="742950" indent="-285750" algn="r">
                <a:defRPr kumimoji="1" sz="2400">
                  <a:solidFill>
                    <a:schemeClr val="tx1"/>
                  </a:solidFill>
                  <a:latin typeface="Times New Roman" panose="02020603050405020304" pitchFamily="18" charset="0"/>
                  <a:ea typeface="宋体" panose="02010600030101010101" pitchFamily="2" charset="-122"/>
                </a:defRPr>
              </a:lvl2pPr>
              <a:lvl3pPr marL="1143000" indent="-228600" algn="r">
                <a:defRPr kumimoji="1" sz="2400">
                  <a:solidFill>
                    <a:schemeClr val="tx1"/>
                  </a:solidFill>
                  <a:latin typeface="Times New Roman" panose="02020603050405020304" pitchFamily="18" charset="0"/>
                  <a:ea typeface="宋体" panose="02010600030101010101" pitchFamily="2" charset="-122"/>
                </a:defRPr>
              </a:lvl3pPr>
              <a:lvl4pPr marL="1600200" indent="-228600" algn="r">
                <a:defRPr kumimoji="1" sz="2400">
                  <a:solidFill>
                    <a:schemeClr val="tx1"/>
                  </a:solidFill>
                  <a:latin typeface="Times New Roman" panose="02020603050405020304" pitchFamily="18" charset="0"/>
                  <a:ea typeface="宋体" panose="02010600030101010101" pitchFamily="2" charset="-122"/>
                </a:defRPr>
              </a:lvl4pPr>
              <a:lvl5pPr marL="2057400" indent="-228600" algn="r">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11" name="MH_Other_3">
              <a:extLst>
                <a:ext uri="{FF2B5EF4-FFF2-40B4-BE49-F238E27FC236}">
                  <a16:creationId xmlns:a16="http://schemas.microsoft.com/office/drawing/2014/main" id="{DC9EA253-FF9E-4535-857D-01F4D6A14F7E}"/>
                </a:ext>
              </a:extLst>
            </p:cNvPr>
            <p:cNvSpPr>
              <a:spLocks/>
            </p:cNvSpPr>
            <p:nvPr>
              <p:custDataLst>
                <p:tags r:id="rId3"/>
              </p:custDataLst>
            </p:nvPr>
          </p:nvSpPr>
          <p:spPr bwMode="auto">
            <a:xfrm>
              <a:off x="5495925" y="2976564"/>
              <a:ext cx="996950" cy="1597025"/>
            </a:xfrm>
            <a:custGeom>
              <a:avLst/>
              <a:gdLst>
                <a:gd name="T0" fmla="*/ 183260 w 997836"/>
                <a:gd name="T1" fmla="*/ 100504 h 1597088"/>
                <a:gd name="T2" fmla="*/ 118413 w 997836"/>
                <a:gd name="T3" fmla="*/ 219276 h 1597088"/>
                <a:gd name="T4" fmla="*/ 73304 w 997836"/>
                <a:gd name="T5" fmla="*/ 365480 h 1597088"/>
                <a:gd name="T6" fmla="*/ 73304 w 997836"/>
                <a:gd name="T7" fmla="*/ 432476 h 1597088"/>
                <a:gd name="T8" fmla="*/ 73304 w 997836"/>
                <a:gd name="T9" fmla="*/ 499472 h 1597088"/>
                <a:gd name="T10" fmla="*/ 73304 w 997836"/>
                <a:gd name="T11" fmla="*/ 569536 h 1597088"/>
                <a:gd name="T12" fmla="*/ 87399 w 997836"/>
                <a:gd name="T13" fmla="*/ 645676 h 1597088"/>
                <a:gd name="T14" fmla="*/ 132511 w 997836"/>
                <a:gd name="T15" fmla="*/ 746180 h 1597088"/>
                <a:gd name="T16" fmla="*/ 183260 w 997836"/>
                <a:gd name="T17" fmla="*/ 840588 h 1597088"/>
                <a:gd name="T18" fmla="*/ 228370 w 997836"/>
                <a:gd name="T19" fmla="*/ 941092 h 1597088"/>
                <a:gd name="T20" fmla="*/ 279118 w 997836"/>
                <a:gd name="T21" fmla="*/ 1044644 h 1597088"/>
                <a:gd name="T22" fmla="*/ 301673 w 997836"/>
                <a:gd name="T23" fmla="*/ 1212144 h 1597088"/>
                <a:gd name="T24" fmla="*/ 310129 w 997836"/>
                <a:gd name="T25" fmla="*/ 1382692 h 1597088"/>
                <a:gd name="T26" fmla="*/ 287575 w 997836"/>
                <a:gd name="T27" fmla="*/ 1263920 h 1597088"/>
                <a:gd name="T28" fmla="*/ 265020 w 997836"/>
                <a:gd name="T29" fmla="*/ 1145148 h 1597088"/>
                <a:gd name="T30" fmla="*/ 205813 w 997836"/>
                <a:gd name="T31" fmla="*/ 1017232 h 1597088"/>
                <a:gd name="T32" fmla="*/ 132511 w 997836"/>
                <a:gd name="T33" fmla="*/ 907584 h 1597088"/>
                <a:gd name="T34" fmla="*/ 73304 w 997836"/>
                <a:gd name="T35" fmla="*/ 788812 h 1597088"/>
                <a:gd name="T36" fmla="*/ 14090 w 997836"/>
                <a:gd name="T37" fmla="*/ 670040 h 1597088"/>
                <a:gd name="T38" fmla="*/ 0 w 997836"/>
                <a:gd name="T39" fmla="*/ 575612 h 1597088"/>
                <a:gd name="T40" fmla="*/ 0 w 997836"/>
                <a:gd name="T41" fmla="*/ 499472 h 1597088"/>
                <a:gd name="T42" fmla="*/ 14090 w 997836"/>
                <a:gd name="T43" fmla="*/ 408112 h 1597088"/>
                <a:gd name="T44" fmla="*/ 36649 w 997836"/>
                <a:gd name="T45" fmla="*/ 328924 h 1597088"/>
                <a:gd name="T46" fmla="*/ 104316 w 997836"/>
                <a:gd name="T47" fmla="*/ 210152 h 1597088"/>
                <a:gd name="T48" fmla="*/ 538496 w 997836"/>
                <a:gd name="T49" fmla="*/ 0 h 1597088"/>
                <a:gd name="T50" fmla="*/ 606161 w 997836"/>
                <a:gd name="T51" fmla="*/ 24364 h 1597088"/>
                <a:gd name="T52" fmla="*/ 671007 w 997836"/>
                <a:gd name="T53" fmla="*/ 48728 h 1597088"/>
                <a:gd name="T54" fmla="*/ 738671 w 997836"/>
                <a:gd name="T55" fmla="*/ 85283 h 1597088"/>
                <a:gd name="T56" fmla="*/ 797876 w 997836"/>
                <a:gd name="T57" fmla="*/ 127916 h 1597088"/>
                <a:gd name="T58" fmla="*/ 848625 w 997836"/>
                <a:gd name="T59" fmla="*/ 176644 h 1597088"/>
                <a:gd name="T60" fmla="*/ 899375 w 997836"/>
                <a:gd name="T61" fmla="*/ 228420 h 1597088"/>
                <a:gd name="T62" fmla="*/ 936024 w 997836"/>
                <a:gd name="T63" fmla="*/ 295416 h 1597088"/>
                <a:gd name="T64" fmla="*/ 967040 w 997836"/>
                <a:gd name="T65" fmla="*/ 371556 h 1597088"/>
                <a:gd name="T66" fmla="*/ 981136 w 997836"/>
                <a:gd name="T67" fmla="*/ 465983 h 1597088"/>
                <a:gd name="T68" fmla="*/ 981136 w 997836"/>
                <a:gd name="T69" fmla="*/ 569535 h 1597088"/>
                <a:gd name="T70" fmla="*/ 967040 w 997836"/>
                <a:gd name="T71" fmla="*/ 651752 h 1597088"/>
                <a:gd name="T72" fmla="*/ 944484 w 997836"/>
                <a:gd name="T73" fmla="*/ 746179 h 1597088"/>
                <a:gd name="T74" fmla="*/ 840168 w 997836"/>
                <a:gd name="T75" fmla="*/ 916727 h 1597088"/>
                <a:gd name="T76" fmla="*/ 730213 w 997836"/>
                <a:gd name="T77" fmla="*/ 1093371 h 1597088"/>
                <a:gd name="T78" fmla="*/ 693561 w 997836"/>
                <a:gd name="T79" fmla="*/ 1212144 h 1597088"/>
                <a:gd name="T80" fmla="*/ 679465 w 997836"/>
                <a:gd name="T81" fmla="*/ 1349203 h 1597088"/>
                <a:gd name="T82" fmla="*/ 671007 w 997836"/>
                <a:gd name="T83" fmla="*/ 1467975 h 1597088"/>
                <a:gd name="T84" fmla="*/ 665368 w 997836"/>
                <a:gd name="T85" fmla="*/ 1595891 h 1597088"/>
                <a:gd name="T86" fmla="*/ 310127 w 997836"/>
                <a:gd name="T87" fmla="*/ 1595891 h 1597088"/>
                <a:gd name="T88" fmla="*/ 442639 w 997836"/>
                <a:gd name="T89" fmla="*/ 1519751 h 1597088"/>
                <a:gd name="T90" fmla="*/ 479290 w 997836"/>
                <a:gd name="T91" fmla="*/ 1129908 h 1597088"/>
                <a:gd name="T92" fmla="*/ 515942 w 997836"/>
                <a:gd name="T93" fmla="*/ 1011136 h 1597088"/>
                <a:gd name="T94" fmla="*/ 583605 w 997836"/>
                <a:gd name="T95" fmla="*/ 874090 h 1597088"/>
                <a:gd name="T96" fmla="*/ 671007 w 997836"/>
                <a:gd name="T97" fmla="*/ 746179 h 1597088"/>
                <a:gd name="T98" fmla="*/ 752767 w 997836"/>
                <a:gd name="T99" fmla="*/ 618263 h 1597088"/>
                <a:gd name="T100" fmla="*/ 803516 w 997836"/>
                <a:gd name="T101" fmla="*/ 465983 h 1597088"/>
                <a:gd name="T102" fmla="*/ 797876 w 997836"/>
                <a:gd name="T103" fmla="*/ 322828 h 1597088"/>
                <a:gd name="T104" fmla="*/ 738671 w 997836"/>
                <a:gd name="T105" fmla="*/ 194912 h 1597088"/>
                <a:gd name="T106" fmla="*/ 693561 w 997836"/>
                <a:gd name="T107" fmla="*/ 134012 h 1597088"/>
                <a:gd name="T108" fmla="*/ 642815 w 997836"/>
                <a:gd name="T109" fmla="*/ 85283 h 1597088"/>
                <a:gd name="T110" fmla="*/ 589245 w 997836"/>
                <a:gd name="T111" fmla="*/ 42632 h 15970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7836" h="1597088">
                  <a:moveTo>
                    <a:pt x="186378" y="100580"/>
                  </a:moveTo>
                  <a:lnTo>
                    <a:pt x="120429" y="219447"/>
                  </a:lnTo>
                  <a:lnTo>
                    <a:pt x="74551" y="365746"/>
                  </a:lnTo>
                  <a:lnTo>
                    <a:pt x="74551" y="432799"/>
                  </a:lnTo>
                  <a:lnTo>
                    <a:pt x="74551" y="499852"/>
                  </a:lnTo>
                  <a:lnTo>
                    <a:pt x="74551" y="569954"/>
                  </a:lnTo>
                  <a:lnTo>
                    <a:pt x="88888" y="646151"/>
                  </a:lnTo>
                  <a:lnTo>
                    <a:pt x="134766" y="746731"/>
                  </a:lnTo>
                  <a:lnTo>
                    <a:pt x="186378" y="841215"/>
                  </a:lnTo>
                  <a:lnTo>
                    <a:pt x="232256" y="941795"/>
                  </a:lnTo>
                  <a:lnTo>
                    <a:pt x="283868" y="1045423"/>
                  </a:lnTo>
                  <a:lnTo>
                    <a:pt x="306807" y="1213056"/>
                  </a:lnTo>
                  <a:lnTo>
                    <a:pt x="315409" y="1383737"/>
                  </a:lnTo>
                  <a:lnTo>
                    <a:pt x="292470" y="1264870"/>
                  </a:lnTo>
                  <a:lnTo>
                    <a:pt x="269531" y="1146003"/>
                  </a:lnTo>
                  <a:lnTo>
                    <a:pt x="209317" y="1017992"/>
                  </a:lnTo>
                  <a:lnTo>
                    <a:pt x="134766" y="908268"/>
                  </a:lnTo>
                  <a:lnTo>
                    <a:pt x="74551" y="789401"/>
                  </a:lnTo>
                  <a:lnTo>
                    <a:pt x="14337" y="670534"/>
                  </a:lnTo>
                  <a:lnTo>
                    <a:pt x="0" y="576049"/>
                  </a:lnTo>
                  <a:lnTo>
                    <a:pt x="0" y="499852"/>
                  </a:lnTo>
                  <a:lnTo>
                    <a:pt x="14337" y="408416"/>
                  </a:lnTo>
                  <a:lnTo>
                    <a:pt x="37276" y="329171"/>
                  </a:lnTo>
                  <a:lnTo>
                    <a:pt x="106092" y="210304"/>
                  </a:lnTo>
                  <a:lnTo>
                    <a:pt x="186378" y="100580"/>
                  </a:lnTo>
                  <a:close/>
                  <a:moveTo>
                    <a:pt x="547662" y="0"/>
                  </a:moveTo>
                  <a:lnTo>
                    <a:pt x="616479" y="24383"/>
                  </a:lnTo>
                  <a:lnTo>
                    <a:pt x="682428" y="48766"/>
                  </a:lnTo>
                  <a:lnTo>
                    <a:pt x="751244" y="85340"/>
                  </a:lnTo>
                  <a:lnTo>
                    <a:pt x="811458" y="128011"/>
                  </a:lnTo>
                  <a:lnTo>
                    <a:pt x="863071" y="176777"/>
                  </a:lnTo>
                  <a:lnTo>
                    <a:pt x="914683" y="228591"/>
                  </a:lnTo>
                  <a:lnTo>
                    <a:pt x="951958" y="295644"/>
                  </a:lnTo>
                  <a:lnTo>
                    <a:pt x="983499" y="371841"/>
                  </a:lnTo>
                  <a:lnTo>
                    <a:pt x="997836" y="466325"/>
                  </a:lnTo>
                  <a:lnTo>
                    <a:pt x="997836" y="569953"/>
                  </a:lnTo>
                  <a:lnTo>
                    <a:pt x="983499" y="652246"/>
                  </a:lnTo>
                  <a:lnTo>
                    <a:pt x="960560" y="746730"/>
                  </a:lnTo>
                  <a:lnTo>
                    <a:pt x="854469" y="917411"/>
                  </a:lnTo>
                  <a:lnTo>
                    <a:pt x="742642" y="1094188"/>
                  </a:lnTo>
                  <a:lnTo>
                    <a:pt x="705366" y="1213056"/>
                  </a:lnTo>
                  <a:lnTo>
                    <a:pt x="691030" y="1350210"/>
                  </a:lnTo>
                  <a:lnTo>
                    <a:pt x="682428" y="1469077"/>
                  </a:lnTo>
                  <a:lnTo>
                    <a:pt x="676693" y="1597088"/>
                  </a:lnTo>
                  <a:lnTo>
                    <a:pt x="315407" y="1597088"/>
                  </a:lnTo>
                  <a:lnTo>
                    <a:pt x="450173" y="1520891"/>
                  </a:lnTo>
                  <a:lnTo>
                    <a:pt x="487448" y="1130763"/>
                  </a:lnTo>
                  <a:lnTo>
                    <a:pt x="524724" y="1011896"/>
                  </a:lnTo>
                  <a:lnTo>
                    <a:pt x="593540" y="874741"/>
                  </a:lnTo>
                  <a:lnTo>
                    <a:pt x="682428" y="746730"/>
                  </a:lnTo>
                  <a:lnTo>
                    <a:pt x="765581" y="618719"/>
                  </a:lnTo>
                  <a:lnTo>
                    <a:pt x="817193" y="466325"/>
                  </a:lnTo>
                  <a:lnTo>
                    <a:pt x="811458" y="323075"/>
                  </a:lnTo>
                  <a:lnTo>
                    <a:pt x="751244" y="195064"/>
                  </a:lnTo>
                  <a:lnTo>
                    <a:pt x="705366" y="134107"/>
                  </a:lnTo>
                  <a:lnTo>
                    <a:pt x="653754" y="85340"/>
                  </a:lnTo>
                  <a:lnTo>
                    <a:pt x="599275" y="42670"/>
                  </a:lnTo>
                  <a:lnTo>
                    <a:pt x="547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 name="MH_Other_4">
              <a:extLst>
                <a:ext uri="{FF2B5EF4-FFF2-40B4-BE49-F238E27FC236}">
                  <a16:creationId xmlns:a16="http://schemas.microsoft.com/office/drawing/2014/main" id="{7ED50457-2D53-43C3-A5BF-2AD542E03444}"/>
                </a:ext>
              </a:extLst>
            </p:cNvPr>
            <p:cNvSpPr>
              <a:spLocks/>
            </p:cNvSpPr>
            <p:nvPr>
              <p:custDataLst>
                <p:tags r:id="rId4"/>
              </p:custDataLst>
            </p:nvPr>
          </p:nvSpPr>
          <p:spPr bwMode="auto">
            <a:xfrm>
              <a:off x="5759451" y="4625975"/>
              <a:ext cx="481013" cy="673100"/>
            </a:xfrm>
            <a:custGeom>
              <a:avLst/>
              <a:gdLst>
                <a:gd name="T0" fmla="*/ 2147483646 w 168"/>
                <a:gd name="T1" fmla="*/ 0 h 221"/>
                <a:gd name="T2" fmla="*/ 2147483646 w 168"/>
                <a:gd name="T3" fmla="*/ 2147483646 h 221"/>
                <a:gd name="T4" fmla="*/ 2147483646 w 168"/>
                <a:gd name="T5" fmla="*/ 2147483646 h 221"/>
                <a:gd name="T6" fmla="*/ 2147483646 w 168"/>
                <a:gd name="T7" fmla="*/ 2147483646 h 221"/>
                <a:gd name="T8" fmla="*/ 2147483646 w 168"/>
                <a:gd name="T9" fmla="*/ 2147483646 h 221"/>
                <a:gd name="T10" fmla="*/ 2147483646 w 168"/>
                <a:gd name="T11" fmla="*/ 2147483646 h 221"/>
                <a:gd name="T12" fmla="*/ 0 w 168"/>
                <a:gd name="T13" fmla="*/ 2147483646 h 221"/>
                <a:gd name="T14" fmla="*/ 2147483646 w 168"/>
                <a:gd name="T15" fmla="*/ 2147483646 h 221"/>
                <a:gd name="T16" fmla="*/ 2147483646 w 168"/>
                <a:gd name="T17" fmla="*/ 2147483646 h 221"/>
                <a:gd name="T18" fmla="*/ 0 w 168"/>
                <a:gd name="T19" fmla="*/ 2147483646 h 221"/>
                <a:gd name="T20" fmla="*/ 2147483646 w 168"/>
                <a:gd name="T21" fmla="*/ 2147483646 h 221"/>
                <a:gd name="T22" fmla="*/ 2147483646 w 168"/>
                <a:gd name="T23" fmla="*/ 2147483646 h 221"/>
                <a:gd name="T24" fmla="*/ 2147483646 w 168"/>
                <a:gd name="T25" fmla="*/ 2147483646 h 221"/>
                <a:gd name="T26" fmla="*/ 2147483646 w 168"/>
                <a:gd name="T27" fmla="*/ 2147483646 h 221"/>
                <a:gd name="T28" fmla="*/ 2147483646 w 168"/>
                <a:gd name="T29" fmla="*/ 2147483646 h 221"/>
                <a:gd name="T30" fmla="*/ 2147483646 w 168"/>
                <a:gd name="T31" fmla="*/ 2147483646 h 221"/>
                <a:gd name="T32" fmla="*/ 2147483646 w 168"/>
                <a:gd name="T33" fmla="*/ 2147483646 h 221"/>
                <a:gd name="T34" fmla="*/ 2147483646 w 168"/>
                <a:gd name="T35" fmla="*/ 2147483646 h 221"/>
                <a:gd name="T36" fmla="*/ 2147483646 w 168"/>
                <a:gd name="T37" fmla="*/ 2147483646 h 221"/>
                <a:gd name="T38" fmla="*/ 2147483646 w 168"/>
                <a:gd name="T39" fmla="*/ 2147483646 h 221"/>
                <a:gd name="T40" fmla="*/ 2147483646 w 168"/>
                <a:gd name="T41" fmla="*/ 2147483646 h 221"/>
                <a:gd name="T42" fmla="*/ 2147483646 w 168"/>
                <a:gd name="T43" fmla="*/ 2147483646 h 221"/>
                <a:gd name="T44" fmla="*/ 2147483646 w 168"/>
                <a:gd name="T45" fmla="*/ 2147483646 h 221"/>
                <a:gd name="T46" fmla="*/ 2147483646 w 168"/>
                <a:gd name="T47" fmla="*/ 2147483646 h 221"/>
                <a:gd name="T48" fmla="*/ 2147483646 w 168"/>
                <a:gd name="T49" fmla="*/ 2147483646 h 221"/>
                <a:gd name="T50" fmla="*/ 2147483646 w 168"/>
                <a:gd name="T51" fmla="*/ 2147483646 h 221"/>
                <a:gd name="T52" fmla="*/ 2147483646 w 168"/>
                <a:gd name="T53" fmla="*/ 2147483646 h 221"/>
                <a:gd name="T54" fmla="*/ 2147483646 w 168"/>
                <a:gd name="T55" fmla="*/ 2147483646 h 221"/>
                <a:gd name="T56" fmla="*/ 2147483646 w 168"/>
                <a:gd name="T57" fmla="*/ 2147483646 h 221"/>
                <a:gd name="T58" fmla="*/ 2147483646 w 168"/>
                <a:gd name="T59" fmla="*/ 2147483646 h 221"/>
                <a:gd name="T60" fmla="*/ 2147483646 w 168"/>
                <a:gd name="T61" fmla="*/ 2147483646 h 221"/>
                <a:gd name="T62" fmla="*/ 2147483646 w 168"/>
                <a:gd name="T63" fmla="*/ 2147483646 h 221"/>
                <a:gd name="T64" fmla="*/ 2147483646 w 168"/>
                <a:gd name="T65" fmla="*/ 2147483646 h 221"/>
                <a:gd name="T66" fmla="*/ 2147483646 w 168"/>
                <a:gd name="T67" fmla="*/ 2147483646 h 221"/>
                <a:gd name="T68" fmla="*/ 2147483646 w 168"/>
                <a:gd name="T69" fmla="*/ 2147483646 h 221"/>
                <a:gd name="T70" fmla="*/ 2147483646 w 168"/>
                <a:gd name="T71" fmla="*/ 2147483646 h 221"/>
                <a:gd name="T72" fmla="*/ 2147483646 w 168"/>
                <a:gd name="T73" fmla="*/ 2147483646 h 221"/>
                <a:gd name="T74" fmla="*/ 2147483646 w 168"/>
                <a:gd name="T75" fmla="*/ 2147483646 h 221"/>
                <a:gd name="T76" fmla="*/ 2147483646 w 168"/>
                <a:gd name="T77" fmla="*/ 2147483646 h 221"/>
                <a:gd name="T78" fmla="*/ 2147483646 w 168"/>
                <a:gd name="T79" fmla="*/ 2147483646 h 221"/>
                <a:gd name="T80" fmla="*/ 2147483646 w 168"/>
                <a:gd name="T81" fmla="*/ 2147483646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8"/>
                <a:gd name="T124" fmla="*/ 0 h 221"/>
                <a:gd name="T125" fmla="*/ 168 w 168"/>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8" h="221">
                  <a:moveTo>
                    <a:pt x="167" y="8"/>
                  </a:moveTo>
                  <a:lnTo>
                    <a:pt x="159" y="0"/>
                  </a:lnTo>
                  <a:lnTo>
                    <a:pt x="5" y="0"/>
                  </a:lnTo>
                  <a:lnTo>
                    <a:pt x="2" y="11"/>
                  </a:lnTo>
                  <a:lnTo>
                    <a:pt x="2" y="22"/>
                  </a:lnTo>
                  <a:lnTo>
                    <a:pt x="10" y="16"/>
                  </a:lnTo>
                  <a:lnTo>
                    <a:pt x="10" y="11"/>
                  </a:lnTo>
                  <a:lnTo>
                    <a:pt x="96" y="11"/>
                  </a:lnTo>
                  <a:lnTo>
                    <a:pt x="96" y="16"/>
                  </a:lnTo>
                  <a:lnTo>
                    <a:pt x="10" y="16"/>
                  </a:lnTo>
                  <a:lnTo>
                    <a:pt x="2" y="22"/>
                  </a:lnTo>
                  <a:lnTo>
                    <a:pt x="23" y="33"/>
                  </a:lnTo>
                  <a:lnTo>
                    <a:pt x="0" y="44"/>
                  </a:lnTo>
                  <a:lnTo>
                    <a:pt x="0" y="55"/>
                  </a:lnTo>
                  <a:lnTo>
                    <a:pt x="10" y="53"/>
                  </a:lnTo>
                  <a:lnTo>
                    <a:pt x="10" y="44"/>
                  </a:lnTo>
                  <a:lnTo>
                    <a:pt x="96" y="44"/>
                  </a:lnTo>
                  <a:lnTo>
                    <a:pt x="96" y="53"/>
                  </a:lnTo>
                  <a:lnTo>
                    <a:pt x="10" y="53"/>
                  </a:lnTo>
                  <a:lnTo>
                    <a:pt x="0" y="55"/>
                  </a:lnTo>
                  <a:lnTo>
                    <a:pt x="20" y="67"/>
                  </a:lnTo>
                  <a:lnTo>
                    <a:pt x="2" y="78"/>
                  </a:lnTo>
                  <a:lnTo>
                    <a:pt x="2" y="95"/>
                  </a:lnTo>
                  <a:lnTo>
                    <a:pt x="10" y="89"/>
                  </a:lnTo>
                  <a:lnTo>
                    <a:pt x="10" y="78"/>
                  </a:lnTo>
                  <a:lnTo>
                    <a:pt x="96" y="78"/>
                  </a:lnTo>
                  <a:lnTo>
                    <a:pt x="96" y="89"/>
                  </a:lnTo>
                  <a:lnTo>
                    <a:pt x="10" y="89"/>
                  </a:lnTo>
                  <a:lnTo>
                    <a:pt x="2" y="95"/>
                  </a:lnTo>
                  <a:lnTo>
                    <a:pt x="20" y="106"/>
                  </a:lnTo>
                  <a:lnTo>
                    <a:pt x="2" y="117"/>
                  </a:lnTo>
                  <a:lnTo>
                    <a:pt x="2" y="128"/>
                  </a:lnTo>
                  <a:lnTo>
                    <a:pt x="10" y="122"/>
                  </a:lnTo>
                  <a:lnTo>
                    <a:pt x="10" y="117"/>
                  </a:lnTo>
                  <a:lnTo>
                    <a:pt x="96" y="117"/>
                  </a:lnTo>
                  <a:lnTo>
                    <a:pt x="96" y="122"/>
                  </a:lnTo>
                  <a:lnTo>
                    <a:pt x="10" y="122"/>
                  </a:lnTo>
                  <a:lnTo>
                    <a:pt x="2" y="128"/>
                  </a:lnTo>
                  <a:lnTo>
                    <a:pt x="20" y="136"/>
                  </a:lnTo>
                  <a:lnTo>
                    <a:pt x="2" y="145"/>
                  </a:lnTo>
                  <a:lnTo>
                    <a:pt x="2" y="164"/>
                  </a:lnTo>
                  <a:lnTo>
                    <a:pt x="10" y="156"/>
                  </a:lnTo>
                  <a:lnTo>
                    <a:pt x="10" y="147"/>
                  </a:lnTo>
                  <a:lnTo>
                    <a:pt x="96" y="147"/>
                  </a:lnTo>
                  <a:lnTo>
                    <a:pt x="96" y="156"/>
                  </a:lnTo>
                  <a:lnTo>
                    <a:pt x="10" y="156"/>
                  </a:lnTo>
                  <a:lnTo>
                    <a:pt x="2" y="164"/>
                  </a:lnTo>
                  <a:lnTo>
                    <a:pt x="18" y="175"/>
                  </a:lnTo>
                  <a:lnTo>
                    <a:pt x="18" y="200"/>
                  </a:lnTo>
                  <a:lnTo>
                    <a:pt x="36" y="189"/>
                  </a:lnTo>
                  <a:lnTo>
                    <a:pt x="36" y="181"/>
                  </a:lnTo>
                  <a:lnTo>
                    <a:pt x="96" y="181"/>
                  </a:lnTo>
                  <a:lnTo>
                    <a:pt x="96" y="189"/>
                  </a:lnTo>
                  <a:lnTo>
                    <a:pt x="36" y="189"/>
                  </a:lnTo>
                  <a:lnTo>
                    <a:pt x="18" y="200"/>
                  </a:lnTo>
                  <a:lnTo>
                    <a:pt x="55" y="200"/>
                  </a:lnTo>
                  <a:lnTo>
                    <a:pt x="55" y="220"/>
                  </a:lnTo>
                  <a:lnTo>
                    <a:pt x="65" y="206"/>
                  </a:lnTo>
                  <a:lnTo>
                    <a:pt x="65" y="200"/>
                  </a:lnTo>
                  <a:lnTo>
                    <a:pt x="96" y="200"/>
                  </a:lnTo>
                  <a:lnTo>
                    <a:pt x="96" y="206"/>
                  </a:lnTo>
                  <a:lnTo>
                    <a:pt x="65" y="206"/>
                  </a:lnTo>
                  <a:lnTo>
                    <a:pt x="55" y="220"/>
                  </a:lnTo>
                  <a:lnTo>
                    <a:pt x="107" y="220"/>
                  </a:lnTo>
                  <a:lnTo>
                    <a:pt x="107" y="200"/>
                  </a:lnTo>
                  <a:lnTo>
                    <a:pt x="141" y="200"/>
                  </a:lnTo>
                  <a:lnTo>
                    <a:pt x="141" y="175"/>
                  </a:lnTo>
                  <a:lnTo>
                    <a:pt x="167" y="164"/>
                  </a:lnTo>
                  <a:lnTo>
                    <a:pt x="167" y="147"/>
                  </a:lnTo>
                  <a:lnTo>
                    <a:pt x="144" y="139"/>
                  </a:lnTo>
                  <a:lnTo>
                    <a:pt x="167" y="131"/>
                  </a:lnTo>
                  <a:lnTo>
                    <a:pt x="167" y="117"/>
                  </a:lnTo>
                  <a:lnTo>
                    <a:pt x="144" y="108"/>
                  </a:lnTo>
                  <a:lnTo>
                    <a:pt x="167" y="97"/>
                  </a:lnTo>
                  <a:lnTo>
                    <a:pt x="167" y="81"/>
                  </a:lnTo>
                  <a:lnTo>
                    <a:pt x="146" y="72"/>
                  </a:lnTo>
                  <a:lnTo>
                    <a:pt x="167" y="61"/>
                  </a:lnTo>
                  <a:lnTo>
                    <a:pt x="167" y="47"/>
                  </a:lnTo>
                  <a:lnTo>
                    <a:pt x="144" y="36"/>
                  </a:lnTo>
                  <a:lnTo>
                    <a:pt x="167" y="25"/>
                  </a:lnTo>
                  <a:lnTo>
                    <a:pt x="167"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3" name="MH_Other_5">
              <a:extLst>
                <a:ext uri="{FF2B5EF4-FFF2-40B4-BE49-F238E27FC236}">
                  <a16:creationId xmlns:a16="http://schemas.microsoft.com/office/drawing/2014/main" id="{FE19AA39-3B38-4787-99FC-B9B27224C471}"/>
                </a:ext>
              </a:extLst>
            </p:cNvPr>
            <p:cNvCxnSpPr/>
            <p:nvPr>
              <p:custDataLst>
                <p:tags r:id="rId5"/>
              </p:custDataLst>
            </p:nvPr>
          </p:nvCxnSpPr>
          <p:spPr>
            <a:xfrm rot="3600000">
              <a:off x="6823937" y="3190207"/>
              <a:ext cx="0" cy="173037"/>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4" name="MH_Other_6">
              <a:extLst>
                <a:ext uri="{FF2B5EF4-FFF2-40B4-BE49-F238E27FC236}">
                  <a16:creationId xmlns:a16="http://schemas.microsoft.com/office/drawing/2014/main" id="{0E087FD3-A73F-4045-9092-BEF5BE0E42E6}"/>
                </a:ext>
              </a:extLst>
            </p:cNvPr>
            <p:cNvCxnSpPr/>
            <p:nvPr>
              <p:custDataLst>
                <p:tags r:id="rId6"/>
              </p:custDataLst>
            </p:nvPr>
          </p:nvCxnSpPr>
          <p:spPr>
            <a:xfrm rot="1200000">
              <a:off x="6412954" y="266065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5" name="MH_Other_7">
              <a:extLst>
                <a:ext uri="{FF2B5EF4-FFF2-40B4-BE49-F238E27FC236}">
                  <a16:creationId xmlns:a16="http://schemas.microsoft.com/office/drawing/2014/main" id="{C86C90B7-6100-4E07-AFFD-4B1542F1A785}"/>
                </a:ext>
              </a:extLst>
            </p:cNvPr>
            <p:cNvCxnSpPr/>
            <p:nvPr>
              <p:custDataLst>
                <p:tags r:id="rId7"/>
              </p:custDataLst>
            </p:nvPr>
          </p:nvCxnSpPr>
          <p:spPr>
            <a:xfrm rot="20400000">
              <a:off x="5632916" y="2660651"/>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6" name="MH_Other_8">
              <a:extLst>
                <a:ext uri="{FF2B5EF4-FFF2-40B4-BE49-F238E27FC236}">
                  <a16:creationId xmlns:a16="http://schemas.microsoft.com/office/drawing/2014/main" id="{6503F965-1297-406A-91DE-6DA4D943FFF2}"/>
                </a:ext>
              </a:extLst>
            </p:cNvPr>
            <p:cNvCxnSpPr/>
            <p:nvPr>
              <p:custDataLst>
                <p:tags r:id="rId8"/>
              </p:custDataLst>
            </p:nvPr>
          </p:nvCxnSpPr>
          <p:spPr>
            <a:xfrm rot="18000000">
              <a:off x="5207164" y="318923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7" name="MH_Other_9">
              <a:extLst>
                <a:ext uri="{FF2B5EF4-FFF2-40B4-BE49-F238E27FC236}">
                  <a16:creationId xmlns:a16="http://schemas.microsoft.com/office/drawing/2014/main" id="{9F21A96C-D302-4104-992D-68B2BE6744E3}"/>
                </a:ext>
              </a:extLst>
            </p:cNvPr>
            <p:cNvCxnSpPr/>
            <p:nvPr>
              <p:custDataLst>
                <p:tags r:id="rId9"/>
              </p:custDataLst>
            </p:nvPr>
          </p:nvCxnSpPr>
          <p:spPr>
            <a:xfrm rot="15600000">
              <a:off x="5139217" y="3882914"/>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8" name="MH_Other_10">
              <a:extLst>
                <a:ext uri="{FF2B5EF4-FFF2-40B4-BE49-F238E27FC236}">
                  <a16:creationId xmlns:a16="http://schemas.microsoft.com/office/drawing/2014/main" id="{8F1A0AD4-5884-4465-835C-E6728C5C9F35}"/>
                </a:ext>
              </a:extLst>
            </p:cNvPr>
            <p:cNvCxnSpPr/>
            <p:nvPr>
              <p:custDataLst>
                <p:tags r:id="rId10"/>
              </p:custDataLst>
            </p:nvPr>
          </p:nvCxnSpPr>
          <p:spPr>
            <a:xfrm rot="6000000" flipH="1">
              <a:off x="6849584" y="3852866"/>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grpSp>
      <p:pic>
        <p:nvPicPr>
          <p:cNvPr id="21" name="圖片 20">
            <a:extLst>
              <a:ext uri="{FF2B5EF4-FFF2-40B4-BE49-F238E27FC236}">
                <a16:creationId xmlns:a16="http://schemas.microsoft.com/office/drawing/2014/main" id="{FD76EBF1-26FB-4CAA-B45E-B98DBB3EA868}"/>
              </a:ext>
            </a:extLst>
          </p:cNvPr>
          <p:cNvPicPr>
            <a:picLocks noChangeAspect="1"/>
          </p:cNvPicPr>
          <p:nvPr/>
        </p:nvPicPr>
        <p:blipFill>
          <a:blip r:embed="rId12"/>
          <a:stretch>
            <a:fillRect/>
          </a:stretch>
        </p:blipFill>
        <p:spPr>
          <a:xfrm>
            <a:off x="-240704" y="3205956"/>
            <a:ext cx="7543800" cy="1590675"/>
          </a:xfrm>
          <a:prstGeom prst="rect">
            <a:avLst/>
          </a:prstGeom>
        </p:spPr>
      </p:pic>
      <p:pic>
        <p:nvPicPr>
          <p:cNvPr id="19" name="圖片 18">
            <a:extLst>
              <a:ext uri="{FF2B5EF4-FFF2-40B4-BE49-F238E27FC236}">
                <a16:creationId xmlns:a16="http://schemas.microsoft.com/office/drawing/2014/main" id="{5AB677FF-189C-4026-8BBA-427C5F90228C}"/>
              </a:ext>
            </a:extLst>
          </p:cNvPr>
          <p:cNvPicPr>
            <a:picLocks noChangeAspect="1"/>
          </p:cNvPicPr>
          <p:nvPr/>
        </p:nvPicPr>
        <p:blipFill>
          <a:blip r:embed="rId13"/>
          <a:stretch>
            <a:fillRect/>
          </a:stretch>
        </p:blipFill>
        <p:spPr>
          <a:xfrm>
            <a:off x="7373384" y="3273202"/>
            <a:ext cx="7467600" cy="1352550"/>
          </a:xfrm>
          <a:prstGeom prst="rect">
            <a:avLst/>
          </a:prstGeom>
        </p:spPr>
      </p:pic>
    </p:spTree>
    <p:extLst>
      <p:ext uri="{BB962C8B-B14F-4D97-AF65-F5344CB8AC3E}">
        <p14:creationId xmlns:p14="http://schemas.microsoft.com/office/powerpoint/2010/main" val="24661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B6AF10E-49D9-4180-8FF8-30B8414648DA}"/>
              </a:ext>
            </a:extLst>
          </p:cNvPr>
          <p:cNvSpPr>
            <a:spLocks noGrp="1"/>
          </p:cNvSpPr>
          <p:nvPr>
            <p:ph type="body" sz="quarter" idx="12"/>
          </p:nvPr>
        </p:nvSpPr>
        <p:spPr/>
        <p:txBody>
          <a:bodyPr/>
          <a:lstStyle/>
          <a:p>
            <a:r>
              <a:rPr lang="zh-TW" altLang="en-US"/>
              <a:t>關聯式資料庫</a:t>
            </a:r>
            <a:endParaRPr lang="en-US" altLang="zh-TW"/>
          </a:p>
        </p:txBody>
      </p:sp>
      <p:sp>
        <p:nvSpPr>
          <p:cNvPr id="3" name="文字版面配置區 2">
            <a:extLst>
              <a:ext uri="{FF2B5EF4-FFF2-40B4-BE49-F238E27FC236}">
                <a16:creationId xmlns:a16="http://schemas.microsoft.com/office/drawing/2014/main" id="{E5414D34-0793-49D3-82E7-1D1C6499563C}"/>
              </a:ext>
            </a:extLst>
          </p:cNvPr>
          <p:cNvSpPr>
            <a:spLocks noGrp="1"/>
          </p:cNvSpPr>
          <p:nvPr>
            <p:ph idx="1"/>
          </p:nvPr>
        </p:nvSpPr>
        <p:spPr/>
        <p:txBody>
          <a:bodyPr/>
          <a:lstStyle/>
          <a:p>
            <a:pPr marL="285750" indent="-285750" algn="just">
              <a:lnSpc>
                <a:spcPct val="130000"/>
              </a:lnSpc>
              <a:buFont typeface="Arial" panose="020B0604020202020204" pitchFamily="34" charset="0"/>
              <a:buChar char="•"/>
            </a:pPr>
            <a:r>
              <a:rPr lang="zh-TW" altLang="en-US" sz="2400"/>
              <a:t>使用</a:t>
            </a:r>
            <a:r>
              <a:rPr lang="en-US" altLang="zh-TW" sz="2400"/>
              <a:t>SQL</a:t>
            </a:r>
            <a:r>
              <a:rPr lang="zh-TW" altLang="en-US" sz="2400"/>
              <a:t>語法作為溝通方法</a:t>
            </a:r>
          </a:p>
          <a:p>
            <a:pPr marL="742950" lvl="1" indent="-285750" algn="just">
              <a:lnSpc>
                <a:spcPct val="130000"/>
              </a:lnSpc>
              <a:buFont typeface="Arial" panose="020B0604020202020204" pitchFamily="34" charset="0"/>
              <a:buChar char="•"/>
            </a:pPr>
            <a:r>
              <a:rPr lang="en-US" altLang="zh-TW" sz="2400"/>
              <a:t>SQL(Structured Query Language)</a:t>
            </a:r>
          </a:p>
          <a:p>
            <a:pPr marL="285750" indent="-285750" algn="just">
              <a:lnSpc>
                <a:spcPct val="130000"/>
              </a:lnSpc>
              <a:buFont typeface="Arial" panose="020B0604020202020204" pitchFamily="34" charset="0"/>
              <a:buChar char="•"/>
            </a:pPr>
            <a:r>
              <a:rPr lang="zh-TW" altLang="en-US" sz="2400"/>
              <a:t>資料完整性</a:t>
            </a:r>
          </a:p>
          <a:p>
            <a:pPr marL="742950" lvl="1" indent="-285750" algn="just">
              <a:lnSpc>
                <a:spcPct val="130000"/>
              </a:lnSpc>
              <a:buFont typeface="Arial" panose="020B0604020202020204" pitchFamily="34" charset="0"/>
              <a:buChar char="•"/>
            </a:pPr>
            <a:r>
              <a:rPr lang="zh-TW" altLang="en-US" sz="2400"/>
              <a:t>資料完整性是指資料整體完備無缺、準確而且一致</a:t>
            </a:r>
          </a:p>
          <a:p>
            <a:pPr marL="742950" lvl="1" indent="-285750" algn="just">
              <a:lnSpc>
                <a:spcPct val="130000"/>
              </a:lnSpc>
              <a:buFont typeface="Arial" panose="020B0604020202020204" pitchFamily="34" charset="0"/>
              <a:buChar char="•"/>
            </a:pPr>
            <a:r>
              <a:rPr lang="zh-TW" altLang="en-US" sz="2400"/>
              <a:t>透過如主鍵，外來鍵，預設值等來確保資料完整性</a:t>
            </a:r>
          </a:p>
          <a:p>
            <a:pPr marL="285750" indent="-285750" algn="just">
              <a:lnSpc>
                <a:spcPct val="130000"/>
              </a:lnSpc>
              <a:buFont typeface="Arial" panose="020B0604020202020204" pitchFamily="34" charset="0"/>
              <a:buChar char="•"/>
            </a:pPr>
            <a:r>
              <a:rPr lang="zh-TW" altLang="en-US" sz="2400"/>
              <a:t>交易處理</a:t>
            </a:r>
          </a:p>
          <a:p>
            <a:pPr marL="742950" lvl="1" indent="-285750" algn="just">
              <a:lnSpc>
                <a:spcPct val="130000"/>
              </a:lnSpc>
              <a:buFont typeface="Arial" panose="020B0604020202020204" pitchFamily="34" charset="0"/>
              <a:buChar char="•"/>
            </a:pPr>
            <a:r>
              <a:rPr lang="zh-TW" altLang="en-US" sz="2400"/>
              <a:t>要嘛全部成功要嘛全部失敗</a:t>
            </a:r>
          </a:p>
          <a:p>
            <a:pPr marL="742950" lvl="1" indent="-285750" algn="just">
              <a:lnSpc>
                <a:spcPct val="130000"/>
              </a:lnSpc>
              <a:buFont typeface="Arial" panose="020B0604020202020204" pitchFamily="34" charset="0"/>
              <a:buChar char="•"/>
            </a:pPr>
            <a:r>
              <a:rPr lang="en-US" altLang="zh-TW" sz="2400" err="1"/>
              <a:t>Commit,Rollback</a:t>
            </a:r>
            <a:endParaRPr lang="en-US" altLang="zh-TW" sz="2400"/>
          </a:p>
          <a:p>
            <a:endParaRPr lang="zh-TW" altLang="en-US"/>
          </a:p>
        </p:txBody>
      </p:sp>
    </p:spTree>
    <p:extLst>
      <p:ext uri="{BB962C8B-B14F-4D97-AF65-F5344CB8AC3E}">
        <p14:creationId xmlns:p14="http://schemas.microsoft.com/office/powerpoint/2010/main" val="2499368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2AC6CED1-B356-4CBE-9049-6BBC9E942469}"/>
              </a:ext>
            </a:extLst>
          </p:cNvPr>
          <p:cNvSpPr>
            <a:spLocks noGrp="1"/>
          </p:cNvSpPr>
          <p:nvPr>
            <p:ph type="body" sz="quarter" idx="10"/>
          </p:nvPr>
        </p:nvSpPr>
        <p:spPr/>
        <p:txBody>
          <a:bodyPr/>
          <a:lstStyle/>
          <a:p>
            <a:r>
              <a:rPr lang="en-US" altLang="zh-TW"/>
              <a:t>08</a:t>
            </a:r>
            <a:endParaRPr lang="zh-TW" altLang="en-US"/>
          </a:p>
        </p:txBody>
      </p:sp>
      <p:sp>
        <p:nvSpPr>
          <p:cNvPr id="6" name="文字版面配置區 5">
            <a:extLst>
              <a:ext uri="{FF2B5EF4-FFF2-40B4-BE49-F238E27FC236}">
                <a16:creationId xmlns:a16="http://schemas.microsoft.com/office/drawing/2014/main" id="{48CF6180-617B-4F44-8952-052A6EA83EF1}"/>
              </a:ext>
            </a:extLst>
          </p:cNvPr>
          <p:cNvSpPr>
            <a:spLocks noGrp="1"/>
          </p:cNvSpPr>
          <p:nvPr>
            <p:ph type="body" sz="quarter" idx="12"/>
          </p:nvPr>
        </p:nvSpPr>
        <p:spPr/>
        <p:txBody>
          <a:bodyPr/>
          <a:lstStyle/>
          <a:p>
            <a:r>
              <a:rPr lang="en-US" altLang="zh-TW"/>
              <a:t>Data Manipulation Language (DML)</a:t>
            </a:r>
            <a:endParaRPr lang="zh-TW" altLang="en-US"/>
          </a:p>
        </p:txBody>
      </p:sp>
      <p:sp>
        <p:nvSpPr>
          <p:cNvPr id="4" name="內容版面配置區 3">
            <a:extLst>
              <a:ext uri="{FF2B5EF4-FFF2-40B4-BE49-F238E27FC236}">
                <a16:creationId xmlns:a16="http://schemas.microsoft.com/office/drawing/2014/main" id="{ADA53354-0A10-429C-BB38-FE7D5617A31A}"/>
              </a:ext>
            </a:extLst>
          </p:cNvPr>
          <p:cNvSpPr>
            <a:spLocks noGrp="1"/>
          </p:cNvSpPr>
          <p:nvPr>
            <p:ph idx="1"/>
          </p:nvPr>
        </p:nvSpPr>
        <p:spPr/>
        <p:txBody>
          <a:bodyPr/>
          <a:lstStyle/>
          <a:p>
            <a:r>
              <a:rPr lang="zh-TW" altLang="en-US"/>
              <a:t>資料操作語言：</a:t>
            </a:r>
            <a:r>
              <a:rPr lang="en-US" altLang="zh-TW"/>
              <a:t>SQL</a:t>
            </a:r>
            <a:r>
              <a:rPr lang="zh-TW" altLang="en-US"/>
              <a:t>中處理資料庫中的資料</a:t>
            </a:r>
            <a:endParaRPr lang="en-US" altLang="zh-TW"/>
          </a:p>
          <a:p>
            <a:pPr lvl="1"/>
            <a:r>
              <a:rPr lang="zh-TW" altLang="en-US"/>
              <a:t>主要命令有 </a:t>
            </a:r>
            <a:r>
              <a:rPr lang="en-US" altLang="zh-TW"/>
              <a:t>INSERT,</a:t>
            </a:r>
            <a:r>
              <a:rPr lang="zh-TW" altLang="en-US"/>
              <a:t> </a:t>
            </a:r>
            <a:r>
              <a:rPr lang="en-US" altLang="zh-TW"/>
              <a:t>UPDATE,</a:t>
            </a:r>
            <a:r>
              <a:rPr lang="zh-TW" altLang="en-US"/>
              <a:t> </a:t>
            </a:r>
            <a:r>
              <a:rPr lang="en-US" altLang="zh-TW"/>
              <a:t>DELETE</a:t>
            </a:r>
            <a:endParaRPr lang="zh-TW" altLang="en-US"/>
          </a:p>
        </p:txBody>
      </p:sp>
    </p:spTree>
    <p:extLst>
      <p:ext uri="{BB962C8B-B14F-4D97-AF65-F5344CB8AC3E}">
        <p14:creationId xmlns:p14="http://schemas.microsoft.com/office/powerpoint/2010/main" val="4086574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8DC94571-BE20-49E2-A4EA-1AF1B4FB208A}"/>
              </a:ext>
            </a:extLst>
          </p:cNvPr>
          <p:cNvSpPr>
            <a:spLocks noGrp="1"/>
          </p:cNvSpPr>
          <p:nvPr>
            <p:ph type="body" sz="quarter" idx="12"/>
          </p:nvPr>
        </p:nvSpPr>
        <p:spPr/>
        <p:txBody>
          <a:bodyPr/>
          <a:lstStyle/>
          <a:p>
            <a:r>
              <a:rPr lang="en-US" altLang="zh-TW"/>
              <a:t>INSERT</a:t>
            </a:r>
            <a:endParaRPr lang="zh-TW" altLang="en-US"/>
          </a:p>
        </p:txBody>
      </p:sp>
      <p:sp>
        <p:nvSpPr>
          <p:cNvPr id="3" name="內容版面配置區 2">
            <a:extLst>
              <a:ext uri="{FF2B5EF4-FFF2-40B4-BE49-F238E27FC236}">
                <a16:creationId xmlns:a16="http://schemas.microsoft.com/office/drawing/2014/main" id="{650829B5-7E49-4AC2-8B5D-F4DE9C2176CF}"/>
              </a:ext>
            </a:extLst>
          </p:cNvPr>
          <p:cNvSpPr>
            <a:spLocks noGrp="1"/>
          </p:cNvSpPr>
          <p:nvPr>
            <p:ph idx="1"/>
          </p:nvPr>
        </p:nvSpPr>
        <p:spPr/>
        <p:txBody>
          <a:bodyPr/>
          <a:lstStyle/>
          <a:p>
            <a:r>
              <a:rPr lang="zh-TW" altLang="en-US"/>
              <a:t>語法：</a:t>
            </a:r>
            <a:r>
              <a:rPr lang="en-US" altLang="zh-TW"/>
              <a:t>INSERT...VALUES</a:t>
            </a:r>
          </a:p>
          <a:p>
            <a:r>
              <a:rPr lang="zh-TW" altLang="en-US"/>
              <a:t>新增一筆資料</a:t>
            </a:r>
            <a:endParaRPr lang="en-US" altLang="zh-TW"/>
          </a:p>
          <a:p>
            <a:endParaRPr lang="en-US" altLang="zh-TW"/>
          </a:p>
          <a:p>
            <a:endParaRPr lang="en-US" altLang="zh-TW"/>
          </a:p>
          <a:p>
            <a:pPr marL="0" indent="0">
              <a:buNone/>
            </a:pPr>
            <a:endParaRPr lang="en-US" altLang="zh-TW"/>
          </a:p>
          <a:p>
            <a:r>
              <a:rPr lang="zh-TW" altLang="en-US"/>
              <a:t>新增多筆資料 </a:t>
            </a:r>
            <a:r>
              <a:rPr lang="en-US" altLang="zh-TW"/>
              <a:t>(</a:t>
            </a:r>
            <a:r>
              <a:rPr lang="zh-TW" altLang="en-US"/>
              <a:t>用逗號串接</a:t>
            </a:r>
            <a:r>
              <a:rPr lang="en-US" altLang="zh-TW"/>
              <a:t>)</a:t>
            </a:r>
          </a:p>
        </p:txBody>
      </p:sp>
      <p:sp>
        <p:nvSpPr>
          <p:cNvPr id="4" name="AutoShape 3">
            <a:extLst>
              <a:ext uri="{FF2B5EF4-FFF2-40B4-BE49-F238E27FC236}">
                <a16:creationId xmlns:a16="http://schemas.microsoft.com/office/drawing/2014/main" id="{FFB69D4E-AA2A-4012-878D-9FAE106ECA93}"/>
              </a:ext>
            </a:extLst>
          </p:cNvPr>
          <p:cNvSpPr>
            <a:spLocks noChangeArrowheads="1"/>
          </p:cNvSpPr>
          <p:nvPr/>
        </p:nvSpPr>
        <p:spPr bwMode="auto">
          <a:xfrm>
            <a:off x="1191801" y="2711537"/>
            <a:ext cx="7800975" cy="105568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dirty="0">
                <a:solidFill>
                  <a:srgbClr val="0000FF"/>
                </a:solidFill>
                <a:latin typeface="Consolas"/>
                <a:ea typeface="+mn-ea"/>
              </a:rPr>
              <a:t>INSERT</a:t>
            </a:r>
            <a:r>
              <a:rPr kumimoji="0" lang="en-US" sz="2000" dirty="0">
                <a:solidFill>
                  <a:prstClr val="black"/>
                </a:solidFill>
                <a:latin typeface="Consolas"/>
                <a:ea typeface="+mn-ea"/>
              </a:rPr>
              <a:t> </a:t>
            </a:r>
            <a:r>
              <a:rPr kumimoji="0" lang="en-US" sz="2000" dirty="0">
                <a:solidFill>
                  <a:srgbClr val="0000FF"/>
                </a:solidFill>
                <a:latin typeface="Consolas"/>
                <a:ea typeface="+mn-ea"/>
              </a:rPr>
              <a:t>INTO</a:t>
            </a:r>
            <a:r>
              <a:rPr kumimoji="0" lang="en-US" sz="2000" dirty="0">
                <a:solidFill>
                  <a:prstClr val="black"/>
                </a:solidFill>
                <a:latin typeface="Consolas"/>
                <a:ea typeface="+mn-ea"/>
              </a:rPr>
              <a:t> </a:t>
            </a:r>
            <a:r>
              <a:rPr kumimoji="0" lang="en-US" sz="2000" dirty="0" err="1">
                <a:solidFill>
                  <a:srgbClr val="008080"/>
                </a:solidFill>
                <a:latin typeface="Consolas"/>
                <a:ea typeface="+mn-ea"/>
              </a:rPr>
              <a:t>Sales</a:t>
            </a:r>
            <a:r>
              <a:rPr kumimoji="0" lang="en-US" sz="2000" dirty="0" err="1">
                <a:solidFill>
                  <a:srgbClr val="808080"/>
                </a:solidFill>
                <a:latin typeface="Consolas"/>
                <a:ea typeface="+mn-ea"/>
              </a:rPr>
              <a:t>.</a:t>
            </a:r>
            <a:r>
              <a:rPr kumimoji="0" lang="en-US" sz="2000" dirty="0" err="1">
                <a:solidFill>
                  <a:srgbClr val="008080"/>
                </a:solidFill>
                <a:latin typeface="Consolas"/>
                <a:ea typeface="+mn-ea"/>
              </a:rPr>
              <a:t>OrderDetails</a:t>
            </a:r>
            <a:r>
              <a:rPr kumimoji="0" lang="en-US" sz="2000" dirty="0">
                <a:solidFill>
                  <a:srgbClr val="808080"/>
                </a:solidFill>
                <a:latin typeface="Consolas"/>
                <a:ea typeface="+mn-ea"/>
              </a:rPr>
              <a:t>(</a:t>
            </a:r>
          </a:p>
          <a:p>
            <a:pPr fontAlgn="auto">
              <a:spcBef>
                <a:spcPts val="0"/>
              </a:spcBef>
              <a:spcAft>
                <a:spcPts val="0"/>
              </a:spcAft>
              <a:defRPr/>
            </a:pPr>
            <a:r>
              <a:rPr kumimoji="0" lang="en-US" sz="2000" dirty="0" err="1">
                <a:solidFill>
                  <a:srgbClr val="FF0000"/>
                </a:solidFill>
                <a:latin typeface="Consolas"/>
                <a:ea typeface="+mn-ea"/>
              </a:rPr>
              <a:t>orderid</a:t>
            </a:r>
            <a:r>
              <a:rPr kumimoji="0" lang="en-US" sz="2000" dirty="0">
                <a:solidFill>
                  <a:srgbClr val="FF0000"/>
                </a:solidFill>
                <a:latin typeface="Consolas"/>
                <a:ea typeface="+mn-ea"/>
              </a:rPr>
              <a:t>, productid, </a:t>
            </a:r>
            <a:r>
              <a:rPr kumimoji="0" lang="en-US" sz="2000" dirty="0" err="1">
                <a:solidFill>
                  <a:srgbClr val="FF0000"/>
                </a:solidFill>
                <a:latin typeface="Consolas"/>
                <a:ea typeface="+mn-ea"/>
              </a:rPr>
              <a:t>unitprice</a:t>
            </a:r>
            <a:r>
              <a:rPr kumimoji="0" lang="en-US" sz="2000" dirty="0">
                <a:solidFill>
                  <a:srgbClr val="FF0000"/>
                </a:solidFill>
                <a:latin typeface="Consolas"/>
                <a:ea typeface="+mn-ea"/>
              </a:rPr>
              <a:t>, qty, discount</a:t>
            </a:r>
            <a:r>
              <a:rPr kumimoji="0" lang="en-US" sz="2000" dirty="0">
                <a:solidFill>
                  <a:srgbClr val="808080"/>
                </a:solidFill>
                <a:latin typeface="Consolas"/>
                <a:ea typeface="+mn-ea"/>
              </a:rPr>
              <a:t>)</a:t>
            </a:r>
            <a:endParaRPr kumimoji="0" lang="en-US" sz="2000" dirty="0">
              <a:solidFill>
                <a:prstClr val="black"/>
              </a:solidFill>
              <a:latin typeface="Consolas"/>
              <a:ea typeface="+mn-ea"/>
            </a:endParaRPr>
          </a:p>
          <a:p>
            <a:pPr fontAlgn="auto">
              <a:spcBef>
                <a:spcPts val="0"/>
              </a:spcBef>
              <a:spcAft>
                <a:spcPts val="0"/>
              </a:spcAft>
              <a:defRPr/>
            </a:pPr>
            <a:r>
              <a:rPr kumimoji="0" lang="en-US" sz="2000" dirty="0">
                <a:solidFill>
                  <a:srgbClr val="0000FF"/>
                </a:solidFill>
                <a:latin typeface="Consolas"/>
                <a:ea typeface="+mn-ea"/>
              </a:rPr>
              <a:t>VALUES</a:t>
            </a:r>
            <a:r>
              <a:rPr kumimoji="0" lang="en-US" sz="2000" dirty="0">
                <a:solidFill>
                  <a:srgbClr val="808080"/>
                </a:solidFill>
                <a:latin typeface="Consolas"/>
                <a:ea typeface="+mn-ea"/>
              </a:rPr>
              <a:t>(</a:t>
            </a:r>
            <a:r>
              <a:rPr kumimoji="0" lang="en-US" sz="2000" dirty="0">
                <a:solidFill>
                  <a:prstClr val="black"/>
                </a:solidFill>
                <a:latin typeface="Consolas"/>
                <a:ea typeface="+mn-ea"/>
              </a:rPr>
              <a:t>12000</a:t>
            </a:r>
            <a:r>
              <a:rPr kumimoji="0" lang="en-US" sz="2000" dirty="0">
                <a:solidFill>
                  <a:srgbClr val="808080"/>
                </a:solidFill>
                <a:latin typeface="Consolas"/>
                <a:ea typeface="+mn-ea"/>
              </a:rPr>
              <a:t>,</a:t>
            </a:r>
            <a:r>
              <a:rPr kumimoji="0" lang="en-US" sz="2000" dirty="0">
                <a:solidFill>
                  <a:prstClr val="black"/>
                </a:solidFill>
                <a:latin typeface="Consolas"/>
                <a:ea typeface="+mn-ea"/>
              </a:rPr>
              <a:t>39</a:t>
            </a:r>
            <a:r>
              <a:rPr kumimoji="0" lang="en-US" sz="2000" dirty="0">
                <a:solidFill>
                  <a:srgbClr val="808080"/>
                </a:solidFill>
                <a:latin typeface="Consolas"/>
                <a:ea typeface="+mn-ea"/>
              </a:rPr>
              <a:t>,</a:t>
            </a:r>
            <a:r>
              <a:rPr kumimoji="0" lang="en-US" sz="2000" dirty="0">
                <a:solidFill>
                  <a:prstClr val="black"/>
                </a:solidFill>
                <a:latin typeface="Consolas"/>
                <a:ea typeface="+mn-ea"/>
              </a:rPr>
              <a:t>18</a:t>
            </a:r>
            <a:r>
              <a:rPr kumimoji="0" lang="en-US" sz="2000" dirty="0">
                <a:solidFill>
                  <a:srgbClr val="808080"/>
                </a:solidFill>
                <a:latin typeface="Consolas"/>
                <a:ea typeface="+mn-ea"/>
              </a:rPr>
              <a:t>,</a:t>
            </a:r>
            <a:r>
              <a:rPr kumimoji="0" lang="en-US" sz="2000" dirty="0">
                <a:solidFill>
                  <a:prstClr val="black"/>
                </a:solidFill>
                <a:latin typeface="Consolas"/>
                <a:ea typeface="+mn-ea"/>
              </a:rPr>
              <a:t>2</a:t>
            </a:r>
            <a:r>
              <a:rPr kumimoji="0" lang="en-US" sz="2000" dirty="0">
                <a:solidFill>
                  <a:srgbClr val="808080"/>
                </a:solidFill>
                <a:latin typeface="Consolas"/>
                <a:ea typeface="+mn-ea"/>
              </a:rPr>
              <a:t>,</a:t>
            </a:r>
            <a:r>
              <a:rPr kumimoji="0" lang="en-US" sz="2000" dirty="0">
                <a:solidFill>
                  <a:prstClr val="black"/>
                </a:solidFill>
                <a:latin typeface="Consolas"/>
                <a:ea typeface="+mn-ea"/>
              </a:rPr>
              <a:t>0.05</a:t>
            </a:r>
            <a:r>
              <a:rPr kumimoji="0" lang="en-US" sz="2000" dirty="0">
                <a:solidFill>
                  <a:srgbClr val="808080"/>
                </a:solidFill>
                <a:latin typeface="Consolas"/>
                <a:ea typeface="+mn-ea"/>
              </a:rPr>
              <a:t>);</a:t>
            </a:r>
            <a:endParaRPr kumimoji="0" lang="en-US" sz="2000" dirty="0">
              <a:solidFill>
                <a:prstClr val="black"/>
              </a:solidFill>
              <a:latin typeface="Consolas"/>
              <a:ea typeface="+mn-ea"/>
            </a:endParaRPr>
          </a:p>
        </p:txBody>
      </p:sp>
      <p:sp>
        <p:nvSpPr>
          <p:cNvPr id="5" name="AutoShape 3">
            <a:extLst>
              <a:ext uri="{FF2B5EF4-FFF2-40B4-BE49-F238E27FC236}">
                <a16:creationId xmlns:a16="http://schemas.microsoft.com/office/drawing/2014/main" id="{42DA00AD-07E1-4346-A58B-C28FD15ED24E}"/>
              </a:ext>
            </a:extLst>
          </p:cNvPr>
          <p:cNvSpPr>
            <a:spLocks noChangeArrowheads="1"/>
          </p:cNvSpPr>
          <p:nvPr/>
        </p:nvSpPr>
        <p:spPr bwMode="auto">
          <a:xfrm>
            <a:off x="1213861" y="4653136"/>
            <a:ext cx="7800975" cy="16938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dirty="0">
                <a:solidFill>
                  <a:srgbClr val="0000FF"/>
                </a:solidFill>
                <a:latin typeface="Consolas"/>
                <a:ea typeface="+mn-ea"/>
              </a:rPr>
              <a:t>INSERT</a:t>
            </a:r>
            <a:r>
              <a:rPr kumimoji="0" lang="en-US" sz="2000" dirty="0">
                <a:solidFill>
                  <a:prstClr val="black"/>
                </a:solidFill>
                <a:latin typeface="Consolas"/>
                <a:ea typeface="+mn-ea"/>
              </a:rPr>
              <a:t> </a:t>
            </a:r>
            <a:r>
              <a:rPr kumimoji="0" lang="en-US" sz="2000" dirty="0">
                <a:solidFill>
                  <a:srgbClr val="0000FF"/>
                </a:solidFill>
                <a:latin typeface="Consolas"/>
                <a:ea typeface="+mn-ea"/>
              </a:rPr>
              <a:t>INTO</a:t>
            </a:r>
            <a:r>
              <a:rPr kumimoji="0" lang="en-US" sz="2000" dirty="0">
                <a:solidFill>
                  <a:prstClr val="black"/>
                </a:solidFill>
                <a:latin typeface="Consolas"/>
                <a:ea typeface="+mn-ea"/>
              </a:rPr>
              <a:t> </a:t>
            </a:r>
            <a:r>
              <a:rPr kumimoji="0" lang="en-US" sz="2000" dirty="0" err="1">
                <a:solidFill>
                  <a:srgbClr val="008080"/>
                </a:solidFill>
                <a:latin typeface="Consolas"/>
                <a:ea typeface="+mn-ea"/>
              </a:rPr>
              <a:t>Sales</a:t>
            </a:r>
            <a:r>
              <a:rPr kumimoji="0" lang="en-US" sz="2000" dirty="0" err="1">
                <a:solidFill>
                  <a:srgbClr val="808080"/>
                </a:solidFill>
                <a:latin typeface="Consolas"/>
                <a:ea typeface="+mn-ea"/>
              </a:rPr>
              <a:t>.</a:t>
            </a:r>
            <a:r>
              <a:rPr kumimoji="0" lang="en-US" sz="2000" dirty="0" err="1">
                <a:solidFill>
                  <a:srgbClr val="008080"/>
                </a:solidFill>
                <a:latin typeface="Consolas"/>
                <a:ea typeface="+mn-ea"/>
              </a:rPr>
              <a:t>OrderDetails</a:t>
            </a:r>
            <a:r>
              <a:rPr kumimoji="0" lang="en-US" sz="2000" dirty="0">
                <a:solidFill>
                  <a:srgbClr val="808080"/>
                </a:solidFill>
                <a:latin typeface="Consolas"/>
                <a:ea typeface="+mn-ea"/>
              </a:rPr>
              <a:t>(</a:t>
            </a:r>
          </a:p>
          <a:p>
            <a:pPr fontAlgn="auto">
              <a:spcBef>
                <a:spcPts val="0"/>
              </a:spcBef>
              <a:spcAft>
                <a:spcPts val="0"/>
              </a:spcAft>
              <a:defRPr/>
            </a:pPr>
            <a:r>
              <a:rPr kumimoji="0" lang="en-US" sz="2000" dirty="0" err="1">
                <a:solidFill>
                  <a:srgbClr val="008080"/>
                </a:solidFill>
                <a:latin typeface="Consolas"/>
                <a:ea typeface="+mn-ea"/>
              </a:rPr>
              <a:t>orderid</a:t>
            </a:r>
            <a:r>
              <a:rPr kumimoji="0" lang="en-US" sz="2000" dirty="0">
                <a:solidFill>
                  <a:srgbClr val="808080"/>
                </a:solidFill>
                <a:latin typeface="Consolas"/>
                <a:ea typeface="+mn-ea"/>
              </a:rPr>
              <a:t>,</a:t>
            </a:r>
            <a:r>
              <a:rPr kumimoji="0" lang="en-US" sz="2000" dirty="0">
                <a:solidFill>
                  <a:prstClr val="black"/>
                </a:solidFill>
                <a:latin typeface="Consolas"/>
                <a:ea typeface="+mn-ea"/>
              </a:rPr>
              <a:t> </a:t>
            </a:r>
            <a:r>
              <a:rPr kumimoji="0" lang="en-US" sz="2000" dirty="0">
                <a:solidFill>
                  <a:srgbClr val="008080"/>
                </a:solidFill>
                <a:latin typeface="Consolas"/>
                <a:ea typeface="+mn-ea"/>
              </a:rPr>
              <a:t>productid</a:t>
            </a:r>
            <a:r>
              <a:rPr kumimoji="0" lang="en-US" sz="2000" dirty="0">
                <a:solidFill>
                  <a:srgbClr val="808080"/>
                </a:solidFill>
                <a:latin typeface="Consolas"/>
                <a:ea typeface="+mn-ea"/>
              </a:rPr>
              <a:t>,</a:t>
            </a:r>
            <a:r>
              <a:rPr kumimoji="0" lang="en-US" sz="2000" dirty="0">
                <a:solidFill>
                  <a:prstClr val="black"/>
                </a:solidFill>
                <a:latin typeface="Consolas"/>
                <a:ea typeface="+mn-ea"/>
              </a:rPr>
              <a:t> </a:t>
            </a:r>
            <a:r>
              <a:rPr kumimoji="0" lang="en-US" sz="2000" dirty="0" err="1">
                <a:solidFill>
                  <a:srgbClr val="008080"/>
                </a:solidFill>
                <a:latin typeface="Consolas"/>
                <a:ea typeface="+mn-ea"/>
              </a:rPr>
              <a:t>unitprice</a:t>
            </a:r>
            <a:r>
              <a:rPr kumimoji="0" lang="en-US" sz="2000" dirty="0">
                <a:solidFill>
                  <a:srgbClr val="808080"/>
                </a:solidFill>
                <a:latin typeface="Consolas"/>
                <a:ea typeface="+mn-ea"/>
              </a:rPr>
              <a:t>,</a:t>
            </a:r>
            <a:r>
              <a:rPr kumimoji="0" lang="en-US" sz="2000" dirty="0">
                <a:solidFill>
                  <a:prstClr val="black"/>
                </a:solidFill>
                <a:latin typeface="Consolas"/>
                <a:ea typeface="+mn-ea"/>
              </a:rPr>
              <a:t> </a:t>
            </a:r>
            <a:r>
              <a:rPr kumimoji="0" lang="en-US" sz="2000" dirty="0">
                <a:solidFill>
                  <a:srgbClr val="008080"/>
                </a:solidFill>
                <a:latin typeface="Consolas"/>
                <a:ea typeface="+mn-ea"/>
              </a:rPr>
              <a:t>qty</a:t>
            </a:r>
            <a:r>
              <a:rPr kumimoji="0" lang="en-US" sz="2000" dirty="0">
                <a:solidFill>
                  <a:srgbClr val="808080"/>
                </a:solidFill>
                <a:latin typeface="Consolas"/>
                <a:ea typeface="+mn-ea"/>
              </a:rPr>
              <a:t>,</a:t>
            </a:r>
            <a:r>
              <a:rPr kumimoji="0" lang="en-US" sz="2000" dirty="0">
                <a:solidFill>
                  <a:prstClr val="black"/>
                </a:solidFill>
                <a:latin typeface="Consolas"/>
                <a:ea typeface="+mn-ea"/>
              </a:rPr>
              <a:t> </a:t>
            </a:r>
            <a:r>
              <a:rPr kumimoji="0" lang="en-US" sz="2000" dirty="0">
                <a:solidFill>
                  <a:srgbClr val="008080"/>
                </a:solidFill>
                <a:latin typeface="Consolas"/>
                <a:ea typeface="+mn-ea"/>
              </a:rPr>
              <a:t>discount</a:t>
            </a:r>
            <a:r>
              <a:rPr kumimoji="0" lang="en-US" sz="2000" dirty="0">
                <a:solidFill>
                  <a:srgbClr val="808080"/>
                </a:solidFill>
                <a:latin typeface="Consolas"/>
                <a:ea typeface="+mn-ea"/>
              </a:rPr>
              <a:t>)</a:t>
            </a:r>
            <a:endParaRPr kumimoji="0" lang="en-US" sz="2000" dirty="0">
              <a:solidFill>
                <a:prstClr val="black"/>
              </a:solidFill>
              <a:latin typeface="Consolas"/>
              <a:ea typeface="+mn-ea"/>
            </a:endParaRPr>
          </a:p>
          <a:p>
            <a:pPr fontAlgn="auto">
              <a:spcBef>
                <a:spcPts val="0"/>
              </a:spcBef>
              <a:spcAft>
                <a:spcPts val="0"/>
              </a:spcAft>
              <a:defRPr/>
            </a:pPr>
            <a:r>
              <a:rPr kumimoji="0" lang="en-US" sz="2000" dirty="0">
                <a:solidFill>
                  <a:srgbClr val="0000FF"/>
                </a:solidFill>
                <a:latin typeface="Consolas"/>
                <a:ea typeface="+mn-ea"/>
              </a:rPr>
              <a:t>VALUES</a:t>
            </a:r>
          </a:p>
          <a:p>
            <a:pPr fontAlgn="auto">
              <a:spcBef>
                <a:spcPts val="0"/>
              </a:spcBef>
              <a:spcAft>
                <a:spcPts val="0"/>
              </a:spcAft>
              <a:defRPr/>
            </a:pPr>
            <a:r>
              <a:rPr kumimoji="0" lang="en-US" sz="2000" dirty="0">
                <a:solidFill>
                  <a:srgbClr val="0000FF"/>
                </a:solidFill>
                <a:latin typeface="Consolas"/>
                <a:ea typeface="+mn-ea"/>
              </a:rPr>
              <a:t>	</a:t>
            </a:r>
            <a:r>
              <a:rPr kumimoji="0" lang="en-US" sz="2000" dirty="0">
                <a:solidFill>
                  <a:srgbClr val="808080"/>
                </a:solidFill>
                <a:latin typeface="Consolas"/>
                <a:ea typeface="+mn-ea"/>
              </a:rPr>
              <a:t>(</a:t>
            </a:r>
            <a:r>
              <a:rPr kumimoji="0" lang="en-US" sz="2000" dirty="0">
                <a:solidFill>
                  <a:prstClr val="black"/>
                </a:solidFill>
                <a:latin typeface="Consolas"/>
                <a:ea typeface="+mn-ea"/>
              </a:rPr>
              <a:t>12001</a:t>
            </a:r>
            <a:r>
              <a:rPr kumimoji="0" lang="en-US" sz="2000" dirty="0">
                <a:solidFill>
                  <a:srgbClr val="808080"/>
                </a:solidFill>
                <a:latin typeface="Consolas"/>
                <a:ea typeface="+mn-ea"/>
              </a:rPr>
              <a:t>,</a:t>
            </a:r>
            <a:r>
              <a:rPr kumimoji="0" lang="en-US" sz="2000" dirty="0">
                <a:solidFill>
                  <a:prstClr val="black"/>
                </a:solidFill>
                <a:latin typeface="Consolas"/>
                <a:ea typeface="+mn-ea"/>
              </a:rPr>
              <a:t>39</a:t>
            </a:r>
            <a:r>
              <a:rPr kumimoji="0" lang="en-US" sz="2000" dirty="0">
                <a:solidFill>
                  <a:srgbClr val="808080"/>
                </a:solidFill>
                <a:latin typeface="Consolas"/>
                <a:ea typeface="+mn-ea"/>
              </a:rPr>
              <a:t>,</a:t>
            </a:r>
            <a:r>
              <a:rPr kumimoji="0" lang="en-US" sz="2000" dirty="0">
                <a:solidFill>
                  <a:prstClr val="black"/>
                </a:solidFill>
                <a:latin typeface="Consolas"/>
                <a:ea typeface="+mn-ea"/>
              </a:rPr>
              <a:t>18</a:t>
            </a:r>
            <a:r>
              <a:rPr kumimoji="0" lang="en-US" sz="2000" dirty="0">
                <a:solidFill>
                  <a:srgbClr val="808080"/>
                </a:solidFill>
                <a:latin typeface="Consolas"/>
                <a:ea typeface="+mn-ea"/>
              </a:rPr>
              <a:t>,</a:t>
            </a:r>
            <a:r>
              <a:rPr kumimoji="0" lang="en-US" sz="2000" dirty="0">
                <a:solidFill>
                  <a:prstClr val="black"/>
                </a:solidFill>
                <a:latin typeface="Consolas"/>
                <a:ea typeface="+mn-ea"/>
              </a:rPr>
              <a:t>2</a:t>
            </a:r>
            <a:r>
              <a:rPr kumimoji="0" lang="en-US" sz="2000" dirty="0">
                <a:solidFill>
                  <a:srgbClr val="808080"/>
                </a:solidFill>
                <a:latin typeface="Consolas"/>
                <a:ea typeface="+mn-ea"/>
              </a:rPr>
              <a:t>,</a:t>
            </a:r>
            <a:r>
              <a:rPr kumimoji="0" lang="en-US" sz="2000" dirty="0">
                <a:solidFill>
                  <a:prstClr val="black"/>
                </a:solidFill>
                <a:latin typeface="Consolas"/>
                <a:ea typeface="+mn-ea"/>
              </a:rPr>
              <a:t>0.05</a:t>
            </a:r>
            <a:r>
              <a:rPr kumimoji="0" lang="en-US" sz="2000" dirty="0">
                <a:solidFill>
                  <a:srgbClr val="808080"/>
                </a:solidFill>
                <a:latin typeface="Consolas"/>
                <a:ea typeface="+mn-ea"/>
              </a:rPr>
              <a:t>), </a:t>
            </a:r>
          </a:p>
          <a:p>
            <a:pPr fontAlgn="auto">
              <a:spcBef>
                <a:spcPts val="0"/>
              </a:spcBef>
              <a:spcAft>
                <a:spcPts val="0"/>
              </a:spcAft>
              <a:defRPr/>
            </a:pPr>
            <a:r>
              <a:rPr kumimoji="0" lang="en-US" sz="2000" dirty="0">
                <a:solidFill>
                  <a:srgbClr val="808080"/>
                </a:solidFill>
                <a:latin typeface="Consolas"/>
                <a:ea typeface="+mn-ea"/>
              </a:rPr>
              <a:t>	(</a:t>
            </a:r>
            <a:r>
              <a:rPr kumimoji="0" lang="en-US" sz="2000" dirty="0">
                <a:solidFill>
                  <a:prstClr val="black"/>
                </a:solidFill>
                <a:latin typeface="Consolas"/>
                <a:ea typeface="+mn-ea"/>
              </a:rPr>
              <a:t>12002</a:t>
            </a:r>
            <a:r>
              <a:rPr kumimoji="0" lang="en-US" sz="2000" dirty="0">
                <a:solidFill>
                  <a:srgbClr val="808080"/>
                </a:solidFill>
                <a:latin typeface="Consolas"/>
                <a:ea typeface="+mn-ea"/>
              </a:rPr>
              <a:t>,</a:t>
            </a:r>
            <a:r>
              <a:rPr kumimoji="0" lang="en-US" sz="2000" dirty="0">
                <a:solidFill>
                  <a:prstClr val="black"/>
                </a:solidFill>
                <a:latin typeface="Consolas"/>
                <a:ea typeface="+mn-ea"/>
              </a:rPr>
              <a:t>39</a:t>
            </a:r>
            <a:r>
              <a:rPr kumimoji="0" lang="en-US" sz="2000" dirty="0">
                <a:solidFill>
                  <a:srgbClr val="808080"/>
                </a:solidFill>
                <a:latin typeface="Consolas"/>
                <a:ea typeface="+mn-ea"/>
              </a:rPr>
              <a:t>,</a:t>
            </a:r>
            <a:r>
              <a:rPr kumimoji="0" lang="en-US" sz="2000" dirty="0">
                <a:solidFill>
                  <a:prstClr val="black"/>
                </a:solidFill>
                <a:latin typeface="Consolas"/>
                <a:ea typeface="+mn-ea"/>
              </a:rPr>
              <a:t>18</a:t>
            </a:r>
            <a:r>
              <a:rPr kumimoji="0" lang="en-US" sz="2000" dirty="0">
                <a:solidFill>
                  <a:srgbClr val="808080"/>
                </a:solidFill>
                <a:latin typeface="Consolas"/>
                <a:ea typeface="+mn-ea"/>
              </a:rPr>
              <a:t>,</a:t>
            </a:r>
            <a:r>
              <a:rPr kumimoji="0" lang="en-US" sz="2000" dirty="0">
                <a:latin typeface="Consolas"/>
                <a:ea typeface="+mn-ea"/>
              </a:rPr>
              <a:t>5</a:t>
            </a:r>
            <a:r>
              <a:rPr kumimoji="0" lang="en-US" sz="2000" dirty="0">
                <a:solidFill>
                  <a:srgbClr val="808080"/>
                </a:solidFill>
                <a:latin typeface="Consolas"/>
                <a:ea typeface="+mn-ea"/>
              </a:rPr>
              <a:t>,</a:t>
            </a:r>
            <a:r>
              <a:rPr kumimoji="0" lang="en-US" sz="2000" dirty="0">
                <a:solidFill>
                  <a:prstClr val="black"/>
                </a:solidFill>
                <a:latin typeface="Consolas"/>
                <a:ea typeface="+mn-ea"/>
              </a:rPr>
              <a:t>0.10</a:t>
            </a:r>
            <a:r>
              <a:rPr kumimoji="0" lang="en-US" sz="2000" dirty="0">
                <a:solidFill>
                  <a:srgbClr val="808080"/>
                </a:solidFill>
                <a:latin typeface="Consolas"/>
                <a:ea typeface="+mn-ea"/>
              </a:rPr>
              <a:t>);</a:t>
            </a:r>
            <a:endParaRPr kumimoji="0" lang="en-US" sz="2000" dirty="0">
              <a:solidFill>
                <a:prstClr val="black"/>
              </a:solidFill>
              <a:latin typeface="Consolas"/>
              <a:ea typeface="+mn-ea"/>
            </a:endParaRPr>
          </a:p>
        </p:txBody>
      </p:sp>
    </p:spTree>
    <p:extLst>
      <p:ext uri="{BB962C8B-B14F-4D97-AF65-F5344CB8AC3E}">
        <p14:creationId xmlns:p14="http://schemas.microsoft.com/office/powerpoint/2010/main" val="2280807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A4B73CF-961A-40BD-8108-11244F80A5B9}"/>
              </a:ext>
            </a:extLst>
          </p:cNvPr>
          <p:cNvSpPr>
            <a:spLocks noGrp="1"/>
          </p:cNvSpPr>
          <p:nvPr>
            <p:ph type="body" sz="quarter" idx="12"/>
          </p:nvPr>
        </p:nvSpPr>
        <p:spPr/>
        <p:txBody>
          <a:bodyPr/>
          <a:lstStyle/>
          <a:p>
            <a:r>
              <a:rPr lang="en-US" altLang="zh-TW">
                <a:latin typeface="+mj-ea"/>
                <a:ea typeface="+mj-ea"/>
              </a:rPr>
              <a:t>Using INSERT with SELECT and EXEC</a:t>
            </a:r>
            <a:endParaRPr lang="zh-TW" altLang="en-US"/>
          </a:p>
        </p:txBody>
      </p:sp>
      <p:sp>
        <p:nvSpPr>
          <p:cNvPr id="3" name="內容版面配置區 2">
            <a:extLst>
              <a:ext uri="{FF2B5EF4-FFF2-40B4-BE49-F238E27FC236}">
                <a16:creationId xmlns:a16="http://schemas.microsoft.com/office/drawing/2014/main" id="{E1EB0233-A5AC-4C8F-B0BD-F2A568712FF3}"/>
              </a:ext>
            </a:extLst>
          </p:cNvPr>
          <p:cNvSpPr>
            <a:spLocks noGrp="1"/>
          </p:cNvSpPr>
          <p:nvPr>
            <p:ph idx="1"/>
          </p:nvPr>
        </p:nvSpPr>
        <p:spPr/>
        <p:txBody>
          <a:bodyPr/>
          <a:lstStyle/>
          <a:p>
            <a:r>
              <a:rPr lang="zh-TW" altLang="en-US"/>
              <a:t>可將查詢的結果直接插入</a:t>
            </a:r>
            <a:r>
              <a:rPr lang="en-US" altLang="zh-TW"/>
              <a:t>Table</a:t>
            </a:r>
            <a:r>
              <a:rPr lang="zh-TW" altLang="en-US"/>
              <a:t> ：</a:t>
            </a:r>
            <a:r>
              <a:rPr lang="en-US" altLang="zh-TW"/>
              <a:t>INSERT...SELECT </a:t>
            </a:r>
          </a:p>
          <a:p>
            <a:endParaRPr lang="en-US" altLang="zh-TW"/>
          </a:p>
          <a:p>
            <a:endParaRPr lang="en-US" altLang="zh-TW"/>
          </a:p>
          <a:p>
            <a:endParaRPr lang="en-US" altLang="zh-TW"/>
          </a:p>
          <a:p>
            <a:endParaRPr lang="en-US" altLang="zh-TW"/>
          </a:p>
          <a:p>
            <a:r>
              <a:rPr lang="zh-TW" altLang="en-US"/>
              <a:t>也可將</a:t>
            </a:r>
            <a:r>
              <a:rPr lang="en-US" altLang="zh-TW"/>
              <a:t>SP</a:t>
            </a:r>
            <a:r>
              <a:rPr lang="zh-TW" altLang="en-US"/>
              <a:t>執行結果或動態</a:t>
            </a:r>
            <a:r>
              <a:rPr lang="en-US" altLang="zh-TW"/>
              <a:t>SQL</a:t>
            </a:r>
            <a:r>
              <a:rPr lang="zh-TW" altLang="en-US"/>
              <a:t>的結果插入</a:t>
            </a:r>
            <a:r>
              <a:rPr lang="en-US" altLang="zh-TW"/>
              <a:t>Table</a:t>
            </a:r>
            <a:endParaRPr lang="zh-TW" altLang="en-US"/>
          </a:p>
        </p:txBody>
      </p:sp>
      <p:sp>
        <p:nvSpPr>
          <p:cNvPr id="4" name="AutoShape 3">
            <a:extLst>
              <a:ext uri="{FF2B5EF4-FFF2-40B4-BE49-F238E27FC236}">
                <a16:creationId xmlns:a16="http://schemas.microsoft.com/office/drawing/2014/main" id="{19C714FB-79ED-496B-95DA-5EC3FDA0B08E}"/>
              </a:ext>
            </a:extLst>
          </p:cNvPr>
          <p:cNvSpPr>
            <a:spLocks noChangeArrowheads="1"/>
          </p:cNvSpPr>
          <p:nvPr/>
        </p:nvSpPr>
        <p:spPr bwMode="auto">
          <a:xfrm>
            <a:off x="1146175" y="2306638"/>
            <a:ext cx="7800975" cy="16954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a:solidFill>
                  <a:srgbClr val="0000FF"/>
                </a:solidFill>
                <a:latin typeface="Consolas"/>
                <a:ea typeface="+mn-ea"/>
              </a:rPr>
              <a:t>INSERT</a:t>
            </a:r>
            <a:r>
              <a:rPr kumimoji="0" lang="en-US" sz="2000">
                <a:solidFill>
                  <a:prstClr val="black"/>
                </a:solidFill>
                <a:latin typeface="Consolas"/>
                <a:ea typeface="+mn-ea"/>
              </a:rPr>
              <a:t> </a:t>
            </a:r>
            <a:r>
              <a:rPr kumimoji="0" lang="en-US" sz="2000">
                <a:solidFill>
                  <a:srgbClr val="0000FF"/>
                </a:solidFill>
                <a:latin typeface="Consolas"/>
                <a:ea typeface="+mn-ea"/>
              </a:rPr>
              <a:t>INTO</a:t>
            </a:r>
            <a:r>
              <a:rPr kumimoji="0" lang="en-US" sz="2000">
                <a:solidFill>
                  <a:prstClr val="black"/>
                </a:solidFill>
                <a:latin typeface="Consolas"/>
                <a:ea typeface="+mn-ea"/>
              </a:rPr>
              <a:t> </a:t>
            </a:r>
            <a:r>
              <a:rPr kumimoji="0" lang="en-US" sz="2000">
                <a:solidFill>
                  <a:srgbClr val="008080"/>
                </a:solidFill>
                <a:latin typeface="Consolas"/>
                <a:ea typeface="+mn-ea"/>
              </a:rPr>
              <a:t>Sales</a:t>
            </a:r>
            <a:r>
              <a:rPr kumimoji="0" lang="en-US" sz="2000">
                <a:solidFill>
                  <a:srgbClr val="808080"/>
                </a:solidFill>
                <a:latin typeface="Consolas"/>
                <a:ea typeface="+mn-ea"/>
              </a:rPr>
              <a:t>.</a:t>
            </a:r>
            <a:r>
              <a:rPr kumimoji="0" lang="en-US" sz="2000">
                <a:solidFill>
                  <a:srgbClr val="008080"/>
                </a:solidFill>
                <a:latin typeface="Consolas"/>
                <a:ea typeface="+mn-ea"/>
              </a:rPr>
              <a:t>OrderHist</a:t>
            </a:r>
            <a:r>
              <a:rPr kumimoji="0" lang="en-US" sz="2000">
                <a:solidFill>
                  <a:srgbClr val="808080"/>
                </a:solidFill>
                <a:latin typeface="Consolas"/>
                <a:ea typeface="+mn-ea"/>
              </a:rPr>
              <a:t>(</a:t>
            </a:r>
          </a:p>
          <a:p>
            <a:pPr fontAlgn="auto">
              <a:spcBef>
                <a:spcPts val="0"/>
              </a:spcBef>
              <a:spcAft>
                <a:spcPts val="0"/>
              </a:spcAft>
              <a:defRPr/>
            </a:pPr>
            <a:r>
              <a:rPr kumimoji="0" lang="en-US" sz="2000">
                <a:solidFill>
                  <a:srgbClr val="808080"/>
                </a:solidFill>
                <a:latin typeface="Consolas"/>
                <a:ea typeface="+mn-ea"/>
              </a:rPr>
              <a:t>	</a:t>
            </a:r>
            <a:r>
              <a:rPr kumimoji="0" lang="en-US" sz="2000">
                <a:solidFill>
                  <a:srgbClr val="008080"/>
                </a:solidFill>
                <a:latin typeface="Consolas"/>
                <a:ea typeface="+mn-ea"/>
              </a:rPr>
              <a:t>orderid</a:t>
            </a:r>
            <a:r>
              <a:rPr kumimoji="0" lang="en-US" sz="2000">
                <a:solidFill>
                  <a:srgbClr val="808080"/>
                </a:solidFill>
                <a:latin typeface="Consolas"/>
                <a:ea typeface="+mn-ea"/>
              </a:rPr>
              <a:t>,</a:t>
            </a:r>
            <a:r>
              <a:rPr kumimoji="0" lang="en-US" sz="2000">
                <a:solidFill>
                  <a:srgbClr val="008080"/>
                </a:solidFill>
                <a:latin typeface="Consolas"/>
                <a:ea typeface="+mn-ea"/>
              </a:rPr>
              <a:t>custid</a:t>
            </a:r>
            <a:r>
              <a:rPr kumimoji="0" lang="en-US" sz="2000">
                <a:solidFill>
                  <a:srgbClr val="808080"/>
                </a:solidFill>
                <a:latin typeface="Consolas"/>
                <a:ea typeface="+mn-ea"/>
              </a:rPr>
              <a:t>,</a:t>
            </a:r>
            <a:r>
              <a:rPr kumimoji="0" lang="en-US" sz="2000">
                <a:solidFill>
                  <a:srgbClr val="008080"/>
                </a:solidFill>
                <a:latin typeface="Consolas"/>
                <a:ea typeface="+mn-ea"/>
              </a:rPr>
              <a:t>empid</a:t>
            </a:r>
            <a:r>
              <a:rPr kumimoji="0" lang="en-US" sz="2000">
                <a:solidFill>
                  <a:srgbClr val="808080"/>
                </a:solidFill>
                <a:latin typeface="Consolas"/>
                <a:ea typeface="+mn-ea"/>
              </a:rPr>
              <a:t>,</a:t>
            </a:r>
            <a:r>
              <a:rPr kumimoji="0" lang="en-US" sz="2000">
                <a:solidFill>
                  <a:srgbClr val="008080"/>
                </a:solidFill>
                <a:latin typeface="Consolas"/>
                <a:ea typeface="+mn-ea"/>
              </a:rPr>
              <a:t>orderdate</a:t>
            </a:r>
            <a:r>
              <a:rPr kumimoji="0" lang="en-US" sz="2000">
                <a:solidFill>
                  <a:srgbClr val="808080"/>
                </a:solidFill>
                <a:latin typeface="Consolas"/>
                <a:ea typeface="+mn-ea"/>
              </a:rPr>
              <a:t>)</a:t>
            </a:r>
            <a:endParaRPr kumimoji="0" lang="en-US" sz="2000">
              <a:solidFill>
                <a:prstClr val="black"/>
              </a:solidFill>
              <a:latin typeface="Consolas"/>
              <a:ea typeface="+mn-ea"/>
            </a:endParaRPr>
          </a:p>
          <a:p>
            <a:pPr fontAlgn="auto">
              <a:spcBef>
                <a:spcPts val="0"/>
              </a:spcBef>
              <a:spcAft>
                <a:spcPts val="0"/>
              </a:spcAft>
              <a:defRPr/>
            </a:pPr>
            <a:r>
              <a:rPr kumimoji="0" lang="en-US" sz="2000">
                <a:solidFill>
                  <a:srgbClr val="0000FF"/>
                </a:solidFill>
                <a:latin typeface="Consolas"/>
                <a:ea typeface="+mn-ea"/>
              </a:rPr>
              <a:t>SELECT</a:t>
            </a:r>
            <a:r>
              <a:rPr kumimoji="0" lang="en-US" sz="2000">
                <a:solidFill>
                  <a:prstClr val="black"/>
                </a:solidFill>
                <a:latin typeface="Consolas"/>
                <a:ea typeface="+mn-ea"/>
              </a:rPr>
              <a:t> </a:t>
            </a:r>
            <a:r>
              <a:rPr kumimoji="0" lang="en-US" sz="2000">
                <a:solidFill>
                  <a:srgbClr val="008080"/>
                </a:solidFill>
                <a:latin typeface="Consolas"/>
                <a:ea typeface="+mn-ea"/>
              </a:rPr>
              <a:t>orderid</a:t>
            </a:r>
            <a:r>
              <a:rPr kumimoji="0" lang="en-US" sz="2000">
                <a:solidFill>
                  <a:srgbClr val="808080"/>
                </a:solidFill>
                <a:latin typeface="Consolas"/>
                <a:ea typeface="+mn-ea"/>
              </a:rPr>
              <a:t>,</a:t>
            </a:r>
            <a:r>
              <a:rPr kumimoji="0" lang="en-US" sz="2000">
                <a:solidFill>
                  <a:srgbClr val="008080"/>
                </a:solidFill>
                <a:latin typeface="Consolas"/>
                <a:ea typeface="+mn-ea"/>
              </a:rPr>
              <a:t>custid</a:t>
            </a:r>
            <a:r>
              <a:rPr kumimoji="0" lang="en-US" sz="2000">
                <a:solidFill>
                  <a:srgbClr val="808080"/>
                </a:solidFill>
                <a:latin typeface="Consolas"/>
                <a:ea typeface="+mn-ea"/>
              </a:rPr>
              <a:t>,</a:t>
            </a:r>
            <a:r>
              <a:rPr kumimoji="0" lang="en-US" sz="2000">
                <a:solidFill>
                  <a:srgbClr val="008080"/>
                </a:solidFill>
                <a:latin typeface="Consolas"/>
                <a:ea typeface="+mn-ea"/>
              </a:rPr>
              <a:t>empid</a:t>
            </a:r>
            <a:r>
              <a:rPr kumimoji="0" lang="en-US" sz="2000">
                <a:solidFill>
                  <a:srgbClr val="808080"/>
                </a:solidFill>
                <a:latin typeface="Consolas"/>
                <a:ea typeface="+mn-ea"/>
              </a:rPr>
              <a:t>,</a:t>
            </a:r>
            <a:r>
              <a:rPr kumimoji="0" lang="en-US" sz="2000">
                <a:solidFill>
                  <a:srgbClr val="008080"/>
                </a:solidFill>
                <a:latin typeface="Consolas"/>
                <a:ea typeface="+mn-ea"/>
              </a:rPr>
              <a:t>orderdate</a:t>
            </a:r>
            <a:endParaRPr kumimoji="0" lang="en-US" sz="2000">
              <a:solidFill>
                <a:prstClr val="black"/>
              </a:solidFill>
              <a:latin typeface="Consolas"/>
              <a:ea typeface="+mn-ea"/>
            </a:endParaRPr>
          </a:p>
          <a:p>
            <a:pPr fontAlgn="auto">
              <a:spcBef>
                <a:spcPts val="0"/>
              </a:spcBef>
              <a:spcAft>
                <a:spcPts val="0"/>
              </a:spcAft>
              <a:defRPr/>
            </a:pPr>
            <a:r>
              <a:rPr kumimoji="0" lang="en-US" sz="2000">
                <a:solidFill>
                  <a:srgbClr val="0000FF"/>
                </a:solidFill>
                <a:latin typeface="Consolas"/>
                <a:ea typeface="+mn-ea"/>
              </a:rPr>
              <a:t>FROM</a:t>
            </a:r>
            <a:r>
              <a:rPr kumimoji="0" lang="en-US" sz="2000">
                <a:solidFill>
                  <a:prstClr val="black"/>
                </a:solidFill>
                <a:latin typeface="Consolas"/>
                <a:ea typeface="+mn-ea"/>
              </a:rPr>
              <a:t> </a:t>
            </a:r>
            <a:r>
              <a:rPr kumimoji="0" lang="en-US" sz="2000">
                <a:solidFill>
                  <a:srgbClr val="008080"/>
                </a:solidFill>
                <a:latin typeface="Consolas"/>
                <a:ea typeface="+mn-ea"/>
              </a:rPr>
              <a:t>Sales</a:t>
            </a:r>
            <a:r>
              <a:rPr kumimoji="0" lang="en-US" sz="2000">
                <a:solidFill>
                  <a:srgbClr val="808080"/>
                </a:solidFill>
                <a:latin typeface="Consolas"/>
                <a:ea typeface="+mn-ea"/>
              </a:rPr>
              <a:t>.</a:t>
            </a:r>
            <a:r>
              <a:rPr kumimoji="0" lang="en-US" sz="2000">
                <a:solidFill>
                  <a:srgbClr val="008080"/>
                </a:solidFill>
                <a:latin typeface="Consolas"/>
                <a:ea typeface="+mn-ea"/>
              </a:rPr>
              <a:t>Orders</a:t>
            </a:r>
            <a:endParaRPr kumimoji="0" lang="en-US" sz="2000">
              <a:solidFill>
                <a:prstClr val="black"/>
              </a:solidFill>
              <a:latin typeface="Consolas"/>
              <a:ea typeface="+mn-ea"/>
            </a:endParaRPr>
          </a:p>
          <a:p>
            <a:pPr fontAlgn="auto">
              <a:spcBef>
                <a:spcPts val="0"/>
              </a:spcBef>
              <a:spcAft>
                <a:spcPts val="0"/>
              </a:spcAft>
              <a:defRPr/>
            </a:pPr>
            <a:r>
              <a:rPr kumimoji="0" lang="en-US" sz="2000">
                <a:solidFill>
                  <a:srgbClr val="0000FF"/>
                </a:solidFill>
                <a:latin typeface="Consolas"/>
                <a:ea typeface="+mn-ea"/>
              </a:rPr>
              <a:t>WHERE</a:t>
            </a:r>
            <a:r>
              <a:rPr kumimoji="0" lang="en-US" sz="2000">
                <a:solidFill>
                  <a:prstClr val="black"/>
                </a:solidFill>
                <a:latin typeface="Consolas"/>
                <a:ea typeface="+mn-ea"/>
              </a:rPr>
              <a:t> </a:t>
            </a:r>
            <a:r>
              <a:rPr kumimoji="0" lang="en-US" sz="2000">
                <a:solidFill>
                  <a:srgbClr val="008080"/>
                </a:solidFill>
                <a:latin typeface="Consolas"/>
                <a:ea typeface="+mn-ea"/>
              </a:rPr>
              <a:t>orderdate</a:t>
            </a:r>
            <a:r>
              <a:rPr kumimoji="0" lang="en-US" sz="2000">
                <a:solidFill>
                  <a:prstClr val="black"/>
                </a:solidFill>
                <a:latin typeface="Consolas"/>
                <a:ea typeface="+mn-ea"/>
              </a:rPr>
              <a:t> </a:t>
            </a:r>
            <a:r>
              <a:rPr kumimoji="0" lang="en-US" sz="2000">
                <a:solidFill>
                  <a:srgbClr val="808080"/>
                </a:solidFill>
                <a:latin typeface="Consolas"/>
                <a:ea typeface="+mn-ea"/>
              </a:rPr>
              <a:t>&lt;</a:t>
            </a:r>
            <a:r>
              <a:rPr kumimoji="0" lang="en-US" sz="2000">
                <a:solidFill>
                  <a:prstClr val="black"/>
                </a:solidFill>
                <a:latin typeface="Consolas"/>
                <a:ea typeface="+mn-ea"/>
              </a:rPr>
              <a:t> </a:t>
            </a:r>
            <a:r>
              <a:rPr kumimoji="0" lang="en-US" sz="2000">
                <a:solidFill>
                  <a:srgbClr val="FF0000"/>
                </a:solidFill>
                <a:latin typeface="Consolas"/>
                <a:ea typeface="+mn-ea"/>
              </a:rPr>
              <a:t>'20080101'</a:t>
            </a:r>
            <a:r>
              <a:rPr kumimoji="0" lang="en-US" sz="2000">
                <a:solidFill>
                  <a:srgbClr val="808080"/>
                </a:solidFill>
                <a:latin typeface="Consolas"/>
                <a:ea typeface="+mn-ea"/>
              </a:rPr>
              <a:t>;</a:t>
            </a:r>
            <a:endParaRPr kumimoji="0" lang="en-US" sz="2000">
              <a:solidFill>
                <a:prstClr val="black"/>
              </a:solidFill>
              <a:latin typeface="Consolas"/>
              <a:ea typeface="+mn-ea"/>
            </a:endParaRPr>
          </a:p>
        </p:txBody>
      </p:sp>
      <p:sp>
        <p:nvSpPr>
          <p:cNvPr id="5" name="AutoShape 3">
            <a:extLst>
              <a:ext uri="{FF2B5EF4-FFF2-40B4-BE49-F238E27FC236}">
                <a16:creationId xmlns:a16="http://schemas.microsoft.com/office/drawing/2014/main" id="{CCDC0034-998F-4F4B-AF5E-735B724F21BF}"/>
              </a:ext>
            </a:extLst>
          </p:cNvPr>
          <p:cNvSpPr>
            <a:spLocks noChangeArrowheads="1"/>
          </p:cNvSpPr>
          <p:nvPr/>
        </p:nvSpPr>
        <p:spPr bwMode="auto">
          <a:xfrm>
            <a:off x="1146174" y="4561682"/>
            <a:ext cx="7800975" cy="105568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a:solidFill>
                  <a:srgbClr val="0000FF"/>
                </a:solidFill>
                <a:latin typeface="Consolas"/>
                <a:ea typeface="+mn-ea"/>
              </a:rPr>
              <a:t>INSERT</a:t>
            </a:r>
            <a:r>
              <a:rPr kumimoji="0" lang="en-US" sz="2000">
                <a:solidFill>
                  <a:prstClr val="black"/>
                </a:solidFill>
                <a:latin typeface="Consolas"/>
                <a:ea typeface="+mn-ea"/>
              </a:rPr>
              <a:t> </a:t>
            </a:r>
            <a:r>
              <a:rPr kumimoji="0" lang="en-US" sz="2000">
                <a:solidFill>
                  <a:srgbClr val="0000FF"/>
                </a:solidFill>
                <a:latin typeface="Consolas"/>
                <a:ea typeface="+mn-ea"/>
              </a:rPr>
              <a:t>INTO</a:t>
            </a:r>
            <a:r>
              <a:rPr kumimoji="0" lang="en-US" sz="2000">
                <a:solidFill>
                  <a:prstClr val="black"/>
                </a:solidFill>
                <a:latin typeface="Consolas"/>
                <a:ea typeface="+mn-ea"/>
              </a:rPr>
              <a:t> </a:t>
            </a:r>
            <a:r>
              <a:rPr kumimoji="0" lang="en-US" sz="2000">
                <a:solidFill>
                  <a:srgbClr val="008080"/>
                </a:solidFill>
                <a:latin typeface="Consolas"/>
                <a:ea typeface="+mn-ea"/>
              </a:rPr>
              <a:t>dbo</a:t>
            </a:r>
            <a:r>
              <a:rPr kumimoji="0" lang="en-US" sz="2000">
                <a:solidFill>
                  <a:srgbClr val="808080"/>
                </a:solidFill>
                <a:latin typeface="Consolas"/>
                <a:ea typeface="+mn-ea"/>
              </a:rPr>
              <a:t>.</a:t>
            </a:r>
            <a:r>
              <a:rPr kumimoji="0" lang="en-US" sz="2000">
                <a:solidFill>
                  <a:srgbClr val="008080"/>
                </a:solidFill>
                <a:latin typeface="Consolas"/>
                <a:ea typeface="+mn-ea"/>
              </a:rPr>
              <a:t>T1</a:t>
            </a:r>
            <a:r>
              <a:rPr kumimoji="0" lang="en-US" sz="2000">
                <a:solidFill>
                  <a:srgbClr val="0000FF"/>
                </a:solidFill>
                <a:latin typeface="Consolas"/>
                <a:ea typeface="+mn-ea"/>
              </a:rPr>
              <a:t> </a:t>
            </a:r>
            <a:r>
              <a:rPr kumimoji="0" lang="en-US" sz="2000">
                <a:solidFill>
                  <a:srgbClr val="808080"/>
                </a:solidFill>
                <a:latin typeface="Consolas"/>
                <a:ea typeface="+mn-ea"/>
              </a:rPr>
              <a:t>(</a:t>
            </a:r>
            <a:r>
              <a:rPr kumimoji="0" lang="en-US" sz="2000">
                <a:solidFill>
                  <a:srgbClr val="008080"/>
                </a:solidFill>
                <a:latin typeface="Consolas"/>
                <a:ea typeface="+mn-ea"/>
              </a:rPr>
              <a:t>productid</a:t>
            </a:r>
            <a:r>
              <a:rPr kumimoji="0" lang="en-US" sz="2000">
                <a:solidFill>
                  <a:srgbClr val="808080"/>
                </a:solidFill>
                <a:latin typeface="Consolas"/>
                <a:ea typeface="+mn-ea"/>
              </a:rPr>
              <a:t>,</a:t>
            </a:r>
            <a:r>
              <a:rPr kumimoji="0" lang="en-US" sz="2000">
                <a:solidFill>
                  <a:prstClr val="black"/>
                </a:solidFill>
                <a:latin typeface="Consolas"/>
                <a:ea typeface="+mn-ea"/>
              </a:rPr>
              <a:t> </a:t>
            </a:r>
            <a:r>
              <a:rPr kumimoji="0" lang="en-US" sz="2000">
                <a:solidFill>
                  <a:srgbClr val="008080"/>
                </a:solidFill>
                <a:latin typeface="Consolas"/>
                <a:ea typeface="+mn-ea"/>
              </a:rPr>
              <a:t>productname</a:t>
            </a:r>
            <a:r>
              <a:rPr kumimoji="0" lang="en-US" sz="2000">
                <a:solidFill>
                  <a:srgbClr val="808080"/>
                </a:solidFill>
                <a:latin typeface="Consolas"/>
                <a:ea typeface="+mn-ea"/>
              </a:rPr>
              <a:t>,</a:t>
            </a:r>
            <a:r>
              <a:rPr kumimoji="0" lang="en-US" sz="2000">
                <a:solidFill>
                  <a:prstClr val="black"/>
                </a:solidFill>
                <a:latin typeface="Consolas"/>
                <a:ea typeface="+mn-ea"/>
              </a:rPr>
              <a:t> </a:t>
            </a:r>
            <a:r>
              <a:rPr kumimoji="0" lang="en-US" sz="2000">
                <a:solidFill>
                  <a:srgbClr val="008080"/>
                </a:solidFill>
                <a:latin typeface="Consolas"/>
                <a:ea typeface="+mn-ea"/>
              </a:rPr>
              <a:t>unitprice</a:t>
            </a:r>
            <a:r>
              <a:rPr kumimoji="0" lang="en-US" sz="2000">
                <a:solidFill>
                  <a:srgbClr val="808080"/>
                </a:solidFill>
                <a:latin typeface="Consolas"/>
                <a:ea typeface="+mn-ea"/>
              </a:rPr>
              <a:t>)</a:t>
            </a:r>
            <a:endParaRPr kumimoji="0" lang="en-US" sz="2000">
              <a:solidFill>
                <a:prstClr val="black"/>
              </a:solidFill>
              <a:latin typeface="Consolas"/>
              <a:ea typeface="+mn-ea"/>
            </a:endParaRPr>
          </a:p>
          <a:p>
            <a:pPr fontAlgn="auto">
              <a:spcBef>
                <a:spcPts val="0"/>
              </a:spcBef>
              <a:spcAft>
                <a:spcPts val="0"/>
              </a:spcAft>
              <a:defRPr/>
            </a:pPr>
            <a:r>
              <a:rPr kumimoji="0" lang="en-US" sz="2000">
                <a:solidFill>
                  <a:srgbClr val="0000FF"/>
                </a:solidFill>
                <a:latin typeface="Consolas"/>
                <a:ea typeface="+mn-ea"/>
              </a:rPr>
              <a:t>EXEC</a:t>
            </a:r>
            <a:r>
              <a:rPr kumimoji="0" lang="en-US" sz="2000">
                <a:solidFill>
                  <a:prstClr val="black"/>
                </a:solidFill>
                <a:latin typeface="Consolas"/>
                <a:ea typeface="+mn-ea"/>
              </a:rPr>
              <a:t> </a:t>
            </a:r>
            <a:r>
              <a:rPr kumimoji="0" lang="en-US" sz="2000">
                <a:solidFill>
                  <a:srgbClr val="008080"/>
                </a:solidFill>
                <a:latin typeface="Consolas"/>
                <a:ea typeface="+mn-ea"/>
              </a:rPr>
              <a:t>Production</a:t>
            </a:r>
            <a:r>
              <a:rPr kumimoji="0" lang="en-US" sz="2000">
                <a:solidFill>
                  <a:srgbClr val="808080"/>
                </a:solidFill>
                <a:latin typeface="Consolas"/>
                <a:ea typeface="+mn-ea"/>
              </a:rPr>
              <a:t>.</a:t>
            </a:r>
            <a:r>
              <a:rPr kumimoji="0" lang="en-US" sz="2000">
                <a:solidFill>
                  <a:srgbClr val="008080"/>
                </a:solidFill>
                <a:latin typeface="Consolas"/>
                <a:ea typeface="+mn-ea"/>
              </a:rPr>
              <a:t>ProdsByCategory</a:t>
            </a:r>
            <a:r>
              <a:rPr kumimoji="0" lang="en-US" sz="2000">
                <a:solidFill>
                  <a:srgbClr val="0000FF"/>
                </a:solidFill>
                <a:latin typeface="Consolas"/>
                <a:ea typeface="+mn-ea"/>
              </a:rPr>
              <a:t> </a:t>
            </a:r>
          </a:p>
          <a:p>
            <a:pPr fontAlgn="auto">
              <a:spcBef>
                <a:spcPts val="0"/>
              </a:spcBef>
              <a:spcAft>
                <a:spcPts val="0"/>
              </a:spcAft>
              <a:defRPr/>
            </a:pPr>
            <a:r>
              <a:rPr kumimoji="0" lang="en-US" sz="2000">
                <a:solidFill>
                  <a:srgbClr val="0000FF"/>
                </a:solidFill>
                <a:latin typeface="Consolas"/>
                <a:ea typeface="+mn-ea"/>
              </a:rPr>
              <a:t>	</a:t>
            </a:r>
            <a:r>
              <a:rPr kumimoji="0" lang="en-US" sz="2000">
                <a:solidFill>
                  <a:srgbClr val="008080"/>
                </a:solidFill>
                <a:latin typeface="Consolas"/>
                <a:ea typeface="+mn-ea"/>
              </a:rPr>
              <a:t>@numrows</a:t>
            </a:r>
            <a:r>
              <a:rPr kumimoji="0" lang="en-US" sz="2000">
                <a:solidFill>
                  <a:prstClr val="black"/>
                </a:solidFill>
                <a:latin typeface="Consolas"/>
                <a:ea typeface="+mn-ea"/>
              </a:rPr>
              <a:t> </a:t>
            </a:r>
            <a:r>
              <a:rPr kumimoji="0" lang="en-US" sz="2000">
                <a:solidFill>
                  <a:srgbClr val="808080"/>
                </a:solidFill>
                <a:latin typeface="Consolas"/>
                <a:ea typeface="+mn-ea"/>
              </a:rPr>
              <a:t>=</a:t>
            </a:r>
            <a:r>
              <a:rPr kumimoji="0" lang="en-US" sz="2000">
                <a:solidFill>
                  <a:prstClr val="black"/>
                </a:solidFill>
                <a:latin typeface="Consolas"/>
                <a:ea typeface="+mn-ea"/>
              </a:rPr>
              <a:t> 5</a:t>
            </a:r>
            <a:r>
              <a:rPr kumimoji="0" lang="en-US" sz="2000">
                <a:solidFill>
                  <a:srgbClr val="808080"/>
                </a:solidFill>
                <a:latin typeface="Consolas"/>
                <a:ea typeface="+mn-ea"/>
              </a:rPr>
              <a:t>,</a:t>
            </a:r>
            <a:r>
              <a:rPr kumimoji="0" lang="en-US" sz="2000">
                <a:solidFill>
                  <a:prstClr val="black"/>
                </a:solidFill>
                <a:latin typeface="Consolas"/>
                <a:ea typeface="+mn-ea"/>
              </a:rPr>
              <a:t> </a:t>
            </a:r>
            <a:r>
              <a:rPr kumimoji="0" lang="en-US" sz="2000">
                <a:solidFill>
                  <a:srgbClr val="008080"/>
                </a:solidFill>
                <a:latin typeface="Consolas"/>
                <a:ea typeface="+mn-ea"/>
              </a:rPr>
              <a:t>@catid</a:t>
            </a:r>
            <a:r>
              <a:rPr kumimoji="0" lang="en-US" sz="2000">
                <a:solidFill>
                  <a:srgbClr val="808080"/>
                </a:solidFill>
                <a:latin typeface="Consolas"/>
                <a:ea typeface="+mn-ea"/>
              </a:rPr>
              <a:t>=</a:t>
            </a:r>
            <a:r>
              <a:rPr kumimoji="0" lang="en-US" sz="2000">
                <a:solidFill>
                  <a:prstClr val="black"/>
                </a:solidFill>
                <a:latin typeface="Consolas"/>
                <a:ea typeface="+mn-ea"/>
              </a:rPr>
              <a:t>1</a:t>
            </a:r>
            <a:r>
              <a:rPr kumimoji="0" lang="en-US" sz="2000">
                <a:solidFill>
                  <a:srgbClr val="808080"/>
                </a:solidFill>
                <a:latin typeface="Consolas"/>
                <a:ea typeface="+mn-ea"/>
              </a:rPr>
              <a:t>;</a:t>
            </a:r>
          </a:p>
        </p:txBody>
      </p:sp>
    </p:spTree>
    <p:extLst>
      <p:ext uri="{BB962C8B-B14F-4D97-AF65-F5344CB8AC3E}">
        <p14:creationId xmlns:p14="http://schemas.microsoft.com/office/powerpoint/2010/main" val="22539634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C0EC2C3-143F-4B47-8BCE-3DA9E669CC0F}"/>
              </a:ext>
            </a:extLst>
          </p:cNvPr>
          <p:cNvSpPr>
            <a:spLocks noGrp="1"/>
          </p:cNvSpPr>
          <p:nvPr>
            <p:ph type="body" sz="quarter" idx="12"/>
          </p:nvPr>
        </p:nvSpPr>
        <p:spPr/>
        <p:txBody>
          <a:bodyPr/>
          <a:lstStyle/>
          <a:p>
            <a:r>
              <a:rPr lang="en-US" altLang="zh-TW">
                <a:latin typeface="+mj-ea"/>
                <a:ea typeface="+mj-ea"/>
              </a:rPr>
              <a:t>SELECT INTO</a:t>
            </a:r>
            <a:endParaRPr lang="zh-TW" altLang="en-US"/>
          </a:p>
        </p:txBody>
      </p:sp>
      <p:sp>
        <p:nvSpPr>
          <p:cNvPr id="3" name="內容版面配置區 2">
            <a:extLst>
              <a:ext uri="{FF2B5EF4-FFF2-40B4-BE49-F238E27FC236}">
                <a16:creationId xmlns:a16="http://schemas.microsoft.com/office/drawing/2014/main" id="{1D602663-C200-488A-9EF8-6145068CBA0D}"/>
              </a:ext>
            </a:extLst>
          </p:cNvPr>
          <p:cNvSpPr>
            <a:spLocks noGrp="1"/>
          </p:cNvSpPr>
          <p:nvPr>
            <p:ph idx="1"/>
          </p:nvPr>
        </p:nvSpPr>
        <p:spPr/>
        <p:txBody>
          <a:bodyPr/>
          <a:lstStyle/>
          <a:p>
            <a:r>
              <a:rPr lang="en-US" altLang="zh-TW"/>
              <a:t>SELECT...INTO </a:t>
            </a:r>
            <a:r>
              <a:rPr lang="zh-TW" altLang="en-US"/>
              <a:t>類似於 </a:t>
            </a:r>
            <a:r>
              <a:rPr lang="en-US" altLang="zh-TW"/>
              <a:t>INSERT...SELECT </a:t>
            </a:r>
            <a:r>
              <a:rPr lang="zh-TW" altLang="en-US"/>
              <a:t>但 </a:t>
            </a:r>
            <a:r>
              <a:rPr lang="en-US" altLang="zh-TW"/>
              <a:t>SELECT...INTO </a:t>
            </a:r>
            <a:r>
              <a:rPr lang="zh-TW" altLang="en-US"/>
              <a:t>每次執行時都會創建一個新</a:t>
            </a:r>
            <a:r>
              <a:rPr lang="en-US" altLang="zh-TW"/>
              <a:t>Table</a:t>
            </a:r>
          </a:p>
          <a:p>
            <a:r>
              <a:rPr lang="zh-TW" altLang="en-US"/>
              <a:t>複製列名、數據類型和是否可為</a:t>
            </a:r>
            <a:r>
              <a:rPr lang="en-US" altLang="zh-TW"/>
              <a:t>NULL</a:t>
            </a:r>
          </a:p>
          <a:p>
            <a:r>
              <a:rPr lang="zh-TW" altLang="en-US"/>
              <a:t>不復制</a:t>
            </a:r>
            <a:r>
              <a:rPr lang="en-US" altLang="zh-TW"/>
              <a:t>constraints</a:t>
            </a:r>
            <a:r>
              <a:rPr lang="zh-TW" altLang="en-US"/>
              <a:t>或</a:t>
            </a:r>
            <a:r>
              <a:rPr lang="en-US" altLang="zh-TW"/>
              <a:t>index</a:t>
            </a:r>
            <a:endParaRPr lang="zh-TW" altLang="en-US"/>
          </a:p>
        </p:txBody>
      </p:sp>
      <p:sp>
        <p:nvSpPr>
          <p:cNvPr id="4" name="AutoShape 3">
            <a:extLst>
              <a:ext uri="{FF2B5EF4-FFF2-40B4-BE49-F238E27FC236}">
                <a16:creationId xmlns:a16="http://schemas.microsoft.com/office/drawing/2014/main" id="{CD271B8B-C521-418C-8BA6-44F1E8A34730}"/>
              </a:ext>
            </a:extLst>
          </p:cNvPr>
          <p:cNvSpPr>
            <a:spLocks noChangeArrowheads="1"/>
          </p:cNvSpPr>
          <p:nvPr/>
        </p:nvSpPr>
        <p:spPr bwMode="auto">
          <a:xfrm>
            <a:off x="1243013" y="3754438"/>
            <a:ext cx="7666037" cy="16954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a:solidFill>
                  <a:srgbClr val="0000FF"/>
                </a:solidFill>
                <a:latin typeface="Consolas"/>
                <a:ea typeface="+mn-ea"/>
              </a:rPr>
              <a:t>SELECT</a:t>
            </a:r>
            <a:r>
              <a:rPr kumimoji="0" lang="en-US" sz="2000">
                <a:solidFill>
                  <a:prstClr val="black"/>
                </a:solidFill>
                <a:latin typeface="Consolas"/>
                <a:ea typeface="+mn-ea"/>
              </a:rPr>
              <a:t> </a:t>
            </a:r>
            <a:r>
              <a:rPr kumimoji="0" lang="en-US" sz="2000">
                <a:solidFill>
                  <a:srgbClr val="008080"/>
                </a:solidFill>
                <a:latin typeface="Consolas"/>
                <a:ea typeface="+mn-ea"/>
              </a:rPr>
              <a:t>orderid</a:t>
            </a:r>
            <a:r>
              <a:rPr kumimoji="0" lang="en-US" sz="2000">
                <a:solidFill>
                  <a:srgbClr val="808080"/>
                </a:solidFill>
                <a:latin typeface="Consolas"/>
                <a:ea typeface="+mn-ea"/>
              </a:rPr>
              <a:t>, </a:t>
            </a:r>
            <a:r>
              <a:rPr kumimoji="0" lang="en-US" sz="2000">
                <a:solidFill>
                  <a:srgbClr val="008080"/>
                </a:solidFill>
                <a:latin typeface="Consolas"/>
                <a:ea typeface="+mn-ea"/>
              </a:rPr>
              <a:t>custid</a:t>
            </a:r>
            <a:r>
              <a:rPr kumimoji="0" lang="en-US" sz="2000">
                <a:solidFill>
                  <a:srgbClr val="808080"/>
                </a:solidFill>
                <a:latin typeface="Consolas"/>
                <a:ea typeface="+mn-ea"/>
              </a:rPr>
              <a:t>, </a:t>
            </a:r>
            <a:r>
              <a:rPr kumimoji="0" lang="en-US" sz="2000">
                <a:solidFill>
                  <a:srgbClr val="008080"/>
                </a:solidFill>
                <a:latin typeface="Consolas"/>
                <a:ea typeface="+mn-ea"/>
              </a:rPr>
              <a:t>empid</a:t>
            </a:r>
            <a:r>
              <a:rPr kumimoji="0" lang="en-US" sz="2000">
                <a:solidFill>
                  <a:srgbClr val="808080"/>
                </a:solidFill>
                <a:latin typeface="Consolas"/>
                <a:ea typeface="+mn-ea"/>
              </a:rPr>
              <a:t>, </a:t>
            </a:r>
            <a:r>
              <a:rPr kumimoji="0" lang="en-US" sz="2000">
                <a:solidFill>
                  <a:srgbClr val="008080"/>
                </a:solidFill>
                <a:latin typeface="Consolas"/>
                <a:ea typeface="+mn-ea"/>
              </a:rPr>
              <a:t>orderdate</a:t>
            </a:r>
            <a:r>
              <a:rPr kumimoji="0" lang="en-US" sz="2000">
                <a:solidFill>
                  <a:srgbClr val="808080"/>
                </a:solidFill>
                <a:latin typeface="Consolas"/>
                <a:ea typeface="+mn-ea"/>
              </a:rPr>
              <a:t>, </a:t>
            </a:r>
            <a:r>
              <a:rPr kumimoji="0" lang="en-US" sz="2000">
                <a:solidFill>
                  <a:srgbClr val="008080"/>
                </a:solidFill>
                <a:latin typeface="Consolas"/>
                <a:ea typeface="+mn-ea"/>
              </a:rPr>
              <a:t>shippeddate</a:t>
            </a:r>
            <a:endParaRPr kumimoji="0" lang="en-US" sz="2000">
              <a:solidFill>
                <a:prstClr val="black"/>
              </a:solidFill>
              <a:latin typeface="Consolas"/>
              <a:ea typeface="+mn-ea"/>
            </a:endParaRPr>
          </a:p>
          <a:p>
            <a:pPr fontAlgn="auto">
              <a:spcBef>
                <a:spcPts val="0"/>
              </a:spcBef>
              <a:spcAft>
                <a:spcPts val="0"/>
              </a:spcAft>
              <a:defRPr/>
            </a:pPr>
            <a:r>
              <a:rPr kumimoji="0" lang="en-US" sz="2000">
                <a:solidFill>
                  <a:srgbClr val="0000FF"/>
                </a:solidFill>
                <a:latin typeface="Consolas"/>
                <a:ea typeface="+mn-ea"/>
              </a:rPr>
              <a:t>INTO</a:t>
            </a:r>
            <a:r>
              <a:rPr kumimoji="0" lang="en-US" sz="2000">
                <a:solidFill>
                  <a:prstClr val="black"/>
                </a:solidFill>
                <a:latin typeface="Consolas"/>
                <a:ea typeface="+mn-ea"/>
              </a:rPr>
              <a:t> </a:t>
            </a:r>
            <a:r>
              <a:rPr kumimoji="0" lang="en-US" sz="2000">
                <a:solidFill>
                  <a:srgbClr val="008080"/>
                </a:solidFill>
                <a:latin typeface="Consolas"/>
                <a:ea typeface="+mn-ea"/>
              </a:rPr>
              <a:t>Sales</a:t>
            </a:r>
            <a:r>
              <a:rPr kumimoji="0" lang="en-US" sz="2000">
                <a:solidFill>
                  <a:srgbClr val="808080"/>
                </a:solidFill>
                <a:latin typeface="Consolas"/>
                <a:ea typeface="+mn-ea"/>
              </a:rPr>
              <a:t>.</a:t>
            </a:r>
            <a:r>
              <a:rPr kumimoji="0" lang="en-US" sz="2000">
                <a:solidFill>
                  <a:srgbClr val="008080"/>
                </a:solidFill>
                <a:latin typeface="Consolas"/>
                <a:ea typeface="+mn-ea"/>
              </a:rPr>
              <a:t>OrderArchive</a:t>
            </a:r>
            <a:endParaRPr kumimoji="0" lang="en-US" sz="2000">
              <a:solidFill>
                <a:prstClr val="black"/>
              </a:solidFill>
              <a:latin typeface="Consolas"/>
              <a:ea typeface="+mn-ea"/>
            </a:endParaRPr>
          </a:p>
          <a:p>
            <a:pPr fontAlgn="auto">
              <a:spcBef>
                <a:spcPts val="0"/>
              </a:spcBef>
              <a:spcAft>
                <a:spcPts val="0"/>
              </a:spcAft>
              <a:defRPr/>
            </a:pPr>
            <a:r>
              <a:rPr kumimoji="0" lang="en-US" sz="2000">
                <a:solidFill>
                  <a:srgbClr val="0000FF"/>
                </a:solidFill>
                <a:latin typeface="Consolas"/>
                <a:ea typeface="+mn-ea"/>
              </a:rPr>
              <a:t>FROM</a:t>
            </a:r>
            <a:r>
              <a:rPr kumimoji="0" lang="en-US" sz="2000">
                <a:solidFill>
                  <a:prstClr val="black"/>
                </a:solidFill>
                <a:latin typeface="Consolas"/>
                <a:ea typeface="+mn-ea"/>
              </a:rPr>
              <a:t> </a:t>
            </a:r>
            <a:r>
              <a:rPr kumimoji="0" lang="en-US" sz="2000">
                <a:solidFill>
                  <a:srgbClr val="008080"/>
                </a:solidFill>
                <a:latin typeface="Consolas"/>
                <a:ea typeface="+mn-ea"/>
              </a:rPr>
              <a:t>Sales</a:t>
            </a:r>
            <a:r>
              <a:rPr kumimoji="0" lang="en-US" sz="2000">
                <a:solidFill>
                  <a:srgbClr val="808080"/>
                </a:solidFill>
                <a:latin typeface="Consolas"/>
                <a:ea typeface="+mn-ea"/>
              </a:rPr>
              <a:t>.</a:t>
            </a:r>
            <a:r>
              <a:rPr kumimoji="0" lang="en-US" sz="2000">
                <a:solidFill>
                  <a:srgbClr val="008080"/>
                </a:solidFill>
                <a:latin typeface="Consolas"/>
                <a:ea typeface="+mn-ea"/>
              </a:rPr>
              <a:t>Orders</a:t>
            </a:r>
            <a:endParaRPr kumimoji="0" lang="en-US" sz="2000">
              <a:solidFill>
                <a:prstClr val="black"/>
              </a:solidFill>
              <a:latin typeface="Consolas"/>
              <a:ea typeface="+mn-ea"/>
            </a:endParaRPr>
          </a:p>
          <a:p>
            <a:pPr fontAlgn="auto">
              <a:spcBef>
                <a:spcPts val="0"/>
              </a:spcBef>
              <a:spcAft>
                <a:spcPts val="0"/>
              </a:spcAft>
              <a:defRPr/>
            </a:pPr>
            <a:r>
              <a:rPr kumimoji="0" lang="en-US" sz="2000">
                <a:solidFill>
                  <a:srgbClr val="0000FF"/>
                </a:solidFill>
                <a:latin typeface="Consolas"/>
                <a:ea typeface="+mn-ea"/>
              </a:rPr>
              <a:t>WHERE</a:t>
            </a:r>
            <a:r>
              <a:rPr kumimoji="0" lang="en-US" sz="2000">
                <a:solidFill>
                  <a:prstClr val="black"/>
                </a:solidFill>
                <a:latin typeface="Consolas"/>
                <a:ea typeface="+mn-ea"/>
              </a:rPr>
              <a:t> </a:t>
            </a:r>
            <a:r>
              <a:rPr kumimoji="0" lang="en-US" sz="2000">
                <a:solidFill>
                  <a:srgbClr val="008080"/>
                </a:solidFill>
                <a:latin typeface="Consolas"/>
                <a:ea typeface="+mn-ea"/>
              </a:rPr>
              <a:t>orderdate</a:t>
            </a:r>
            <a:r>
              <a:rPr kumimoji="0" lang="en-US" sz="2000">
                <a:solidFill>
                  <a:prstClr val="black"/>
                </a:solidFill>
                <a:latin typeface="Consolas"/>
                <a:ea typeface="+mn-ea"/>
              </a:rPr>
              <a:t> </a:t>
            </a:r>
            <a:r>
              <a:rPr kumimoji="0" lang="en-US" sz="2000">
                <a:solidFill>
                  <a:srgbClr val="808080"/>
                </a:solidFill>
                <a:latin typeface="Consolas"/>
                <a:ea typeface="+mn-ea"/>
              </a:rPr>
              <a:t>&lt;</a:t>
            </a:r>
            <a:r>
              <a:rPr kumimoji="0" lang="en-US" sz="2000">
                <a:solidFill>
                  <a:prstClr val="black"/>
                </a:solidFill>
                <a:latin typeface="Consolas"/>
                <a:ea typeface="+mn-ea"/>
              </a:rPr>
              <a:t> </a:t>
            </a:r>
            <a:r>
              <a:rPr kumimoji="0" lang="en-US" sz="2000">
                <a:solidFill>
                  <a:srgbClr val="FF0000"/>
                </a:solidFill>
                <a:latin typeface="Consolas"/>
                <a:ea typeface="+mn-ea"/>
              </a:rPr>
              <a:t>'20080101'</a:t>
            </a:r>
            <a:r>
              <a:rPr kumimoji="0" lang="en-US" sz="2000">
                <a:solidFill>
                  <a:srgbClr val="808080"/>
                </a:solidFill>
                <a:latin typeface="Consolas"/>
                <a:ea typeface="+mn-ea"/>
              </a:rPr>
              <a:t>;</a:t>
            </a:r>
            <a:endParaRPr kumimoji="0" lang="en-US" sz="2000">
              <a:solidFill>
                <a:prstClr val="black"/>
              </a:solidFill>
              <a:latin typeface="Consolas"/>
              <a:ea typeface="+mn-ea"/>
            </a:endParaRPr>
          </a:p>
          <a:p>
            <a:pPr fontAlgn="auto">
              <a:spcBef>
                <a:spcPts val="0"/>
              </a:spcBef>
              <a:spcAft>
                <a:spcPts val="0"/>
              </a:spcAft>
              <a:defRPr/>
            </a:pPr>
            <a:endParaRPr kumimoji="0" lang="en-US" sz="2000">
              <a:solidFill>
                <a:prstClr val="black"/>
              </a:solidFill>
              <a:latin typeface="Consolas"/>
              <a:ea typeface="+mn-ea"/>
            </a:endParaRPr>
          </a:p>
        </p:txBody>
      </p:sp>
    </p:spTree>
    <p:extLst>
      <p:ext uri="{BB962C8B-B14F-4D97-AF65-F5344CB8AC3E}">
        <p14:creationId xmlns:p14="http://schemas.microsoft.com/office/powerpoint/2010/main" val="3779914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12BC589-6786-4A90-95A1-83825B81561B}"/>
              </a:ext>
            </a:extLst>
          </p:cNvPr>
          <p:cNvSpPr>
            <a:spLocks noGrp="1"/>
          </p:cNvSpPr>
          <p:nvPr>
            <p:ph type="body" sz="quarter" idx="12"/>
          </p:nvPr>
        </p:nvSpPr>
        <p:spPr/>
        <p:txBody>
          <a:bodyPr/>
          <a:lstStyle/>
          <a:p>
            <a:r>
              <a:rPr lang="en-US" altLang="zh-TW"/>
              <a:t>UPDATE</a:t>
            </a:r>
            <a:r>
              <a:rPr lang="zh-TW" altLang="en-US"/>
              <a:t> </a:t>
            </a:r>
            <a:r>
              <a:rPr lang="en-US" altLang="zh-TW"/>
              <a:t>DATA</a:t>
            </a:r>
            <a:endParaRPr lang="zh-TW" altLang="en-US"/>
          </a:p>
        </p:txBody>
      </p:sp>
      <p:sp>
        <p:nvSpPr>
          <p:cNvPr id="3" name="內容版面配置區 2">
            <a:extLst>
              <a:ext uri="{FF2B5EF4-FFF2-40B4-BE49-F238E27FC236}">
                <a16:creationId xmlns:a16="http://schemas.microsoft.com/office/drawing/2014/main" id="{EB43BEE4-134A-4884-BE8B-6EE40D325A3C}"/>
              </a:ext>
            </a:extLst>
          </p:cNvPr>
          <p:cNvSpPr>
            <a:spLocks noGrp="1"/>
          </p:cNvSpPr>
          <p:nvPr>
            <p:ph idx="1"/>
          </p:nvPr>
        </p:nvSpPr>
        <p:spPr/>
        <p:txBody>
          <a:bodyPr/>
          <a:lstStyle/>
          <a:p>
            <a:r>
              <a:rPr lang="en-US" altLang="zh-TW">
                <a:latin typeface="+mn-ea"/>
                <a:ea typeface="+mn-ea"/>
              </a:rPr>
              <a:t>Where </a:t>
            </a:r>
            <a:r>
              <a:rPr lang="zh-TW" altLang="en-US">
                <a:latin typeface="+mn-ea"/>
                <a:ea typeface="+mn-ea"/>
              </a:rPr>
              <a:t>就是前面學的</a:t>
            </a:r>
            <a:r>
              <a:rPr lang="en-US" altLang="zh-TW">
                <a:latin typeface="+mn-ea"/>
                <a:ea typeface="+mn-ea"/>
              </a:rPr>
              <a:t>Query</a:t>
            </a:r>
            <a:r>
              <a:rPr lang="zh-TW" altLang="en-US">
                <a:latin typeface="+mn-ea"/>
                <a:ea typeface="+mn-ea"/>
              </a:rPr>
              <a:t>部份</a:t>
            </a:r>
            <a:endParaRPr lang="en-US" altLang="zh-TW">
              <a:latin typeface="+mn-ea"/>
              <a:ea typeface="+mn-ea"/>
            </a:endParaRPr>
          </a:p>
          <a:p>
            <a:endParaRPr lang="zh-TW" altLang="en-US"/>
          </a:p>
        </p:txBody>
      </p:sp>
      <p:sp>
        <p:nvSpPr>
          <p:cNvPr id="6" name="AutoShape 3">
            <a:extLst>
              <a:ext uri="{FF2B5EF4-FFF2-40B4-BE49-F238E27FC236}">
                <a16:creationId xmlns:a16="http://schemas.microsoft.com/office/drawing/2014/main" id="{51C90DAE-FF3D-4E0F-8E1D-8F3C0181EDDF}"/>
              </a:ext>
            </a:extLst>
          </p:cNvPr>
          <p:cNvSpPr>
            <a:spLocks noChangeArrowheads="1"/>
          </p:cNvSpPr>
          <p:nvPr/>
        </p:nvSpPr>
        <p:spPr bwMode="auto">
          <a:xfrm>
            <a:off x="1027113" y="2335213"/>
            <a:ext cx="9505950" cy="393223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000">
                <a:solidFill>
                  <a:srgbClr val="FF00FF"/>
                </a:solidFill>
                <a:latin typeface="Lucida Sans Typewriter" pitchFamily="49" charset="0"/>
                <a:ea typeface="+mn-ea"/>
              </a:rPr>
              <a:t>UPDATE</a:t>
            </a:r>
            <a:r>
              <a:rPr kumimoji="0" lang="en-US" sz="2000">
                <a:solidFill>
                  <a:prstClr val="black"/>
                </a:solidFill>
                <a:latin typeface="Lucida Sans Typewriter" pitchFamily="49" charset="0"/>
                <a:ea typeface="+mn-ea"/>
              </a:rPr>
              <a:t> </a:t>
            </a:r>
            <a:r>
              <a:rPr kumimoji="0" lang="en-US" sz="2400">
                <a:solidFill>
                  <a:srgbClr val="008080"/>
                </a:solidFill>
                <a:latin typeface="Lucida Sans Typewriter" pitchFamily="49" charset="0"/>
                <a:ea typeface="+mn-ea"/>
              </a:rPr>
              <a:t>Production</a:t>
            </a:r>
            <a:r>
              <a:rPr kumimoji="0" lang="en-US" sz="2400">
                <a:solidFill>
                  <a:srgbClr val="808080"/>
                </a:solidFill>
                <a:latin typeface="Lucida Sans Typewriter" pitchFamily="49" charset="0"/>
                <a:ea typeface="+mn-ea"/>
              </a:rPr>
              <a:t>.</a:t>
            </a:r>
            <a:r>
              <a:rPr kumimoji="0" lang="en-US" sz="2400">
                <a:solidFill>
                  <a:srgbClr val="008080"/>
                </a:solidFill>
                <a:latin typeface="Lucida Sans Typewriter" pitchFamily="49" charset="0"/>
                <a:ea typeface="+mn-ea"/>
              </a:rPr>
              <a:t>Products</a:t>
            </a:r>
            <a:endParaRPr kumimoji="0" lang="en-US" sz="2000">
              <a:solidFill>
                <a:prstClr val="black"/>
              </a:solidFill>
              <a:latin typeface="Lucida Sans Typewriter" pitchFamily="49" charset="0"/>
              <a:ea typeface="+mn-ea"/>
            </a:endParaRPr>
          </a:p>
          <a:p>
            <a:pPr fontAlgn="auto">
              <a:spcBef>
                <a:spcPts val="0"/>
              </a:spcBef>
              <a:spcAft>
                <a:spcPts val="0"/>
              </a:spcAft>
              <a:defRPr/>
            </a:pPr>
            <a:r>
              <a:rPr kumimoji="0" lang="en-US" sz="2000">
                <a:solidFill>
                  <a:prstClr val="black"/>
                </a:solidFill>
                <a:latin typeface="Lucida Sans Typewriter" pitchFamily="49" charset="0"/>
                <a:ea typeface="+mn-ea"/>
              </a:rPr>
              <a:t>   </a:t>
            </a:r>
            <a:r>
              <a:rPr kumimoji="0" lang="en-US" sz="2000">
                <a:solidFill>
                  <a:srgbClr val="0000FF"/>
                </a:solidFill>
                <a:latin typeface="Lucida Sans Typewriter" pitchFamily="49" charset="0"/>
                <a:ea typeface="+mn-ea"/>
              </a:rPr>
              <a:t>SET</a:t>
            </a:r>
            <a:r>
              <a:rPr kumimoji="0" lang="en-US" sz="2000">
                <a:solidFill>
                  <a:prstClr val="black"/>
                </a:solidFill>
                <a:latin typeface="Lucida Sans Typewriter" pitchFamily="49" charset="0"/>
                <a:ea typeface="+mn-ea"/>
              </a:rPr>
              <a:t> </a:t>
            </a:r>
            <a:r>
              <a:rPr kumimoji="0" lang="en-US" sz="2000">
                <a:solidFill>
                  <a:srgbClr val="008080"/>
                </a:solidFill>
                <a:latin typeface="Lucida Sans Typewriter" pitchFamily="49" charset="0"/>
                <a:ea typeface="+mn-ea"/>
              </a:rPr>
              <a:t>unitprice</a:t>
            </a:r>
            <a:r>
              <a:rPr kumimoji="0" lang="en-US" sz="2000">
                <a:solidFill>
                  <a:prstClr val="black"/>
                </a:solidFill>
                <a:latin typeface="Lucida Sans Typewriter" pitchFamily="49" charset="0"/>
                <a:ea typeface="+mn-ea"/>
              </a:rPr>
              <a:t> </a:t>
            </a:r>
            <a:r>
              <a:rPr kumimoji="0" lang="en-US" sz="2000">
                <a:solidFill>
                  <a:srgbClr val="808080"/>
                </a:solidFill>
                <a:latin typeface="Lucida Sans Typewriter" pitchFamily="49" charset="0"/>
                <a:ea typeface="+mn-ea"/>
              </a:rPr>
              <a:t>=</a:t>
            </a:r>
            <a:r>
              <a:rPr kumimoji="0" lang="en-US" sz="2000">
                <a:solidFill>
                  <a:srgbClr val="0000FF"/>
                </a:solidFill>
                <a:latin typeface="Lucida Sans Typewriter" pitchFamily="49" charset="0"/>
                <a:ea typeface="+mn-ea"/>
              </a:rPr>
              <a:t> </a:t>
            </a:r>
            <a:r>
              <a:rPr kumimoji="0" lang="en-US" sz="2000">
                <a:solidFill>
                  <a:srgbClr val="808080"/>
                </a:solidFill>
                <a:latin typeface="Lucida Sans Typewriter" pitchFamily="49" charset="0"/>
                <a:ea typeface="+mn-ea"/>
              </a:rPr>
              <a:t>(</a:t>
            </a:r>
            <a:r>
              <a:rPr kumimoji="0" lang="en-US" sz="2000">
                <a:solidFill>
                  <a:srgbClr val="008080"/>
                </a:solidFill>
                <a:latin typeface="Lucida Sans Typewriter" pitchFamily="49" charset="0"/>
                <a:ea typeface="+mn-ea"/>
              </a:rPr>
              <a:t>unitprice</a:t>
            </a:r>
            <a:r>
              <a:rPr kumimoji="0" lang="en-US" sz="2000">
                <a:solidFill>
                  <a:prstClr val="black"/>
                </a:solidFill>
                <a:latin typeface="Lucida Sans Typewriter" pitchFamily="49" charset="0"/>
                <a:ea typeface="+mn-ea"/>
              </a:rPr>
              <a:t> </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 1.04</a:t>
            </a:r>
            <a:r>
              <a:rPr kumimoji="0" lang="en-US" sz="2000">
                <a:solidFill>
                  <a:srgbClr val="808080"/>
                </a:solidFill>
                <a:latin typeface="Lucida Sans Typewriter" pitchFamily="49" charset="0"/>
                <a:ea typeface="+mn-ea"/>
              </a:rPr>
              <a:t>)</a:t>
            </a:r>
            <a:endParaRPr kumimoji="0" lang="en-US" sz="2000">
              <a:solidFill>
                <a:prstClr val="black"/>
              </a:solidFill>
              <a:latin typeface="Lucida Sans Typewriter" pitchFamily="49" charset="0"/>
              <a:ea typeface="+mn-ea"/>
            </a:endParaRPr>
          </a:p>
          <a:p>
            <a:pPr fontAlgn="auto">
              <a:spcBef>
                <a:spcPts val="0"/>
              </a:spcBef>
              <a:spcAft>
                <a:spcPts val="0"/>
              </a:spcAft>
              <a:defRPr/>
            </a:pPr>
            <a:r>
              <a:rPr kumimoji="0" lang="en-US" sz="2000">
                <a:solidFill>
                  <a:srgbClr val="0000FF"/>
                </a:solidFill>
                <a:latin typeface="Lucida Sans Typewriter" pitchFamily="49" charset="0"/>
                <a:ea typeface="+mn-ea"/>
              </a:rPr>
              <a:t>WHERE</a:t>
            </a:r>
            <a:r>
              <a:rPr kumimoji="0" lang="en-US" sz="2000">
                <a:solidFill>
                  <a:prstClr val="black"/>
                </a:solidFill>
                <a:latin typeface="Lucida Sans Typewriter" pitchFamily="49" charset="0"/>
                <a:ea typeface="+mn-ea"/>
              </a:rPr>
              <a:t> </a:t>
            </a:r>
            <a:r>
              <a:rPr kumimoji="0" lang="en-US" sz="2000">
                <a:solidFill>
                  <a:srgbClr val="008080"/>
                </a:solidFill>
                <a:latin typeface="Lucida Sans Typewriter" pitchFamily="49" charset="0"/>
                <a:ea typeface="+mn-ea"/>
              </a:rPr>
              <a:t>categoryid</a:t>
            </a:r>
            <a:r>
              <a:rPr kumimoji="0" lang="en-US" sz="2000">
                <a:solidFill>
                  <a:prstClr val="black"/>
                </a:solidFill>
                <a:latin typeface="Lucida Sans Typewriter" pitchFamily="49" charset="0"/>
                <a:ea typeface="+mn-ea"/>
              </a:rPr>
              <a:t> </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  1 </a:t>
            </a:r>
          </a:p>
          <a:p>
            <a:pPr fontAlgn="auto">
              <a:spcBef>
                <a:spcPts val="0"/>
              </a:spcBef>
              <a:spcAft>
                <a:spcPts val="0"/>
              </a:spcAft>
              <a:defRPr/>
            </a:pPr>
            <a:r>
              <a:rPr kumimoji="0" lang="en-US" sz="2000">
                <a:solidFill>
                  <a:srgbClr val="808080"/>
                </a:solidFill>
                <a:latin typeface="Lucida Sans Typewriter" pitchFamily="49" charset="0"/>
                <a:ea typeface="+mn-ea"/>
              </a:rPr>
              <a:t>AND</a:t>
            </a:r>
            <a:r>
              <a:rPr kumimoji="0" lang="en-US" sz="2000">
                <a:solidFill>
                  <a:prstClr val="black"/>
                </a:solidFill>
                <a:latin typeface="Lucida Sans Typewriter" pitchFamily="49" charset="0"/>
                <a:ea typeface="+mn-ea"/>
              </a:rPr>
              <a:t> </a:t>
            </a:r>
            <a:r>
              <a:rPr kumimoji="0" lang="en-US" sz="2000">
                <a:solidFill>
                  <a:srgbClr val="008080"/>
                </a:solidFill>
                <a:latin typeface="Lucida Sans Typewriter" pitchFamily="49" charset="0"/>
                <a:ea typeface="+mn-ea"/>
              </a:rPr>
              <a:t>discontinued</a:t>
            </a:r>
            <a:r>
              <a:rPr kumimoji="0" lang="en-US" sz="2000">
                <a:solidFill>
                  <a:prstClr val="black"/>
                </a:solidFill>
                <a:latin typeface="Lucida Sans Typewriter" pitchFamily="49" charset="0"/>
                <a:ea typeface="+mn-ea"/>
              </a:rPr>
              <a:t> </a:t>
            </a:r>
            <a:r>
              <a:rPr kumimoji="0" lang="en-US" sz="2000">
                <a:solidFill>
                  <a:srgbClr val="808080"/>
                </a:solidFill>
                <a:latin typeface="Lucida Sans Typewriter" pitchFamily="49" charset="0"/>
                <a:ea typeface="+mn-ea"/>
              </a:rPr>
              <a:t>=</a:t>
            </a:r>
            <a:r>
              <a:rPr kumimoji="0" lang="en-US" sz="2000">
                <a:solidFill>
                  <a:prstClr val="black"/>
                </a:solidFill>
                <a:latin typeface="Lucida Sans Typewriter" pitchFamily="49" charset="0"/>
                <a:ea typeface="+mn-ea"/>
              </a:rPr>
              <a:t> 0</a:t>
            </a:r>
            <a:r>
              <a:rPr kumimoji="0" lang="en-US" sz="2000">
                <a:solidFill>
                  <a:srgbClr val="808080"/>
                </a:solidFill>
                <a:latin typeface="Lucida Sans Typewriter" pitchFamily="49" charset="0"/>
                <a:ea typeface="+mn-ea"/>
              </a:rPr>
              <a:t>;</a:t>
            </a:r>
          </a:p>
          <a:p>
            <a:pPr fontAlgn="auto">
              <a:spcBef>
                <a:spcPts val="0"/>
              </a:spcBef>
              <a:spcAft>
                <a:spcPts val="0"/>
              </a:spcAft>
              <a:defRPr/>
            </a:pPr>
            <a:endParaRPr kumimoji="0" lang="en-US" sz="2000">
              <a:solidFill>
                <a:srgbClr val="808080"/>
              </a:solidFill>
              <a:latin typeface="Lucida Sans Typewriter" pitchFamily="49" charset="0"/>
              <a:ea typeface="+mn-ea"/>
            </a:endParaRPr>
          </a:p>
          <a:p>
            <a:pPr fontAlgn="auto">
              <a:spcBef>
                <a:spcPts val="0"/>
              </a:spcBef>
              <a:spcAft>
                <a:spcPts val="0"/>
              </a:spcAft>
              <a:defRPr/>
            </a:pPr>
            <a:r>
              <a:rPr kumimoji="0" lang="en-US" sz="2000">
                <a:solidFill>
                  <a:srgbClr val="808080"/>
                </a:solidFill>
                <a:latin typeface="Lucida Sans Typewriter" pitchFamily="49" charset="0"/>
                <a:ea typeface="+mn-ea"/>
              </a:rPr>
              <a:t>--Update Join 2 Table</a:t>
            </a:r>
          </a:p>
          <a:p>
            <a:pPr fontAlgn="auto">
              <a:spcBef>
                <a:spcPts val="0"/>
              </a:spcBef>
              <a:spcAft>
                <a:spcPts val="0"/>
              </a:spcAft>
              <a:defRPr/>
            </a:pPr>
            <a:r>
              <a:rPr kumimoji="0" lang="en-US" sz="2000">
                <a:solidFill>
                  <a:srgbClr val="FF00FF"/>
                </a:solidFill>
                <a:latin typeface="Lucida Sans Typewriter" pitchFamily="49" charset="0"/>
                <a:ea typeface="+mn-ea"/>
              </a:rPr>
              <a:t>UPDATE</a:t>
            </a:r>
            <a:r>
              <a:rPr kumimoji="0" lang="en-US" sz="2000">
                <a:solidFill>
                  <a:srgbClr val="808080"/>
                </a:solidFill>
                <a:latin typeface="Lucida Sans Typewriter" pitchFamily="49" charset="0"/>
                <a:ea typeface="+mn-ea"/>
              </a:rPr>
              <a:t> </a:t>
            </a:r>
            <a:r>
              <a:rPr kumimoji="0" lang="en-US" sz="2400">
                <a:solidFill>
                  <a:srgbClr val="008080"/>
                </a:solidFill>
                <a:latin typeface="Lucida Sans Typewriter" pitchFamily="49" charset="0"/>
                <a:ea typeface="+mn-ea"/>
              </a:rPr>
              <a:t>T1</a:t>
            </a:r>
          </a:p>
          <a:p>
            <a:pPr fontAlgn="auto">
              <a:spcBef>
                <a:spcPts val="0"/>
              </a:spcBef>
              <a:spcAft>
                <a:spcPts val="0"/>
              </a:spcAft>
              <a:defRPr/>
            </a:pPr>
            <a:r>
              <a:rPr kumimoji="0" lang="en-US" sz="2000">
                <a:solidFill>
                  <a:srgbClr val="0000FF"/>
                </a:solidFill>
                <a:latin typeface="Lucida Sans Typewriter" pitchFamily="49" charset="0"/>
                <a:ea typeface="+mn-ea"/>
              </a:rPr>
              <a:t>SET</a:t>
            </a:r>
            <a:r>
              <a:rPr kumimoji="0" lang="en-US" sz="2000">
                <a:solidFill>
                  <a:srgbClr val="808080"/>
                </a:solidFill>
                <a:latin typeface="Lucida Sans Typewriter" pitchFamily="49" charset="0"/>
                <a:ea typeface="+mn-ea"/>
              </a:rPr>
              <a:t> </a:t>
            </a:r>
            <a:r>
              <a:rPr kumimoji="0" lang="en-US" sz="2400">
                <a:solidFill>
                  <a:srgbClr val="008080"/>
                </a:solidFill>
                <a:latin typeface="Lucida Sans Typewriter" pitchFamily="49" charset="0"/>
                <a:ea typeface="+mn-ea"/>
              </a:rPr>
              <a:t>T1.NAME</a:t>
            </a:r>
            <a:r>
              <a:rPr kumimoji="0" lang="en-US" sz="2000">
                <a:solidFill>
                  <a:srgbClr val="808080"/>
                </a:solidFill>
                <a:latin typeface="Lucida Sans Typewriter" pitchFamily="49" charset="0"/>
                <a:ea typeface="+mn-ea"/>
              </a:rPr>
              <a:t> = </a:t>
            </a:r>
            <a:r>
              <a:rPr kumimoji="0" lang="en-US" sz="2400">
                <a:solidFill>
                  <a:srgbClr val="008080"/>
                </a:solidFill>
                <a:latin typeface="Lucida Sans Typewriter" pitchFamily="49" charset="0"/>
                <a:ea typeface="+mn-ea"/>
              </a:rPr>
              <a:t>T2.NAME</a:t>
            </a:r>
          </a:p>
          <a:p>
            <a:pPr fontAlgn="auto">
              <a:spcBef>
                <a:spcPts val="0"/>
              </a:spcBef>
              <a:spcAft>
                <a:spcPts val="0"/>
              </a:spcAft>
              <a:defRPr/>
            </a:pPr>
            <a:r>
              <a:rPr kumimoji="0" lang="en-US" sz="2000">
                <a:solidFill>
                  <a:srgbClr val="0000FF"/>
                </a:solidFill>
                <a:latin typeface="Lucida Sans Typewriter" pitchFamily="49" charset="0"/>
                <a:ea typeface="+mn-ea"/>
              </a:rPr>
              <a:t>FROM</a:t>
            </a:r>
            <a:r>
              <a:rPr kumimoji="0" lang="en-US" sz="2000">
                <a:solidFill>
                  <a:srgbClr val="808080"/>
                </a:solidFill>
                <a:latin typeface="Lucida Sans Typewriter" pitchFamily="49" charset="0"/>
                <a:ea typeface="+mn-ea"/>
              </a:rPr>
              <a:t> </a:t>
            </a:r>
            <a:r>
              <a:rPr kumimoji="0" lang="en-US" sz="2400">
                <a:solidFill>
                  <a:srgbClr val="008080"/>
                </a:solidFill>
                <a:latin typeface="Lucida Sans Typewriter" pitchFamily="49" charset="0"/>
                <a:ea typeface="+mn-ea"/>
              </a:rPr>
              <a:t>TAB1 T1 </a:t>
            </a:r>
            <a:r>
              <a:rPr kumimoji="0" lang="en-US" sz="2000">
                <a:solidFill>
                  <a:srgbClr val="0000FF"/>
                </a:solidFill>
                <a:latin typeface="Lucida Sans Typewriter" pitchFamily="49" charset="0"/>
                <a:ea typeface="+mn-ea"/>
              </a:rPr>
              <a:t>INNER</a:t>
            </a:r>
            <a:r>
              <a:rPr kumimoji="0" lang="en-US" sz="2000">
                <a:solidFill>
                  <a:srgbClr val="808080"/>
                </a:solidFill>
                <a:latin typeface="Lucida Sans Typewriter" pitchFamily="49" charset="0"/>
                <a:ea typeface="+mn-ea"/>
              </a:rPr>
              <a:t> </a:t>
            </a:r>
            <a:r>
              <a:rPr kumimoji="0" lang="en-US" sz="2000">
                <a:solidFill>
                  <a:srgbClr val="0000FF"/>
                </a:solidFill>
                <a:latin typeface="Lucida Sans Typewriter" pitchFamily="49" charset="0"/>
                <a:ea typeface="+mn-ea"/>
              </a:rPr>
              <a:t>JOIN</a:t>
            </a:r>
            <a:r>
              <a:rPr kumimoji="0" lang="en-US" sz="2000">
                <a:solidFill>
                  <a:srgbClr val="808080"/>
                </a:solidFill>
                <a:latin typeface="Lucida Sans Typewriter" pitchFamily="49" charset="0"/>
                <a:ea typeface="+mn-ea"/>
              </a:rPr>
              <a:t> </a:t>
            </a:r>
            <a:r>
              <a:rPr kumimoji="0" lang="en-US" sz="2400">
                <a:solidFill>
                  <a:srgbClr val="008080"/>
                </a:solidFill>
                <a:latin typeface="Lucida Sans Typewriter" pitchFamily="49" charset="0"/>
                <a:ea typeface="+mn-ea"/>
              </a:rPr>
              <a:t>TAB2 T2 </a:t>
            </a:r>
          </a:p>
          <a:p>
            <a:pPr fontAlgn="auto">
              <a:spcBef>
                <a:spcPts val="0"/>
              </a:spcBef>
              <a:spcAft>
                <a:spcPts val="0"/>
              </a:spcAft>
              <a:defRPr/>
            </a:pPr>
            <a:r>
              <a:rPr kumimoji="0" lang="en-US" sz="2000">
                <a:solidFill>
                  <a:srgbClr val="808080"/>
                </a:solidFill>
                <a:latin typeface="Lucida Sans Typewriter" pitchFamily="49" charset="0"/>
                <a:ea typeface="+mn-ea"/>
              </a:rPr>
              <a:t>	ON </a:t>
            </a:r>
            <a:r>
              <a:rPr kumimoji="0" lang="en-US" sz="2400">
                <a:solidFill>
                  <a:srgbClr val="008080"/>
                </a:solidFill>
                <a:latin typeface="Lucida Sans Typewriter" pitchFamily="49" charset="0"/>
                <a:ea typeface="+mn-ea"/>
              </a:rPr>
              <a:t>T1.ID = T2.ID </a:t>
            </a:r>
          </a:p>
          <a:p>
            <a:pPr fontAlgn="auto">
              <a:spcBef>
                <a:spcPts val="0"/>
              </a:spcBef>
              <a:spcAft>
                <a:spcPts val="0"/>
              </a:spcAft>
              <a:defRPr/>
            </a:pPr>
            <a:endParaRPr kumimoji="0" lang="en-US" sz="2000">
              <a:solidFill>
                <a:srgbClr val="808080"/>
              </a:solidFill>
              <a:latin typeface="Lucida Sans Typewriter" pitchFamily="49" charset="0"/>
              <a:ea typeface="+mn-ea"/>
            </a:endParaRPr>
          </a:p>
        </p:txBody>
      </p:sp>
    </p:spTree>
    <p:extLst>
      <p:ext uri="{BB962C8B-B14F-4D97-AF65-F5344CB8AC3E}">
        <p14:creationId xmlns:p14="http://schemas.microsoft.com/office/powerpoint/2010/main" val="224488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389F9EC-54C9-4FAB-B9EE-E388F029AE0D}"/>
              </a:ext>
            </a:extLst>
          </p:cNvPr>
          <p:cNvSpPr>
            <a:spLocks noGrp="1"/>
          </p:cNvSpPr>
          <p:nvPr>
            <p:ph type="body" sz="quarter" idx="12"/>
          </p:nvPr>
        </p:nvSpPr>
        <p:spPr/>
        <p:txBody>
          <a:bodyPr/>
          <a:lstStyle/>
          <a:p>
            <a:r>
              <a:rPr lang="en-US" altLang="zh-TW"/>
              <a:t>DELETE DATA</a:t>
            </a:r>
            <a:endParaRPr lang="zh-TW" altLang="en-US"/>
          </a:p>
        </p:txBody>
      </p:sp>
      <p:sp>
        <p:nvSpPr>
          <p:cNvPr id="3" name="內容版面配置區 2">
            <a:extLst>
              <a:ext uri="{FF2B5EF4-FFF2-40B4-BE49-F238E27FC236}">
                <a16:creationId xmlns:a16="http://schemas.microsoft.com/office/drawing/2014/main" id="{EAE283C2-3636-4DE6-BDAF-3E84265653B5}"/>
              </a:ext>
            </a:extLst>
          </p:cNvPr>
          <p:cNvSpPr>
            <a:spLocks noGrp="1"/>
          </p:cNvSpPr>
          <p:nvPr>
            <p:ph idx="1"/>
          </p:nvPr>
        </p:nvSpPr>
        <p:spPr/>
        <p:txBody>
          <a:bodyPr/>
          <a:lstStyle/>
          <a:p>
            <a:endParaRPr lang="zh-TW" altLang="en-US"/>
          </a:p>
        </p:txBody>
      </p:sp>
      <p:sp>
        <p:nvSpPr>
          <p:cNvPr id="4" name="AutoShape 3">
            <a:extLst>
              <a:ext uri="{FF2B5EF4-FFF2-40B4-BE49-F238E27FC236}">
                <a16:creationId xmlns:a16="http://schemas.microsoft.com/office/drawing/2014/main" id="{277F12A6-FE78-4E0A-B9E4-368122C1EC58}"/>
              </a:ext>
            </a:extLst>
          </p:cNvPr>
          <p:cNvSpPr>
            <a:spLocks noChangeArrowheads="1"/>
          </p:cNvSpPr>
          <p:nvPr/>
        </p:nvSpPr>
        <p:spPr bwMode="auto">
          <a:xfrm>
            <a:off x="838200" y="1825625"/>
            <a:ext cx="6256338" cy="8636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400">
                <a:solidFill>
                  <a:srgbClr val="0000FF"/>
                </a:solidFill>
                <a:latin typeface="Lucida Sans Typewriter" pitchFamily="49" charset="0"/>
                <a:ea typeface="+mn-ea"/>
              </a:rPr>
              <a:t>DELETE</a:t>
            </a:r>
            <a:r>
              <a:rPr kumimoji="0" lang="en-US" sz="2400">
                <a:solidFill>
                  <a:prstClr val="black"/>
                </a:solidFill>
                <a:latin typeface="Lucida Sans Typewriter" pitchFamily="49" charset="0"/>
                <a:ea typeface="+mn-ea"/>
              </a:rPr>
              <a:t> </a:t>
            </a:r>
            <a:r>
              <a:rPr kumimoji="0" lang="en-US" sz="2400">
                <a:solidFill>
                  <a:srgbClr val="0000FF"/>
                </a:solidFill>
                <a:latin typeface="Lucida Sans Typewriter" pitchFamily="49" charset="0"/>
                <a:ea typeface="+mn-ea"/>
              </a:rPr>
              <a:t>FROM</a:t>
            </a:r>
            <a:r>
              <a:rPr kumimoji="0" lang="en-US" sz="2400">
                <a:solidFill>
                  <a:prstClr val="black"/>
                </a:solidFill>
                <a:latin typeface="Lucida Sans Typewriter" pitchFamily="49" charset="0"/>
                <a:ea typeface="+mn-ea"/>
              </a:rPr>
              <a:t> </a:t>
            </a:r>
            <a:r>
              <a:rPr kumimoji="0" lang="en-US" sz="2400">
                <a:solidFill>
                  <a:srgbClr val="008080"/>
                </a:solidFill>
                <a:latin typeface="Lucida Sans Typewriter" pitchFamily="49" charset="0"/>
                <a:ea typeface="+mn-ea"/>
              </a:rPr>
              <a:t>Sales</a:t>
            </a:r>
            <a:r>
              <a:rPr kumimoji="0" lang="en-US" sz="2400">
                <a:solidFill>
                  <a:srgbClr val="808080"/>
                </a:solidFill>
                <a:latin typeface="Lucida Sans Typewriter" pitchFamily="49" charset="0"/>
                <a:ea typeface="+mn-ea"/>
              </a:rPr>
              <a:t>.</a:t>
            </a:r>
            <a:r>
              <a:rPr kumimoji="0" lang="en-US" sz="2400">
                <a:solidFill>
                  <a:srgbClr val="008080"/>
                </a:solidFill>
                <a:latin typeface="Lucida Sans Typewriter" pitchFamily="49" charset="0"/>
                <a:ea typeface="+mn-ea"/>
              </a:rPr>
              <a:t>OrderDetails</a:t>
            </a:r>
            <a:endParaRPr kumimoji="0" lang="en-US" sz="2400">
              <a:solidFill>
                <a:prstClr val="black"/>
              </a:solidFill>
              <a:latin typeface="Lucida Sans Typewriter" pitchFamily="49" charset="0"/>
              <a:ea typeface="+mn-ea"/>
            </a:endParaRPr>
          </a:p>
          <a:p>
            <a:pPr fontAlgn="auto">
              <a:spcBef>
                <a:spcPts val="0"/>
              </a:spcBef>
              <a:spcAft>
                <a:spcPts val="0"/>
              </a:spcAft>
              <a:defRPr/>
            </a:pPr>
            <a:r>
              <a:rPr kumimoji="0" lang="en-US" sz="2400">
                <a:solidFill>
                  <a:srgbClr val="0000FF"/>
                </a:solidFill>
                <a:latin typeface="Lucida Sans Typewriter" pitchFamily="49" charset="0"/>
                <a:ea typeface="+mn-ea"/>
              </a:rPr>
              <a:t>WHERE</a:t>
            </a:r>
            <a:r>
              <a:rPr kumimoji="0" lang="en-US" sz="2400">
                <a:solidFill>
                  <a:prstClr val="black"/>
                </a:solidFill>
                <a:latin typeface="Lucida Sans Typewriter" pitchFamily="49" charset="0"/>
                <a:ea typeface="+mn-ea"/>
              </a:rPr>
              <a:t> </a:t>
            </a:r>
            <a:r>
              <a:rPr kumimoji="0" lang="en-US" sz="2400">
                <a:solidFill>
                  <a:srgbClr val="008080"/>
                </a:solidFill>
                <a:latin typeface="Lucida Sans Typewriter" pitchFamily="49" charset="0"/>
                <a:ea typeface="+mn-ea"/>
              </a:rPr>
              <a:t>orderid</a:t>
            </a:r>
            <a:r>
              <a:rPr kumimoji="0" lang="en-US" sz="2400">
                <a:solidFill>
                  <a:prstClr val="black"/>
                </a:solidFill>
                <a:latin typeface="Lucida Sans Typewriter" pitchFamily="49" charset="0"/>
                <a:ea typeface="+mn-ea"/>
              </a:rPr>
              <a:t> </a:t>
            </a:r>
            <a:r>
              <a:rPr kumimoji="0" lang="en-US" sz="2400">
                <a:solidFill>
                  <a:srgbClr val="808080"/>
                </a:solidFill>
                <a:latin typeface="Lucida Sans Typewriter" pitchFamily="49" charset="0"/>
                <a:ea typeface="+mn-ea"/>
              </a:rPr>
              <a:t>=</a:t>
            </a:r>
            <a:r>
              <a:rPr kumimoji="0" lang="en-US" sz="2400">
                <a:solidFill>
                  <a:prstClr val="black"/>
                </a:solidFill>
                <a:latin typeface="Lucida Sans Typewriter" pitchFamily="49" charset="0"/>
                <a:ea typeface="+mn-ea"/>
              </a:rPr>
              <a:t> 10248</a:t>
            </a:r>
            <a:r>
              <a:rPr kumimoji="0" lang="en-US" sz="2400">
                <a:solidFill>
                  <a:srgbClr val="808080"/>
                </a:solidFill>
                <a:latin typeface="Lucida Sans Typewriter" pitchFamily="49" charset="0"/>
                <a:ea typeface="+mn-ea"/>
              </a:rPr>
              <a:t>;</a:t>
            </a:r>
          </a:p>
        </p:txBody>
      </p:sp>
    </p:spTree>
    <p:extLst>
      <p:ext uri="{BB962C8B-B14F-4D97-AF65-F5344CB8AC3E}">
        <p14:creationId xmlns:p14="http://schemas.microsoft.com/office/powerpoint/2010/main" val="1853756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36386FC-4A8B-4475-84A3-B698211AF313}"/>
              </a:ext>
            </a:extLst>
          </p:cNvPr>
          <p:cNvSpPr>
            <a:spLocks noGrp="1"/>
          </p:cNvSpPr>
          <p:nvPr>
            <p:ph type="body" sz="quarter" idx="12"/>
          </p:nvPr>
        </p:nvSpPr>
        <p:spPr/>
        <p:txBody>
          <a:bodyPr/>
          <a:lstStyle/>
          <a:p>
            <a:r>
              <a:rPr lang="en-US" altLang="zh-TW">
                <a:latin typeface="+mj-ea"/>
                <a:ea typeface="+mj-ea"/>
              </a:rPr>
              <a:t>TRUNCATE TABLE</a:t>
            </a:r>
            <a:endParaRPr lang="zh-TW" altLang="en-US"/>
          </a:p>
        </p:txBody>
      </p:sp>
      <p:sp>
        <p:nvSpPr>
          <p:cNvPr id="3" name="內容版面配置區 2">
            <a:extLst>
              <a:ext uri="{FF2B5EF4-FFF2-40B4-BE49-F238E27FC236}">
                <a16:creationId xmlns:a16="http://schemas.microsoft.com/office/drawing/2014/main" id="{D268FEEB-51C4-45DF-97B5-A880F1E6D401}"/>
              </a:ext>
            </a:extLst>
          </p:cNvPr>
          <p:cNvSpPr>
            <a:spLocks noGrp="1"/>
          </p:cNvSpPr>
          <p:nvPr>
            <p:ph idx="1"/>
          </p:nvPr>
        </p:nvSpPr>
        <p:spPr/>
        <p:txBody>
          <a:bodyPr/>
          <a:lstStyle/>
          <a:p>
            <a:r>
              <a:rPr lang="zh-TW" altLang="en-US"/>
              <a:t>一次性刪除全部資料</a:t>
            </a:r>
            <a:endParaRPr lang="en-US" altLang="zh-TW"/>
          </a:p>
          <a:p>
            <a:endParaRPr lang="zh-TW" altLang="en-US"/>
          </a:p>
        </p:txBody>
      </p:sp>
      <p:sp>
        <p:nvSpPr>
          <p:cNvPr id="4" name="AutoShape 3">
            <a:extLst>
              <a:ext uri="{FF2B5EF4-FFF2-40B4-BE49-F238E27FC236}">
                <a16:creationId xmlns:a16="http://schemas.microsoft.com/office/drawing/2014/main" id="{D63F4EFD-81FB-4A30-AD20-893F258955C5}"/>
              </a:ext>
            </a:extLst>
          </p:cNvPr>
          <p:cNvSpPr>
            <a:spLocks noChangeArrowheads="1"/>
          </p:cNvSpPr>
          <p:nvPr/>
        </p:nvSpPr>
        <p:spPr bwMode="auto">
          <a:xfrm>
            <a:off x="1199456" y="2420888"/>
            <a:ext cx="6256338" cy="47942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r>
              <a:rPr kumimoji="0" lang="en-US" sz="2400">
                <a:solidFill>
                  <a:srgbClr val="0000FF"/>
                </a:solidFill>
                <a:latin typeface="Lucida Sans Typewriter" pitchFamily="49" charset="0"/>
                <a:ea typeface="+mn-ea"/>
              </a:rPr>
              <a:t>TRUNCATE</a:t>
            </a:r>
            <a:r>
              <a:rPr kumimoji="0" lang="en-US" sz="2400">
                <a:solidFill>
                  <a:prstClr val="black"/>
                </a:solidFill>
                <a:latin typeface="Lucida Sans Typewriter" pitchFamily="49" charset="0"/>
                <a:ea typeface="+mn-ea"/>
              </a:rPr>
              <a:t> </a:t>
            </a:r>
            <a:r>
              <a:rPr kumimoji="0" lang="en-US" sz="2400">
                <a:solidFill>
                  <a:srgbClr val="0000FF"/>
                </a:solidFill>
                <a:latin typeface="Lucida Sans Typewriter" pitchFamily="49" charset="0"/>
                <a:ea typeface="+mn-ea"/>
              </a:rPr>
              <a:t>TABLE</a:t>
            </a:r>
            <a:r>
              <a:rPr kumimoji="0" lang="en-US" sz="2400">
                <a:solidFill>
                  <a:prstClr val="black"/>
                </a:solidFill>
                <a:latin typeface="Lucida Sans Typewriter" pitchFamily="49" charset="0"/>
                <a:ea typeface="+mn-ea"/>
              </a:rPr>
              <a:t> </a:t>
            </a:r>
            <a:r>
              <a:rPr kumimoji="0" lang="en-US" sz="2400" err="1">
                <a:solidFill>
                  <a:srgbClr val="008080"/>
                </a:solidFill>
                <a:latin typeface="Lucida Sans Typewriter" pitchFamily="49" charset="0"/>
                <a:ea typeface="+mn-ea"/>
              </a:rPr>
              <a:t>dbo</a:t>
            </a:r>
            <a:r>
              <a:rPr kumimoji="0" lang="en-US" sz="2400" err="1">
                <a:solidFill>
                  <a:srgbClr val="808080"/>
                </a:solidFill>
                <a:latin typeface="Lucida Sans Typewriter" pitchFamily="49" charset="0"/>
                <a:ea typeface="+mn-ea"/>
              </a:rPr>
              <a:t>.</a:t>
            </a:r>
            <a:r>
              <a:rPr kumimoji="0" lang="en-US" sz="2400" err="1">
                <a:solidFill>
                  <a:srgbClr val="008080"/>
                </a:solidFill>
                <a:latin typeface="Lucida Sans Typewriter" pitchFamily="49" charset="0"/>
                <a:ea typeface="+mn-ea"/>
              </a:rPr>
              <a:t>MyTable</a:t>
            </a:r>
            <a:r>
              <a:rPr kumimoji="0" lang="en-US" sz="2400">
                <a:solidFill>
                  <a:srgbClr val="808080"/>
                </a:solidFill>
                <a:latin typeface="Lucida Sans Typewriter" pitchFamily="49" charset="0"/>
                <a:ea typeface="+mn-ea"/>
              </a:rPr>
              <a:t>;</a:t>
            </a:r>
          </a:p>
        </p:txBody>
      </p:sp>
    </p:spTree>
    <p:extLst>
      <p:ext uri="{BB962C8B-B14F-4D97-AF65-F5344CB8AC3E}">
        <p14:creationId xmlns:p14="http://schemas.microsoft.com/office/powerpoint/2010/main" val="21820383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78C2EFF1-7D93-4F86-A71C-4DCD50BF1110}"/>
              </a:ext>
            </a:extLst>
          </p:cNvPr>
          <p:cNvSpPr>
            <a:spLocks noGrp="1"/>
          </p:cNvSpPr>
          <p:nvPr>
            <p:ph type="body" sz="quarter" idx="12"/>
          </p:nvPr>
        </p:nvSpPr>
        <p:spPr/>
        <p:txBody>
          <a:bodyPr/>
          <a:lstStyle/>
          <a:p>
            <a:r>
              <a:rPr lang="en-US" altLang="zh-TW"/>
              <a:t>Mission</a:t>
            </a:r>
            <a:endParaRPr lang="zh-TW" altLang="en-US"/>
          </a:p>
        </p:txBody>
      </p:sp>
      <p:sp>
        <p:nvSpPr>
          <p:cNvPr id="4" name="內容版面配置區 3">
            <a:extLst>
              <a:ext uri="{FF2B5EF4-FFF2-40B4-BE49-F238E27FC236}">
                <a16:creationId xmlns:a16="http://schemas.microsoft.com/office/drawing/2014/main" id="{8B517CEE-51BA-480B-9250-6527A6686705}"/>
              </a:ext>
            </a:extLst>
          </p:cNvPr>
          <p:cNvSpPr>
            <a:spLocks noGrp="1"/>
          </p:cNvSpPr>
          <p:nvPr>
            <p:ph idx="1"/>
          </p:nvPr>
        </p:nvSpPr>
        <p:spPr/>
        <p:txBody>
          <a:bodyPr/>
          <a:lstStyle/>
          <a:p>
            <a:r>
              <a:rPr lang="en-US" altLang="zh-TW">
                <a:ea typeface="新細明體" charset="-120"/>
              </a:rPr>
              <a:t>16.1. - Demonstration </a:t>
            </a:r>
            <a:r>
              <a:rPr lang="en-US" altLang="zh-TW" err="1">
                <a:ea typeface="新細明體" charset="-120"/>
              </a:rPr>
              <a:t>A.sql</a:t>
            </a:r>
            <a:endParaRPr lang="en-US" altLang="zh-TW"/>
          </a:p>
          <a:p>
            <a:pPr lvl="1"/>
            <a:r>
              <a:rPr lang="zh-TW" altLang="en-US"/>
              <a:t>執行語法並觀察產出結果</a:t>
            </a:r>
            <a:endParaRPr lang="en-US" altLang="zh-TW"/>
          </a:p>
          <a:p>
            <a:pPr lvl="1"/>
            <a:endParaRPr lang="en-US" altLang="zh-TW"/>
          </a:p>
        </p:txBody>
      </p:sp>
      <p:grpSp>
        <p:nvGrpSpPr>
          <p:cNvPr id="7" name="组合 3">
            <a:extLst>
              <a:ext uri="{FF2B5EF4-FFF2-40B4-BE49-F238E27FC236}">
                <a16:creationId xmlns:a16="http://schemas.microsoft.com/office/drawing/2014/main" id="{6F3937A2-9AD7-4BCD-AB80-23AEB2742EDA}"/>
              </a:ext>
            </a:extLst>
          </p:cNvPr>
          <p:cNvGrpSpPr/>
          <p:nvPr/>
        </p:nvGrpSpPr>
        <p:grpSpPr>
          <a:xfrm>
            <a:off x="191344" y="1628800"/>
            <a:ext cx="577280" cy="701173"/>
            <a:chOff x="5052698" y="2660650"/>
            <a:chExt cx="1883405" cy="2638425"/>
          </a:xfrm>
        </p:grpSpPr>
        <p:sp>
          <p:nvSpPr>
            <p:cNvPr id="9" name="MH_Other_1">
              <a:extLst>
                <a:ext uri="{FF2B5EF4-FFF2-40B4-BE49-F238E27FC236}">
                  <a16:creationId xmlns:a16="http://schemas.microsoft.com/office/drawing/2014/main" id="{EC6DDE36-196B-4721-B7A9-41B448F3E13F}"/>
                </a:ext>
              </a:extLst>
            </p:cNvPr>
            <p:cNvSpPr>
              <a:spLocks/>
            </p:cNvSpPr>
            <p:nvPr>
              <p:custDataLst>
                <p:tags r:id="rId1"/>
              </p:custDataLst>
            </p:nvPr>
          </p:nvSpPr>
          <p:spPr bwMode="auto">
            <a:xfrm>
              <a:off x="5375275" y="2881314"/>
              <a:ext cx="1238250" cy="1768475"/>
            </a:xfrm>
            <a:custGeom>
              <a:avLst/>
              <a:gdLst>
                <a:gd name="T0" fmla="*/ 2147483646 w 585788"/>
                <a:gd name="T1" fmla="*/ 0 h 835990"/>
                <a:gd name="T2" fmla="*/ 2147483646 w 585788"/>
                <a:gd name="T3" fmla="*/ 2147483646 h 835990"/>
                <a:gd name="T4" fmla="*/ 2147483646 w 585788"/>
                <a:gd name="T5" fmla="*/ 2147483646 h 835990"/>
                <a:gd name="T6" fmla="*/ 2147483646 w 585788"/>
                <a:gd name="T7" fmla="*/ 2147483646 h 835990"/>
                <a:gd name="T8" fmla="*/ 2147483646 w 585788"/>
                <a:gd name="T9" fmla="*/ 2147483646 h 835990"/>
                <a:gd name="T10" fmla="*/ 2147483646 w 585788"/>
                <a:gd name="T11" fmla="*/ 2147483646 h 835990"/>
                <a:gd name="T12" fmla="*/ 2147483646 w 585788"/>
                <a:gd name="T13" fmla="*/ 2147483646 h 835990"/>
                <a:gd name="T14" fmla="*/ 2147483646 w 585788"/>
                <a:gd name="T15" fmla="*/ 2147483646 h 835990"/>
                <a:gd name="T16" fmla="*/ 2147483646 w 585788"/>
                <a:gd name="T17" fmla="*/ 2147483646 h 835990"/>
                <a:gd name="T18" fmla="*/ 2147483646 w 585788"/>
                <a:gd name="T19" fmla="*/ 2147483646 h 835990"/>
                <a:gd name="T20" fmla="*/ 2147483646 w 585788"/>
                <a:gd name="T21" fmla="*/ 2147483646 h 835990"/>
                <a:gd name="T22" fmla="*/ 2147483646 w 585788"/>
                <a:gd name="T23" fmla="*/ 2147483646 h 835990"/>
                <a:gd name="T24" fmla="*/ 2147483646 w 585788"/>
                <a:gd name="T25" fmla="*/ 2147483646 h 835990"/>
                <a:gd name="T26" fmla="*/ 2147483646 w 585788"/>
                <a:gd name="T27" fmla="*/ 2147483646 h 835990"/>
                <a:gd name="T28" fmla="*/ 2147483646 w 585788"/>
                <a:gd name="T29" fmla="*/ 2147483646 h 835990"/>
                <a:gd name="T30" fmla="*/ 2147483646 w 585788"/>
                <a:gd name="T31" fmla="*/ 2147483646 h 835990"/>
                <a:gd name="T32" fmla="*/ 2147483646 w 585788"/>
                <a:gd name="T33" fmla="*/ 2147483646 h 835990"/>
                <a:gd name="T34" fmla="*/ 2147483646 w 585788"/>
                <a:gd name="T35" fmla="*/ 2147483646 h 835990"/>
                <a:gd name="T36" fmla="*/ 2147483646 w 585788"/>
                <a:gd name="T37" fmla="*/ 2147483646 h 835990"/>
                <a:gd name="T38" fmla="*/ 2147483646 w 585788"/>
                <a:gd name="T39" fmla="*/ 2147483646 h 835990"/>
                <a:gd name="T40" fmla="*/ 0 w 585788"/>
                <a:gd name="T41" fmla="*/ 2147483646 h 835990"/>
                <a:gd name="T42" fmla="*/ 2147483646 w 585788"/>
                <a:gd name="T43" fmla="*/ 0 h 835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5788" h="835990">
                  <a:moveTo>
                    <a:pt x="292894" y="0"/>
                  </a:moveTo>
                  <a:cubicBezTo>
                    <a:pt x="454655" y="0"/>
                    <a:pt x="585788" y="130355"/>
                    <a:pt x="585788" y="291155"/>
                  </a:cubicBezTo>
                  <a:cubicBezTo>
                    <a:pt x="585788" y="351455"/>
                    <a:pt x="567348" y="407474"/>
                    <a:pt x="535766" y="453942"/>
                  </a:cubicBezTo>
                  <a:lnTo>
                    <a:pt x="500905" y="495944"/>
                  </a:lnTo>
                  <a:lnTo>
                    <a:pt x="482733" y="523214"/>
                  </a:lnTo>
                  <a:lnTo>
                    <a:pt x="458325" y="566455"/>
                  </a:lnTo>
                  <a:lnTo>
                    <a:pt x="440697" y="615462"/>
                  </a:lnTo>
                  <a:lnTo>
                    <a:pt x="429849" y="675999"/>
                  </a:lnTo>
                  <a:lnTo>
                    <a:pt x="429849" y="775453"/>
                  </a:lnTo>
                  <a:lnTo>
                    <a:pt x="423069" y="824459"/>
                  </a:lnTo>
                  <a:lnTo>
                    <a:pt x="408153" y="835990"/>
                  </a:lnTo>
                  <a:lnTo>
                    <a:pt x="184415" y="835990"/>
                  </a:lnTo>
                  <a:lnTo>
                    <a:pt x="162719" y="815811"/>
                  </a:lnTo>
                  <a:lnTo>
                    <a:pt x="160007" y="771129"/>
                  </a:lnTo>
                  <a:lnTo>
                    <a:pt x="155939" y="675999"/>
                  </a:lnTo>
                  <a:lnTo>
                    <a:pt x="145091" y="615462"/>
                  </a:lnTo>
                  <a:lnTo>
                    <a:pt x="124752" y="554924"/>
                  </a:lnTo>
                  <a:lnTo>
                    <a:pt x="88140" y="503035"/>
                  </a:lnTo>
                  <a:lnTo>
                    <a:pt x="71036" y="479261"/>
                  </a:lnTo>
                  <a:lnTo>
                    <a:pt x="50022" y="453942"/>
                  </a:lnTo>
                  <a:cubicBezTo>
                    <a:pt x="18440" y="407474"/>
                    <a:pt x="0" y="351455"/>
                    <a:pt x="0" y="291155"/>
                  </a:cubicBezTo>
                  <a:cubicBezTo>
                    <a:pt x="0" y="130355"/>
                    <a:pt x="131133" y="0"/>
                    <a:pt x="29289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MH_Other_2">
              <a:extLst>
                <a:ext uri="{FF2B5EF4-FFF2-40B4-BE49-F238E27FC236}">
                  <a16:creationId xmlns:a16="http://schemas.microsoft.com/office/drawing/2014/main" id="{CEDFE523-D52F-433B-A82E-9DDAE89DF32F}"/>
                </a:ext>
              </a:extLst>
            </p:cNvPr>
            <p:cNvSpPr>
              <a:spLocks noChangeArrowheads="1"/>
            </p:cNvSpPr>
            <p:nvPr>
              <p:custDataLst>
                <p:tags r:id="rId2"/>
              </p:custDataLst>
            </p:nvPr>
          </p:nvSpPr>
          <p:spPr bwMode="auto">
            <a:xfrm>
              <a:off x="5411789" y="2916239"/>
              <a:ext cx="1165225" cy="1709737"/>
            </a:xfrm>
            <a:custGeom>
              <a:avLst/>
              <a:gdLst>
                <a:gd name="connsiteX0" fmla="*/ 275266 w 550532"/>
                <a:gd name="connsiteY0" fmla="*/ 0 h 808604"/>
                <a:gd name="connsiteX1" fmla="*/ 550532 w 550532"/>
                <a:gd name="connsiteY1" fmla="*/ 273138 h 808604"/>
                <a:gd name="connsiteX2" fmla="*/ 503521 w 550532"/>
                <a:gd name="connsiteY2" fmla="*/ 425852 h 808604"/>
                <a:gd name="connsiteX3" fmla="*/ 488921 w 550532"/>
                <a:gd name="connsiteY3" fmla="*/ 443411 h 808604"/>
                <a:gd name="connsiteX4" fmla="*/ 429848 w 550532"/>
                <a:gd name="connsiteY4" fmla="*/ 534745 h 808604"/>
                <a:gd name="connsiteX5" fmla="*/ 414932 w 550532"/>
                <a:gd name="connsiteY5" fmla="*/ 575103 h 808604"/>
                <a:gd name="connsiteX6" fmla="*/ 401372 w 550532"/>
                <a:gd name="connsiteY6" fmla="*/ 615461 h 808604"/>
                <a:gd name="connsiteX7" fmla="*/ 397304 w 550532"/>
                <a:gd name="connsiteY7" fmla="*/ 660144 h 808604"/>
                <a:gd name="connsiteX8" fmla="*/ 394592 w 550532"/>
                <a:gd name="connsiteY8" fmla="*/ 703384 h 808604"/>
                <a:gd name="connsiteX9" fmla="*/ 394592 w 550532"/>
                <a:gd name="connsiteY9" fmla="*/ 772570 h 808604"/>
                <a:gd name="connsiteX10" fmla="*/ 386456 w 550532"/>
                <a:gd name="connsiteY10" fmla="*/ 799956 h 808604"/>
                <a:gd name="connsiteX11" fmla="*/ 379676 w 550532"/>
                <a:gd name="connsiteY11" fmla="*/ 808604 h 808604"/>
                <a:gd name="connsiteX12" fmla="*/ 173566 w 550532"/>
                <a:gd name="connsiteY12" fmla="*/ 808604 h 808604"/>
                <a:gd name="connsiteX13" fmla="*/ 164074 w 550532"/>
                <a:gd name="connsiteY13" fmla="*/ 799956 h 808604"/>
                <a:gd name="connsiteX14" fmla="*/ 160006 w 550532"/>
                <a:gd name="connsiteY14" fmla="*/ 795632 h 808604"/>
                <a:gd name="connsiteX15" fmla="*/ 160006 w 550532"/>
                <a:gd name="connsiteY15" fmla="*/ 687529 h 808604"/>
                <a:gd name="connsiteX16" fmla="*/ 149158 w 550532"/>
                <a:gd name="connsiteY16" fmla="*/ 622668 h 808604"/>
                <a:gd name="connsiteX17" fmla="*/ 138310 w 550532"/>
                <a:gd name="connsiteY17" fmla="*/ 579427 h 808604"/>
                <a:gd name="connsiteX18" fmla="*/ 113903 w 550532"/>
                <a:gd name="connsiteY18" fmla="*/ 523214 h 808604"/>
                <a:gd name="connsiteX19" fmla="*/ 61638 w 550532"/>
                <a:gd name="connsiteY19" fmla="*/ 443443 h 808604"/>
                <a:gd name="connsiteX20" fmla="*/ 47011 w 550532"/>
                <a:gd name="connsiteY20" fmla="*/ 425852 h 808604"/>
                <a:gd name="connsiteX21" fmla="*/ 0 w 550532"/>
                <a:gd name="connsiteY21" fmla="*/ 273138 h 808604"/>
                <a:gd name="connsiteX22" fmla="*/ 275266 w 550532"/>
                <a:gd name="connsiteY22" fmla="*/ 0 h 80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0532" h="808604">
                  <a:moveTo>
                    <a:pt x="275266" y="0"/>
                  </a:moveTo>
                  <a:cubicBezTo>
                    <a:pt x="427291" y="0"/>
                    <a:pt x="550532" y="122288"/>
                    <a:pt x="550532" y="273138"/>
                  </a:cubicBezTo>
                  <a:cubicBezTo>
                    <a:pt x="550532" y="329707"/>
                    <a:pt x="533201" y="382259"/>
                    <a:pt x="503521" y="425852"/>
                  </a:cubicBezTo>
                  <a:lnTo>
                    <a:pt x="488921" y="443411"/>
                  </a:lnTo>
                  <a:lnTo>
                    <a:pt x="429848" y="534745"/>
                  </a:lnTo>
                  <a:lnTo>
                    <a:pt x="414932" y="575103"/>
                  </a:lnTo>
                  <a:lnTo>
                    <a:pt x="401372" y="615461"/>
                  </a:lnTo>
                  <a:lnTo>
                    <a:pt x="397304" y="660144"/>
                  </a:lnTo>
                  <a:lnTo>
                    <a:pt x="394592" y="703384"/>
                  </a:lnTo>
                  <a:lnTo>
                    <a:pt x="394592" y="772570"/>
                  </a:lnTo>
                  <a:lnTo>
                    <a:pt x="386456" y="799956"/>
                  </a:lnTo>
                  <a:lnTo>
                    <a:pt x="379676" y="808604"/>
                  </a:lnTo>
                  <a:lnTo>
                    <a:pt x="173566" y="808604"/>
                  </a:lnTo>
                  <a:lnTo>
                    <a:pt x="164074" y="799956"/>
                  </a:lnTo>
                  <a:lnTo>
                    <a:pt x="160006" y="795632"/>
                  </a:lnTo>
                  <a:lnTo>
                    <a:pt x="160006" y="687529"/>
                  </a:lnTo>
                  <a:lnTo>
                    <a:pt x="149158" y="622668"/>
                  </a:lnTo>
                  <a:lnTo>
                    <a:pt x="138310" y="579427"/>
                  </a:lnTo>
                  <a:lnTo>
                    <a:pt x="113903" y="523214"/>
                  </a:lnTo>
                  <a:lnTo>
                    <a:pt x="61638" y="443443"/>
                  </a:lnTo>
                  <a:lnTo>
                    <a:pt x="47011" y="425852"/>
                  </a:lnTo>
                  <a:cubicBezTo>
                    <a:pt x="17331" y="382259"/>
                    <a:pt x="0" y="329707"/>
                    <a:pt x="0" y="273138"/>
                  </a:cubicBezTo>
                  <a:cubicBezTo>
                    <a:pt x="0" y="122288"/>
                    <a:pt x="123241" y="0"/>
                    <a:pt x="275266" y="0"/>
                  </a:cubicBezTo>
                  <a:close/>
                </a:path>
              </a:pathLst>
            </a:custGeom>
            <a:solidFill>
              <a:schemeClr val="accent1">
                <a:lumMod val="20000"/>
                <a:lumOff val="80000"/>
              </a:schemeClr>
            </a:solidFill>
            <a:ln>
              <a:noFill/>
            </a:ln>
            <a:effectLst/>
          </p:spPr>
          <p:txBody>
            <a:bodyPr anchor="ctr"/>
            <a:lstStyle>
              <a:lvl1pPr algn="r">
                <a:defRPr kumimoji="1" sz="2400">
                  <a:solidFill>
                    <a:schemeClr val="tx1"/>
                  </a:solidFill>
                  <a:latin typeface="Times New Roman" panose="02020603050405020304" pitchFamily="18" charset="0"/>
                  <a:ea typeface="宋体" panose="02010600030101010101" pitchFamily="2" charset="-122"/>
                </a:defRPr>
              </a:lvl1pPr>
              <a:lvl2pPr marL="742950" indent="-285750" algn="r">
                <a:defRPr kumimoji="1" sz="2400">
                  <a:solidFill>
                    <a:schemeClr val="tx1"/>
                  </a:solidFill>
                  <a:latin typeface="Times New Roman" panose="02020603050405020304" pitchFamily="18" charset="0"/>
                  <a:ea typeface="宋体" panose="02010600030101010101" pitchFamily="2" charset="-122"/>
                </a:defRPr>
              </a:lvl2pPr>
              <a:lvl3pPr marL="1143000" indent="-228600" algn="r">
                <a:defRPr kumimoji="1" sz="2400">
                  <a:solidFill>
                    <a:schemeClr val="tx1"/>
                  </a:solidFill>
                  <a:latin typeface="Times New Roman" panose="02020603050405020304" pitchFamily="18" charset="0"/>
                  <a:ea typeface="宋体" panose="02010600030101010101" pitchFamily="2" charset="-122"/>
                </a:defRPr>
              </a:lvl3pPr>
              <a:lvl4pPr marL="1600200" indent="-228600" algn="r">
                <a:defRPr kumimoji="1" sz="2400">
                  <a:solidFill>
                    <a:schemeClr val="tx1"/>
                  </a:solidFill>
                  <a:latin typeface="Times New Roman" panose="02020603050405020304" pitchFamily="18" charset="0"/>
                  <a:ea typeface="宋体" panose="02010600030101010101" pitchFamily="2" charset="-122"/>
                </a:defRPr>
              </a:lvl4pPr>
              <a:lvl5pPr marL="2057400" indent="-228600" algn="r">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11" name="MH_Other_3">
              <a:extLst>
                <a:ext uri="{FF2B5EF4-FFF2-40B4-BE49-F238E27FC236}">
                  <a16:creationId xmlns:a16="http://schemas.microsoft.com/office/drawing/2014/main" id="{DC9EA253-FF9E-4535-857D-01F4D6A14F7E}"/>
                </a:ext>
              </a:extLst>
            </p:cNvPr>
            <p:cNvSpPr>
              <a:spLocks/>
            </p:cNvSpPr>
            <p:nvPr>
              <p:custDataLst>
                <p:tags r:id="rId3"/>
              </p:custDataLst>
            </p:nvPr>
          </p:nvSpPr>
          <p:spPr bwMode="auto">
            <a:xfrm>
              <a:off x="5495925" y="2976564"/>
              <a:ext cx="996950" cy="1597025"/>
            </a:xfrm>
            <a:custGeom>
              <a:avLst/>
              <a:gdLst>
                <a:gd name="T0" fmla="*/ 183260 w 997836"/>
                <a:gd name="T1" fmla="*/ 100504 h 1597088"/>
                <a:gd name="T2" fmla="*/ 118413 w 997836"/>
                <a:gd name="T3" fmla="*/ 219276 h 1597088"/>
                <a:gd name="T4" fmla="*/ 73304 w 997836"/>
                <a:gd name="T5" fmla="*/ 365480 h 1597088"/>
                <a:gd name="T6" fmla="*/ 73304 w 997836"/>
                <a:gd name="T7" fmla="*/ 432476 h 1597088"/>
                <a:gd name="T8" fmla="*/ 73304 w 997836"/>
                <a:gd name="T9" fmla="*/ 499472 h 1597088"/>
                <a:gd name="T10" fmla="*/ 73304 w 997836"/>
                <a:gd name="T11" fmla="*/ 569536 h 1597088"/>
                <a:gd name="T12" fmla="*/ 87399 w 997836"/>
                <a:gd name="T13" fmla="*/ 645676 h 1597088"/>
                <a:gd name="T14" fmla="*/ 132511 w 997836"/>
                <a:gd name="T15" fmla="*/ 746180 h 1597088"/>
                <a:gd name="T16" fmla="*/ 183260 w 997836"/>
                <a:gd name="T17" fmla="*/ 840588 h 1597088"/>
                <a:gd name="T18" fmla="*/ 228370 w 997836"/>
                <a:gd name="T19" fmla="*/ 941092 h 1597088"/>
                <a:gd name="T20" fmla="*/ 279118 w 997836"/>
                <a:gd name="T21" fmla="*/ 1044644 h 1597088"/>
                <a:gd name="T22" fmla="*/ 301673 w 997836"/>
                <a:gd name="T23" fmla="*/ 1212144 h 1597088"/>
                <a:gd name="T24" fmla="*/ 310129 w 997836"/>
                <a:gd name="T25" fmla="*/ 1382692 h 1597088"/>
                <a:gd name="T26" fmla="*/ 287575 w 997836"/>
                <a:gd name="T27" fmla="*/ 1263920 h 1597088"/>
                <a:gd name="T28" fmla="*/ 265020 w 997836"/>
                <a:gd name="T29" fmla="*/ 1145148 h 1597088"/>
                <a:gd name="T30" fmla="*/ 205813 w 997836"/>
                <a:gd name="T31" fmla="*/ 1017232 h 1597088"/>
                <a:gd name="T32" fmla="*/ 132511 w 997836"/>
                <a:gd name="T33" fmla="*/ 907584 h 1597088"/>
                <a:gd name="T34" fmla="*/ 73304 w 997836"/>
                <a:gd name="T35" fmla="*/ 788812 h 1597088"/>
                <a:gd name="T36" fmla="*/ 14090 w 997836"/>
                <a:gd name="T37" fmla="*/ 670040 h 1597088"/>
                <a:gd name="T38" fmla="*/ 0 w 997836"/>
                <a:gd name="T39" fmla="*/ 575612 h 1597088"/>
                <a:gd name="T40" fmla="*/ 0 w 997836"/>
                <a:gd name="T41" fmla="*/ 499472 h 1597088"/>
                <a:gd name="T42" fmla="*/ 14090 w 997836"/>
                <a:gd name="T43" fmla="*/ 408112 h 1597088"/>
                <a:gd name="T44" fmla="*/ 36649 w 997836"/>
                <a:gd name="T45" fmla="*/ 328924 h 1597088"/>
                <a:gd name="T46" fmla="*/ 104316 w 997836"/>
                <a:gd name="T47" fmla="*/ 210152 h 1597088"/>
                <a:gd name="T48" fmla="*/ 538496 w 997836"/>
                <a:gd name="T49" fmla="*/ 0 h 1597088"/>
                <a:gd name="T50" fmla="*/ 606161 w 997836"/>
                <a:gd name="T51" fmla="*/ 24364 h 1597088"/>
                <a:gd name="T52" fmla="*/ 671007 w 997836"/>
                <a:gd name="T53" fmla="*/ 48728 h 1597088"/>
                <a:gd name="T54" fmla="*/ 738671 w 997836"/>
                <a:gd name="T55" fmla="*/ 85283 h 1597088"/>
                <a:gd name="T56" fmla="*/ 797876 w 997836"/>
                <a:gd name="T57" fmla="*/ 127916 h 1597088"/>
                <a:gd name="T58" fmla="*/ 848625 w 997836"/>
                <a:gd name="T59" fmla="*/ 176644 h 1597088"/>
                <a:gd name="T60" fmla="*/ 899375 w 997836"/>
                <a:gd name="T61" fmla="*/ 228420 h 1597088"/>
                <a:gd name="T62" fmla="*/ 936024 w 997836"/>
                <a:gd name="T63" fmla="*/ 295416 h 1597088"/>
                <a:gd name="T64" fmla="*/ 967040 w 997836"/>
                <a:gd name="T65" fmla="*/ 371556 h 1597088"/>
                <a:gd name="T66" fmla="*/ 981136 w 997836"/>
                <a:gd name="T67" fmla="*/ 465983 h 1597088"/>
                <a:gd name="T68" fmla="*/ 981136 w 997836"/>
                <a:gd name="T69" fmla="*/ 569535 h 1597088"/>
                <a:gd name="T70" fmla="*/ 967040 w 997836"/>
                <a:gd name="T71" fmla="*/ 651752 h 1597088"/>
                <a:gd name="T72" fmla="*/ 944484 w 997836"/>
                <a:gd name="T73" fmla="*/ 746179 h 1597088"/>
                <a:gd name="T74" fmla="*/ 840168 w 997836"/>
                <a:gd name="T75" fmla="*/ 916727 h 1597088"/>
                <a:gd name="T76" fmla="*/ 730213 w 997836"/>
                <a:gd name="T77" fmla="*/ 1093371 h 1597088"/>
                <a:gd name="T78" fmla="*/ 693561 w 997836"/>
                <a:gd name="T79" fmla="*/ 1212144 h 1597088"/>
                <a:gd name="T80" fmla="*/ 679465 w 997836"/>
                <a:gd name="T81" fmla="*/ 1349203 h 1597088"/>
                <a:gd name="T82" fmla="*/ 671007 w 997836"/>
                <a:gd name="T83" fmla="*/ 1467975 h 1597088"/>
                <a:gd name="T84" fmla="*/ 665368 w 997836"/>
                <a:gd name="T85" fmla="*/ 1595891 h 1597088"/>
                <a:gd name="T86" fmla="*/ 310127 w 997836"/>
                <a:gd name="T87" fmla="*/ 1595891 h 1597088"/>
                <a:gd name="T88" fmla="*/ 442639 w 997836"/>
                <a:gd name="T89" fmla="*/ 1519751 h 1597088"/>
                <a:gd name="T90" fmla="*/ 479290 w 997836"/>
                <a:gd name="T91" fmla="*/ 1129908 h 1597088"/>
                <a:gd name="T92" fmla="*/ 515942 w 997836"/>
                <a:gd name="T93" fmla="*/ 1011136 h 1597088"/>
                <a:gd name="T94" fmla="*/ 583605 w 997836"/>
                <a:gd name="T95" fmla="*/ 874090 h 1597088"/>
                <a:gd name="T96" fmla="*/ 671007 w 997836"/>
                <a:gd name="T97" fmla="*/ 746179 h 1597088"/>
                <a:gd name="T98" fmla="*/ 752767 w 997836"/>
                <a:gd name="T99" fmla="*/ 618263 h 1597088"/>
                <a:gd name="T100" fmla="*/ 803516 w 997836"/>
                <a:gd name="T101" fmla="*/ 465983 h 1597088"/>
                <a:gd name="T102" fmla="*/ 797876 w 997836"/>
                <a:gd name="T103" fmla="*/ 322828 h 1597088"/>
                <a:gd name="T104" fmla="*/ 738671 w 997836"/>
                <a:gd name="T105" fmla="*/ 194912 h 1597088"/>
                <a:gd name="T106" fmla="*/ 693561 w 997836"/>
                <a:gd name="T107" fmla="*/ 134012 h 1597088"/>
                <a:gd name="T108" fmla="*/ 642815 w 997836"/>
                <a:gd name="T109" fmla="*/ 85283 h 1597088"/>
                <a:gd name="T110" fmla="*/ 589245 w 997836"/>
                <a:gd name="T111" fmla="*/ 42632 h 15970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7836" h="1597088">
                  <a:moveTo>
                    <a:pt x="186378" y="100580"/>
                  </a:moveTo>
                  <a:lnTo>
                    <a:pt x="120429" y="219447"/>
                  </a:lnTo>
                  <a:lnTo>
                    <a:pt x="74551" y="365746"/>
                  </a:lnTo>
                  <a:lnTo>
                    <a:pt x="74551" y="432799"/>
                  </a:lnTo>
                  <a:lnTo>
                    <a:pt x="74551" y="499852"/>
                  </a:lnTo>
                  <a:lnTo>
                    <a:pt x="74551" y="569954"/>
                  </a:lnTo>
                  <a:lnTo>
                    <a:pt x="88888" y="646151"/>
                  </a:lnTo>
                  <a:lnTo>
                    <a:pt x="134766" y="746731"/>
                  </a:lnTo>
                  <a:lnTo>
                    <a:pt x="186378" y="841215"/>
                  </a:lnTo>
                  <a:lnTo>
                    <a:pt x="232256" y="941795"/>
                  </a:lnTo>
                  <a:lnTo>
                    <a:pt x="283868" y="1045423"/>
                  </a:lnTo>
                  <a:lnTo>
                    <a:pt x="306807" y="1213056"/>
                  </a:lnTo>
                  <a:lnTo>
                    <a:pt x="315409" y="1383737"/>
                  </a:lnTo>
                  <a:lnTo>
                    <a:pt x="292470" y="1264870"/>
                  </a:lnTo>
                  <a:lnTo>
                    <a:pt x="269531" y="1146003"/>
                  </a:lnTo>
                  <a:lnTo>
                    <a:pt x="209317" y="1017992"/>
                  </a:lnTo>
                  <a:lnTo>
                    <a:pt x="134766" y="908268"/>
                  </a:lnTo>
                  <a:lnTo>
                    <a:pt x="74551" y="789401"/>
                  </a:lnTo>
                  <a:lnTo>
                    <a:pt x="14337" y="670534"/>
                  </a:lnTo>
                  <a:lnTo>
                    <a:pt x="0" y="576049"/>
                  </a:lnTo>
                  <a:lnTo>
                    <a:pt x="0" y="499852"/>
                  </a:lnTo>
                  <a:lnTo>
                    <a:pt x="14337" y="408416"/>
                  </a:lnTo>
                  <a:lnTo>
                    <a:pt x="37276" y="329171"/>
                  </a:lnTo>
                  <a:lnTo>
                    <a:pt x="106092" y="210304"/>
                  </a:lnTo>
                  <a:lnTo>
                    <a:pt x="186378" y="100580"/>
                  </a:lnTo>
                  <a:close/>
                  <a:moveTo>
                    <a:pt x="547662" y="0"/>
                  </a:moveTo>
                  <a:lnTo>
                    <a:pt x="616479" y="24383"/>
                  </a:lnTo>
                  <a:lnTo>
                    <a:pt x="682428" y="48766"/>
                  </a:lnTo>
                  <a:lnTo>
                    <a:pt x="751244" y="85340"/>
                  </a:lnTo>
                  <a:lnTo>
                    <a:pt x="811458" y="128011"/>
                  </a:lnTo>
                  <a:lnTo>
                    <a:pt x="863071" y="176777"/>
                  </a:lnTo>
                  <a:lnTo>
                    <a:pt x="914683" y="228591"/>
                  </a:lnTo>
                  <a:lnTo>
                    <a:pt x="951958" y="295644"/>
                  </a:lnTo>
                  <a:lnTo>
                    <a:pt x="983499" y="371841"/>
                  </a:lnTo>
                  <a:lnTo>
                    <a:pt x="997836" y="466325"/>
                  </a:lnTo>
                  <a:lnTo>
                    <a:pt x="997836" y="569953"/>
                  </a:lnTo>
                  <a:lnTo>
                    <a:pt x="983499" y="652246"/>
                  </a:lnTo>
                  <a:lnTo>
                    <a:pt x="960560" y="746730"/>
                  </a:lnTo>
                  <a:lnTo>
                    <a:pt x="854469" y="917411"/>
                  </a:lnTo>
                  <a:lnTo>
                    <a:pt x="742642" y="1094188"/>
                  </a:lnTo>
                  <a:lnTo>
                    <a:pt x="705366" y="1213056"/>
                  </a:lnTo>
                  <a:lnTo>
                    <a:pt x="691030" y="1350210"/>
                  </a:lnTo>
                  <a:lnTo>
                    <a:pt x="682428" y="1469077"/>
                  </a:lnTo>
                  <a:lnTo>
                    <a:pt x="676693" y="1597088"/>
                  </a:lnTo>
                  <a:lnTo>
                    <a:pt x="315407" y="1597088"/>
                  </a:lnTo>
                  <a:lnTo>
                    <a:pt x="450173" y="1520891"/>
                  </a:lnTo>
                  <a:lnTo>
                    <a:pt x="487448" y="1130763"/>
                  </a:lnTo>
                  <a:lnTo>
                    <a:pt x="524724" y="1011896"/>
                  </a:lnTo>
                  <a:lnTo>
                    <a:pt x="593540" y="874741"/>
                  </a:lnTo>
                  <a:lnTo>
                    <a:pt x="682428" y="746730"/>
                  </a:lnTo>
                  <a:lnTo>
                    <a:pt x="765581" y="618719"/>
                  </a:lnTo>
                  <a:lnTo>
                    <a:pt x="817193" y="466325"/>
                  </a:lnTo>
                  <a:lnTo>
                    <a:pt x="811458" y="323075"/>
                  </a:lnTo>
                  <a:lnTo>
                    <a:pt x="751244" y="195064"/>
                  </a:lnTo>
                  <a:lnTo>
                    <a:pt x="705366" y="134107"/>
                  </a:lnTo>
                  <a:lnTo>
                    <a:pt x="653754" y="85340"/>
                  </a:lnTo>
                  <a:lnTo>
                    <a:pt x="599275" y="42670"/>
                  </a:lnTo>
                  <a:lnTo>
                    <a:pt x="547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 name="MH_Other_4">
              <a:extLst>
                <a:ext uri="{FF2B5EF4-FFF2-40B4-BE49-F238E27FC236}">
                  <a16:creationId xmlns:a16="http://schemas.microsoft.com/office/drawing/2014/main" id="{7ED50457-2D53-43C3-A5BF-2AD542E03444}"/>
                </a:ext>
              </a:extLst>
            </p:cNvPr>
            <p:cNvSpPr>
              <a:spLocks/>
            </p:cNvSpPr>
            <p:nvPr>
              <p:custDataLst>
                <p:tags r:id="rId4"/>
              </p:custDataLst>
            </p:nvPr>
          </p:nvSpPr>
          <p:spPr bwMode="auto">
            <a:xfrm>
              <a:off x="5759451" y="4625975"/>
              <a:ext cx="481013" cy="673100"/>
            </a:xfrm>
            <a:custGeom>
              <a:avLst/>
              <a:gdLst>
                <a:gd name="T0" fmla="*/ 2147483646 w 168"/>
                <a:gd name="T1" fmla="*/ 0 h 221"/>
                <a:gd name="T2" fmla="*/ 2147483646 w 168"/>
                <a:gd name="T3" fmla="*/ 2147483646 h 221"/>
                <a:gd name="T4" fmla="*/ 2147483646 w 168"/>
                <a:gd name="T5" fmla="*/ 2147483646 h 221"/>
                <a:gd name="T6" fmla="*/ 2147483646 w 168"/>
                <a:gd name="T7" fmla="*/ 2147483646 h 221"/>
                <a:gd name="T8" fmla="*/ 2147483646 w 168"/>
                <a:gd name="T9" fmla="*/ 2147483646 h 221"/>
                <a:gd name="T10" fmla="*/ 2147483646 w 168"/>
                <a:gd name="T11" fmla="*/ 2147483646 h 221"/>
                <a:gd name="T12" fmla="*/ 0 w 168"/>
                <a:gd name="T13" fmla="*/ 2147483646 h 221"/>
                <a:gd name="T14" fmla="*/ 2147483646 w 168"/>
                <a:gd name="T15" fmla="*/ 2147483646 h 221"/>
                <a:gd name="T16" fmla="*/ 2147483646 w 168"/>
                <a:gd name="T17" fmla="*/ 2147483646 h 221"/>
                <a:gd name="T18" fmla="*/ 0 w 168"/>
                <a:gd name="T19" fmla="*/ 2147483646 h 221"/>
                <a:gd name="T20" fmla="*/ 2147483646 w 168"/>
                <a:gd name="T21" fmla="*/ 2147483646 h 221"/>
                <a:gd name="T22" fmla="*/ 2147483646 w 168"/>
                <a:gd name="T23" fmla="*/ 2147483646 h 221"/>
                <a:gd name="T24" fmla="*/ 2147483646 w 168"/>
                <a:gd name="T25" fmla="*/ 2147483646 h 221"/>
                <a:gd name="T26" fmla="*/ 2147483646 w 168"/>
                <a:gd name="T27" fmla="*/ 2147483646 h 221"/>
                <a:gd name="T28" fmla="*/ 2147483646 w 168"/>
                <a:gd name="T29" fmla="*/ 2147483646 h 221"/>
                <a:gd name="T30" fmla="*/ 2147483646 w 168"/>
                <a:gd name="T31" fmla="*/ 2147483646 h 221"/>
                <a:gd name="T32" fmla="*/ 2147483646 w 168"/>
                <a:gd name="T33" fmla="*/ 2147483646 h 221"/>
                <a:gd name="T34" fmla="*/ 2147483646 w 168"/>
                <a:gd name="T35" fmla="*/ 2147483646 h 221"/>
                <a:gd name="T36" fmla="*/ 2147483646 w 168"/>
                <a:gd name="T37" fmla="*/ 2147483646 h 221"/>
                <a:gd name="T38" fmla="*/ 2147483646 w 168"/>
                <a:gd name="T39" fmla="*/ 2147483646 h 221"/>
                <a:gd name="T40" fmla="*/ 2147483646 w 168"/>
                <a:gd name="T41" fmla="*/ 2147483646 h 221"/>
                <a:gd name="T42" fmla="*/ 2147483646 w 168"/>
                <a:gd name="T43" fmla="*/ 2147483646 h 221"/>
                <a:gd name="T44" fmla="*/ 2147483646 w 168"/>
                <a:gd name="T45" fmla="*/ 2147483646 h 221"/>
                <a:gd name="T46" fmla="*/ 2147483646 w 168"/>
                <a:gd name="T47" fmla="*/ 2147483646 h 221"/>
                <a:gd name="T48" fmla="*/ 2147483646 w 168"/>
                <a:gd name="T49" fmla="*/ 2147483646 h 221"/>
                <a:gd name="T50" fmla="*/ 2147483646 w 168"/>
                <a:gd name="T51" fmla="*/ 2147483646 h 221"/>
                <a:gd name="T52" fmla="*/ 2147483646 w 168"/>
                <a:gd name="T53" fmla="*/ 2147483646 h 221"/>
                <a:gd name="T54" fmla="*/ 2147483646 w 168"/>
                <a:gd name="T55" fmla="*/ 2147483646 h 221"/>
                <a:gd name="T56" fmla="*/ 2147483646 w 168"/>
                <a:gd name="T57" fmla="*/ 2147483646 h 221"/>
                <a:gd name="T58" fmla="*/ 2147483646 w 168"/>
                <a:gd name="T59" fmla="*/ 2147483646 h 221"/>
                <a:gd name="T60" fmla="*/ 2147483646 w 168"/>
                <a:gd name="T61" fmla="*/ 2147483646 h 221"/>
                <a:gd name="T62" fmla="*/ 2147483646 w 168"/>
                <a:gd name="T63" fmla="*/ 2147483646 h 221"/>
                <a:gd name="T64" fmla="*/ 2147483646 w 168"/>
                <a:gd name="T65" fmla="*/ 2147483646 h 221"/>
                <a:gd name="T66" fmla="*/ 2147483646 w 168"/>
                <a:gd name="T67" fmla="*/ 2147483646 h 221"/>
                <a:gd name="T68" fmla="*/ 2147483646 w 168"/>
                <a:gd name="T69" fmla="*/ 2147483646 h 221"/>
                <a:gd name="T70" fmla="*/ 2147483646 w 168"/>
                <a:gd name="T71" fmla="*/ 2147483646 h 221"/>
                <a:gd name="T72" fmla="*/ 2147483646 w 168"/>
                <a:gd name="T73" fmla="*/ 2147483646 h 221"/>
                <a:gd name="T74" fmla="*/ 2147483646 w 168"/>
                <a:gd name="T75" fmla="*/ 2147483646 h 221"/>
                <a:gd name="T76" fmla="*/ 2147483646 w 168"/>
                <a:gd name="T77" fmla="*/ 2147483646 h 221"/>
                <a:gd name="T78" fmla="*/ 2147483646 w 168"/>
                <a:gd name="T79" fmla="*/ 2147483646 h 221"/>
                <a:gd name="T80" fmla="*/ 2147483646 w 168"/>
                <a:gd name="T81" fmla="*/ 2147483646 h 2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8"/>
                <a:gd name="T124" fmla="*/ 0 h 221"/>
                <a:gd name="T125" fmla="*/ 168 w 168"/>
                <a:gd name="T126" fmla="*/ 221 h 2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8" h="221">
                  <a:moveTo>
                    <a:pt x="167" y="8"/>
                  </a:moveTo>
                  <a:lnTo>
                    <a:pt x="159" y="0"/>
                  </a:lnTo>
                  <a:lnTo>
                    <a:pt x="5" y="0"/>
                  </a:lnTo>
                  <a:lnTo>
                    <a:pt x="2" y="11"/>
                  </a:lnTo>
                  <a:lnTo>
                    <a:pt x="2" y="22"/>
                  </a:lnTo>
                  <a:lnTo>
                    <a:pt x="10" y="16"/>
                  </a:lnTo>
                  <a:lnTo>
                    <a:pt x="10" y="11"/>
                  </a:lnTo>
                  <a:lnTo>
                    <a:pt x="96" y="11"/>
                  </a:lnTo>
                  <a:lnTo>
                    <a:pt x="96" y="16"/>
                  </a:lnTo>
                  <a:lnTo>
                    <a:pt x="10" y="16"/>
                  </a:lnTo>
                  <a:lnTo>
                    <a:pt x="2" y="22"/>
                  </a:lnTo>
                  <a:lnTo>
                    <a:pt x="23" y="33"/>
                  </a:lnTo>
                  <a:lnTo>
                    <a:pt x="0" y="44"/>
                  </a:lnTo>
                  <a:lnTo>
                    <a:pt x="0" y="55"/>
                  </a:lnTo>
                  <a:lnTo>
                    <a:pt x="10" y="53"/>
                  </a:lnTo>
                  <a:lnTo>
                    <a:pt x="10" y="44"/>
                  </a:lnTo>
                  <a:lnTo>
                    <a:pt x="96" y="44"/>
                  </a:lnTo>
                  <a:lnTo>
                    <a:pt x="96" y="53"/>
                  </a:lnTo>
                  <a:lnTo>
                    <a:pt x="10" y="53"/>
                  </a:lnTo>
                  <a:lnTo>
                    <a:pt x="0" y="55"/>
                  </a:lnTo>
                  <a:lnTo>
                    <a:pt x="20" y="67"/>
                  </a:lnTo>
                  <a:lnTo>
                    <a:pt x="2" y="78"/>
                  </a:lnTo>
                  <a:lnTo>
                    <a:pt x="2" y="95"/>
                  </a:lnTo>
                  <a:lnTo>
                    <a:pt x="10" y="89"/>
                  </a:lnTo>
                  <a:lnTo>
                    <a:pt x="10" y="78"/>
                  </a:lnTo>
                  <a:lnTo>
                    <a:pt x="96" y="78"/>
                  </a:lnTo>
                  <a:lnTo>
                    <a:pt x="96" y="89"/>
                  </a:lnTo>
                  <a:lnTo>
                    <a:pt x="10" y="89"/>
                  </a:lnTo>
                  <a:lnTo>
                    <a:pt x="2" y="95"/>
                  </a:lnTo>
                  <a:lnTo>
                    <a:pt x="20" y="106"/>
                  </a:lnTo>
                  <a:lnTo>
                    <a:pt x="2" y="117"/>
                  </a:lnTo>
                  <a:lnTo>
                    <a:pt x="2" y="128"/>
                  </a:lnTo>
                  <a:lnTo>
                    <a:pt x="10" y="122"/>
                  </a:lnTo>
                  <a:lnTo>
                    <a:pt x="10" y="117"/>
                  </a:lnTo>
                  <a:lnTo>
                    <a:pt x="96" y="117"/>
                  </a:lnTo>
                  <a:lnTo>
                    <a:pt x="96" y="122"/>
                  </a:lnTo>
                  <a:lnTo>
                    <a:pt x="10" y="122"/>
                  </a:lnTo>
                  <a:lnTo>
                    <a:pt x="2" y="128"/>
                  </a:lnTo>
                  <a:lnTo>
                    <a:pt x="20" y="136"/>
                  </a:lnTo>
                  <a:lnTo>
                    <a:pt x="2" y="145"/>
                  </a:lnTo>
                  <a:lnTo>
                    <a:pt x="2" y="164"/>
                  </a:lnTo>
                  <a:lnTo>
                    <a:pt x="10" y="156"/>
                  </a:lnTo>
                  <a:lnTo>
                    <a:pt x="10" y="147"/>
                  </a:lnTo>
                  <a:lnTo>
                    <a:pt x="96" y="147"/>
                  </a:lnTo>
                  <a:lnTo>
                    <a:pt x="96" y="156"/>
                  </a:lnTo>
                  <a:lnTo>
                    <a:pt x="10" y="156"/>
                  </a:lnTo>
                  <a:lnTo>
                    <a:pt x="2" y="164"/>
                  </a:lnTo>
                  <a:lnTo>
                    <a:pt x="18" y="175"/>
                  </a:lnTo>
                  <a:lnTo>
                    <a:pt x="18" y="200"/>
                  </a:lnTo>
                  <a:lnTo>
                    <a:pt x="36" y="189"/>
                  </a:lnTo>
                  <a:lnTo>
                    <a:pt x="36" y="181"/>
                  </a:lnTo>
                  <a:lnTo>
                    <a:pt x="96" y="181"/>
                  </a:lnTo>
                  <a:lnTo>
                    <a:pt x="96" y="189"/>
                  </a:lnTo>
                  <a:lnTo>
                    <a:pt x="36" y="189"/>
                  </a:lnTo>
                  <a:lnTo>
                    <a:pt x="18" y="200"/>
                  </a:lnTo>
                  <a:lnTo>
                    <a:pt x="55" y="200"/>
                  </a:lnTo>
                  <a:lnTo>
                    <a:pt x="55" y="220"/>
                  </a:lnTo>
                  <a:lnTo>
                    <a:pt x="65" y="206"/>
                  </a:lnTo>
                  <a:lnTo>
                    <a:pt x="65" y="200"/>
                  </a:lnTo>
                  <a:lnTo>
                    <a:pt x="96" y="200"/>
                  </a:lnTo>
                  <a:lnTo>
                    <a:pt x="96" y="206"/>
                  </a:lnTo>
                  <a:lnTo>
                    <a:pt x="65" y="206"/>
                  </a:lnTo>
                  <a:lnTo>
                    <a:pt x="55" y="220"/>
                  </a:lnTo>
                  <a:lnTo>
                    <a:pt x="107" y="220"/>
                  </a:lnTo>
                  <a:lnTo>
                    <a:pt x="107" y="200"/>
                  </a:lnTo>
                  <a:lnTo>
                    <a:pt x="141" y="200"/>
                  </a:lnTo>
                  <a:lnTo>
                    <a:pt x="141" y="175"/>
                  </a:lnTo>
                  <a:lnTo>
                    <a:pt x="167" y="164"/>
                  </a:lnTo>
                  <a:lnTo>
                    <a:pt x="167" y="147"/>
                  </a:lnTo>
                  <a:lnTo>
                    <a:pt x="144" y="139"/>
                  </a:lnTo>
                  <a:lnTo>
                    <a:pt x="167" y="131"/>
                  </a:lnTo>
                  <a:lnTo>
                    <a:pt x="167" y="117"/>
                  </a:lnTo>
                  <a:lnTo>
                    <a:pt x="144" y="108"/>
                  </a:lnTo>
                  <a:lnTo>
                    <a:pt x="167" y="97"/>
                  </a:lnTo>
                  <a:lnTo>
                    <a:pt x="167" y="81"/>
                  </a:lnTo>
                  <a:lnTo>
                    <a:pt x="146" y="72"/>
                  </a:lnTo>
                  <a:lnTo>
                    <a:pt x="167" y="61"/>
                  </a:lnTo>
                  <a:lnTo>
                    <a:pt x="167" y="47"/>
                  </a:lnTo>
                  <a:lnTo>
                    <a:pt x="144" y="36"/>
                  </a:lnTo>
                  <a:lnTo>
                    <a:pt x="167" y="25"/>
                  </a:lnTo>
                  <a:lnTo>
                    <a:pt x="167"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13" name="MH_Other_5">
              <a:extLst>
                <a:ext uri="{FF2B5EF4-FFF2-40B4-BE49-F238E27FC236}">
                  <a16:creationId xmlns:a16="http://schemas.microsoft.com/office/drawing/2014/main" id="{FE19AA39-3B38-4787-99FC-B9B27224C471}"/>
                </a:ext>
              </a:extLst>
            </p:cNvPr>
            <p:cNvCxnSpPr/>
            <p:nvPr>
              <p:custDataLst>
                <p:tags r:id="rId5"/>
              </p:custDataLst>
            </p:nvPr>
          </p:nvCxnSpPr>
          <p:spPr>
            <a:xfrm rot="3600000">
              <a:off x="6823937" y="3190207"/>
              <a:ext cx="0" cy="173037"/>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4" name="MH_Other_6">
              <a:extLst>
                <a:ext uri="{FF2B5EF4-FFF2-40B4-BE49-F238E27FC236}">
                  <a16:creationId xmlns:a16="http://schemas.microsoft.com/office/drawing/2014/main" id="{0E087FD3-A73F-4045-9092-BEF5BE0E42E6}"/>
                </a:ext>
              </a:extLst>
            </p:cNvPr>
            <p:cNvCxnSpPr/>
            <p:nvPr>
              <p:custDataLst>
                <p:tags r:id="rId6"/>
              </p:custDataLst>
            </p:nvPr>
          </p:nvCxnSpPr>
          <p:spPr>
            <a:xfrm rot="1200000">
              <a:off x="6412954" y="266065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5" name="MH_Other_7">
              <a:extLst>
                <a:ext uri="{FF2B5EF4-FFF2-40B4-BE49-F238E27FC236}">
                  <a16:creationId xmlns:a16="http://schemas.microsoft.com/office/drawing/2014/main" id="{C86C90B7-6100-4E07-AFFD-4B1542F1A785}"/>
                </a:ext>
              </a:extLst>
            </p:cNvPr>
            <p:cNvCxnSpPr/>
            <p:nvPr>
              <p:custDataLst>
                <p:tags r:id="rId7"/>
              </p:custDataLst>
            </p:nvPr>
          </p:nvCxnSpPr>
          <p:spPr>
            <a:xfrm rot="20400000">
              <a:off x="5632916" y="2660651"/>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6" name="MH_Other_8">
              <a:extLst>
                <a:ext uri="{FF2B5EF4-FFF2-40B4-BE49-F238E27FC236}">
                  <a16:creationId xmlns:a16="http://schemas.microsoft.com/office/drawing/2014/main" id="{6503F965-1297-406A-91DE-6DA4D943FFF2}"/>
                </a:ext>
              </a:extLst>
            </p:cNvPr>
            <p:cNvCxnSpPr/>
            <p:nvPr>
              <p:custDataLst>
                <p:tags r:id="rId8"/>
              </p:custDataLst>
            </p:nvPr>
          </p:nvCxnSpPr>
          <p:spPr>
            <a:xfrm rot="18000000">
              <a:off x="5207164" y="3189230"/>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7" name="MH_Other_9">
              <a:extLst>
                <a:ext uri="{FF2B5EF4-FFF2-40B4-BE49-F238E27FC236}">
                  <a16:creationId xmlns:a16="http://schemas.microsoft.com/office/drawing/2014/main" id="{9F21A96C-D302-4104-992D-68B2BE6744E3}"/>
                </a:ext>
              </a:extLst>
            </p:cNvPr>
            <p:cNvCxnSpPr/>
            <p:nvPr>
              <p:custDataLst>
                <p:tags r:id="rId9"/>
              </p:custDataLst>
            </p:nvPr>
          </p:nvCxnSpPr>
          <p:spPr>
            <a:xfrm rot="15600000">
              <a:off x="5139217" y="3882914"/>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cxnSp>
          <p:nvCxnSpPr>
            <p:cNvPr id="18" name="MH_Other_10">
              <a:extLst>
                <a:ext uri="{FF2B5EF4-FFF2-40B4-BE49-F238E27FC236}">
                  <a16:creationId xmlns:a16="http://schemas.microsoft.com/office/drawing/2014/main" id="{8F1A0AD4-5884-4465-835C-E6728C5C9F35}"/>
                </a:ext>
              </a:extLst>
            </p:cNvPr>
            <p:cNvCxnSpPr/>
            <p:nvPr>
              <p:custDataLst>
                <p:tags r:id="rId10"/>
              </p:custDataLst>
            </p:nvPr>
          </p:nvCxnSpPr>
          <p:spPr>
            <a:xfrm rot="6000000" flipH="1">
              <a:off x="6849584" y="3852866"/>
              <a:ext cx="0" cy="173038"/>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519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B6AF10E-49D9-4180-8FF8-30B8414648DA}"/>
              </a:ext>
            </a:extLst>
          </p:cNvPr>
          <p:cNvSpPr>
            <a:spLocks noGrp="1"/>
          </p:cNvSpPr>
          <p:nvPr>
            <p:ph type="body" sz="quarter" idx="12"/>
          </p:nvPr>
        </p:nvSpPr>
        <p:spPr/>
        <p:txBody>
          <a:bodyPr/>
          <a:lstStyle/>
          <a:p>
            <a:r>
              <a:rPr lang="zh-TW" altLang="en-US"/>
              <a:t>關聯式資料庫的重要面向</a:t>
            </a:r>
          </a:p>
          <a:p>
            <a:endParaRPr lang="zh-TW" altLang="en-US"/>
          </a:p>
        </p:txBody>
      </p:sp>
      <p:sp>
        <p:nvSpPr>
          <p:cNvPr id="3" name="文字版面配置區 2">
            <a:extLst>
              <a:ext uri="{FF2B5EF4-FFF2-40B4-BE49-F238E27FC236}">
                <a16:creationId xmlns:a16="http://schemas.microsoft.com/office/drawing/2014/main" id="{E5414D34-0793-49D3-82E7-1D1C6499563C}"/>
              </a:ext>
            </a:extLst>
          </p:cNvPr>
          <p:cNvSpPr>
            <a:spLocks noGrp="1"/>
          </p:cNvSpPr>
          <p:nvPr>
            <p:ph idx="1"/>
          </p:nvPr>
        </p:nvSpPr>
        <p:spPr/>
        <p:txBody>
          <a:bodyPr/>
          <a:lstStyle/>
          <a:p>
            <a:pPr marL="285750" indent="-285750" algn="just">
              <a:lnSpc>
                <a:spcPct val="130000"/>
              </a:lnSpc>
              <a:buFont typeface="Arial" panose="020B0604020202020204" pitchFamily="34" charset="0"/>
              <a:buChar char="•"/>
            </a:pPr>
            <a:r>
              <a:rPr lang="en-US" altLang="zh-TW" sz="2400"/>
              <a:t>ACID </a:t>
            </a:r>
            <a:r>
              <a:rPr lang="zh-TW" altLang="en-US" sz="2400"/>
              <a:t>原則</a:t>
            </a:r>
          </a:p>
          <a:p>
            <a:pPr marL="742950" lvl="1" indent="-285750" algn="just">
              <a:lnSpc>
                <a:spcPct val="130000"/>
              </a:lnSpc>
              <a:buFont typeface="Arial" panose="020B0604020202020204" pitchFamily="34" charset="0"/>
              <a:buChar char="•"/>
            </a:pPr>
            <a:r>
              <a:rPr lang="zh-TW" altLang="en-US" sz="2000"/>
              <a:t>即不可分割性 </a:t>
            </a:r>
            <a:r>
              <a:rPr lang="en-US" altLang="zh-TW" sz="2000"/>
              <a:t>(Atomic)</a:t>
            </a:r>
          </a:p>
          <a:p>
            <a:pPr marL="1200150" lvl="2" indent="-285750" algn="just">
              <a:lnSpc>
                <a:spcPct val="130000"/>
              </a:lnSpc>
              <a:buFont typeface="Arial" panose="020B0604020202020204" pitchFamily="34" charset="0"/>
              <a:buChar char="•"/>
            </a:pPr>
            <a:r>
              <a:rPr lang="zh-TW" altLang="en-US"/>
              <a:t>交易必須整體成功執行，若是交易有一部分操作失敗，整個交易都會失效</a:t>
            </a:r>
          </a:p>
          <a:p>
            <a:pPr marL="742950" lvl="1" indent="-285750" algn="just">
              <a:lnSpc>
                <a:spcPct val="130000"/>
              </a:lnSpc>
              <a:buFont typeface="Arial" panose="020B0604020202020204" pitchFamily="34" charset="0"/>
              <a:buChar char="•"/>
            </a:pPr>
            <a:r>
              <a:rPr lang="zh-TW" altLang="en-US" sz="2000"/>
              <a:t>一致性 </a:t>
            </a:r>
            <a:r>
              <a:rPr lang="en-US" altLang="zh-TW" sz="2000"/>
              <a:t>(Consistent)</a:t>
            </a:r>
          </a:p>
          <a:p>
            <a:pPr marL="1200150" lvl="2" indent="-285750" algn="just">
              <a:lnSpc>
                <a:spcPct val="130000"/>
              </a:lnSpc>
              <a:buFont typeface="Arial" panose="020B0604020202020204" pitchFamily="34" charset="0"/>
              <a:buChar char="•"/>
            </a:pPr>
            <a:r>
              <a:rPr lang="zh-TW" altLang="en-US"/>
              <a:t>要求做為交易的一部分寫入資料庫的資料，必須遵守所有明定規則以及約束，包括限制條件、級聯、觸發</a:t>
            </a:r>
          </a:p>
          <a:p>
            <a:pPr marL="742950" lvl="1" indent="-285750" algn="just">
              <a:lnSpc>
                <a:spcPct val="130000"/>
              </a:lnSpc>
              <a:buFont typeface="Arial" panose="020B0604020202020204" pitchFamily="34" charset="0"/>
              <a:buChar char="•"/>
            </a:pPr>
            <a:r>
              <a:rPr lang="zh-TW" altLang="en-US" sz="2000"/>
              <a:t>獨立性 </a:t>
            </a:r>
            <a:r>
              <a:rPr lang="en-US" altLang="zh-TW" sz="2000"/>
              <a:t>(Isolated)</a:t>
            </a:r>
          </a:p>
          <a:p>
            <a:pPr marL="1200150" lvl="2" indent="-285750" algn="just">
              <a:lnSpc>
                <a:spcPct val="130000"/>
              </a:lnSpc>
              <a:buFont typeface="Arial" panose="020B0604020202020204" pitchFamily="34" charset="0"/>
              <a:buChar char="•"/>
            </a:pPr>
            <a:r>
              <a:rPr lang="zh-TW" altLang="en-US"/>
              <a:t>是達成並行控制的重要關鍵，可以確保每一個交易都是獨立的</a:t>
            </a:r>
          </a:p>
          <a:p>
            <a:pPr marL="742950" lvl="1" indent="-285750" algn="just">
              <a:lnSpc>
                <a:spcPct val="130000"/>
              </a:lnSpc>
              <a:buFont typeface="Arial" panose="020B0604020202020204" pitchFamily="34" charset="0"/>
              <a:buChar char="•"/>
            </a:pPr>
            <a:r>
              <a:rPr lang="zh-TW" altLang="en-US" sz="2000"/>
              <a:t>耐用性 </a:t>
            </a:r>
            <a:r>
              <a:rPr lang="en-US" altLang="zh-TW" sz="2000"/>
              <a:t>(Durable)</a:t>
            </a:r>
          </a:p>
          <a:p>
            <a:pPr marL="1200150" lvl="2" indent="-285750" algn="just">
              <a:lnSpc>
                <a:spcPct val="130000"/>
              </a:lnSpc>
              <a:buFont typeface="Arial" panose="020B0604020202020204" pitchFamily="34" charset="0"/>
              <a:buChar char="•"/>
            </a:pPr>
            <a:r>
              <a:rPr lang="zh-TW" altLang="en-US"/>
              <a:t>要求在一個交易成功完成後，對資料庫所做的變更都是永久性的</a:t>
            </a:r>
          </a:p>
          <a:p>
            <a:endParaRPr lang="zh-TW" altLang="en-US"/>
          </a:p>
        </p:txBody>
      </p:sp>
    </p:spTree>
    <p:extLst>
      <p:ext uri="{BB962C8B-B14F-4D97-AF65-F5344CB8AC3E}">
        <p14:creationId xmlns:p14="http://schemas.microsoft.com/office/powerpoint/2010/main" val="354421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02</a:t>
            </a:r>
            <a:endParaRPr lang="zh-CN" altLang="en-US"/>
          </a:p>
        </p:txBody>
      </p:sp>
      <p:sp>
        <p:nvSpPr>
          <p:cNvPr id="3" name="文本占位符 2"/>
          <p:cNvSpPr>
            <a:spLocks noGrp="1"/>
          </p:cNvSpPr>
          <p:nvPr>
            <p:ph type="body" sz="quarter" idx="11"/>
          </p:nvPr>
        </p:nvSpPr>
        <p:spPr/>
        <p:txBody>
          <a:bodyPr/>
          <a:lstStyle/>
          <a:p>
            <a:r>
              <a:rPr lang="en-US" altLang="zh-CN"/>
              <a:t>PART  TWO</a:t>
            </a:r>
            <a:endParaRPr lang="zh-CN" altLang="en-US"/>
          </a:p>
        </p:txBody>
      </p:sp>
      <p:sp>
        <p:nvSpPr>
          <p:cNvPr id="4" name="文本占位符 3"/>
          <p:cNvSpPr>
            <a:spLocks noGrp="1"/>
          </p:cNvSpPr>
          <p:nvPr>
            <p:ph type="body" sz="quarter" idx="12"/>
          </p:nvPr>
        </p:nvSpPr>
        <p:spPr/>
        <p:txBody>
          <a:bodyPr/>
          <a:lstStyle/>
          <a:p>
            <a:r>
              <a:rPr lang="en-US" altLang="zh-CN"/>
              <a:t>SQL</a:t>
            </a:r>
            <a:r>
              <a:rPr lang="zh-TW" altLang="en-US"/>
              <a:t>語法</a:t>
            </a:r>
            <a:endParaRPr lang="zh-CN" altLang="en-US"/>
          </a:p>
        </p:txBody>
      </p:sp>
    </p:spTree>
    <p:extLst>
      <p:ext uri="{BB962C8B-B14F-4D97-AF65-F5344CB8AC3E}">
        <p14:creationId xmlns:p14="http://schemas.microsoft.com/office/powerpoint/2010/main" val="26854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348F0BA-698D-4A92-BE8E-24440BF26B17}"/>
              </a:ext>
            </a:extLst>
          </p:cNvPr>
          <p:cNvSpPr>
            <a:spLocks noGrp="1"/>
          </p:cNvSpPr>
          <p:nvPr>
            <p:ph type="body" sz="quarter" idx="10"/>
          </p:nvPr>
        </p:nvSpPr>
        <p:spPr/>
        <p:txBody>
          <a:bodyPr/>
          <a:lstStyle/>
          <a:p>
            <a:r>
              <a:rPr lang="en-US" altLang="zh-TW"/>
              <a:t>01</a:t>
            </a:r>
          </a:p>
          <a:p>
            <a:endParaRPr lang="zh-TW" altLang="en-US"/>
          </a:p>
        </p:txBody>
      </p:sp>
      <p:sp>
        <p:nvSpPr>
          <p:cNvPr id="3" name="文字版面配置區 2">
            <a:extLst>
              <a:ext uri="{FF2B5EF4-FFF2-40B4-BE49-F238E27FC236}">
                <a16:creationId xmlns:a16="http://schemas.microsoft.com/office/drawing/2014/main" id="{18B78944-2FFC-475E-BA6D-47E47FDD0A09}"/>
              </a:ext>
            </a:extLst>
          </p:cNvPr>
          <p:cNvSpPr>
            <a:spLocks noGrp="1"/>
          </p:cNvSpPr>
          <p:nvPr>
            <p:ph type="body" sz="quarter" idx="12"/>
          </p:nvPr>
        </p:nvSpPr>
        <p:spPr/>
        <p:txBody>
          <a:bodyPr/>
          <a:lstStyle/>
          <a:p>
            <a:r>
              <a:rPr lang="zh-TW" altLang="en-US"/>
              <a:t>寫 </a:t>
            </a:r>
            <a:r>
              <a:rPr lang="en-US" altLang="zh-TW">
                <a:solidFill>
                  <a:schemeClr val="accent4"/>
                </a:solidFill>
              </a:rPr>
              <a:t>SELECT</a:t>
            </a:r>
            <a:r>
              <a:rPr lang="en-US" altLang="zh-TW"/>
              <a:t> </a:t>
            </a:r>
            <a:r>
              <a:rPr lang="zh-TW" altLang="en-US"/>
              <a:t>查詢</a:t>
            </a:r>
          </a:p>
        </p:txBody>
      </p:sp>
      <p:sp>
        <p:nvSpPr>
          <p:cNvPr id="4" name="內容版面配置區 3">
            <a:extLst>
              <a:ext uri="{FF2B5EF4-FFF2-40B4-BE49-F238E27FC236}">
                <a16:creationId xmlns:a16="http://schemas.microsoft.com/office/drawing/2014/main" id="{CA3072BB-6BE6-460E-A82A-64DA61462103}"/>
              </a:ext>
            </a:extLst>
          </p:cNvPr>
          <p:cNvSpPr>
            <a:spLocks noGrp="1"/>
          </p:cNvSpPr>
          <p:nvPr>
            <p:ph idx="1"/>
          </p:nvPr>
        </p:nvSpPr>
        <p:spPr/>
        <p:txBody>
          <a:bodyPr/>
          <a:lstStyle/>
          <a:p>
            <a:r>
              <a:rPr lang="zh-TW" altLang="en-US"/>
              <a:t>寫個簡單的 </a:t>
            </a:r>
            <a:r>
              <a:rPr lang="en-US" altLang="zh-TW"/>
              <a:t>SELECT </a:t>
            </a:r>
            <a:r>
              <a:rPr lang="zh-TW" altLang="en-US"/>
              <a:t>查詢</a:t>
            </a:r>
          </a:p>
          <a:p>
            <a:r>
              <a:rPr lang="zh-TW" altLang="en-US"/>
              <a:t>使用 </a:t>
            </a:r>
            <a:r>
              <a:rPr lang="en-US" altLang="zh-TW"/>
              <a:t>DISTINCT </a:t>
            </a:r>
            <a:r>
              <a:rPr lang="zh-TW" altLang="en-US"/>
              <a:t>來消除重覆的資料</a:t>
            </a:r>
          </a:p>
          <a:p>
            <a:r>
              <a:rPr lang="zh-TW" altLang="en-US"/>
              <a:t>使用</a:t>
            </a:r>
            <a:r>
              <a:rPr lang="en-US" altLang="zh-TW"/>
              <a:t>Column </a:t>
            </a:r>
            <a:r>
              <a:rPr lang="zh-TW" altLang="en-US"/>
              <a:t>別名及</a:t>
            </a:r>
            <a:r>
              <a:rPr lang="en-US" altLang="zh-TW"/>
              <a:t>Table </a:t>
            </a:r>
            <a:r>
              <a:rPr lang="zh-TW" altLang="en-US"/>
              <a:t>別名 </a:t>
            </a:r>
          </a:p>
          <a:p>
            <a:r>
              <a:rPr lang="zh-TW" altLang="en-US"/>
              <a:t>使用 </a:t>
            </a:r>
            <a:r>
              <a:rPr lang="en-US" altLang="zh-TW"/>
              <a:t>CASE ... WHEN ... END</a:t>
            </a:r>
          </a:p>
          <a:p>
            <a:endParaRPr lang="zh-TW" altLang="en-US"/>
          </a:p>
        </p:txBody>
      </p:sp>
    </p:spTree>
    <p:extLst>
      <p:ext uri="{BB962C8B-B14F-4D97-AF65-F5344CB8AC3E}">
        <p14:creationId xmlns:p14="http://schemas.microsoft.com/office/powerpoint/2010/main" val="2861765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6"/>
</p:tagLst>
</file>

<file path=ppt/tags/tag13.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7"/>
</p:tagLst>
</file>

<file path=ppt/tags/tag14.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8"/>
</p:tagLst>
</file>

<file path=ppt/tags/tag15.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9"/>
</p:tagLst>
</file>

<file path=ppt/tags/tag16.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4"/>
</p:tagLst>
</file>

<file path=ppt/tags/tag20.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6"/>
</p:tagLst>
</file>

<file path=ppt/tags/tag23.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9"/>
</p:tagLst>
</file>

<file path=ppt/tags/tag26.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0"/>
</p:tagLst>
</file>

<file path=ppt/tags/tag27.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6"/>
</p:tagLst>
</file>

<file path=ppt/tags/tag30.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8"/>
</p:tagLst>
</file>

<file path=ppt/tags/tag35.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9"/>
</p:tagLst>
</file>

<file path=ppt/tags/tag36.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0"/>
</p:tagLst>
</file>

<file path=ppt/tags/tag37.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6"/>
</p:tagLst>
</file>

<file path=ppt/tags/tag43.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7"/>
</p:tagLst>
</file>

<file path=ppt/tags/tag44.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2"/>
</p:tagLst>
</file>

<file path=ppt/tags/tag50.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4"/>
</p:tagLst>
</file>

<file path=ppt/tags/tag51.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5"/>
</p:tagLst>
</file>

<file path=ppt/tags/tag52.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7"/>
</p:tagLst>
</file>

<file path=ppt/tags/tag54.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8"/>
</p:tagLst>
</file>

<file path=ppt/tags/tag55.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9"/>
</p:tagLst>
</file>

<file path=ppt/tags/tag56.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0"/>
</p:tagLst>
</file>

<file path=ppt/tags/tag57.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5"/>
</p:tagLst>
</file>

<file path=ppt/tags/tag60.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4"/>
</p:tagLst>
</file>

<file path=ppt/tags/tag61.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5"/>
</p:tagLst>
</file>

<file path=ppt/tags/tag62.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6"/>
</p:tagLst>
</file>

<file path=ppt/tags/tag63.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7"/>
</p:tagLst>
</file>

<file path=ppt/tags/tag64.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8"/>
</p:tagLst>
</file>

<file path=ppt/tags/tag65.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9"/>
</p:tagLst>
</file>

<file path=ppt/tags/tag66.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0"/>
</p:tagLst>
</file>

<file path=ppt/tags/tag7.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08125109"/>
  <p:tag name="MH_LIBRARY" val="GRAPHIC"/>
  <p:tag name="MH_TYPE" val="Other"/>
  <p:tag name="MH_ORDER" val="3"/>
</p:tagLst>
</file>

<file path=ppt/theme/theme1.xml><?xml version="1.0" encoding="utf-8"?>
<a:theme xmlns:a="http://schemas.openxmlformats.org/drawingml/2006/main" name="第一PPT，www.1ppt.com">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610FA0B999A54087477D1B3378BD6B" ma:contentTypeVersion="10" ma:contentTypeDescription="Create a new document." ma:contentTypeScope="" ma:versionID="ed2ab6b5521fff2aa2543fd252df5cfe">
  <xsd:schema xmlns:xsd="http://www.w3.org/2001/XMLSchema" xmlns:xs="http://www.w3.org/2001/XMLSchema" xmlns:p="http://schemas.microsoft.com/office/2006/metadata/properties" xmlns:ns2="db883cc0-c85d-406b-acf5-11433b181e22" xmlns:ns3="4b97b1d2-4e32-49d4-b7e1-979ff95e0afa" targetNamespace="http://schemas.microsoft.com/office/2006/metadata/properties" ma:root="true" ma:fieldsID="e74f9a4b4812d444cf7af8439fea7e21" ns2:_="" ns3:_="">
    <xsd:import namespace="db883cc0-c85d-406b-acf5-11433b181e22"/>
    <xsd:import namespace="4b97b1d2-4e32-49d4-b7e1-979ff95e0af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883cc0-c85d-406b-acf5-11433b181e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9ca70b7-d417-4c7f-a91a-9e0363914e9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97b1d2-4e32-49d4-b7e1-979ff95e0af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9dbe1d8-8897-474b-a9eb-233c61c69660}" ma:internalName="TaxCatchAll" ma:showField="CatchAllData" ma:web="4b97b1d2-4e32-49d4-b7e1-979ff95e0a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883cc0-c85d-406b-acf5-11433b181e22">
      <Terms xmlns="http://schemas.microsoft.com/office/infopath/2007/PartnerControls"/>
    </lcf76f155ced4ddcb4097134ff3c332f>
    <TaxCatchAll xmlns="4b97b1d2-4e32-49d4-b7e1-979ff95e0afa" xsi:nil="true"/>
  </documentManagement>
</p:properties>
</file>

<file path=customXml/itemProps1.xml><?xml version="1.0" encoding="utf-8"?>
<ds:datastoreItem xmlns:ds="http://schemas.openxmlformats.org/officeDocument/2006/customXml" ds:itemID="{2AD70377-153F-419B-88BD-E58F9D85C2B4}">
  <ds:schemaRefs>
    <ds:schemaRef ds:uri="4b97b1d2-4e32-49d4-b7e1-979ff95e0afa"/>
    <ds:schemaRef ds:uri="db883cc0-c85d-406b-acf5-11433b181e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109D54F-45E1-451A-AC04-6F6D7E0162CF}">
  <ds:schemaRefs>
    <ds:schemaRef ds:uri="http://schemas.microsoft.com/sharepoint/v3/contenttype/forms"/>
  </ds:schemaRefs>
</ds:datastoreItem>
</file>

<file path=customXml/itemProps3.xml><?xml version="1.0" encoding="utf-8"?>
<ds:datastoreItem xmlns:ds="http://schemas.openxmlformats.org/officeDocument/2006/customXml" ds:itemID="{28E08F9A-CFC5-48C7-B962-89FA5237F8AB}">
  <ds:schemaRefs>
    <ds:schemaRef ds:uri="4b97b1d2-4e32-49d4-b7e1-979ff95e0afa"/>
    <ds:schemaRef ds:uri="db883cc0-c85d-406b-acf5-11433b181e22"/>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464</TotalTime>
  <Words>4312</Words>
  <Application>Microsoft Office PowerPoint</Application>
  <PresentationFormat>寬螢幕</PresentationFormat>
  <Paragraphs>785</Paragraphs>
  <Slides>67</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67</vt:i4>
      </vt:variant>
    </vt:vector>
  </HeadingPairs>
  <TitlesOfParts>
    <vt:vector size="76" baseType="lpstr">
      <vt:lpstr>微软雅黑</vt:lpstr>
      <vt:lpstr>华文细黑</vt:lpstr>
      <vt:lpstr>Arial</vt:lpstr>
      <vt:lpstr>Calibri</vt:lpstr>
      <vt:lpstr>Consolas</vt:lpstr>
      <vt:lpstr>Lucida Sans Typewriter</vt:lpstr>
      <vt:lpstr>Times New Roman</vt:lpstr>
      <vt:lpstr>Verdana</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1. 可以用什麼消除重覆的資料? 2. 為什麼要用欄位別名呢? 3. 為什麼要用Table 別名呢? 4. 欄位別名可以放在 Where 嗎?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Emma</dc:creator>
  <cp:lastModifiedBy>Jacky Chen</cp:lastModifiedBy>
  <cp:revision>4</cp:revision>
  <dcterms:created xsi:type="dcterms:W3CDTF">2015-05-14T07:52:23Z</dcterms:created>
  <dcterms:modified xsi:type="dcterms:W3CDTF">2022-11-05T04:01:21Z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0x0101002C610FA0B999A54087477D1B3378BD6B</vt:lpwstr>
  </property>
  <property fmtid="{D5CDD505-2E9C-101B-9397-08002B2CF9AE}" pid="3" name="MediaServiceImageTags">
    <vt:lpwstr/>
  </property>
</Properties>
</file>