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5" r:id="rId4"/>
    <p:sldId id="276" r:id="rId5"/>
    <p:sldId id="277" r:id="rId6"/>
    <p:sldId id="284" r:id="rId7"/>
    <p:sldId id="285" r:id="rId8"/>
    <p:sldId id="286" r:id="rId9"/>
    <p:sldId id="287" r:id="rId10"/>
    <p:sldId id="288" r:id="rId11"/>
    <p:sldId id="289" r:id="rId12"/>
    <p:sldId id="29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1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6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7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3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AF1553-7D39-48A3-8662-181222AE9B1C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E9897D4-4A66-428F-B577-59BA76CD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B7C05E0-4F30-4E96-B64B-87F294B1F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2" name="Picture 4" descr="ãrwd pngãçåçæå°çµæ">
            <a:extLst>
              <a:ext uri="{FF2B5EF4-FFF2-40B4-BE49-F238E27FC236}">
                <a16:creationId xmlns:a16="http://schemas.microsoft.com/office/drawing/2014/main" id="{2F23DD77-3601-4031-9503-07E3C859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03621-49E6-4C6D-A337-3BA70986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串聯符號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0B546-4667-4DFE-B9A5-23BB332D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JS</a:t>
            </a:r>
            <a:r>
              <a:rPr lang="zh-TW" altLang="en-US" dirty="0"/>
              <a:t>中，若要將自串串連起來，可使用</a:t>
            </a:r>
            <a:r>
              <a:rPr lang="en-US" altLang="zh-TW" dirty="0"/>
              <a:t>+</a:t>
            </a:r>
            <a:r>
              <a:rPr lang="zh-TW" altLang="en-US" dirty="0"/>
              <a:t>符號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1: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2: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3: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F376D9-428B-4BEC-861C-BA0B0D2A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26" y="1540464"/>
            <a:ext cx="4772025" cy="885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A06BD6-5C3E-472C-B494-D60E6F80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26" y="2859677"/>
            <a:ext cx="4857750" cy="685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BE010C-CDFA-4BE9-8541-DEB02F04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826" y="4396711"/>
            <a:ext cx="4305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47DBD-D2E0-4E72-9E61-322F132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變數練習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32D96-7BBE-444A-BCC6-FC650829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練習：利用變數設定下圖紅字的部分後，輸出如下圖文字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換行可利用</a:t>
            </a:r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r>
              <a:rPr lang="zh-TW" altLang="en-US" dirty="0"/>
              <a:t>來達成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E4E66E-9571-40BA-80F7-BB9CFECD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30" y="2748153"/>
            <a:ext cx="1895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B0295-B87D-47CE-A17F-FE51F8E7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輸入函數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EE12C-35C1-4D79-932A-F220AB07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JS</a:t>
            </a:r>
            <a:r>
              <a:rPr lang="zh-TW" altLang="en-US" dirty="0"/>
              <a:t>程式語言中，可以透過輸入函數取得使用者輸入的值進行程式運算。</a:t>
            </a:r>
            <a:endParaRPr lang="en-US" altLang="zh-TW" dirty="0"/>
          </a:p>
          <a:p>
            <a:r>
              <a:rPr lang="zh-TW" altLang="en-US" dirty="0"/>
              <a:t>輸入函數：</a:t>
            </a:r>
            <a:r>
              <a:rPr lang="en-US" altLang="zh-TW" dirty="0"/>
              <a:t>prompt(“</a:t>
            </a:r>
            <a:r>
              <a:rPr lang="zh-TW" altLang="en-US" dirty="0"/>
              <a:t>顯示訊息</a:t>
            </a:r>
            <a:r>
              <a:rPr lang="en-US" altLang="zh-TW" dirty="0"/>
              <a:t>”,”</a:t>
            </a:r>
            <a:r>
              <a:rPr lang="zh-TW" altLang="en-US" dirty="0"/>
              <a:t>回傳預設值</a:t>
            </a:r>
            <a:r>
              <a:rPr lang="en-US" altLang="zh-TW" dirty="0"/>
              <a:t>”)</a:t>
            </a:r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75CA71-38EE-4DE4-ADBB-604B2812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58"/>
          <a:stretch/>
        </p:blipFill>
        <p:spPr>
          <a:xfrm>
            <a:off x="4037944" y="2388067"/>
            <a:ext cx="7600682" cy="1200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8BD8F8-F82C-474F-9F9D-296D082D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89" y="3588217"/>
            <a:ext cx="809625" cy="57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5298DF-81AD-43B9-A543-468C6C0B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030" y="4569133"/>
            <a:ext cx="3495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57BA9-554A-4C5E-899D-957D5A31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870F3-0677-4F9B-BEB4-DC56F019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運算式：在程式設計中，利用邏輯判斷或演算法運算取得所需的結果，過程稱為運算式。運算式是由</a:t>
            </a:r>
            <a:r>
              <a:rPr lang="zh-TW" altLang="en-US" dirty="0">
                <a:solidFill>
                  <a:srgbClr val="FF0000"/>
                </a:solidFill>
              </a:rPr>
              <a:t>運算元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運算子</a:t>
            </a:r>
            <a:r>
              <a:rPr lang="zh-TW" altLang="en-US" dirty="0"/>
              <a:t>構成</a:t>
            </a:r>
          </a:p>
        </p:txBody>
      </p:sp>
    </p:spTree>
    <p:extLst>
      <p:ext uri="{BB962C8B-B14F-4D97-AF65-F5344CB8AC3E}">
        <p14:creationId xmlns:p14="http://schemas.microsoft.com/office/powerpoint/2010/main" val="333150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1AECD-6F4A-43E2-ADE1-3A06FFBB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算術運算子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D07F1-CA41-4B6C-A771-79B19460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算數運算子：可以對程式進行加減乘除等數學運算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21F076F-0D89-4BD2-8B79-D233DD71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64387"/>
              </p:ext>
            </p:extLst>
          </p:nvPr>
        </p:nvGraphicFramePr>
        <p:xfrm>
          <a:off x="3625668" y="2311908"/>
          <a:ext cx="6502400" cy="224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16824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523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4894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588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2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6+4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減法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2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05570"/>
                  </a:ext>
                </a:extLst>
              </a:tr>
              <a:tr h="393555">
                <a:tc>
                  <a:txBody>
                    <a:bodyPr/>
                    <a:lstStyle/>
                    <a:p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除法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7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5%3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8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8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1AF99-11CB-4A5D-9BAB-48D3025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指派運算子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CDBB9-C09A-4008-8FA6-F1B22061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指派運算子：在</a:t>
            </a:r>
            <a:r>
              <a:rPr lang="en-US" altLang="zh-TW" dirty="0"/>
              <a:t>JS</a:t>
            </a:r>
            <a:r>
              <a:rPr lang="zh-TW" altLang="en-US" dirty="0"/>
              <a:t>程式設計中「</a:t>
            </a:r>
            <a:r>
              <a:rPr lang="en-US" altLang="zh-TW" dirty="0"/>
              <a:t>=</a:t>
            </a:r>
            <a:r>
              <a:rPr lang="zh-TW" altLang="en-US" dirty="0"/>
              <a:t>」不代表數學的等於，而是將數值指派給變數，即需要指定值給變數時就得使用指派運算子。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73F56C-BC10-4FF0-B3F8-7FE6B41FC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38542"/>
              </p:ext>
            </p:extLst>
          </p:nvPr>
        </p:nvGraphicFramePr>
        <p:xfrm>
          <a:off x="3677920" y="3424428"/>
          <a:ext cx="81279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74">
                  <a:extLst>
                    <a:ext uri="{9D8B030D-6E8A-4147-A177-3AD203B41FA5}">
                      <a16:colId xmlns:a16="http://schemas.microsoft.com/office/drawing/2014/main" val="1453693102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891648454"/>
                    </a:ext>
                  </a:extLst>
                </a:gridCol>
                <a:gridCol w="6110513">
                  <a:extLst>
                    <a:ext uri="{9D8B030D-6E8A-4147-A177-3AD203B41FA5}">
                      <a16:colId xmlns:a16="http://schemas.microsoft.com/office/drawing/2014/main" val="325455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6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a=1;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//a</a:t>
                      </a: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的值為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6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/>
                        <a:t>+=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/>
                        <a:t>複合指派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a=1;</a:t>
                      </a:r>
                    </a:p>
                    <a:p>
                      <a:r>
                        <a:rPr lang="en-US" altLang="zh-TW" dirty="0"/>
                        <a:t>a+=1;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//a=a+1</a:t>
                      </a: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結果為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/>
                        <a:t>a=‘a’;</a:t>
                      </a:r>
                    </a:p>
                    <a:p>
                      <a:r>
                        <a:rPr lang="en-US" altLang="zh-TW" dirty="0"/>
                        <a:t>a+=‘b’;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//a=‘</a:t>
                      </a:r>
                      <a:r>
                        <a:rPr lang="en-US" altLang="zh-TW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a’+’b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’</a:t>
                      </a: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zh-TW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結果為</a:t>
                      </a:r>
                      <a:r>
                        <a:rPr lang="en-US" altLang="zh-TW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ab</a:t>
                      </a:r>
                      <a:endParaRPr lang="zh-TW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5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8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81CB-F9BD-4BFD-8A2E-2FA70FEC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算術運算子練習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F7F47-F9D0-435C-8A3D-E4B57113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利用輸入函數取得使用者輸入的兩個數字後，在畫面輸出兩數的和。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由於輸入函數會將使用者輸入訊息轉為字串，因此可以透過將該變數*</a:t>
            </a:r>
            <a:r>
              <a:rPr lang="en-US" altLang="zh-TW" dirty="0"/>
              <a:t>1</a:t>
            </a:r>
            <a:r>
              <a:rPr lang="zh-TW" altLang="en-US" dirty="0"/>
              <a:t>後轉為數字。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利用輸入函數取得使用者輸入的兩個字串後，在畫面輸出兩變數串連後的結果。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36B15-6703-4999-95CA-F2027C45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30" y="3578269"/>
            <a:ext cx="3267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6858A-32CB-4230-B9E5-97F62923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邏輯運算子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0DDBD-1AA4-4C60-8F07-1A18537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邏輯運算子：邏輯運算子會將運算式兩邊比較後，再將結果以布林值回傳。</a:t>
            </a:r>
            <a:endParaRPr lang="en-US" altLang="zh-TW" dirty="0"/>
          </a:p>
          <a:p>
            <a:r>
              <a:rPr lang="en-US" altLang="zh-TW" dirty="0"/>
              <a:t>var</a:t>
            </a:r>
            <a:r>
              <a:rPr lang="zh-TW" altLang="en-US" dirty="0"/>
              <a:t> </a:t>
            </a:r>
            <a:r>
              <a:rPr lang="en-US" altLang="zh-TW" dirty="0"/>
              <a:t>a=5;var</a:t>
            </a:r>
            <a:r>
              <a:rPr lang="zh-TW" altLang="en-US" dirty="0"/>
              <a:t> </a:t>
            </a:r>
            <a:r>
              <a:rPr lang="en-US" altLang="zh-TW" dirty="0"/>
              <a:t>b=3;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7ED623-1464-40C5-A214-6EEA4E9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4901"/>
              </p:ext>
            </p:extLst>
          </p:nvPr>
        </p:nvGraphicFramePr>
        <p:xfrm>
          <a:off x="3462868" y="234028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6519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6736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769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7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5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===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變數型態及值必須完全相等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a===b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變數型態或值不相等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a!==b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9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小於等於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大於等於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5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6858A-32CB-4230-B9E5-97F62923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邏輯運算子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0DDBD-1AA4-4C60-8F07-1A18537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</a:t>
            </a:r>
            <a:r>
              <a:rPr lang="zh-TW" altLang="en-US" dirty="0"/>
              <a:t> </a:t>
            </a:r>
            <a:r>
              <a:rPr lang="en-US" altLang="zh-TW" dirty="0"/>
              <a:t>a=</a:t>
            </a:r>
            <a:r>
              <a:rPr lang="en-US" altLang="zh-TW" dirty="0" err="1"/>
              <a:t>true;var</a:t>
            </a:r>
            <a:r>
              <a:rPr lang="zh-TW" altLang="en-US" dirty="0"/>
              <a:t> </a:t>
            </a:r>
            <a:r>
              <a:rPr lang="en-US" altLang="zh-TW" dirty="0"/>
              <a:t>b=false;</a:t>
            </a:r>
          </a:p>
          <a:p>
            <a:r>
              <a:rPr lang="en-US" altLang="zh-TW" dirty="0"/>
              <a:t>var</a:t>
            </a:r>
            <a:r>
              <a:rPr lang="zh-TW" altLang="en-US" dirty="0"/>
              <a:t> </a:t>
            </a:r>
            <a:r>
              <a:rPr lang="en-US" altLang="zh-TW" dirty="0"/>
              <a:t>c=5;var</a:t>
            </a:r>
            <a:r>
              <a:rPr lang="zh-TW" altLang="en-US" dirty="0"/>
              <a:t> </a:t>
            </a:r>
            <a:r>
              <a:rPr lang="en-US" altLang="zh-TW" dirty="0"/>
              <a:t>d=-6;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57ED623-1464-40C5-A214-6EEA4E9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16909"/>
              </p:ext>
            </p:extLst>
          </p:nvPr>
        </p:nvGraphicFramePr>
        <p:xfrm>
          <a:off x="3462868" y="256671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6519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6736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769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437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5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同為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a&amp;&amp;b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其中之一為</a:t>
                      </a:r>
                      <a:r>
                        <a:rPr lang="en-US" altLang="zh-TW" sz="1600" dirty="0"/>
                        <a:t>true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a||b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相反符號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!a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同為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c&gt;0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&amp;&amp;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d&gt;0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7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其中之一為</a:t>
                      </a:r>
                      <a:r>
                        <a:rPr lang="en-US" altLang="zh-TW" sz="1600" dirty="0"/>
                        <a:t>true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c&gt;0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||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d&gt;0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9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相反符號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!(c&gt;0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&amp;&amp;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d&gt;0)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8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A76A1-B86F-44F4-BA4C-CC643D34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5AA17-CD14-4C42-A926-AC6A2081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由於程式是由上往下逐行執行，為了使程式能靈活運用</a:t>
            </a:r>
            <a:r>
              <a:rPr lang="en-US" altLang="zh-TW" dirty="0"/>
              <a:t>(</a:t>
            </a:r>
            <a:r>
              <a:rPr lang="zh-TW" altLang="en-US" dirty="0"/>
              <a:t>如跳過某幾行程式不值行</a:t>
            </a:r>
            <a:r>
              <a:rPr lang="en-US" altLang="zh-TW" dirty="0"/>
              <a:t>)</a:t>
            </a:r>
            <a:r>
              <a:rPr lang="zh-TW" altLang="en-US" dirty="0"/>
              <a:t>，就必須使用條件控制。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JS</a:t>
            </a:r>
            <a:r>
              <a:rPr lang="zh-TW" altLang="en-US" dirty="0"/>
              <a:t>中，條件控制有</a:t>
            </a:r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if/else</a:t>
            </a:r>
            <a:r>
              <a:rPr lang="zh-TW" altLang="en-US" dirty="0"/>
              <a:t>、</a:t>
            </a:r>
            <a:r>
              <a:rPr lang="en-US" altLang="zh-TW" dirty="0"/>
              <a:t>switch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8B9350-03B1-4F0A-8839-18578B3E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30" y="4077195"/>
            <a:ext cx="3267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4F3A9-7EEC-4613-8D2F-225E9563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B6401-787B-44D7-AB8E-A2EFF3AB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zh-TW" altLang="en-US" dirty="0"/>
              <a:t> 是一種</a:t>
            </a:r>
            <a:r>
              <a:rPr lang="zh-TW" altLang="en-US" dirty="0">
                <a:solidFill>
                  <a:srgbClr val="FF0000"/>
                </a:solidFill>
              </a:rPr>
              <a:t>程式語言</a:t>
            </a:r>
            <a:r>
              <a:rPr lang="zh-TW" altLang="en-US" dirty="0"/>
              <a:t>，它使你能夠創建動態更新內容、控制多媒體，動畫圖片等等幾乎所有事。</a:t>
            </a:r>
          </a:p>
          <a:p>
            <a:r>
              <a:rPr lang="en-US" altLang="zh-TW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zh-TW" altLang="en-US" dirty="0"/>
              <a:t> 原始碼執行前不須經過編譯，程式碼會直接透過瀏覽器解譯執行。</a:t>
            </a:r>
            <a:endParaRPr lang="en-US" altLang="zh-TW" dirty="0"/>
          </a:p>
          <a:p>
            <a:r>
              <a:rPr lang="en-US" altLang="zh-TW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zh-TW" altLang="en-US" dirty="0"/>
              <a:t> 因瀏覽器支援，因此具有跨平台特性。目前</a:t>
            </a:r>
            <a:r>
              <a:rPr lang="en-US" altLang="zh-TW" dirty="0"/>
              <a:t>JS</a:t>
            </a:r>
            <a:r>
              <a:rPr lang="zh-TW" altLang="en-US" dirty="0"/>
              <a:t>引擎及框架技術成熟，再開發伺服器端程式也能看到</a:t>
            </a:r>
            <a:r>
              <a:rPr lang="en-US" altLang="zh-TW" dirty="0"/>
              <a:t>JS</a:t>
            </a:r>
            <a:r>
              <a:rPr lang="zh-TW" altLang="en-US" dirty="0"/>
              <a:t>相關程式碼。</a:t>
            </a:r>
            <a:endParaRPr lang="en-US" altLang="zh-TW" dirty="0"/>
          </a:p>
          <a:p>
            <a:pPr marL="50292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    </a:t>
            </a:r>
            <a:endParaRPr lang="en-US" altLang="zh-TW" dirty="0"/>
          </a:p>
          <a:p>
            <a:pPr marL="502920" lvl="1" indent="0">
              <a:buNone/>
            </a:pPr>
            <a:endParaRPr lang="en-US" altLang="zh-TW" dirty="0"/>
          </a:p>
        </p:txBody>
      </p:sp>
      <p:pic>
        <p:nvPicPr>
          <p:cNvPr id="5" name="Picture 4" descr="ãjavascript logo\ãçåçæå°çµæ">
            <a:extLst>
              <a:ext uri="{FF2B5EF4-FFF2-40B4-BE49-F238E27FC236}">
                <a16:creationId xmlns:a16="http://schemas.microsoft.com/office/drawing/2014/main" id="{0116F7BE-D9E3-486F-BF68-AB8BE270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69" y="4255571"/>
            <a:ext cx="1206422" cy="16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6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77C26-7661-4302-A8E9-7898250E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134F5-16B8-4750-91F4-11E3A0C5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js</a:t>
            </a:r>
            <a:r>
              <a:rPr lang="zh-TW" altLang="en-US" dirty="0"/>
              <a:t>程式語言中</a:t>
            </a:r>
            <a:r>
              <a:rPr lang="en-US" altLang="zh-TW" dirty="0"/>
              <a:t>if</a:t>
            </a:r>
            <a:r>
              <a:rPr lang="zh-TW" altLang="en-US" dirty="0"/>
              <a:t>條件式可以單獨使用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也能搭配</a:t>
            </a:r>
            <a:r>
              <a:rPr lang="en-US" altLang="zh-TW" dirty="0"/>
              <a:t>else</a:t>
            </a:r>
            <a:r>
              <a:rPr lang="zh-TW" altLang="en-US" dirty="0"/>
              <a:t>聯合使用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6CFAF-4421-4363-A9B2-215A3594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98" y="1997119"/>
            <a:ext cx="3581400" cy="1000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9EF979-F5DB-4B87-AE22-AEF85AE3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8" y="3647204"/>
            <a:ext cx="3581400" cy="14192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20F8994-B66C-4CA2-A759-B8E366F131A1}"/>
              </a:ext>
            </a:extLst>
          </p:cNvPr>
          <p:cNvSpPr/>
          <p:nvPr/>
        </p:nvSpPr>
        <p:spPr>
          <a:xfrm>
            <a:off x="8995498" y="1065045"/>
            <a:ext cx="1524000" cy="650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3DAF1E6-1B3B-4FF3-AF5F-4998F96FE0FB}"/>
              </a:ext>
            </a:extLst>
          </p:cNvPr>
          <p:cNvCxnSpPr/>
          <p:nvPr/>
        </p:nvCxnSpPr>
        <p:spPr>
          <a:xfrm>
            <a:off x="9744435" y="184596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C6CC215C-4D28-4F3A-A46A-E8F63CD153AE}"/>
              </a:ext>
            </a:extLst>
          </p:cNvPr>
          <p:cNvSpPr/>
          <p:nvPr/>
        </p:nvSpPr>
        <p:spPr>
          <a:xfrm>
            <a:off x="8947604" y="2486041"/>
            <a:ext cx="1593662" cy="4876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5DE478F-07FE-446D-AAB7-F9E43553A233}"/>
              </a:ext>
            </a:extLst>
          </p:cNvPr>
          <p:cNvCxnSpPr/>
          <p:nvPr/>
        </p:nvCxnSpPr>
        <p:spPr>
          <a:xfrm flipH="1">
            <a:off x="9274172" y="3157579"/>
            <a:ext cx="383177" cy="51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37D38D2-3FF5-41C6-BF68-EEEDAE8F9244}"/>
              </a:ext>
            </a:extLst>
          </p:cNvPr>
          <p:cNvCxnSpPr>
            <a:cxnSpLocks/>
          </p:cNvCxnSpPr>
          <p:nvPr/>
        </p:nvCxnSpPr>
        <p:spPr>
          <a:xfrm>
            <a:off x="9943039" y="3157579"/>
            <a:ext cx="383177" cy="51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ADCDC40-14FE-42B3-9CD0-45C9CBC47767}"/>
              </a:ext>
            </a:extLst>
          </p:cNvPr>
          <p:cNvSpPr/>
          <p:nvPr/>
        </p:nvSpPr>
        <p:spPr>
          <a:xfrm>
            <a:off x="8220133" y="3766200"/>
            <a:ext cx="1524000" cy="6502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程式區塊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61F52C6-EEA5-41BF-BF49-B09E4D4CB488}"/>
              </a:ext>
            </a:extLst>
          </p:cNvPr>
          <p:cNvSpPr/>
          <p:nvPr/>
        </p:nvSpPr>
        <p:spPr>
          <a:xfrm>
            <a:off x="9938898" y="3744431"/>
            <a:ext cx="1524000" cy="6502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程式區塊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D5337F6-58A7-4C44-AED8-83357608739B}"/>
              </a:ext>
            </a:extLst>
          </p:cNvPr>
          <p:cNvCxnSpPr/>
          <p:nvPr/>
        </p:nvCxnSpPr>
        <p:spPr>
          <a:xfrm flipH="1">
            <a:off x="9986574" y="4496595"/>
            <a:ext cx="383177" cy="51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5E9E197-DAD0-483B-99E7-68B32E38DC9F}"/>
              </a:ext>
            </a:extLst>
          </p:cNvPr>
          <p:cNvCxnSpPr>
            <a:cxnSpLocks/>
          </p:cNvCxnSpPr>
          <p:nvPr/>
        </p:nvCxnSpPr>
        <p:spPr>
          <a:xfrm>
            <a:off x="9274171" y="4483980"/>
            <a:ext cx="383177" cy="51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3113352-98F3-43BB-8332-7DF00E0EA5DD}"/>
              </a:ext>
            </a:extLst>
          </p:cNvPr>
          <p:cNvSpPr/>
          <p:nvPr/>
        </p:nvSpPr>
        <p:spPr>
          <a:xfrm>
            <a:off x="9095647" y="5074734"/>
            <a:ext cx="1524000" cy="650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AF9EA7-D4CB-430C-AAA3-5C80B5D73001}"/>
              </a:ext>
            </a:extLst>
          </p:cNvPr>
          <p:cNvSpPr txBox="1"/>
          <p:nvPr/>
        </p:nvSpPr>
        <p:spPr>
          <a:xfrm>
            <a:off x="8821325" y="3166482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4EF2381-8A0E-41BC-B88D-52373DC6FD5C}"/>
              </a:ext>
            </a:extLst>
          </p:cNvPr>
          <p:cNvSpPr txBox="1"/>
          <p:nvPr/>
        </p:nvSpPr>
        <p:spPr>
          <a:xfrm>
            <a:off x="10282886" y="3191263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47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C67EA-FE09-48B1-9A06-955A0E4F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B53A7-12A8-4397-BF2E-A3D1CEE8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練習：由使用者輸入一數字後，判斷是否大於</a:t>
            </a:r>
            <a:r>
              <a:rPr lang="en-US" altLang="zh-TW" dirty="0"/>
              <a:t>100</a:t>
            </a:r>
            <a:r>
              <a:rPr lang="zh-TW" altLang="en-US" dirty="0"/>
              <a:t>，若結果為</a:t>
            </a:r>
            <a:r>
              <a:rPr lang="en-US" altLang="zh-TW" dirty="0"/>
              <a:t>true</a:t>
            </a:r>
            <a:r>
              <a:rPr lang="zh-TW" altLang="en-US" dirty="0"/>
              <a:t>時輸出該數值大於</a:t>
            </a:r>
            <a:r>
              <a:rPr lang="en-US" altLang="zh-TW" dirty="0"/>
              <a:t>100</a:t>
            </a:r>
            <a:r>
              <a:rPr lang="zh-TW" altLang="en-US" dirty="0"/>
              <a:t>；若結果為</a:t>
            </a:r>
            <a:r>
              <a:rPr lang="en-US" altLang="zh-TW" dirty="0"/>
              <a:t>false</a:t>
            </a:r>
            <a:r>
              <a:rPr lang="zh-TW" altLang="en-US" dirty="0"/>
              <a:t>時輸出該數值小於等於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輸入方法可使用</a:t>
            </a:r>
            <a:r>
              <a:rPr lang="en-US" altLang="zh-TW" dirty="0"/>
              <a:t>prompt</a:t>
            </a:r>
            <a:r>
              <a:rPr lang="zh-TW" altLang="en-US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222301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C3C72-6579-42FB-BC54-D4652157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基本寫法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A72F5C54-D43B-42E4-8E83-6C340B3F06D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JavaScript</a:t>
            </a:r>
            <a:r>
              <a:rPr lang="zh-TW" altLang="en-US"/>
              <a:t>基本寫法</a:t>
            </a:r>
            <a:endParaRPr lang="zh-TW" altLang="en-US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3ED217E-FAA8-4177-BEE5-B3207538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  <a:r>
              <a:rPr lang="zh-TW" altLang="en-US" dirty="0"/>
              <a:t>位於</a:t>
            </a:r>
            <a:r>
              <a:rPr lang="en-US" altLang="zh-TW" dirty="0"/>
              <a:t>HTML</a:t>
            </a:r>
            <a:r>
              <a:rPr lang="zh-TW" altLang="en-US" dirty="0"/>
              <a:t>標籤內</a:t>
            </a:r>
            <a:r>
              <a:rPr lang="en-US" altLang="zh-TW" dirty="0"/>
              <a:t>(</a:t>
            </a:r>
            <a:r>
              <a:rPr lang="zh-TW" altLang="en-US" dirty="0"/>
              <a:t>通常是事件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script tag:</a:t>
            </a:r>
            <a:r>
              <a:rPr lang="zh-TW" altLang="en-US" dirty="0"/>
              <a:t>頁面利用</a:t>
            </a:r>
            <a:r>
              <a:rPr lang="en-US" altLang="zh-TW" dirty="0"/>
              <a:t>&lt;script&gt; &lt;/ script &gt;</a:t>
            </a:r>
            <a:r>
              <a:rPr lang="zh-TW" altLang="en-US" dirty="0"/>
              <a:t>包裹</a:t>
            </a:r>
            <a:r>
              <a:rPr lang="en-US" altLang="zh-TW" dirty="0"/>
              <a:t>JS</a:t>
            </a:r>
            <a:r>
              <a:rPr lang="zh-TW" altLang="en-US" dirty="0"/>
              <a:t>程式碼。</a:t>
            </a:r>
            <a:endParaRPr lang="en-US" altLang="zh-TW" dirty="0"/>
          </a:p>
          <a:p>
            <a:endParaRPr lang="en-US" altLang="zh-TW" dirty="0"/>
          </a:p>
          <a:p>
            <a:r>
              <a:rPr lang="fr-FR" altLang="zh-TW" dirty="0"/>
              <a:t>script src files</a:t>
            </a:r>
            <a:r>
              <a:rPr lang="en-US" altLang="zh-TW" dirty="0"/>
              <a:t>:</a:t>
            </a:r>
            <a:r>
              <a:rPr lang="zh-TW" altLang="en-US" dirty="0"/>
              <a:t>透過</a:t>
            </a:r>
            <a:r>
              <a:rPr lang="en-US" altLang="zh-TW" dirty="0"/>
              <a:t>html</a:t>
            </a:r>
            <a:r>
              <a:rPr lang="zh-TW" altLang="en-US" dirty="0"/>
              <a:t>標籤引用的方式引用</a:t>
            </a:r>
            <a:r>
              <a:rPr lang="en-US" altLang="zh-TW" dirty="0" err="1"/>
              <a:t>js</a:t>
            </a:r>
            <a:r>
              <a:rPr lang="zh-TW" altLang="en-US" dirty="0"/>
              <a:t>檔。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F8DE17E9-D2AE-426D-B63D-4282CAC8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19" y="2112718"/>
            <a:ext cx="7353300" cy="27622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5AE4CCB-1F45-4316-8572-33795798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19" y="3840653"/>
            <a:ext cx="5953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CE68D-821D-48E0-9637-656DA011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程式碼範例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2CE38E-FB64-4B10-8BB8-190A5E43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01262"/>
            <a:ext cx="7335296" cy="38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AF3A8-4C57-40E9-84EA-24B1954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建立基本</a:t>
            </a:r>
            <a:r>
              <a:rPr lang="en-US" altLang="zh-TW" dirty="0"/>
              <a:t>JS</a:t>
            </a:r>
            <a:r>
              <a:rPr lang="zh-TW" altLang="en-US" dirty="0"/>
              <a:t>標籤及輸出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73A3F0-AD4E-47F4-8E7D-9FAE45730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902" y="3086290"/>
            <a:ext cx="3381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B5EE5-942F-4AF4-B76B-4FC789DD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語法規定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30970-3F6A-4BB0-9395-CD830742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英文大小寫不同</a:t>
            </a:r>
            <a:endParaRPr lang="en-US" altLang="zh-TW" dirty="0"/>
          </a:p>
          <a:p>
            <a:r>
              <a:rPr lang="zh-TW" altLang="en-US" dirty="0"/>
              <a:t>忽略空白字元</a:t>
            </a:r>
            <a:endParaRPr lang="en-US" altLang="zh-TW" dirty="0"/>
          </a:p>
          <a:p>
            <a:r>
              <a:rPr lang="zh-TW" altLang="en-US" dirty="0"/>
              <a:t>註解方法</a:t>
            </a:r>
            <a:r>
              <a:rPr lang="en-US" altLang="zh-TW" dirty="0"/>
              <a:t>1./</a:t>
            </a:r>
            <a:r>
              <a:rPr lang="zh-TW" altLang="en-US" dirty="0"/>
              <a:t>**</a:t>
            </a:r>
            <a:r>
              <a:rPr lang="en-US" altLang="zh-TW" dirty="0"/>
              <a:t>/(</a:t>
            </a:r>
            <a:r>
              <a:rPr lang="zh-TW" altLang="en-US" dirty="0"/>
              <a:t>多行註解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2.//(</a:t>
            </a:r>
            <a:r>
              <a:rPr lang="zh-TW" altLang="en-US" dirty="0"/>
              <a:t>單行註解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結尾加分號</a:t>
            </a:r>
            <a:endParaRPr lang="en-US" altLang="zh-TW" dirty="0"/>
          </a:p>
          <a:p>
            <a:r>
              <a:rPr lang="zh-TW" altLang="en-US" dirty="0"/>
              <a:t>保留字元表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AE2FEE1-DC7E-465F-8FB8-862E8211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90172"/>
              </p:ext>
            </p:extLst>
          </p:nvPr>
        </p:nvGraphicFramePr>
        <p:xfrm>
          <a:off x="3625668" y="3279986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085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2361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20351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44920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401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break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default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switch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void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while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6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instanceof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throw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9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containue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finally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typeof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4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E02D3-8BC2-4556-AF12-6B8F6682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F7261-3663-4309-B055-2B077BB9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變數：表示會隨著程式的執行而改變其內容</a:t>
            </a:r>
            <a:endParaRPr lang="en-US" altLang="zh-TW" dirty="0"/>
          </a:p>
          <a:p>
            <a:r>
              <a:rPr lang="zh-TW" altLang="en-US" dirty="0"/>
              <a:t>變數命名規則</a:t>
            </a:r>
            <a:endParaRPr lang="en-US" altLang="zh-TW" dirty="0"/>
          </a:p>
          <a:p>
            <a:pPr lvl="1"/>
            <a:r>
              <a:rPr lang="zh-TW" altLang="en-US" dirty="0"/>
              <a:t>大小寫字母區別</a:t>
            </a:r>
            <a:endParaRPr lang="en-US" altLang="zh-TW" dirty="0"/>
          </a:p>
          <a:p>
            <a:pPr lvl="1"/>
            <a:r>
              <a:rPr lang="zh-TW" altLang="en-US" dirty="0"/>
              <a:t>不可使用保留字</a:t>
            </a:r>
            <a:endParaRPr lang="en-US" altLang="zh-TW" dirty="0"/>
          </a:p>
          <a:p>
            <a:pPr lvl="1"/>
            <a:r>
              <a:rPr lang="zh-TW" altLang="en-US" dirty="0"/>
              <a:t>起始字元僅能使用英文字母及符號</a:t>
            </a:r>
            <a:r>
              <a:rPr lang="en-US" altLang="zh-TW" dirty="0"/>
              <a:t>_</a:t>
            </a:r>
          </a:p>
          <a:p>
            <a:pPr lvl="1"/>
            <a:r>
              <a:rPr lang="zh-TW" altLang="en-US" dirty="0"/>
              <a:t>除第一字元外可以英文字母、數字、符號</a:t>
            </a:r>
            <a:r>
              <a:rPr lang="en-US" altLang="zh-TW" dirty="0"/>
              <a:t>_</a:t>
            </a:r>
          </a:p>
          <a:p>
            <a:r>
              <a:rPr lang="zh-TW" altLang="en-US" dirty="0"/>
              <a:t>宣告變數</a:t>
            </a:r>
            <a:endParaRPr lang="en-US" altLang="zh-TW" dirty="0"/>
          </a:p>
          <a:p>
            <a:pPr lvl="1"/>
            <a:r>
              <a:rPr lang="en-US" altLang="zh-TW" dirty="0"/>
              <a:t>var  </a:t>
            </a:r>
            <a:r>
              <a:rPr lang="zh-TW" altLang="en-US" dirty="0"/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25270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5ABE5-A84B-43BA-8604-A8319B08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9EE9B-F55C-4A06-96F7-32E5D404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：使用變數輸出一段文字</a:t>
            </a:r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：將練習</a:t>
            </a:r>
            <a:r>
              <a:rPr lang="en-US" altLang="zh-TW" dirty="0"/>
              <a:t>1</a:t>
            </a:r>
            <a:r>
              <a:rPr lang="zh-TW" altLang="en-US" dirty="0"/>
              <a:t>之變數，透過取代方式重新設定值後輸出</a:t>
            </a:r>
          </a:p>
        </p:txBody>
      </p:sp>
    </p:spTree>
    <p:extLst>
      <p:ext uri="{BB962C8B-B14F-4D97-AF65-F5344CB8AC3E}">
        <p14:creationId xmlns:p14="http://schemas.microsoft.com/office/powerpoint/2010/main" val="74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89DE2-04FB-4A4C-9FA4-693FCA44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變數型態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439FCD8-EAF7-4B28-9A6C-0C074EEE0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73107"/>
              </p:ext>
            </p:extLst>
          </p:nvPr>
        </p:nvGraphicFramePr>
        <p:xfrm>
          <a:off x="3868739" y="1123837"/>
          <a:ext cx="73152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599657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64054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486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2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可以為字母、數字、文字、符號等混和組成，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需用單引號或雙引號包裹值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 str=‘</a:t>
                      </a:r>
                      <a:r>
                        <a:rPr lang="zh-TW" altLang="en-US" dirty="0"/>
                        <a:t>字串</a:t>
                      </a:r>
                      <a:r>
                        <a:rPr lang="en-US" altLang="zh-TW" dirty="0"/>
                        <a:t>’;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 str=‘</a:t>
                      </a:r>
                      <a:r>
                        <a:rPr lang="zh-TW" altLang="en-US" dirty="0"/>
                        <a:t>字串</a:t>
                      </a:r>
                      <a:r>
                        <a:rPr lang="en-US" altLang="zh-TW" dirty="0"/>
                        <a:t>123’;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 str=‘123’;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3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可以為整數或是小數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 num=123;</a:t>
                      </a:r>
                    </a:p>
                    <a:p>
                      <a:r>
                        <a:rPr lang="en-US" altLang="zh-TW" dirty="0"/>
                        <a:t>var num=0.5</a:t>
                      </a:r>
                    </a:p>
                    <a:p>
                      <a:r>
                        <a:rPr lang="en-US" altLang="zh-TW" dirty="0"/>
                        <a:t>var num=-1;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9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true/false</a:t>
                      </a:r>
                      <a:r>
                        <a:rPr lang="zh-TW" altLang="en-US" dirty="0"/>
                        <a:t>，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不需用單引號或雙引號包裹值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var boo=true;</a:t>
                      </a:r>
                    </a:p>
                    <a:p>
                      <a:r>
                        <a:rPr lang="en-US" altLang="zh-TW" dirty="0"/>
                        <a:t>var boo=false;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06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4DE8CA3-DA07-4485-BD9B-6C973435BFA5}"/>
              </a:ext>
            </a:extLst>
          </p:cNvPr>
          <p:cNvSpPr txBox="1"/>
          <p:nvPr/>
        </p:nvSpPr>
        <p:spPr>
          <a:xfrm>
            <a:off x="4023360" y="4763589"/>
            <a:ext cx="69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字串型數字可透過*</a:t>
            </a:r>
            <a:r>
              <a:rPr lang="en-US" altLang="zh-TW" dirty="0"/>
              <a:t>1</a:t>
            </a:r>
            <a:r>
              <a:rPr lang="zh-TW" altLang="en-US" dirty="0"/>
              <a:t>轉換為數字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E5D64F-C5B0-48E5-ADD7-23FAF348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42129"/>
            <a:ext cx="2447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392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5323</TotalTime>
  <Words>911</Words>
  <Application>Microsoft Office PowerPoint</Application>
  <PresentationFormat>寬螢幕</PresentationFormat>
  <Paragraphs>275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微軟正黑體</vt:lpstr>
      <vt:lpstr>Corbel</vt:lpstr>
      <vt:lpstr>Wingdings 2</vt:lpstr>
      <vt:lpstr>框架</vt:lpstr>
      <vt:lpstr>RWD網頁設計</vt:lpstr>
      <vt:lpstr>JavaScript</vt:lpstr>
      <vt:lpstr>JavaScript基本寫法</vt:lpstr>
      <vt:lpstr>JS程式碼範例</vt:lpstr>
      <vt:lpstr>建立基本JS標籤及輸出</vt:lpstr>
      <vt:lpstr>JS語法規定</vt:lpstr>
      <vt:lpstr>JS變數使用</vt:lpstr>
      <vt:lpstr>JS變數使用</vt:lpstr>
      <vt:lpstr>JS變數型態</vt:lpstr>
      <vt:lpstr>JS串聯符號</vt:lpstr>
      <vt:lpstr>JS變數練習</vt:lpstr>
      <vt:lpstr>JS輸入函數</vt:lpstr>
      <vt:lpstr>JS運算子</vt:lpstr>
      <vt:lpstr>JS算術運算子</vt:lpstr>
      <vt:lpstr>JS指派運算子</vt:lpstr>
      <vt:lpstr>JS算術運算子練習</vt:lpstr>
      <vt:lpstr>JS邏輯運算子</vt:lpstr>
      <vt:lpstr>JS邏輯運算子</vt:lpstr>
      <vt:lpstr>JS條件控制</vt:lpstr>
      <vt:lpstr>JS if/else條件控制</vt:lpstr>
      <vt:lpstr>JS if/else條件控制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user</dc:creator>
  <cp:lastModifiedBy>user</cp:lastModifiedBy>
  <cp:revision>66</cp:revision>
  <dcterms:created xsi:type="dcterms:W3CDTF">2020-03-19T05:42:58Z</dcterms:created>
  <dcterms:modified xsi:type="dcterms:W3CDTF">2021-04-08T08:18:38Z</dcterms:modified>
</cp:coreProperties>
</file>