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9" r:id="rId3"/>
    <p:sldId id="300" r:id="rId4"/>
    <p:sldId id="302" r:id="rId5"/>
    <p:sldId id="303" r:id="rId6"/>
    <p:sldId id="304" r:id="rId7"/>
    <p:sldId id="327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24" r:id="rId16"/>
    <p:sldId id="325" r:id="rId17"/>
    <p:sldId id="326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6_3" csCatId="accent6" phldr="1"/>
      <dgm:spPr/>
    </dgm:pt>
    <dgm:pt modelId="{6D19FDD9-EAFC-464D-B663-1C670574C355}">
      <dgm:prSet phldrT="[文字]"/>
      <dgm:spPr/>
      <dgm:t>
        <a:bodyPr/>
        <a:lstStyle/>
        <a:p>
          <a:r>
            <a:rPr lang="en-US" altLang="zh-TW" dirty="0"/>
            <a:t>a</a:t>
          </a:r>
          <a:endParaRPr lang="zh-TW" altLang="en-US" dirty="0"/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B813F524-89AC-43B3-BAE5-4E0136DACA1E}">
      <dgm:prSet phldrT="[文字]"/>
      <dgm:spPr/>
      <dgm:t>
        <a:bodyPr/>
        <a:lstStyle/>
        <a:p>
          <a:r>
            <a:rPr lang="en-US" altLang="zh-TW" dirty="0"/>
            <a:t>1</a:t>
          </a:r>
          <a:endParaRPr lang="zh-TW" altLang="en-US" dirty="0"/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6D19FDD9-EAFC-464D-B663-1C670574C355}">
      <dgm:prSet phldrT="[文字]"/>
      <dgm:spPr/>
      <dgm:t>
        <a:bodyPr/>
        <a:lstStyle/>
        <a:p>
          <a:r>
            <a:rPr lang="zh-TW" altLang="en-US" dirty="0"/>
            <a:t>索引</a:t>
          </a:r>
          <a:r>
            <a:rPr lang="en-US" altLang="zh-TW" dirty="0"/>
            <a:t>key</a:t>
          </a:r>
          <a:endParaRPr lang="zh-TW" altLang="en-US" dirty="0"/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r>
            <a:rPr lang="zh-TW" altLang="en-US" dirty="0"/>
            <a:t>儲存</a:t>
          </a:r>
        </a:p>
      </dgm:t>
    </dgm:pt>
    <dgm:pt modelId="{B813F524-89AC-43B3-BAE5-4E0136DACA1E}">
      <dgm:prSet phldrT="[文字]"/>
      <dgm:spPr/>
      <dgm:t>
        <a:bodyPr/>
        <a:lstStyle/>
        <a:p>
          <a:r>
            <a:rPr lang="zh-TW" altLang="en-US" dirty="0"/>
            <a:t>資料</a:t>
          </a:r>
          <a:r>
            <a:rPr lang="en-US" altLang="zh-TW" dirty="0"/>
            <a:t>value</a:t>
          </a:r>
          <a:endParaRPr lang="zh-TW" altLang="en-US" dirty="0"/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 custLinFactNeighborX="-14112" custLinFactNeighborY="-19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 custLinFactNeighborX="-3964" custLinFactNeighborY="23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6_3" csCatId="accent6" phldr="1"/>
      <dgm:spPr/>
    </dgm:pt>
    <dgm:pt modelId="{6D19FDD9-EAFC-464D-B663-1C670574C355}">
      <dgm:prSet phldrT="[文字]"/>
      <dgm:spPr/>
      <dgm:t>
        <a:bodyPr/>
        <a:lstStyle/>
        <a:p>
          <a:r>
            <a:rPr lang="en-US" altLang="zh-TW" dirty="0"/>
            <a:t>d</a:t>
          </a:r>
          <a:endParaRPr lang="zh-TW" altLang="en-US" dirty="0"/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B813F524-89AC-43B3-BAE5-4E0136DACA1E}">
      <dgm:prSet phldrT="[文字]"/>
      <dgm:spPr/>
      <dgm:t>
        <a:bodyPr/>
        <a:lstStyle/>
        <a:p>
          <a:r>
            <a:rPr lang="en-US" altLang="zh-TW" dirty="0"/>
            <a:t>4</a:t>
          </a:r>
          <a:endParaRPr lang="zh-TW" altLang="en-US" dirty="0"/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6_3" csCatId="accent6" phldr="1"/>
      <dgm:spPr/>
    </dgm:pt>
    <dgm:pt modelId="{6D19FDD9-EAFC-464D-B663-1C670574C355}">
      <dgm:prSet phldrT="[文字]"/>
      <dgm:spPr/>
      <dgm:t>
        <a:bodyPr/>
        <a:lstStyle/>
        <a:p>
          <a:r>
            <a:rPr lang="en-US" altLang="zh-TW" dirty="0"/>
            <a:t>b</a:t>
          </a:r>
          <a:endParaRPr lang="zh-TW" altLang="en-US" dirty="0"/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B813F524-89AC-43B3-BAE5-4E0136DACA1E}">
      <dgm:prSet phldrT="[文字]"/>
      <dgm:spPr/>
      <dgm:t>
        <a:bodyPr/>
        <a:lstStyle/>
        <a:p>
          <a:r>
            <a:rPr lang="en-US" altLang="zh-TW" dirty="0"/>
            <a:t>2</a:t>
          </a:r>
          <a:endParaRPr lang="zh-TW" altLang="en-US" dirty="0"/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6_3" csCatId="accent6" phldr="1"/>
      <dgm:spPr/>
    </dgm:pt>
    <dgm:pt modelId="{6D19FDD9-EAFC-464D-B663-1C670574C355}">
      <dgm:prSet phldrT="[文字]"/>
      <dgm:spPr/>
      <dgm:t>
        <a:bodyPr/>
        <a:lstStyle/>
        <a:p>
          <a:r>
            <a:rPr lang="en-US" altLang="zh-TW" dirty="0"/>
            <a:t>c</a:t>
          </a:r>
          <a:endParaRPr lang="zh-TW" altLang="en-US" dirty="0"/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B813F524-89AC-43B3-BAE5-4E0136DACA1E}">
      <dgm:prSet phldrT="[文字]"/>
      <dgm:spPr/>
      <dgm:t>
        <a:bodyPr/>
        <a:lstStyle/>
        <a:p>
          <a:r>
            <a:rPr lang="en-US" altLang="zh-TW" dirty="0"/>
            <a:t>3</a:t>
          </a:r>
          <a:endParaRPr lang="zh-TW" altLang="en-US" dirty="0"/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6_3" csCatId="accent6" phldr="1"/>
      <dgm:spPr/>
    </dgm:pt>
    <dgm:pt modelId="{6D19FDD9-EAFC-464D-B663-1C670574C355}">
      <dgm:prSet phldrT="[文字]"/>
      <dgm:spPr/>
      <dgm:t>
        <a:bodyPr/>
        <a:lstStyle/>
        <a:p>
          <a:r>
            <a:rPr lang="zh-TW" altLang="en-US" dirty="0"/>
            <a:t>變數</a:t>
          </a:r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r>
            <a:rPr lang="zh-TW" altLang="en-US" dirty="0"/>
            <a:t>儲存</a:t>
          </a:r>
        </a:p>
      </dgm:t>
    </dgm:pt>
    <dgm:pt modelId="{B813F524-89AC-43B3-BAE5-4E0136DACA1E}">
      <dgm:prSet phldrT="[文字]"/>
      <dgm:spPr/>
      <dgm:t>
        <a:bodyPr/>
        <a:lstStyle/>
        <a:p>
          <a:r>
            <a:rPr lang="zh-TW" altLang="en-US" dirty="0"/>
            <a:t>資料</a:t>
          </a:r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 custLinFactX="44569" custLinFactNeighborX="100000" custLinFactNeighborY="-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6D19FDD9-EAFC-464D-B663-1C670574C355}">
      <dgm:prSet phldrT="[文字]"/>
      <dgm:spPr/>
      <dgm:t>
        <a:bodyPr/>
        <a:lstStyle/>
        <a:p>
          <a:r>
            <a:rPr lang="en-US" altLang="zh-TW" dirty="0"/>
            <a:t>[0]</a:t>
          </a:r>
          <a:endParaRPr lang="zh-TW" altLang="en-US" dirty="0"/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r>
            <a:rPr lang="zh-TW" altLang="en-US" dirty="0"/>
            <a:t>儲存</a:t>
          </a:r>
        </a:p>
      </dgm:t>
    </dgm:pt>
    <dgm:pt modelId="{B813F524-89AC-43B3-BAE5-4E0136DACA1E}">
      <dgm:prSet phldrT="[文字]"/>
      <dgm:spPr/>
      <dgm:t>
        <a:bodyPr/>
        <a:lstStyle/>
        <a:p>
          <a:r>
            <a:rPr lang="en-US" altLang="zh-TW" dirty="0"/>
            <a:t>1</a:t>
          </a:r>
          <a:endParaRPr lang="zh-TW" altLang="en-US" dirty="0"/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 custLinFactNeighborX="-14112" custLinFactNeighborY="-19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 custLinFactNeighborX="-3964" custLinFactNeighborY="23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B813F524-89AC-43B3-BAE5-4E0136DACA1E}">
      <dgm:prSet phldrT="[文字]"/>
      <dgm:spPr/>
      <dgm:t>
        <a:bodyPr/>
        <a:lstStyle/>
        <a:p>
          <a:r>
            <a:rPr lang="en-US" altLang="zh-TW" dirty="0"/>
            <a:t>2</a:t>
          </a:r>
          <a:endParaRPr lang="zh-TW" altLang="en-US" dirty="0"/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6D19FDD9-EAFC-464D-B663-1C670574C355}">
      <dgm:prSet phldrT="[文字]"/>
      <dgm:spPr/>
      <dgm:t>
        <a:bodyPr/>
        <a:lstStyle/>
        <a:p>
          <a:r>
            <a:rPr lang="en-US" altLang="zh-TW" dirty="0"/>
            <a:t>[1]</a:t>
          </a:r>
          <a:endParaRPr lang="zh-TW" altLang="en-US" dirty="0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r>
            <a:rPr lang="zh-TW" altLang="en-US" dirty="0"/>
            <a:t>儲存</a:t>
          </a:r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 custLinFactX="44569" custLinFactNeighborX="100000" custLinFactNeighborY="-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 custLinFactNeighborX="-3964" custLinFactNeighborY="23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6D19FDD9-EAFC-464D-B663-1C670574C355}">
      <dgm:prSet phldrT="[文字]"/>
      <dgm:spPr/>
      <dgm:t>
        <a:bodyPr/>
        <a:lstStyle/>
        <a:p>
          <a:r>
            <a:rPr lang="en-US" altLang="zh-TW" dirty="0"/>
            <a:t>[2]</a:t>
          </a:r>
          <a:endParaRPr lang="zh-TW" altLang="en-US" dirty="0"/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r>
            <a:rPr lang="zh-TW" altLang="en-US" dirty="0"/>
            <a:t>儲存</a:t>
          </a:r>
        </a:p>
      </dgm:t>
    </dgm:pt>
    <dgm:pt modelId="{B813F524-89AC-43B3-BAE5-4E0136DACA1E}">
      <dgm:prSet phldrT="[文字]"/>
      <dgm:spPr/>
      <dgm:t>
        <a:bodyPr/>
        <a:lstStyle/>
        <a:p>
          <a:r>
            <a:rPr lang="en-US" altLang="zh-TW" dirty="0"/>
            <a:t>3</a:t>
          </a:r>
          <a:endParaRPr lang="zh-TW" altLang="en-US" dirty="0"/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 custLinFactNeighborY="-482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 custLinFactNeighborX="-3964" custLinFactNeighborY="23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6D1D01-84EF-42B7-8730-66D4D4F7F385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6D19FDD9-EAFC-464D-B663-1C670574C355}">
      <dgm:prSet phldrT="[文字]"/>
      <dgm:spPr/>
      <dgm:t>
        <a:bodyPr/>
        <a:lstStyle/>
        <a:p>
          <a:r>
            <a:rPr lang="en-US" altLang="zh-TW" dirty="0"/>
            <a:t>[3]</a:t>
          </a:r>
          <a:endParaRPr lang="zh-TW" altLang="en-US" dirty="0"/>
        </a:p>
      </dgm:t>
    </dgm:pt>
    <dgm:pt modelId="{4DFADD96-605E-4231-8C08-16A388772451}" type="parTrans" cxnId="{9068DD3B-9E25-4F9E-B7CA-BA60DE353AE3}">
      <dgm:prSet/>
      <dgm:spPr/>
      <dgm:t>
        <a:bodyPr/>
        <a:lstStyle/>
        <a:p>
          <a:endParaRPr lang="zh-TW" altLang="en-US"/>
        </a:p>
      </dgm:t>
    </dgm:pt>
    <dgm:pt modelId="{8C77207F-48F3-467D-B19D-B15000B2F749}" type="sibTrans" cxnId="{9068DD3B-9E25-4F9E-B7CA-BA60DE353AE3}">
      <dgm:prSet/>
      <dgm:spPr/>
      <dgm:t>
        <a:bodyPr/>
        <a:lstStyle/>
        <a:p>
          <a:r>
            <a:rPr lang="zh-TW" altLang="en-US" dirty="0"/>
            <a:t>儲存</a:t>
          </a:r>
        </a:p>
      </dgm:t>
    </dgm:pt>
    <dgm:pt modelId="{B813F524-89AC-43B3-BAE5-4E0136DACA1E}">
      <dgm:prSet phldrT="[文字]"/>
      <dgm:spPr/>
      <dgm:t>
        <a:bodyPr/>
        <a:lstStyle/>
        <a:p>
          <a:r>
            <a:rPr lang="en-US" altLang="zh-TW" dirty="0"/>
            <a:t>4</a:t>
          </a:r>
          <a:endParaRPr lang="zh-TW" altLang="en-US" dirty="0"/>
        </a:p>
      </dgm:t>
    </dgm:pt>
    <dgm:pt modelId="{689764EC-7E35-4498-9DA2-49E378C4C609}" type="par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AF8FA1D1-19F8-40A8-9F90-F2DC330F6B7B}" type="sibTrans" cxnId="{7A29A2E0-D0FB-4192-872C-293ECDCA0405}">
      <dgm:prSet/>
      <dgm:spPr/>
      <dgm:t>
        <a:bodyPr/>
        <a:lstStyle/>
        <a:p>
          <a:endParaRPr lang="zh-TW" altLang="en-US"/>
        </a:p>
      </dgm:t>
    </dgm:pt>
    <dgm:pt modelId="{4BC1E65C-B341-428A-91F6-9A812C650C0C}" type="pres">
      <dgm:prSet presAssocID="{6D6D1D01-84EF-42B7-8730-66D4D4F7F385}" presName="linearFlow" presStyleCnt="0">
        <dgm:presLayoutVars>
          <dgm:resizeHandles val="exact"/>
        </dgm:presLayoutVars>
      </dgm:prSet>
      <dgm:spPr/>
    </dgm:pt>
    <dgm:pt modelId="{F183223F-C101-4F0A-B3AE-5C011E382054}" type="pres">
      <dgm:prSet presAssocID="{6D19FDD9-EAFC-464D-B663-1C670574C355}" presName="node" presStyleLbl="node1" presStyleIdx="0" presStyleCnt="2" custLinFactX="44569" custLinFactNeighborX="100000" custLinFactNeighborY="-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1BD109-7E14-4106-8131-1B4B8907BECE}" type="pres">
      <dgm:prSet presAssocID="{8C77207F-48F3-467D-B19D-B15000B2F749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8BC86EB2-50E9-4A93-84BD-C50B97A78C84}" type="pres">
      <dgm:prSet presAssocID="{8C77207F-48F3-467D-B19D-B15000B2F749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7FA0517D-2792-45A5-8FF7-BE2AF7DBFB6D}" type="pres">
      <dgm:prSet presAssocID="{B813F524-89AC-43B3-BAE5-4E0136DACA1E}" presName="node" presStyleLbl="node1" presStyleIdx="1" presStyleCnt="2" custLinFactNeighborX="-3964" custLinFactNeighborY="23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68DD3B-9E25-4F9E-B7CA-BA60DE353AE3}" srcId="{6D6D1D01-84EF-42B7-8730-66D4D4F7F385}" destId="{6D19FDD9-EAFC-464D-B663-1C670574C355}" srcOrd="0" destOrd="0" parTransId="{4DFADD96-605E-4231-8C08-16A388772451}" sibTransId="{8C77207F-48F3-467D-B19D-B15000B2F749}"/>
    <dgm:cxn modelId="{CB52F2AE-5CDE-44CA-983C-D3225C57B9FD}" type="presOf" srcId="{B813F524-89AC-43B3-BAE5-4E0136DACA1E}" destId="{7FA0517D-2792-45A5-8FF7-BE2AF7DBFB6D}" srcOrd="0" destOrd="0" presId="urn:microsoft.com/office/officeart/2005/8/layout/process2"/>
    <dgm:cxn modelId="{9FE457F5-4D10-460F-AD79-A4A9BD33D5E1}" type="presOf" srcId="{8C77207F-48F3-467D-B19D-B15000B2F749}" destId="{3F1BD109-7E14-4106-8131-1B4B8907BECE}" srcOrd="0" destOrd="0" presId="urn:microsoft.com/office/officeart/2005/8/layout/process2"/>
    <dgm:cxn modelId="{E1DDD6F5-FD8B-43C6-969C-3818495BFE9C}" type="presOf" srcId="{8C77207F-48F3-467D-B19D-B15000B2F749}" destId="{8BC86EB2-50E9-4A93-84BD-C50B97A78C84}" srcOrd="1" destOrd="0" presId="urn:microsoft.com/office/officeart/2005/8/layout/process2"/>
    <dgm:cxn modelId="{AF427E92-E8EB-41DE-8E34-7725E0BC6DA7}" type="presOf" srcId="{6D6D1D01-84EF-42B7-8730-66D4D4F7F385}" destId="{4BC1E65C-B341-428A-91F6-9A812C650C0C}" srcOrd="0" destOrd="0" presId="urn:microsoft.com/office/officeart/2005/8/layout/process2"/>
    <dgm:cxn modelId="{7A29A2E0-D0FB-4192-872C-293ECDCA0405}" srcId="{6D6D1D01-84EF-42B7-8730-66D4D4F7F385}" destId="{B813F524-89AC-43B3-BAE5-4E0136DACA1E}" srcOrd="1" destOrd="0" parTransId="{689764EC-7E35-4498-9DA2-49E378C4C609}" sibTransId="{AF8FA1D1-19F8-40A8-9F90-F2DC330F6B7B}"/>
    <dgm:cxn modelId="{F43D0E12-5102-4D91-84A6-40DCE167293A}" type="presOf" srcId="{6D19FDD9-EAFC-464D-B663-1C670574C355}" destId="{F183223F-C101-4F0A-B3AE-5C011E382054}" srcOrd="0" destOrd="0" presId="urn:microsoft.com/office/officeart/2005/8/layout/process2"/>
    <dgm:cxn modelId="{E4266CBF-0139-42BD-890C-8AED98203366}" type="presParOf" srcId="{4BC1E65C-B341-428A-91F6-9A812C650C0C}" destId="{F183223F-C101-4F0A-B3AE-5C011E382054}" srcOrd="0" destOrd="0" presId="urn:microsoft.com/office/officeart/2005/8/layout/process2"/>
    <dgm:cxn modelId="{09C5A91C-9CE4-42CB-A98D-551940B6AE1B}" type="presParOf" srcId="{4BC1E65C-B341-428A-91F6-9A812C650C0C}" destId="{3F1BD109-7E14-4106-8131-1B4B8907BECE}" srcOrd="1" destOrd="0" presId="urn:microsoft.com/office/officeart/2005/8/layout/process2"/>
    <dgm:cxn modelId="{D5D180B8-5220-46D2-9EC5-C693FAFB25BD}" type="presParOf" srcId="{3F1BD109-7E14-4106-8131-1B4B8907BECE}" destId="{8BC86EB2-50E9-4A93-84BD-C50B97A78C84}" srcOrd="0" destOrd="0" presId="urn:microsoft.com/office/officeart/2005/8/layout/process2"/>
    <dgm:cxn modelId="{20502250-C95A-42C5-85D1-3EB1CCE25AFE}" type="presParOf" srcId="{4BC1E65C-B341-428A-91F6-9A812C650C0C}" destId="{7FA0517D-2792-45A5-8FF7-BE2AF7DBFB6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226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a</a:t>
          </a:r>
          <a:endParaRPr lang="zh-TW" altLang="en-US" sz="3200" kern="1200" dirty="0"/>
        </a:p>
      </dsp:txBody>
      <dsp:txXfrm>
        <a:off x="15939" y="16165"/>
        <a:ext cx="512308" cy="709388"/>
      </dsp:txXfrm>
    </dsp:sp>
    <dsp:sp modelId="{3F1BD109-7E14-4106-8131-1B4B8907BECE}">
      <dsp:nvSpPr>
        <dsp:cNvPr id="0" name=""/>
        <dsp:cNvSpPr/>
      </dsp:nvSpPr>
      <dsp:spPr>
        <a:xfrm rot="5400000">
          <a:off x="133105" y="760024"/>
          <a:ext cx="277975" cy="333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172022" y="787821"/>
        <a:ext cx="200142" cy="194583"/>
      </dsp:txXfrm>
    </dsp:sp>
    <dsp:sp modelId="{7FA0517D-2792-45A5-8FF7-BE2AF7DBFB6D}">
      <dsp:nvSpPr>
        <dsp:cNvPr id="0" name=""/>
        <dsp:cNvSpPr/>
      </dsp:nvSpPr>
      <dsp:spPr>
        <a:xfrm>
          <a:off x="0" y="1112126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48928"/>
            <a:satOff val="-2557"/>
            <a:lumOff val="2712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1</a:t>
          </a:r>
          <a:endParaRPr lang="zh-TW" altLang="en-US" sz="3200" kern="1200" dirty="0"/>
        </a:p>
      </dsp:txBody>
      <dsp:txXfrm>
        <a:off x="15939" y="1128065"/>
        <a:ext cx="512308" cy="7093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0"/>
          <a:ext cx="795046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索引</a:t>
          </a:r>
          <a:r>
            <a:rPr lang="en-US" altLang="zh-TW" sz="2100" kern="1200" dirty="0"/>
            <a:t>key</a:t>
          </a:r>
          <a:endParaRPr lang="zh-TW" altLang="en-US" sz="2100" kern="1200" dirty="0"/>
        </a:p>
      </dsp:txBody>
      <dsp:txXfrm>
        <a:off x="23286" y="23286"/>
        <a:ext cx="748474" cy="899950"/>
      </dsp:txXfrm>
    </dsp:sp>
    <dsp:sp modelId="{3F1BD109-7E14-4106-8131-1B4B8907BECE}">
      <dsp:nvSpPr>
        <dsp:cNvPr id="0" name=""/>
        <dsp:cNvSpPr/>
      </dsp:nvSpPr>
      <dsp:spPr>
        <a:xfrm rot="5400000">
          <a:off x="219833" y="970474"/>
          <a:ext cx="355379" cy="425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/>
            <a:t>儲存</a:t>
          </a:r>
        </a:p>
      </dsp:txBody>
      <dsp:txXfrm rot="-5400000">
        <a:off x="269743" y="1005751"/>
        <a:ext cx="255560" cy="248765"/>
      </dsp:txXfrm>
    </dsp:sp>
    <dsp:sp modelId="{7FA0517D-2792-45A5-8FF7-BE2AF7DBFB6D}">
      <dsp:nvSpPr>
        <dsp:cNvPr id="0" name=""/>
        <dsp:cNvSpPr/>
      </dsp:nvSpPr>
      <dsp:spPr>
        <a:xfrm>
          <a:off x="0" y="1420360"/>
          <a:ext cx="795046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539748"/>
            <a:satOff val="-6361"/>
            <a:lumOff val="3408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資料</a:t>
          </a:r>
          <a:r>
            <a:rPr lang="en-US" altLang="zh-TW" sz="2100" kern="1200" dirty="0"/>
            <a:t>value</a:t>
          </a:r>
          <a:endParaRPr lang="zh-TW" altLang="en-US" sz="2100" kern="1200" dirty="0"/>
        </a:p>
      </dsp:txBody>
      <dsp:txXfrm>
        <a:off x="23286" y="1443646"/>
        <a:ext cx="748474" cy="899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226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d</a:t>
          </a:r>
          <a:endParaRPr lang="zh-TW" altLang="en-US" sz="3200" kern="1200" dirty="0"/>
        </a:p>
      </dsp:txBody>
      <dsp:txXfrm>
        <a:off x="15939" y="16165"/>
        <a:ext cx="512308" cy="709388"/>
      </dsp:txXfrm>
    </dsp:sp>
    <dsp:sp modelId="{3F1BD109-7E14-4106-8131-1B4B8907BECE}">
      <dsp:nvSpPr>
        <dsp:cNvPr id="0" name=""/>
        <dsp:cNvSpPr/>
      </dsp:nvSpPr>
      <dsp:spPr>
        <a:xfrm rot="5400000">
          <a:off x="133105" y="760024"/>
          <a:ext cx="277975" cy="333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172022" y="787821"/>
        <a:ext cx="200142" cy="194583"/>
      </dsp:txXfrm>
    </dsp:sp>
    <dsp:sp modelId="{7FA0517D-2792-45A5-8FF7-BE2AF7DBFB6D}">
      <dsp:nvSpPr>
        <dsp:cNvPr id="0" name=""/>
        <dsp:cNvSpPr/>
      </dsp:nvSpPr>
      <dsp:spPr>
        <a:xfrm>
          <a:off x="0" y="1112126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48928"/>
            <a:satOff val="-2557"/>
            <a:lumOff val="2712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4</a:t>
          </a:r>
          <a:endParaRPr lang="zh-TW" altLang="en-US" sz="3200" kern="1200" dirty="0"/>
        </a:p>
      </dsp:txBody>
      <dsp:txXfrm>
        <a:off x="15939" y="1128065"/>
        <a:ext cx="512308" cy="709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226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b</a:t>
          </a:r>
          <a:endParaRPr lang="zh-TW" altLang="en-US" sz="3200" kern="1200" dirty="0"/>
        </a:p>
      </dsp:txBody>
      <dsp:txXfrm>
        <a:off x="15939" y="16165"/>
        <a:ext cx="512308" cy="709388"/>
      </dsp:txXfrm>
    </dsp:sp>
    <dsp:sp modelId="{3F1BD109-7E14-4106-8131-1B4B8907BECE}">
      <dsp:nvSpPr>
        <dsp:cNvPr id="0" name=""/>
        <dsp:cNvSpPr/>
      </dsp:nvSpPr>
      <dsp:spPr>
        <a:xfrm rot="5400000">
          <a:off x="133105" y="760024"/>
          <a:ext cx="277975" cy="333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172022" y="787821"/>
        <a:ext cx="200142" cy="194583"/>
      </dsp:txXfrm>
    </dsp:sp>
    <dsp:sp modelId="{7FA0517D-2792-45A5-8FF7-BE2AF7DBFB6D}">
      <dsp:nvSpPr>
        <dsp:cNvPr id="0" name=""/>
        <dsp:cNvSpPr/>
      </dsp:nvSpPr>
      <dsp:spPr>
        <a:xfrm>
          <a:off x="0" y="1112126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48928"/>
            <a:satOff val="-2557"/>
            <a:lumOff val="2712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2</a:t>
          </a:r>
          <a:endParaRPr lang="zh-TW" altLang="en-US" sz="3200" kern="1200" dirty="0"/>
        </a:p>
      </dsp:txBody>
      <dsp:txXfrm>
        <a:off x="15939" y="1128065"/>
        <a:ext cx="512308" cy="709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226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c</a:t>
          </a:r>
          <a:endParaRPr lang="zh-TW" altLang="en-US" sz="3200" kern="1200" dirty="0"/>
        </a:p>
      </dsp:txBody>
      <dsp:txXfrm>
        <a:off x="15939" y="16165"/>
        <a:ext cx="512308" cy="709388"/>
      </dsp:txXfrm>
    </dsp:sp>
    <dsp:sp modelId="{3F1BD109-7E14-4106-8131-1B4B8907BECE}">
      <dsp:nvSpPr>
        <dsp:cNvPr id="0" name=""/>
        <dsp:cNvSpPr/>
      </dsp:nvSpPr>
      <dsp:spPr>
        <a:xfrm rot="5400000">
          <a:off x="133105" y="760024"/>
          <a:ext cx="277975" cy="333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172022" y="787821"/>
        <a:ext cx="200142" cy="194583"/>
      </dsp:txXfrm>
    </dsp:sp>
    <dsp:sp modelId="{7FA0517D-2792-45A5-8FF7-BE2AF7DBFB6D}">
      <dsp:nvSpPr>
        <dsp:cNvPr id="0" name=""/>
        <dsp:cNvSpPr/>
      </dsp:nvSpPr>
      <dsp:spPr>
        <a:xfrm>
          <a:off x="0" y="1112126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48928"/>
            <a:satOff val="-2557"/>
            <a:lumOff val="2712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3</a:t>
          </a:r>
          <a:endParaRPr lang="zh-TW" altLang="en-US" sz="3200" kern="1200" dirty="0"/>
        </a:p>
      </dsp:txBody>
      <dsp:txXfrm>
        <a:off x="15939" y="1128065"/>
        <a:ext cx="512308" cy="7093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0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/>
            <a:t>變數</a:t>
          </a:r>
        </a:p>
      </dsp:txBody>
      <dsp:txXfrm>
        <a:off x="15939" y="15939"/>
        <a:ext cx="512308" cy="709388"/>
      </dsp:txXfrm>
    </dsp:sp>
    <dsp:sp modelId="{3F1BD109-7E14-4106-8131-1B4B8907BECE}">
      <dsp:nvSpPr>
        <dsp:cNvPr id="0" name=""/>
        <dsp:cNvSpPr/>
      </dsp:nvSpPr>
      <dsp:spPr>
        <a:xfrm rot="5400000">
          <a:off x="133020" y="759911"/>
          <a:ext cx="278144" cy="333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700" kern="1200" dirty="0"/>
            <a:t>儲存</a:t>
          </a:r>
        </a:p>
      </dsp:txBody>
      <dsp:txXfrm rot="-5400000">
        <a:off x="172022" y="787624"/>
        <a:ext cx="200142" cy="194701"/>
      </dsp:txXfrm>
    </dsp:sp>
    <dsp:sp modelId="{7FA0517D-2792-45A5-8FF7-BE2AF7DBFB6D}">
      <dsp:nvSpPr>
        <dsp:cNvPr id="0" name=""/>
        <dsp:cNvSpPr/>
      </dsp:nvSpPr>
      <dsp:spPr>
        <a:xfrm>
          <a:off x="0" y="1112126"/>
          <a:ext cx="544186" cy="74126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48928"/>
            <a:satOff val="-2557"/>
            <a:lumOff val="2712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/>
            <a:t>資料</a:t>
          </a:r>
        </a:p>
      </dsp:txBody>
      <dsp:txXfrm>
        <a:off x="15939" y="1128065"/>
        <a:ext cx="512308" cy="7093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0"/>
          <a:ext cx="633597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[0]</a:t>
          </a:r>
          <a:endParaRPr lang="zh-TW" altLang="en-US" sz="3200" kern="1200" dirty="0"/>
        </a:p>
      </dsp:txBody>
      <dsp:txXfrm>
        <a:off x="18557" y="18557"/>
        <a:ext cx="596483" cy="909408"/>
      </dsp:txXfrm>
    </dsp:sp>
    <dsp:sp modelId="{3F1BD109-7E14-4106-8131-1B4B8907BECE}">
      <dsp:nvSpPr>
        <dsp:cNvPr id="0" name=""/>
        <dsp:cNvSpPr/>
      </dsp:nvSpPr>
      <dsp:spPr>
        <a:xfrm rot="5400000">
          <a:off x="139109" y="970474"/>
          <a:ext cx="355379" cy="425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/>
            <a:t>儲存</a:t>
          </a:r>
        </a:p>
      </dsp:txBody>
      <dsp:txXfrm rot="-5400000">
        <a:off x="189019" y="1005751"/>
        <a:ext cx="255560" cy="248765"/>
      </dsp:txXfrm>
    </dsp:sp>
    <dsp:sp modelId="{7FA0517D-2792-45A5-8FF7-BE2AF7DBFB6D}">
      <dsp:nvSpPr>
        <dsp:cNvPr id="0" name=""/>
        <dsp:cNvSpPr/>
      </dsp:nvSpPr>
      <dsp:spPr>
        <a:xfrm>
          <a:off x="0" y="1420360"/>
          <a:ext cx="633597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539748"/>
            <a:satOff val="-6361"/>
            <a:lumOff val="3408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1</a:t>
          </a:r>
          <a:endParaRPr lang="zh-TW" altLang="en-US" sz="3200" kern="1200" dirty="0"/>
        </a:p>
      </dsp:txBody>
      <dsp:txXfrm>
        <a:off x="18557" y="1438917"/>
        <a:ext cx="596483" cy="909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0"/>
          <a:ext cx="633597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/>
            <a:t>[1]</a:t>
          </a:r>
          <a:endParaRPr lang="zh-TW" altLang="en-US" sz="3400" kern="1200" dirty="0"/>
        </a:p>
      </dsp:txBody>
      <dsp:txXfrm>
        <a:off x="18557" y="18557"/>
        <a:ext cx="596483" cy="909408"/>
      </dsp:txXfrm>
    </dsp:sp>
    <dsp:sp modelId="{3F1BD109-7E14-4106-8131-1B4B8907BECE}">
      <dsp:nvSpPr>
        <dsp:cNvPr id="0" name=""/>
        <dsp:cNvSpPr/>
      </dsp:nvSpPr>
      <dsp:spPr>
        <a:xfrm rot="5400000">
          <a:off x="139109" y="970474"/>
          <a:ext cx="355378" cy="425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/>
            <a:t>儲存</a:t>
          </a:r>
        </a:p>
      </dsp:txBody>
      <dsp:txXfrm rot="-5400000">
        <a:off x="189019" y="1005752"/>
        <a:ext cx="255560" cy="248765"/>
      </dsp:txXfrm>
    </dsp:sp>
    <dsp:sp modelId="{7FA0517D-2792-45A5-8FF7-BE2AF7DBFB6D}">
      <dsp:nvSpPr>
        <dsp:cNvPr id="0" name=""/>
        <dsp:cNvSpPr/>
      </dsp:nvSpPr>
      <dsp:spPr>
        <a:xfrm>
          <a:off x="0" y="1420360"/>
          <a:ext cx="633597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539748"/>
            <a:satOff val="-6361"/>
            <a:lumOff val="3408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/>
            <a:t>2</a:t>
          </a:r>
          <a:endParaRPr lang="zh-TW" altLang="en-US" sz="3400" kern="1200" dirty="0"/>
        </a:p>
      </dsp:txBody>
      <dsp:txXfrm>
        <a:off x="18557" y="1438917"/>
        <a:ext cx="596483" cy="9094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0"/>
          <a:ext cx="633597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[2]</a:t>
          </a:r>
          <a:endParaRPr lang="zh-TW" altLang="en-US" sz="3200" kern="1200" dirty="0"/>
        </a:p>
      </dsp:txBody>
      <dsp:txXfrm>
        <a:off x="18557" y="18557"/>
        <a:ext cx="596483" cy="909408"/>
      </dsp:txXfrm>
    </dsp:sp>
    <dsp:sp modelId="{3F1BD109-7E14-4106-8131-1B4B8907BECE}">
      <dsp:nvSpPr>
        <dsp:cNvPr id="0" name=""/>
        <dsp:cNvSpPr/>
      </dsp:nvSpPr>
      <dsp:spPr>
        <a:xfrm rot="5400000">
          <a:off x="139109" y="970474"/>
          <a:ext cx="355379" cy="425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/>
            <a:t>儲存</a:t>
          </a:r>
        </a:p>
      </dsp:txBody>
      <dsp:txXfrm rot="-5400000">
        <a:off x="189019" y="1005751"/>
        <a:ext cx="255560" cy="248765"/>
      </dsp:txXfrm>
    </dsp:sp>
    <dsp:sp modelId="{7FA0517D-2792-45A5-8FF7-BE2AF7DBFB6D}">
      <dsp:nvSpPr>
        <dsp:cNvPr id="0" name=""/>
        <dsp:cNvSpPr/>
      </dsp:nvSpPr>
      <dsp:spPr>
        <a:xfrm>
          <a:off x="0" y="1420360"/>
          <a:ext cx="633597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539748"/>
            <a:satOff val="-6361"/>
            <a:lumOff val="3408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/>
            <a:t>3</a:t>
          </a:r>
          <a:endParaRPr lang="zh-TW" altLang="en-US" sz="3200" kern="1200" dirty="0"/>
        </a:p>
      </dsp:txBody>
      <dsp:txXfrm>
        <a:off x="18557" y="1438917"/>
        <a:ext cx="596483" cy="9094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223F-C101-4F0A-B3AE-5C011E382054}">
      <dsp:nvSpPr>
        <dsp:cNvPr id="0" name=""/>
        <dsp:cNvSpPr/>
      </dsp:nvSpPr>
      <dsp:spPr>
        <a:xfrm>
          <a:off x="0" y="0"/>
          <a:ext cx="633597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/>
            <a:t>[3]</a:t>
          </a:r>
          <a:endParaRPr lang="zh-TW" altLang="en-US" sz="3400" kern="1200" dirty="0"/>
        </a:p>
      </dsp:txBody>
      <dsp:txXfrm>
        <a:off x="18557" y="18557"/>
        <a:ext cx="596483" cy="909408"/>
      </dsp:txXfrm>
    </dsp:sp>
    <dsp:sp modelId="{3F1BD109-7E14-4106-8131-1B4B8907BECE}">
      <dsp:nvSpPr>
        <dsp:cNvPr id="0" name=""/>
        <dsp:cNvSpPr/>
      </dsp:nvSpPr>
      <dsp:spPr>
        <a:xfrm rot="5400000">
          <a:off x="139109" y="970474"/>
          <a:ext cx="355378" cy="425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/>
            <a:t>儲存</a:t>
          </a:r>
        </a:p>
      </dsp:txBody>
      <dsp:txXfrm rot="-5400000">
        <a:off x="189019" y="1005752"/>
        <a:ext cx="255560" cy="248765"/>
      </dsp:txXfrm>
    </dsp:sp>
    <dsp:sp modelId="{7FA0517D-2792-45A5-8FF7-BE2AF7DBFB6D}">
      <dsp:nvSpPr>
        <dsp:cNvPr id="0" name=""/>
        <dsp:cNvSpPr/>
      </dsp:nvSpPr>
      <dsp:spPr>
        <a:xfrm>
          <a:off x="0" y="1420360"/>
          <a:ext cx="633597" cy="94652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539748"/>
            <a:satOff val="-6361"/>
            <a:lumOff val="3408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400" kern="1200" dirty="0"/>
            <a:t>4</a:t>
          </a:r>
          <a:endParaRPr lang="zh-TW" altLang="en-US" sz="3400" kern="1200" dirty="0"/>
        </a:p>
      </dsp:txBody>
      <dsp:txXfrm>
        <a:off x="18557" y="1438917"/>
        <a:ext cx="596483" cy="90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18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1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6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87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9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23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0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5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48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8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8AF1553-7D39-48A3-8662-181222AE9B1C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7C10243-2997-441B-A59D-AA8F4CBFB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9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E9897D4-4A66-428F-B577-59BA76CD9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en-US" altLang="zh-TW" dirty="0"/>
              <a:t>RWD</a:t>
            </a:r>
            <a:r>
              <a:rPr lang="zh-TW" altLang="en-US" dirty="0"/>
              <a:t>網頁設計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8B7C05E0-4F30-4E96-B64B-87F294B1F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zh-TW" altLang="en-US" dirty="0"/>
              <a:t>第五次課程</a:t>
            </a:r>
          </a:p>
        </p:txBody>
      </p:sp>
      <p:pic>
        <p:nvPicPr>
          <p:cNvPr id="12" name="Picture 4" descr="ãrwd pngãçåçæå°çµæ">
            <a:extLst>
              <a:ext uri="{FF2B5EF4-FFF2-40B4-BE49-F238E27FC236}">
                <a16:creationId xmlns:a16="http://schemas.microsoft.com/office/drawing/2014/main" id="{2F23DD77-3601-4031-9503-07E3C859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12" y="4289909"/>
            <a:ext cx="3498850" cy="16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9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3A2EA-D10A-43D9-A8E6-BE8F08A4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5D5DB-8459-4443-97CF-25DA1AD1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練習題目：由使用者輸入一數值</a:t>
            </a:r>
            <a:r>
              <a:rPr lang="en-US" altLang="zh-TW" dirty="0"/>
              <a:t>(</a:t>
            </a:r>
            <a:r>
              <a:rPr lang="zh-TW" altLang="en-US" dirty="0"/>
              <a:t>需大於</a:t>
            </a:r>
            <a:r>
              <a:rPr lang="en-US" altLang="zh-TW" dirty="0"/>
              <a:t>1)</a:t>
            </a:r>
            <a:r>
              <a:rPr lang="zh-TW" altLang="en-US" dirty="0"/>
              <a:t>，並輸出</a:t>
            </a:r>
            <a:r>
              <a:rPr lang="en-US" altLang="zh-TW" dirty="0"/>
              <a:t>1</a:t>
            </a:r>
            <a:r>
              <a:rPr lang="zh-TW" altLang="en-US" dirty="0"/>
              <a:t>至該數值之間的所有偶數。如：輸入</a:t>
            </a:r>
            <a:r>
              <a:rPr lang="en-US" altLang="zh-TW" dirty="0"/>
              <a:t>10</a:t>
            </a:r>
            <a:r>
              <a:rPr lang="zh-TW" altLang="en-US" dirty="0"/>
              <a:t>，擇輸出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/>
              <a:t>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615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4A04A-5BFA-44B5-9BF3-4F864E87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do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A76D56-57D8-447B-9116-A94855CD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</a:t>
            </a:r>
            <a:r>
              <a:rPr lang="zh-TW" altLang="en-US" dirty="0"/>
              <a:t>迴圈：進入迴圈時，程式會先執行迴圈內容後，再判斷條件式是否吻合條件，若吻合，則重複執行迴圈內容，否則跳出。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336A999-33A5-4591-B7DC-657E1717727D}"/>
              </a:ext>
            </a:extLst>
          </p:cNvPr>
          <p:cNvGrpSpPr/>
          <p:nvPr/>
        </p:nvGrpSpPr>
        <p:grpSpPr>
          <a:xfrm>
            <a:off x="3558264" y="4450080"/>
            <a:ext cx="8128639" cy="1324800"/>
            <a:chOff x="3558264" y="4416833"/>
            <a:chExt cx="9202711" cy="135804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B7A37022-56B5-4FCD-B040-FBB34D0AE674}"/>
                </a:ext>
              </a:extLst>
            </p:cNvPr>
            <p:cNvSpPr/>
            <p:nvPr/>
          </p:nvSpPr>
          <p:spPr>
            <a:xfrm>
              <a:off x="3558264" y="4580708"/>
              <a:ext cx="1566531" cy="487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開始</a:t>
              </a:r>
            </a:p>
          </p:txBody>
        </p:sp>
        <p:sp>
          <p:nvSpPr>
            <p:cNvPr id="5" name="流程圖: 決策 4">
              <a:extLst>
                <a:ext uri="{FF2B5EF4-FFF2-40B4-BE49-F238E27FC236}">
                  <a16:creationId xmlns:a16="http://schemas.microsoft.com/office/drawing/2014/main" id="{B7A8EF5C-8226-4EB9-8CB2-23D79F9DA51F}"/>
                </a:ext>
              </a:extLst>
            </p:cNvPr>
            <p:cNvSpPr/>
            <p:nvPr/>
          </p:nvSpPr>
          <p:spPr>
            <a:xfrm>
              <a:off x="8477161" y="4536185"/>
              <a:ext cx="2084054" cy="618309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條件式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8D5CDB5-5A3F-4DCF-A9B0-2C1773B8BA29}"/>
                </a:ext>
              </a:extLst>
            </p:cNvPr>
            <p:cNvSpPr/>
            <p:nvPr/>
          </p:nvSpPr>
          <p:spPr>
            <a:xfrm>
              <a:off x="11194444" y="4601499"/>
              <a:ext cx="1566531" cy="487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結束</a:t>
              </a:r>
            </a:p>
          </p:txBody>
        </p:sp>
        <p:sp>
          <p:nvSpPr>
            <p:cNvPr id="7" name="流程圖: 程序 6">
              <a:extLst>
                <a:ext uri="{FF2B5EF4-FFF2-40B4-BE49-F238E27FC236}">
                  <a16:creationId xmlns:a16="http://schemas.microsoft.com/office/drawing/2014/main" id="{E45F58AF-0139-4D84-B532-7D816DD0955D}"/>
                </a:ext>
              </a:extLst>
            </p:cNvPr>
            <p:cNvSpPr/>
            <p:nvPr/>
          </p:nvSpPr>
          <p:spPr>
            <a:xfrm>
              <a:off x="5777117" y="4536185"/>
              <a:ext cx="2084054" cy="618309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程式區塊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232F6B0-FACE-424E-AA7F-00F5CBA17781}"/>
                </a:ext>
              </a:extLst>
            </p:cNvPr>
            <p:cNvCxnSpPr>
              <a:cxnSpLocks/>
            </p:cNvCxnSpPr>
            <p:nvPr/>
          </p:nvCxnSpPr>
          <p:spPr>
            <a:xfrm>
              <a:off x="5164180" y="4824548"/>
              <a:ext cx="5633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81C02D2D-9691-4F9B-BDDE-ACFE74938416}"/>
                </a:ext>
              </a:extLst>
            </p:cNvPr>
            <p:cNvCxnSpPr/>
            <p:nvPr/>
          </p:nvCxnSpPr>
          <p:spPr>
            <a:xfrm>
              <a:off x="7877089" y="4845340"/>
              <a:ext cx="5633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1D67CB25-42ED-4062-BF9E-7478225144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69166" y="3839308"/>
              <a:ext cx="12700" cy="2700044"/>
            </a:xfrm>
            <a:prstGeom prst="bentConnector3">
              <a:avLst>
                <a:gd name="adj1" fmla="val 55028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872839B-E505-4DBD-BCC0-212692336F9A}"/>
                </a:ext>
              </a:extLst>
            </p:cNvPr>
            <p:cNvSpPr txBox="1"/>
            <p:nvPr/>
          </p:nvSpPr>
          <p:spPr>
            <a:xfrm>
              <a:off x="7877089" y="5405548"/>
              <a:ext cx="77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true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E2FEC7-2CA5-456A-A12C-91BF53399A6A}"/>
                </a:ext>
              </a:extLst>
            </p:cNvPr>
            <p:cNvSpPr txBox="1"/>
            <p:nvPr/>
          </p:nvSpPr>
          <p:spPr>
            <a:xfrm>
              <a:off x="10465603" y="4416833"/>
              <a:ext cx="77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false</a:t>
              </a:r>
              <a:endParaRPr lang="zh-TW" altLang="en-US" dirty="0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E274D450-37E8-46CC-A358-27FFF624472F}"/>
                </a:ext>
              </a:extLst>
            </p:cNvPr>
            <p:cNvCxnSpPr/>
            <p:nvPr/>
          </p:nvCxnSpPr>
          <p:spPr>
            <a:xfrm>
              <a:off x="10596435" y="4849520"/>
              <a:ext cx="5633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72D20801-7444-40BB-9623-B08F894A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21" y="2835663"/>
            <a:ext cx="3009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1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5EBD2-4460-4B0C-9453-867CA5E8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do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B9A80-64BA-4309-8095-62406585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範例題目：輸出</a:t>
            </a:r>
            <a:r>
              <a:rPr lang="en-US" altLang="zh-TW" dirty="0"/>
              <a:t>1~10</a:t>
            </a:r>
            <a:r>
              <a:rPr lang="zh-TW" altLang="en-US" dirty="0"/>
              <a:t>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E84BC4-4BA3-4B83-A9BA-2F9FF08D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30" y="2951253"/>
            <a:ext cx="37242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F690D-8991-49D9-ACA1-7A73DC7D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do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AD5ED-391C-4685-AC40-10C64345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練習題目</a:t>
            </a:r>
            <a:r>
              <a:rPr lang="en-US" altLang="zh-TW" dirty="0"/>
              <a:t>1</a:t>
            </a:r>
            <a:r>
              <a:rPr lang="zh-TW" altLang="en-US" dirty="0"/>
              <a:t>：由使用者輸入一數值</a:t>
            </a:r>
            <a:r>
              <a:rPr lang="en-US" altLang="zh-TW" dirty="0"/>
              <a:t>(</a:t>
            </a:r>
            <a:r>
              <a:rPr lang="zh-TW" altLang="en-US" dirty="0"/>
              <a:t>需大於</a:t>
            </a:r>
            <a:r>
              <a:rPr lang="en-US" altLang="zh-TW" dirty="0"/>
              <a:t>1)</a:t>
            </a:r>
            <a:r>
              <a:rPr lang="zh-TW" altLang="en-US" dirty="0"/>
              <a:t>，並輸出</a:t>
            </a:r>
            <a:r>
              <a:rPr lang="en-US" altLang="zh-TW" dirty="0"/>
              <a:t>1</a:t>
            </a:r>
            <a:r>
              <a:rPr lang="zh-TW" altLang="en-US" dirty="0"/>
              <a:t>至該數值之間的所有奇數。如：輸入</a:t>
            </a:r>
            <a:r>
              <a:rPr lang="en-US" altLang="zh-TW" dirty="0"/>
              <a:t>10</a:t>
            </a:r>
            <a:r>
              <a:rPr lang="zh-TW" altLang="en-US" dirty="0"/>
              <a:t>，則輸出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練習題目</a:t>
            </a:r>
            <a:r>
              <a:rPr lang="en-US" altLang="zh-TW" dirty="0"/>
              <a:t>2</a:t>
            </a:r>
            <a:r>
              <a:rPr lang="zh-TW" altLang="en-US" dirty="0"/>
              <a:t>：輸入一個正整數，並將所有數字倒轉之後輸出，如輸入</a:t>
            </a:r>
            <a:r>
              <a:rPr lang="en-US" altLang="zh-TW" dirty="0"/>
              <a:t>12345</a:t>
            </a:r>
            <a:r>
              <a:rPr lang="zh-TW" altLang="en-US" dirty="0"/>
              <a:t>，則輸出</a:t>
            </a:r>
            <a:r>
              <a:rPr lang="en-US" altLang="zh-TW" dirty="0"/>
              <a:t>54321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開頭為</a:t>
            </a:r>
            <a:r>
              <a:rPr lang="en-US" altLang="zh-TW" dirty="0"/>
              <a:t>0</a:t>
            </a:r>
            <a:r>
              <a:rPr lang="zh-TW" altLang="en-US" dirty="0"/>
              <a:t>不需要輸出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*提示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 err="1"/>
              <a:t>Math.floor</a:t>
            </a:r>
            <a:r>
              <a:rPr lang="zh-TW" altLang="en-US" dirty="0"/>
              <a:t>函數</a:t>
            </a:r>
          </a:p>
        </p:txBody>
      </p:sp>
    </p:spTree>
    <p:extLst>
      <p:ext uri="{BB962C8B-B14F-4D97-AF65-F5344CB8AC3E}">
        <p14:creationId xmlns:p14="http://schemas.microsoft.com/office/powerpoint/2010/main" val="410936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7975E-D957-4B47-B43A-0A681F5C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do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16E5CE-70F6-4B52-8EC0-3CEAEB97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解答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解答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7965F5-4E78-4C63-9A8D-8FCCCEFD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09" y="1349285"/>
            <a:ext cx="3857625" cy="1790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9CCF9E-4CFB-444F-A029-A81268DF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84" y="3824831"/>
            <a:ext cx="4429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4A04A-5BFA-44B5-9BF3-4F864E87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A76D56-57D8-447B-9116-A94855CD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迴圈：進入迴圈時，需先設定變數初值，再設定計次條件，最後設定計次方式。程式會先判斷條件式是否吻合條件，若吻合，則重複執行迴圈內容，直至條件不符合才結束。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336A999-33A5-4591-B7DC-657E1717727D}"/>
              </a:ext>
            </a:extLst>
          </p:cNvPr>
          <p:cNvGrpSpPr/>
          <p:nvPr/>
        </p:nvGrpSpPr>
        <p:grpSpPr>
          <a:xfrm>
            <a:off x="3558264" y="4481679"/>
            <a:ext cx="8046057" cy="1728484"/>
            <a:chOff x="3558264" y="4449223"/>
            <a:chExt cx="9109217" cy="177186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B7A37022-56B5-4FCD-B040-FBB34D0AE674}"/>
                </a:ext>
              </a:extLst>
            </p:cNvPr>
            <p:cNvSpPr/>
            <p:nvPr/>
          </p:nvSpPr>
          <p:spPr>
            <a:xfrm>
              <a:off x="3558264" y="4580708"/>
              <a:ext cx="1566531" cy="487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開始</a:t>
              </a:r>
            </a:p>
          </p:txBody>
        </p:sp>
        <p:sp>
          <p:nvSpPr>
            <p:cNvPr id="5" name="流程圖: 決策 4">
              <a:extLst>
                <a:ext uri="{FF2B5EF4-FFF2-40B4-BE49-F238E27FC236}">
                  <a16:creationId xmlns:a16="http://schemas.microsoft.com/office/drawing/2014/main" id="{B7A8EF5C-8226-4EB9-8CB2-23D79F9DA51F}"/>
                </a:ext>
              </a:extLst>
            </p:cNvPr>
            <p:cNvSpPr/>
            <p:nvPr/>
          </p:nvSpPr>
          <p:spPr>
            <a:xfrm>
              <a:off x="7581284" y="4515393"/>
              <a:ext cx="2084054" cy="618309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條件式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8D5CDB5-5A3F-4DCF-A9B0-2C1773B8BA29}"/>
                </a:ext>
              </a:extLst>
            </p:cNvPr>
            <p:cNvSpPr/>
            <p:nvPr/>
          </p:nvSpPr>
          <p:spPr>
            <a:xfrm>
              <a:off x="11100950" y="4574715"/>
              <a:ext cx="1566531" cy="4876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結束</a:t>
              </a:r>
            </a:p>
          </p:txBody>
        </p:sp>
        <p:sp>
          <p:nvSpPr>
            <p:cNvPr id="7" name="流程圖: 程序 6">
              <a:extLst>
                <a:ext uri="{FF2B5EF4-FFF2-40B4-BE49-F238E27FC236}">
                  <a16:creationId xmlns:a16="http://schemas.microsoft.com/office/drawing/2014/main" id="{E45F58AF-0139-4D84-B532-7D816DD0955D}"/>
                </a:ext>
              </a:extLst>
            </p:cNvPr>
            <p:cNvSpPr/>
            <p:nvPr/>
          </p:nvSpPr>
          <p:spPr>
            <a:xfrm>
              <a:off x="7857718" y="5752011"/>
              <a:ext cx="1526495" cy="469073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程式區塊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232F6B0-FACE-424E-AA7F-00F5CBA17781}"/>
                </a:ext>
              </a:extLst>
            </p:cNvPr>
            <p:cNvCxnSpPr>
              <a:cxnSpLocks/>
            </p:cNvCxnSpPr>
            <p:nvPr/>
          </p:nvCxnSpPr>
          <p:spPr>
            <a:xfrm>
              <a:off x="5164180" y="4824548"/>
              <a:ext cx="24147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1D67CB25-42ED-4062-BF9E-7478225144BD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>
              <a:off x="5414431" y="4818556"/>
              <a:ext cx="203232" cy="11679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872839B-E505-4DBD-BCC0-212692336F9A}"/>
                </a:ext>
              </a:extLst>
            </p:cNvPr>
            <p:cNvSpPr txBox="1"/>
            <p:nvPr/>
          </p:nvSpPr>
          <p:spPr>
            <a:xfrm>
              <a:off x="8889452" y="5133702"/>
              <a:ext cx="77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true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E2FEC7-2CA5-456A-A12C-91BF53399A6A}"/>
                </a:ext>
              </a:extLst>
            </p:cNvPr>
            <p:cNvSpPr txBox="1"/>
            <p:nvPr/>
          </p:nvSpPr>
          <p:spPr>
            <a:xfrm>
              <a:off x="10035427" y="4449223"/>
              <a:ext cx="77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false</a:t>
              </a:r>
              <a:endParaRPr lang="zh-TW" altLang="en-US" dirty="0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C061C5D6-DBB8-42F3-A330-10E3C11B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05" y="2817847"/>
            <a:ext cx="4676775" cy="9906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F0206F3-F051-4C78-AAFA-CA0542339F8A}"/>
              </a:ext>
            </a:extLst>
          </p:cNvPr>
          <p:cNvCxnSpPr>
            <a:cxnSpLocks/>
          </p:cNvCxnSpPr>
          <p:nvPr/>
        </p:nvCxnSpPr>
        <p:spPr>
          <a:xfrm>
            <a:off x="8058034" y="5159865"/>
            <a:ext cx="7247" cy="50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6E894F-5EC4-4AE1-909F-360C296F06DB}"/>
              </a:ext>
            </a:extLst>
          </p:cNvPr>
          <p:cNvCxnSpPr>
            <a:cxnSpLocks/>
          </p:cNvCxnSpPr>
          <p:nvPr/>
        </p:nvCxnSpPr>
        <p:spPr>
          <a:xfrm>
            <a:off x="8987617" y="4841969"/>
            <a:ext cx="1218829" cy="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程序 23">
            <a:extLst>
              <a:ext uri="{FF2B5EF4-FFF2-40B4-BE49-F238E27FC236}">
                <a16:creationId xmlns:a16="http://schemas.microsoft.com/office/drawing/2014/main" id="{849B86E6-8F71-428C-83C4-73FDAE352C0A}"/>
              </a:ext>
            </a:extLst>
          </p:cNvPr>
          <p:cNvSpPr/>
          <p:nvPr/>
        </p:nvSpPr>
        <p:spPr>
          <a:xfrm>
            <a:off x="5377305" y="5752573"/>
            <a:ext cx="1348334" cy="45759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執行計次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6413678-6363-47ED-8EE6-90FD347B4544}"/>
              </a:ext>
            </a:extLst>
          </p:cNvPr>
          <p:cNvCxnSpPr>
            <a:stCxn id="7" idx="1"/>
            <a:endCxn id="24" idx="3"/>
          </p:cNvCxnSpPr>
          <p:nvPr/>
        </p:nvCxnSpPr>
        <p:spPr>
          <a:xfrm flipH="1">
            <a:off x="6725639" y="5981368"/>
            <a:ext cx="63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89C3B-E52D-45DE-A12A-B9A0D910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DB518-45E2-407E-AA4A-1FD33CCF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範例題目：輸出</a:t>
            </a:r>
            <a:r>
              <a:rPr lang="en-US" altLang="zh-TW" dirty="0"/>
              <a:t>1~10</a:t>
            </a:r>
            <a:r>
              <a:rPr lang="zh-TW" altLang="en-US" dirty="0"/>
              <a:t>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305747-63B2-4A73-A0CF-DF034A2A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80" y="3178084"/>
            <a:ext cx="3457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1444D-ECB6-4CCB-98BE-87313E47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C4B91-4C7B-45C1-A62D-30666FF7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練習題目：由使用者輸入一數值</a:t>
            </a:r>
            <a:r>
              <a:rPr lang="en-US" altLang="zh-TW" dirty="0"/>
              <a:t>(</a:t>
            </a:r>
            <a:r>
              <a:rPr lang="zh-TW" altLang="en-US" dirty="0"/>
              <a:t>需大於</a:t>
            </a:r>
            <a:r>
              <a:rPr lang="en-US" altLang="zh-TW" dirty="0"/>
              <a:t>1)</a:t>
            </a:r>
            <a:r>
              <a:rPr lang="zh-TW" altLang="en-US" dirty="0"/>
              <a:t>，並輸該數值至</a:t>
            </a:r>
            <a:r>
              <a:rPr lang="en-US" altLang="zh-TW" dirty="0"/>
              <a:t>0</a:t>
            </a:r>
            <a:r>
              <a:rPr lang="zh-TW" altLang="en-US" dirty="0"/>
              <a:t>之間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0</a:t>
            </a:r>
            <a:r>
              <a:rPr lang="zh-TW" altLang="en-US" dirty="0"/>
              <a:t>及該數</a:t>
            </a:r>
            <a:r>
              <a:rPr lang="en-US" altLang="zh-TW" dirty="0"/>
              <a:t>)</a:t>
            </a:r>
            <a:r>
              <a:rPr lang="zh-TW" altLang="en-US" dirty="0"/>
              <a:t>的所有整數。如：輸入，則輸出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49912C-9FC1-4242-A50E-D174AAEA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843" y="3675969"/>
            <a:ext cx="42100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7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8F5D-817E-4173-ADF0-72B680F9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多重迴圈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020BB-BC30-49B5-A6CF-BC9BCDAE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多重迴圈：由迴圈內再包一至多個迴圈</a:t>
            </a:r>
            <a:endParaRPr lang="en-US" altLang="zh-TW" dirty="0"/>
          </a:p>
          <a:p>
            <a:r>
              <a:rPr lang="zh-TW" altLang="en-US" dirty="0"/>
              <a:t>範例：透過迴圈輸出右圖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1C666C-9F7B-4B88-85A2-65382C0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534" y="2871978"/>
            <a:ext cx="982128" cy="16275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C7C969-34C1-4081-AA2A-54F327FA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985" y="3148203"/>
            <a:ext cx="38671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1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8F5D-817E-4173-ADF0-72B680F9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多重迴圈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020BB-BC30-49B5-A6CF-BC9BCDAE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練習：透過雙重迴圈輸出九九乘法表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66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8B9B-3056-4573-83CB-E76A5025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if/else</a:t>
            </a:r>
            <a:r>
              <a:rPr lang="zh-TW" altLang="en-US" dirty="0"/>
              <a:t> </a:t>
            </a:r>
            <a:r>
              <a:rPr lang="en-US" altLang="zh-TW" dirty="0"/>
              <a:t>if/else</a:t>
            </a:r>
            <a:r>
              <a:rPr lang="zh-TW" altLang="en-US" dirty="0"/>
              <a:t>條件控制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66B2A-EB97-4F38-85B9-A6998360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當程式條件超過三個以上範圍時，可使用</a:t>
            </a:r>
            <a:r>
              <a:rPr lang="en-US" altLang="zh-TW" dirty="0"/>
              <a:t>if/else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/else</a:t>
            </a:r>
            <a:r>
              <a:rPr lang="zh-TW" altLang="en-US" dirty="0"/>
              <a:t>條件控制來撰寫程式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3A848C84-9A18-4397-B8B3-286FE7BE8828}"/>
              </a:ext>
            </a:extLst>
          </p:cNvPr>
          <p:cNvGrpSpPr/>
          <p:nvPr/>
        </p:nvGrpSpPr>
        <p:grpSpPr>
          <a:xfrm>
            <a:off x="3999684" y="1600198"/>
            <a:ext cx="7047093" cy="2771505"/>
            <a:chOff x="4004084" y="2035626"/>
            <a:chExt cx="5853026" cy="4342009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CD23534-C103-48C8-829B-DA98EB2A4AF0}"/>
                </a:ext>
              </a:extLst>
            </p:cNvPr>
            <p:cNvSpPr/>
            <p:nvPr/>
          </p:nvSpPr>
          <p:spPr>
            <a:xfrm>
              <a:off x="4004088" y="2035626"/>
              <a:ext cx="1626738" cy="548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開始</a:t>
              </a:r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5CED8C66-446C-429F-A502-4FDAA35B5550}"/>
                </a:ext>
              </a:extLst>
            </p:cNvPr>
            <p:cNvCxnSpPr>
              <a:cxnSpLocks/>
            </p:cNvCxnSpPr>
            <p:nvPr/>
          </p:nvCxnSpPr>
          <p:spPr>
            <a:xfrm>
              <a:off x="4817455" y="2629731"/>
              <a:ext cx="0" cy="27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圖: 決策 5">
              <a:extLst>
                <a:ext uri="{FF2B5EF4-FFF2-40B4-BE49-F238E27FC236}">
                  <a16:creationId xmlns:a16="http://schemas.microsoft.com/office/drawing/2014/main" id="{2165A0FB-2349-4397-A173-91FE732FD429}"/>
                </a:ext>
              </a:extLst>
            </p:cNvPr>
            <p:cNvSpPr/>
            <p:nvPr/>
          </p:nvSpPr>
          <p:spPr>
            <a:xfrm>
              <a:off x="4004084" y="2954126"/>
              <a:ext cx="1626742" cy="663857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條件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E0B992D1-E6A0-444B-8FE3-32AADDE71FE9}"/>
                </a:ext>
              </a:extLst>
            </p:cNvPr>
            <p:cNvCxnSpPr>
              <a:cxnSpLocks/>
            </p:cNvCxnSpPr>
            <p:nvPr/>
          </p:nvCxnSpPr>
          <p:spPr>
            <a:xfrm>
              <a:off x="5650131" y="3273975"/>
              <a:ext cx="445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03D51F0-0479-4871-9794-3BDFDF3123C8}"/>
                </a:ext>
              </a:extLst>
            </p:cNvPr>
            <p:cNvSpPr/>
            <p:nvPr/>
          </p:nvSpPr>
          <p:spPr>
            <a:xfrm>
              <a:off x="4055455" y="4023999"/>
              <a:ext cx="1524000" cy="6502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程式區塊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FD3FA678-3DA0-41E4-A95E-2A5AA4BBA88D}"/>
                </a:ext>
              </a:extLst>
            </p:cNvPr>
            <p:cNvSpPr/>
            <p:nvPr/>
          </p:nvSpPr>
          <p:spPr>
            <a:xfrm>
              <a:off x="6176036" y="4023999"/>
              <a:ext cx="1524000" cy="6502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程式區塊</a:t>
              </a:r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3DFA59D-E47A-400C-BCFF-2C1453E6AB1E}"/>
                </a:ext>
              </a:extLst>
            </p:cNvPr>
            <p:cNvCxnSpPr/>
            <p:nvPr/>
          </p:nvCxnSpPr>
          <p:spPr>
            <a:xfrm flipH="1">
              <a:off x="8016476" y="4923315"/>
              <a:ext cx="383177" cy="517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16B43263-2B52-4CB6-AE2F-209778FC7A2A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38" y="4923315"/>
              <a:ext cx="383177" cy="517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37A29D89-0EE2-4D01-A758-C284006BFFE4}"/>
                </a:ext>
              </a:extLst>
            </p:cNvPr>
            <p:cNvSpPr/>
            <p:nvPr/>
          </p:nvSpPr>
          <p:spPr>
            <a:xfrm>
              <a:off x="6216316" y="5727349"/>
              <a:ext cx="1524000" cy="650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結束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0D3906A-508A-41AB-8AFA-0A45231F305B}"/>
                </a:ext>
              </a:extLst>
            </p:cNvPr>
            <p:cNvSpPr txBox="1"/>
            <p:nvPr/>
          </p:nvSpPr>
          <p:spPr>
            <a:xfrm>
              <a:off x="4948082" y="3513356"/>
              <a:ext cx="83602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true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B435198-879A-4E98-ADC0-5B0429F2B9FA}"/>
                </a:ext>
              </a:extLst>
            </p:cNvPr>
            <p:cNvSpPr txBox="1"/>
            <p:nvPr/>
          </p:nvSpPr>
          <p:spPr>
            <a:xfrm>
              <a:off x="5564936" y="2725438"/>
              <a:ext cx="83602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false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53FD94F-091B-4C07-87FB-FEFD15024268}"/>
                </a:ext>
              </a:extLst>
            </p:cNvPr>
            <p:cNvCxnSpPr>
              <a:cxnSpLocks/>
            </p:cNvCxnSpPr>
            <p:nvPr/>
          </p:nvCxnSpPr>
          <p:spPr>
            <a:xfrm>
              <a:off x="4817455" y="3683603"/>
              <a:ext cx="0" cy="27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圖: 決策 18">
              <a:extLst>
                <a:ext uri="{FF2B5EF4-FFF2-40B4-BE49-F238E27FC236}">
                  <a16:creationId xmlns:a16="http://schemas.microsoft.com/office/drawing/2014/main" id="{9AEE9900-ED03-4B65-BC89-7ED7BE36ECFB}"/>
                </a:ext>
              </a:extLst>
            </p:cNvPr>
            <p:cNvSpPr/>
            <p:nvPr/>
          </p:nvSpPr>
          <p:spPr>
            <a:xfrm>
              <a:off x="6113574" y="2941783"/>
              <a:ext cx="1626742" cy="663857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條件</a:t>
              </a:r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387E1447-C035-43DC-9D3F-EE2BF3E9917D}"/>
                </a:ext>
              </a:extLst>
            </p:cNvPr>
            <p:cNvCxnSpPr>
              <a:cxnSpLocks/>
            </p:cNvCxnSpPr>
            <p:nvPr/>
          </p:nvCxnSpPr>
          <p:spPr>
            <a:xfrm>
              <a:off x="6926945" y="3673384"/>
              <a:ext cx="0" cy="27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AEBB305-18E9-4D0E-B118-81FA0A26BE22}"/>
                </a:ext>
              </a:extLst>
            </p:cNvPr>
            <p:cNvSpPr txBox="1"/>
            <p:nvPr/>
          </p:nvSpPr>
          <p:spPr>
            <a:xfrm>
              <a:off x="7012294" y="3488717"/>
              <a:ext cx="83602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true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B4CC509-C2A3-4537-9656-601509E681A9}"/>
                </a:ext>
              </a:extLst>
            </p:cNvPr>
            <p:cNvSpPr txBox="1"/>
            <p:nvPr/>
          </p:nvSpPr>
          <p:spPr>
            <a:xfrm>
              <a:off x="8128728" y="2769459"/>
              <a:ext cx="83602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false</a:t>
              </a:r>
              <a:endParaRPr lang="zh-TW" altLang="en-US" dirty="0"/>
            </a:p>
          </p:txBody>
        </p: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75586BEA-EF29-4B25-8525-14814B600F4A}"/>
                </a:ext>
              </a:extLst>
            </p:cNvPr>
            <p:cNvCxnSpPr>
              <a:cxnSpLocks/>
            </p:cNvCxnSpPr>
            <p:nvPr/>
          </p:nvCxnSpPr>
          <p:spPr>
            <a:xfrm>
              <a:off x="7789774" y="3274762"/>
              <a:ext cx="1174977" cy="343221"/>
            </a:xfrm>
            <a:prstGeom prst="bentConnector3">
              <a:avLst>
                <a:gd name="adj1" fmla="val 1003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28D85C86-A791-437F-B806-DDC916FF7B1E}"/>
                </a:ext>
              </a:extLst>
            </p:cNvPr>
            <p:cNvSpPr/>
            <p:nvPr/>
          </p:nvSpPr>
          <p:spPr>
            <a:xfrm>
              <a:off x="8333110" y="4023999"/>
              <a:ext cx="1524000" cy="6502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程式區塊</a:t>
              </a:r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A89A07C4-35EE-48D7-869E-B80B1035766B}"/>
                </a:ext>
              </a:extLst>
            </p:cNvPr>
            <p:cNvCxnSpPr>
              <a:cxnSpLocks/>
            </p:cNvCxnSpPr>
            <p:nvPr/>
          </p:nvCxnSpPr>
          <p:spPr>
            <a:xfrm>
              <a:off x="6908804" y="4902974"/>
              <a:ext cx="0" cy="537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C37F2356-BFCC-4962-9386-8B1EB400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204" y="4469323"/>
            <a:ext cx="3457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5CB3B-95B4-42B2-B72C-07788B30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zh-TW" altLang="en-US" dirty="0"/>
              <a:t>自訂函數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D73175-F4E6-4617-AF3C-A87CF7B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隨著程式開發內容越多，在操作或判斷時會經常使用某些重複或相似的程式，這些程式就可以整理成一段函數，讓程式更精簡、修改維護更容易。</a:t>
            </a:r>
            <a:endParaRPr lang="en-US" altLang="zh-TW" dirty="0"/>
          </a:p>
          <a:p>
            <a:r>
              <a:rPr lang="en-US" altLang="zh-TW" dirty="0"/>
              <a:t>※</a:t>
            </a:r>
            <a:r>
              <a:rPr lang="zh-TW" altLang="en-US" dirty="0"/>
              <a:t>函數都必須經過呼叫才會執行。</a:t>
            </a:r>
            <a:endParaRPr lang="en-US" altLang="zh-TW" dirty="0"/>
          </a:p>
          <a:p>
            <a:r>
              <a:rPr lang="en-US" altLang="zh-TW" dirty="0"/>
              <a:t>※</a:t>
            </a:r>
            <a:r>
              <a:rPr lang="zh-TW" altLang="en-US" dirty="0"/>
              <a:t>函數內之變數僅能在該函數內使用。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※</a:t>
            </a:r>
            <a:r>
              <a:rPr lang="zh-TW" altLang="en-US" dirty="0"/>
              <a:t>參數、</a:t>
            </a:r>
            <a:r>
              <a:rPr lang="en-US" altLang="zh-TW" dirty="0"/>
              <a:t>return</a:t>
            </a:r>
            <a:r>
              <a:rPr lang="zh-TW" altLang="en-US" dirty="0"/>
              <a:t>回傳值為非必要項目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F273FD-CA39-4234-A6E2-157D3721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93" y="3014118"/>
            <a:ext cx="4095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66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C3010-1450-4B38-B247-CBE34146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zh-TW" altLang="en-US" dirty="0"/>
              <a:t>自訂函數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5FA58-8D9D-478A-97D4-0DC5AA51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1</a:t>
            </a:r>
            <a:r>
              <a:rPr lang="zh-TW" altLang="en-US" dirty="0"/>
              <a:t>：透過呼叫函數輸出</a:t>
            </a:r>
            <a:r>
              <a:rPr lang="en-US" altLang="zh-TW" dirty="0"/>
              <a:t>1-10</a:t>
            </a:r>
            <a:r>
              <a:rPr lang="zh-TW" altLang="en-US" dirty="0"/>
              <a:t>所有數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2</a:t>
            </a:r>
            <a:r>
              <a:rPr lang="zh-TW" altLang="en-US" dirty="0"/>
              <a:t>：透過呼叫函數並傳入參數</a:t>
            </a:r>
            <a:r>
              <a:rPr lang="en-US" altLang="zh-TW" dirty="0"/>
              <a:t>(</a:t>
            </a:r>
            <a:r>
              <a:rPr lang="zh-TW" altLang="en-US" dirty="0"/>
              <a:t>需大於</a:t>
            </a:r>
            <a:r>
              <a:rPr lang="en-US" altLang="zh-TW" dirty="0"/>
              <a:t>1)</a:t>
            </a:r>
            <a:r>
              <a:rPr lang="zh-TW" altLang="en-US" dirty="0"/>
              <a:t>，輸出</a:t>
            </a:r>
            <a:r>
              <a:rPr lang="en-US" altLang="zh-TW" dirty="0"/>
              <a:t>1</a:t>
            </a:r>
            <a:r>
              <a:rPr lang="zh-TW" altLang="en-US" dirty="0"/>
              <a:t>至該參數之間所有整數。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FC872F-3B72-45F6-9B1A-EF74E84E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95" y="1438820"/>
            <a:ext cx="4010025" cy="23431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B2D231-5F71-4536-854D-1C0A0FF9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95" y="4639219"/>
            <a:ext cx="3952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7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FE72F-84B8-4BCB-B8FB-9E2B73CF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zh-TW" altLang="en-US" dirty="0"/>
              <a:t>自訂函數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09935-E26F-4B74-B3CB-39F67C23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3</a:t>
            </a:r>
            <a:r>
              <a:rPr lang="zh-TW" altLang="en-US" dirty="0"/>
              <a:t>：設定一變數，並將該變數值設為函數運算結果後輸出。函數程式內容為</a:t>
            </a:r>
            <a:r>
              <a:rPr lang="en-US" altLang="zh-TW" dirty="0"/>
              <a:t>1-10</a:t>
            </a:r>
            <a:r>
              <a:rPr lang="zh-TW" altLang="en-US" dirty="0"/>
              <a:t>加總。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CA6FDA-CC5E-413E-9037-E1B491F5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493" y="2113053"/>
            <a:ext cx="3714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9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37190-7D1D-44D8-8637-9F6D17F7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zh-TW" altLang="en-US" dirty="0"/>
              <a:t>自訂函數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19AAF-2D09-45CF-880B-EE76D92A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練習：設定一函數，由使用者輸入攝氏溫度後，該函數可運算攝氏溫度轉換為華氏溫度後回傳並輸出。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35DFF9-23A5-4954-97A0-411566D1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18" y="3424428"/>
            <a:ext cx="5143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8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4375A-EBC7-48FD-A1BD-60F0871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43B578-D7AF-46B4-9E3D-5D0002DA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在程式設計中，若有大量同類型資料要儲存時，必須宣告大量變數，不僅耗費程式馬，執行效率也不佳。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陣列：一群性質相同變數的集合。相同陣列中擁有一個變數名稱，作為辨識該陣列的標誌，陣列中的每一份資料為陣列元素</a:t>
            </a:r>
            <a:r>
              <a:rPr lang="en-US" altLang="zh-TW" dirty="0"/>
              <a:t>(key)</a:t>
            </a:r>
            <a:r>
              <a:rPr lang="zh-TW" altLang="en-US" dirty="0"/>
              <a:t>，每個元素可以包含一到多筆資料</a:t>
            </a:r>
            <a:r>
              <a:rPr lang="en-US" altLang="zh-TW" dirty="0"/>
              <a:t>(value)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8919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528D1-FBE1-4D69-BF1A-4023DD42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陣列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C2BD80A-0251-4C74-A5E4-9B46DD2C26D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12514" y="788445"/>
          <a:ext cx="544186" cy="185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068109E0-6F38-4FAD-9FBC-8698DE301FF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601477" y="783872"/>
          <a:ext cx="544186" cy="185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4FF6EE10-E186-438F-905C-C2FD7315ABE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96383" y="783872"/>
          <a:ext cx="544186" cy="185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7B563C49-FDD5-4EBD-8978-244EF7E219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98930" y="783872"/>
          <a:ext cx="544186" cy="185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085977FE-93D2-40E8-BFDA-1F144E92AA0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28645" y="783872"/>
          <a:ext cx="544186" cy="185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2" name="內容版面配置區 3">
            <a:extLst>
              <a:ext uri="{FF2B5EF4-FFF2-40B4-BE49-F238E27FC236}">
                <a16:creationId xmlns:a16="http://schemas.microsoft.com/office/drawing/2014/main" id="{A11B9C2D-47CC-4901-B834-18AC0CE90F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76268" y="4101445"/>
          <a:ext cx="633598" cy="236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21547816-AB9B-4AF3-A8F4-C57585D37D8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96383" y="4096873"/>
          <a:ext cx="633598" cy="236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4" name="內容版面配置區 3">
            <a:extLst>
              <a:ext uri="{FF2B5EF4-FFF2-40B4-BE49-F238E27FC236}">
                <a16:creationId xmlns:a16="http://schemas.microsoft.com/office/drawing/2014/main" id="{E78E09D5-7885-461D-BE02-D57BFCEE296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916100" y="4088346"/>
          <a:ext cx="633598" cy="236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5" name="內容版面配置區 3">
            <a:extLst>
              <a:ext uri="{FF2B5EF4-FFF2-40B4-BE49-F238E27FC236}">
                <a16:creationId xmlns:a16="http://schemas.microsoft.com/office/drawing/2014/main" id="{866AC08D-1F8B-413C-9942-224B69F1F08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35817" y="4088345"/>
          <a:ext cx="633598" cy="236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39AA4D0-C631-4882-AEB9-CE13E21618A8}"/>
              </a:ext>
            </a:extLst>
          </p:cNvPr>
          <p:cNvSpPr/>
          <p:nvPr/>
        </p:nvSpPr>
        <p:spPr>
          <a:xfrm>
            <a:off x="6076268" y="3102428"/>
            <a:ext cx="3393147" cy="6531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B0372C4-29EF-4B79-B569-0009DE4E86C0}"/>
              </a:ext>
            </a:extLst>
          </p:cNvPr>
          <p:cNvSpPr/>
          <p:nvPr/>
        </p:nvSpPr>
        <p:spPr>
          <a:xfrm>
            <a:off x="6273368" y="3807822"/>
            <a:ext cx="243840" cy="2805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B3EF6EB5-D3C3-44C6-BE47-C7316FF3970A}"/>
              </a:ext>
            </a:extLst>
          </p:cNvPr>
          <p:cNvSpPr/>
          <p:nvPr/>
        </p:nvSpPr>
        <p:spPr>
          <a:xfrm>
            <a:off x="9030696" y="3781696"/>
            <a:ext cx="243840" cy="2805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378B3195-AD13-484C-9AB7-2489D8A669B8}"/>
              </a:ext>
            </a:extLst>
          </p:cNvPr>
          <p:cNvSpPr/>
          <p:nvPr/>
        </p:nvSpPr>
        <p:spPr>
          <a:xfrm>
            <a:off x="8109811" y="3803468"/>
            <a:ext cx="243840" cy="2805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C62E901-F30C-432D-B196-B54061925FA0}"/>
              </a:ext>
            </a:extLst>
          </p:cNvPr>
          <p:cNvSpPr/>
          <p:nvPr/>
        </p:nvSpPr>
        <p:spPr>
          <a:xfrm>
            <a:off x="7193774" y="3812139"/>
            <a:ext cx="243840" cy="2805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" name="內容版面配置區 3">
            <a:extLst>
              <a:ext uri="{FF2B5EF4-FFF2-40B4-BE49-F238E27FC236}">
                <a16:creationId xmlns:a16="http://schemas.microsoft.com/office/drawing/2014/main" id="{B0CCF2B4-5A40-4E40-A6BE-BBE2ACD8190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75791" y="4097091"/>
          <a:ext cx="795046" cy="236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19D0F49D-4107-47F8-8AB9-581EB0F37005}"/>
              </a:ext>
            </a:extLst>
          </p:cNvPr>
          <p:cNvSpPr/>
          <p:nvPr/>
        </p:nvSpPr>
        <p:spPr>
          <a:xfrm>
            <a:off x="4975791" y="3102427"/>
            <a:ext cx="795046" cy="6531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陣列變數</a:t>
            </a: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03D8FE58-34B1-4198-84B8-7D82DBE1D66F}"/>
              </a:ext>
            </a:extLst>
          </p:cNvPr>
          <p:cNvSpPr/>
          <p:nvPr/>
        </p:nvSpPr>
        <p:spPr>
          <a:xfrm>
            <a:off x="5167195" y="3781696"/>
            <a:ext cx="433975" cy="31974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/>
              <a:t>包含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5CD68FB-9E12-4975-9BA6-0805D51CC119}"/>
              </a:ext>
            </a:extLst>
          </p:cNvPr>
          <p:cNvSpPr txBox="1"/>
          <p:nvPr/>
        </p:nvSpPr>
        <p:spPr>
          <a:xfrm>
            <a:off x="3627308" y="4314124"/>
            <a:ext cx="137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陣列變數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C4076ED-4FAF-4121-BB07-DE84C6E7013C}"/>
              </a:ext>
            </a:extLst>
          </p:cNvPr>
          <p:cNvSpPr txBox="1"/>
          <p:nvPr/>
        </p:nvSpPr>
        <p:spPr>
          <a:xfrm>
            <a:off x="3627308" y="1710682"/>
            <a:ext cx="137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一般變數</a:t>
            </a:r>
          </a:p>
        </p:txBody>
      </p:sp>
    </p:spTree>
    <p:extLst>
      <p:ext uri="{BB962C8B-B14F-4D97-AF65-F5344CB8AC3E}">
        <p14:creationId xmlns:p14="http://schemas.microsoft.com/office/powerpoint/2010/main" val="174644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55B72-77D0-4B7F-A82C-E9BC683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9D5-D5F9-44AE-9F5A-EFE1FDAD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陣列宣告方式：</a:t>
            </a:r>
            <a:r>
              <a:rPr lang="en-US" altLang="zh-TW" dirty="0"/>
              <a:t>new Array()</a:t>
            </a:r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57577C-8206-46F0-A1BA-D869B2DC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27" y="1538015"/>
            <a:ext cx="2647950" cy="3333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DA72A1-B6E3-48E1-88C9-80526642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69" y="1957578"/>
            <a:ext cx="2695575" cy="14668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FADF04F-0D38-4EA4-B19D-F8C007DA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9" y="3651123"/>
            <a:ext cx="2895600" cy="17335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0C30A9-C57D-4D3B-9FCB-C2D74F9A6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356" y="4284726"/>
            <a:ext cx="12573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82875-690C-4BB5-A8A3-D39E7EB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B68E4-FC9B-4A60-823A-5FAD888D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</a:p>
          <a:p>
            <a:pPr lvl="1"/>
            <a:r>
              <a:rPr lang="zh-TW" altLang="en-US" dirty="0"/>
              <a:t>宣告一一維陣列，並賦予</a:t>
            </a:r>
            <a:r>
              <a:rPr lang="en-US" altLang="zh-TW" dirty="0"/>
              <a:t>10</a:t>
            </a:r>
            <a:r>
              <a:rPr lang="zh-TW" altLang="en-US" dirty="0"/>
              <a:t>個索引</a:t>
            </a:r>
            <a:r>
              <a:rPr lang="en-US" altLang="zh-TW" dirty="0"/>
              <a:t>(0-9)</a:t>
            </a:r>
            <a:r>
              <a:rPr lang="zh-TW" altLang="en-US" dirty="0"/>
              <a:t>後，輸出索引為</a:t>
            </a:r>
            <a:r>
              <a:rPr lang="en-US" altLang="zh-TW" dirty="0"/>
              <a:t>2.4.6.8</a:t>
            </a:r>
            <a:r>
              <a:rPr lang="zh-TW" altLang="en-US" dirty="0"/>
              <a:t>的值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</a:p>
          <a:p>
            <a:pPr lvl="1"/>
            <a:r>
              <a:rPr lang="zh-TW" altLang="en-US" dirty="0"/>
              <a:t>利用練習一之陣列，透過迴圈方式輸出索引為偶數</a:t>
            </a:r>
            <a:r>
              <a:rPr lang="en-US" altLang="zh-TW" dirty="0"/>
              <a:t>(2.4.6.8)</a:t>
            </a:r>
            <a:r>
              <a:rPr lang="zh-TW" altLang="en-US" dirty="0"/>
              <a:t>的值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8217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96195-EB5C-419A-8845-CE46A8B5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BC81F-A9A8-4237-BEDC-0F1FBF15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多維陣列：許多一維陣列組合起來的變數。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3AAAA3-8210-4D82-89F4-DD89A280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58" y="4946033"/>
            <a:ext cx="2743200" cy="1066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DABB8E-1E8A-4FB5-B58E-155E0708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546" y="3192182"/>
            <a:ext cx="4276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86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D0CFB-8627-494F-B916-74400191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689B3-C5A6-49DF-B748-FB04E370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範例：輸出多維陣列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79C91B-D079-4037-BEBD-6DCA7DCF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09" y="1661383"/>
            <a:ext cx="5676900" cy="3009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2F6343-A564-4A55-AEF8-AFD3269A3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652" y="4858958"/>
            <a:ext cx="876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7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61AE9-28E0-43B3-A360-9B92DEA7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if/else</a:t>
            </a:r>
            <a:r>
              <a:rPr lang="zh-TW" altLang="en-US" dirty="0"/>
              <a:t> </a:t>
            </a:r>
            <a:r>
              <a:rPr lang="en-US" altLang="zh-TW" dirty="0"/>
              <a:t>if/else</a:t>
            </a:r>
            <a:r>
              <a:rPr lang="zh-TW" altLang="en-US" dirty="0"/>
              <a:t>條件控制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F11FE-58CC-49CD-981D-94C3217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範例程式：成績分布</a:t>
            </a:r>
            <a:endParaRPr lang="en-US" altLang="zh-TW" dirty="0"/>
          </a:p>
          <a:p>
            <a:r>
              <a:rPr lang="zh-TW" altLang="en-US" dirty="0"/>
              <a:t>題目：輸入一正整數</a:t>
            </a:r>
            <a:r>
              <a:rPr lang="en-US" altLang="zh-TW" dirty="0"/>
              <a:t>(0&lt;=N&lt;=100)</a:t>
            </a:r>
            <a:r>
              <a:rPr lang="zh-TW" altLang="en-US" dirty="0"/>
              <a:t>，判斷其成績等第。低於</a:t>
            </a:r>
            <a:r>
              <a:rPr lang="en-US" altLang="zh-TW" dirty="0"/>
              <a:t>60</a:t>
            </a:r>
            <a:r>
              <a:rPr lang="zh-TW" altLang="en-US" dirty="0"/>
              <a:t>分輸出不及格，</a:t>
            </a:r>
            <a:r>
              <a:rPr lang="en-US" altLang="zh-TW" dirty="0"/>
              <a:t>60~69</a:t>
            </a:r>
            <a:r>
              <a:rPr lang="zh-TW" altLang="en-US" dirty="0"/>
              <a:t>為丙等，</a:t>
            </a:r>
            <a:r>
              <a:rPr lang="en-US" altLang="zh-TW" dirty="0"/>
              <a:t>70~79</a:t>
            </a:r>
            <a:r>
              <a:rPr lang="zh-TW" altLang="en-US" dirty="0"/>
              <a:t>為乙等，</a:t>
            </a:r>
            <a:r>
              <a:rPr lang="en-US" altLang="zh-TW" dirty="0"/>
              <a:t>80~89</a:t>
            </a:r>
            <a:r>
              <a:rPr lang="zh-TW" altLang="en-US" dirty="0"/>
              <a:t>為甲等，</a:t>
            </a:r>
            <a:r>
              <a:rPr lang="en-US" altLang="zh-TW" dirty="0"/>
              <a:t>90~100</a:t>
            </a:r>
            <a:r>
              <a:rPr lang="zh-TW" altLang="en-US" dirty="0"/>
              <a:t>優等。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33AD55-9812-4571-A3E1-AA5DD3B5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43" y="2514464"/>
            <a:ext cx="3981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5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61AE9-28E0-43B3-A360-9B92DEA7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switch…case</a:t>
            </a:r>
            <a:r>
              <a:rPr lang="zh-TW" altLang="en-US" dirty="0"/>
              <a:t>條件控制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F11FE-58CC-49CD-981D-94C32172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說明：當有明確之數值比較時，可以使用</a:t>
            </a:r>
            <a:r>
              <a:rPr lang="en-US" altLang="zh-TW" dirty="0"/>
              <a:t>switch</a:t>
            </a:r>
            <a:r>
              <a:rPr lang="zh-TW" altLang="en-US" dirty="0"/>
              <a:t>，相當等於</a:t>
            </a:r>
            <a:r>
              <a:rPr lang="en-US" altLang="zh-TW" dirty="0"/>
              <a:t>if</a:t>
            </a:r>
            <a:r>
              <a:rPr lang="zh-TW" altLang="en-US" dirty="0"/>
              <a:t>判斷裡面的</a:t>
            </a:r>
            <a:r>
              <a:rPr lang="en-US" altLang="zh-TW" dirty="0"/>
              <a:t>==(</a:t>
            </a:r>
            <a:r>
              <a:rPr lang="zh-TW" altLang="en-US" dirty="0"/>
              <a:t>比較運算子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基本程式碼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3F2D04-26C3-4B14-A3A7-AA4128E4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33" y="2655448"/>
            <a:ext cx="5556070" cy="35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4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C2E9A-1AEE-4D2E-97A6-22FE3354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switch…case</a:t>
            </a:r>
            <a:r>
              <a:rPr lang="zh-TW" altLang="en-US" dirty="0"/>
              <a:t>條件控制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5D4FB-1134-4031-9776-D887DC59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範例程式：付款方式選擇</a:t>
            </a:r>
            <a:endParaRPr lang="en-US" altLang="zh-TW" dirty="0"/>
          </a:p>
          <a:p>
            <a:r>
              <a:rPr lang="zh-TW" altLang="en-US" dirty="0"/>
              <a:t>題目：由使用者輸入付款方式的代號，再依代號的內容判斷要顯示的訊息。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807B9B-2A74-4570-ADEA-06CE5949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60" y="2978332"/>
            <a:ext cx="5932016" cy="31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C2E9A-1AEE-4D2E-97A6-22FE3354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switch…case</a:t>
            </a:r>
            <a:r>
              <a:rPr lang="zh-TW" altLang="en-US" dirty="0"/>
              <a:t>條件控制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5D4FB-1134-4031-9776-D887DC59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練習程式：判斷工作日</a:t>
            </a:r>
            <a:endParaRPr lang="en-US" altLang="zh-TW" dirty="0"/>
          </a:p>
          <a:p>
            <a:r>
              <a:rPr lang="zh-TW" altLang="en-US" dirty="0"/>
              <a:t>題目：輸入一正整數</a:t>
            </a:r>
            <a:r>
              <a:rPr lang="en-US" altLang="zh-TW" dirty="0"/>
              <a:t>(1&lt;=N&lt;=7)</a:t>
            </a:r>
            <a:r>
              <a:rPr lang="zh-TW" altLang="en-US" dirty="0"/>
              <a:t>代表星期，並判斷值為工作日、休息日、例假日</a:t>
            </a:r>
            <a:endParaRPr lang="en-US" altLang="zh-TW" dirty="0"/>
          </a:p>
          <a:p>
            <a:r>
              <a:rPr lang="zh-TW" altLang="en-US" dirty="0"/>
              <a:t>輸入：輸入一正整數</a:t>
            </a:r>
            <a:r>
              <a:rPr lang="en-US" altLang="zh-TW" dirty="0"/>
              <a:t>(1&lt;=N&lt;=7)</a:t>
            </a:r>
          </a:p>
          <a:p>
            <a:r>
              <a:rPr lang="zh-TW" altLang="en-US" dirty="0"/>
              <a:t>輸出：判斷輸入數字後，輸出對應的結果</a:t>
            </a:r>
            <a:endParaRPr lang="en-US" altLang="zh-TW" dirty="0"/>
          </a:p>
          <a:p>
            <a:r>
              <a:rPr lang="en-US" altLang="zh-TW" dirty="0"/>
              <a:t>P.S.</a:t>
            </a:r>
            <a:r>
              <a:rPr lang="zh-TW" altLang="en-US" dirty="0"/>
              <a:t>周六</a:t>
            </a:r>
            <a:r>
              <a:rPr lang="en-US" altLang="zh-TW" dirty="0"/>
              <a:t>(6)</a:t>
            </a:r>
            <a:r>
              <a:rPr lang="zh-TW" altLang="en-US" dirty="0"/>
              <a:t>為休息日，周日</a:t>
            </a:r>
            <a:r>
              <a:rPr lang="en-US" altLang="zh-TW" dirty="0"/>
              <a:t>(7)</a:t>
            </a:r>
            <a:r>
              <a:rPr lang="zh-TW" altLang="en-US" dirty="0"/>
              <a:t>為例假日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193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5DB79-6A93-4056-8956-466AE41C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21562-AEE6-474E-9DF8-A32DAFB0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迴圈：在程式語言裡面，是一種常見的控制流程方法。迴圈即為在一段程式中出現一次，但可能重複執行多次的方法。它可用來執行特定重複次數，或是達到指定條件後才停止迴圈。</a:t>
            </a:r>
            <a:r>
              <a:rPr lang="en-US" altLang="zh-TW" dirty="0"/>
              <a:t>JS</a:t>
            </a:r>
            <a:r>
              <a:rPr lang="zh-TW" altLang="en-US" dirty="0"/>
              <a:t>常見的迴圈有</a:t>
            </a:r>
            <a:r>
              <a:rPr lang="en-US" altLang="zh-TW" dirty="0"/>
              <a:t>for</a:t>
            </a:r>
            <a:r>
              <a:rPr lang="zh-TW" altLang="en-US" dirty="0"/>
              <a:t>、</a:t>
            </a:r>
            <a:r>
              <a:rPr lang="en-US" altLang="zh-TW" dirty="0"/>
              <a:t>while</a:t>
            </a:r>
            <a:r>
              <a:rPr lang="zh-TW" altLang="en-US" dirty="0"/>
              <a:t>、</a:t>
            </a:r>
            <a:r>
              <a:rPr lang="en-US" altLang="zh-TW" dirty="0"/>
              <a:t>do</a:t>
            </a:r>
            <a:r>
              <a:rPr lang="zh-TW" altLang="en-US" dirty="0"/>
              <a:t>迴圈。</a:t>
            </a:r>
            <a:r>
              <a:rPr lang="en-US" altLang="zh-TW" dirty="0"/>
              <a:t>3</a:t>
            </a:r>
            <a:r>
              <a:rPr lang="zh-TW" altLang="en-US" dirty="0"/>
              <a:t>種迴圈架構雖不同，但是原理一樣，都能做到相同的功能。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禁忌：迴圈最忌諱的是出限無窮迴圈的狀態，容易造成系統崩潰，因此須謹慎操作。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9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8F959-867A-45AE-A40C-0F9C0DF9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9B77B-FF5B-4D64-90DA-FBB967D6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迴圈：進入迴圈時，程式會先判斷條件式是否吻合條件，若吻合，則重複執行迴圈內容，否則跳出。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5A59C0-CCB7-4973-BDEF-9B9BFA5A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05" y="2719033"/>
            <a:ext cx="3438525" cy="9525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E4813621-2E22-4A12-B994-0BC96248907B}"/>
              </a:ext>
            </a:extLst>
          </p:cNvPr>
          <p:cNvSpPr/>
          <p:nvPr/>
        </p:nvSpPr>
        <p:spPr>
          <a:xfrm>
            <a:off x="4028539" y="4580708"/>
            <a:ext cx="1566531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D0B59E66-BE53-4A65-A5A8-380ED081CC21}"/>
              </a:ext>
            </a:extLst>
          </p:cNvPr>
          <p:cNvSpPr/>
          <p:nvPr/>
        </p:nvSpPr>
        <p:spPr>
          <a:xfrm>
            <a:off x="6241341" y="4515394"/>
            <a:ext cx="2084054" cy="618309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條件式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18811BD-D4C7-41AE-9225-3BBFA78456C3}"/>
              </a:ext>
            </a:extLst>
          </p:cNvPr>
          <p:cNvSpPr/>
          <p:nvPr/>
        </p:nvSpPr>
        <p:spPr>
          <a:xfrm>
            <a:off x="8971666" y="4580708"/>
            <a:ext cx="1566531" cy="4876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9AECCBC-39FA-4A99-AA1F-F7FAB0B2CF26}"/>
              </a:ext>
            </a:extLst>
          </p:cNvPr>
          <p:cNvSpPr/>
          <p:nvPr/>
        </p:nvSpPr>
        <p:spPr>
          <a:xfrm>
            <a:off x="6241342" y="5791200"/>
            <a:ext cx="2084054" cy="61830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程式區塊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F54DAED-3A16-4DA4-961B-960184DA0498}"/>
              </a:ext>
            </a:extLst>
          </p:cNvPr>
          <p:cNvCxnSpPr>
            <a:endCxn id="6" idx="1"/>
          </p:cNvCxnSpPr>
          <p:nvPr/>
        </p:nvCxnSpPr>
        <p:spPr>
          <a:xfrm>
            <a:off x="5677989" y="4824548"/>
            <a:ext cx="563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0A3F1B8-B373-4AAB-AA96-F355FCB6015F}"/>
              </a:ext>
            </a:extLst>
          </p:cNvPr>
          <p:cNvCxnSpPr/>
          <p:nvPr/>
        </p:nvCxnSpPr>
        <p:spPr>
          <a:xfrm>
            <a:off x="8408314" y="4845340"/>
            <a:ext cx="563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F111A76-8904-4717-88F9-AFE0CEBA125E}"/>
              </a:ext>
            </a:extLst>
          </p:cNvPr>
          <p:cNvCxnSpPr>
            <a:cxnSpLocks/>
          </p:cNvCxnSpPr>
          <p:nvPr/>
        </p:nvCxnSpPr>
        <p:spPr>
          <a:xfrm>
            <a:off x="7283368" y="5194666"/>
            <a:ext cx="7247" cy="50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62101F5F-86F6-48F3-BE97-EB3EEDD9C075}"/>
              </a:ext>
            </a:extLst>
          </p:cNvPr>
          <p:cNvCxnSpPr/>
          <p:nvPr/>
        </p:nvCxnSpPr>
        <p:spPr>
          <a:xfrm rot="16200000" flipV="1">
            <a:off x="5536325" y="5404344"/>
            <a:ext cx="1110343" cy="281676"/>
          </a:xfrm>
          <a:prstGeom prst="bentConnector3">
            <a:avLst>
              <a:gd name="adj1" fmla="val 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F9394E-C95B-49A3-BE7E-A52E275BB330}"/>
              </a:ext>
            </a:extLst>
          </p:cNvPr>
          <p:cNvSpPr txBox="1"/>
          <p:nvPr/>
        </p:nvSpPr>
        <p:spPr>
          <a:xfrm>
            <a:off x="7279650" y="5220786"/>
            <a:ext cx="77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3E5718-FDF7-46DF-860F-C8EFABABB708}"/>
              </a:ext>
            </a:extLst>
          </p:cNvPr>
          <p:cNvSpPr txBox="1"/>
          <p:nvPr/>
        </p:nvSpPr>
        <p:spPr>
          <a:xfrm>
            <a:off x="8334401" y="4396042"/>
            <a:ext cx="77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51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5EBD2-4460-4B0C-9453-867CA5E8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br>
              <a:rPr lang="en-US" altLang="zh-TW" dirty="0"/>
            </a:br>
            <a:r>
              <a:rPr lang="en-US" altLang="zh-TW" dirty="0"/>
              <a:t>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B9A80-64BA-4309-8095-62406585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範例題目：輸出</a:t>
            </a:r>
            <a:r>
              <a:rPr lang="en-US" altLang="zh-TW" dirty="0"/>
              <a:t>1~10</a:t>
            </a:r>
            <a:r>
              <a:rPr lang="zh-TW" altLang="en-US" dirty="0"/>
              <a:t>數字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37A48E-8FF8-46C9-9513-53E84EF1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30" y="3424428"/>
            <a:ext cx="3419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14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5386</TotalTime>
  <Words>1134</Words>
  <Application>Microsoft Office PowerPoint</Application>
  <PresentationFormat>寬螢幕</PresentationFormat>
  <Paragraphs>240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微軟正黑體</vt:lpstr>
      <vt:lpstr>Corbel</vt:lpstr>
      <vt:lpstr>Wingdings 2</vt:lpstr>
      <vt:lpstr>框架</vt:lpstr>
      <vt:lpstr>RWD網頁設計</vt:lpstr>
      <vt:lpstr>JS if/else if/else條件控制</vt:lpstr>
      <vt:lpstr>JS if/else if/else條件控制</vt:lpstr>
      <vt:lpstr>JS switch…case條件控制</vt:lpstr>
      <vt:lpstr>JS switch…case條件控制</vt:lpstr>
      <vt:lpstr>JS switch…case條件控制</vt:lpstr>
      <vt:lpstr>JS 迴圈</vt:lpstr>
      <vt:lpstr>JS while迴圈</vt:lpstr>
      <vt:lpstr>JS while迴圈</vt:lpstr>
      <vt:lpstr>JS while迴圈</vt:lpstr>
      <vt:lpstr>JS do迴圈</vt:lpstr>
      <vt:lpstr>JS do迴圈</vt:lpstr>
      <vt:lpstr>JS do迴圈</vt:lpstr>
      <vt:lpstr>JS do迴圈</vt:lpstr>
      <vt:lpstr>JS for迴圈</vt:lpstr>
      <vt:lpstr>JS for迴圈</vt:lpstr>
      <vt:lpstr>JS for迴圈</vt:lpstr>
      <vt:lpstr>JS多重迴圈</vt:lpstr>
      <vt:lpstr>JS多重迴圈</vt:lpstr>
      <vt:lpstr>JS 自訂函數</vt:lpstr>
      <vt:lpstr>JS 自訂函數</vt:lpstr>
      <vt:lpstr>JS 自訂函數</vt:lpstr>
      <vt:lpstr>JS 自訂函數</vt:lpstr>
      <vt:lpstr>JS陣列</vt:lpstr>
      <vt:lpstr>JS陣列</vt:lpstr>
      <vt:lpstr>JS一維陣列</vt:lpstr>
      <vt:lpstr>JS一維陣列</vt:lpstr>
      <vt:lpstr>JS多維陣列</vt:lpstr>
      <vt:lpstr>JS多維陣列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RWD網頁設計</dc:title>
  <dc:creator>user</dc:creator>
  <cp:lastModifiedBy>user</cp:lastModifiedBy>
  <cp:revision>73</cp:revision>
  <dcterms:created xsi:type="dcterms:W3CDTF">2020-03-19T05:42:58Z</dcterms:created>
  <dcterms:modified xsi:type="dcterms:W3CDTF">2021-05-21T00:30:06Z</dcterms:modified>
</cp:coreProperties>
</file>