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60" r:id="rId4"/>
    <p:sldId id="259" r:id="rId5"/>
    <p:sldId id="279" r:id="rId6"/>
    <p:sldId id="261" r:id="rId7"/>
    <p:sldId id="280" r:id="rId8"/>
    <p:sldId id="276" r:id="rId9"/>
    <p:sldId id="262" r:id="rId10"/>
    <p:sldId id="281" r:id="rId11"/>
    <p:sldId id="277" r:id="rId12"/>
    <p:sldId id="263" r:id="rId13"/>
    <p:sldId id="272" r:id="rId14"/>
    <p:sldId id="266" r:id="rId15"/>
    <p:sldId id="282" r:id="rId16"/>
    <p:sldId id="257" r:id="rId17"/>
    <p:sldId id="283" r:id="rId18"/>
    <p:sldId id="258" r:id="rId19"/>
    <p:sldId id="284" r:id="rId20"/>
    <p:sldId id="285" r:id="rId21"/>
    <p:sldId id="286" r:id="rId22"/>
    <p:sldId id="287" r:id="rId23"/>
    <p:sldId id="288" r:id="rId24"/>
    <p:sldId id="289" r:id="rId25"/>
    <p:sldId id="268" r:id="rId26"/>
    <p:sldId id="291" r:id="rId27"/>
    <p:sldId id="290" r:id="rId28"/>
    <p:sldId id="292" r:id="rId29"/>
    <p:sldId id="293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71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918D7-5393-4161-B5AB-1CF6BC998146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355CBD6-5F04-475A-9710-BC5A84503A8E}">
      <dgm:prSet phldrT="[文字]"/>
      <dgm:spPr/>
      <dgm:t>
        <a:bodyPr/>
        <a:lstStyle/>
        <a:p>
          <a:r>
            <a:rPr lang="en-US" altLang="zh-TW" dirty="0"/>
            <a:t>HTML</a:t>
          </a:r>
        </a:p>
        <a:p>
          <a:r>
            <a:rPr lang="zh-TW" altLang="en-US" dirty="0"/>
            <a:t>框架</a:t>
          </a:r>
        </a:p>
      </dgm:t>
    </dgm:pt>
    <dgm:pt modelId="{2A79F78C-4A65-40C1-B5E6-F19B05CB7CFB}" type="parTrans" cxnId="{22624EB4-117B-4FBF-BF8F-038AE9F9F038}">
      <dgm:prSet/>
      <dgm:spPr/>
      <dgm:t>
        <a:bodyPr/>
        <a:lstStyle/>
        <a:p>
          <a:endParaRPr lang="zh-TW" altLang="en-US"/>
        </a:p>
      </dgm:t>
    </dgm:pt>
    <dgm:pt modelId="{3DCA40D7-E710-416F-A5C7-A56484668FC1}" type="sibTrans" cxnId="{22624EB4-117B-4FBF-BF8F-038AE9F9F038}">
      <dgm:prSet/>
      <dgm:spPr/>
      <dgm:t>
        <a:bodyPr/>
        <a:lstStyle/>
        <a:p>
          <a:endParaRPr lang="zh-TW" altLang="en-US"/>
        </a:p>
      </dgm:t>
    </dgm:pt>
    <dgm:pt modelId="{59762C8A-2A96-48D4-A840-80BF13860BD1}">
      <dgm:prSet phldrT="[文字]"/>
      <dgm:spPr/>
      <dgm:t>
        <a:bodyPr/>
        <a:lstStyle/>
        <a:p>
          <a:r>
            <a:rPr lang="en-US" altLang="zh-TW" dirty="0"/>
            <a:t>JS</a:t>
          </a:r>
        </a:p>
        <a:p>
          <a:r>
            <a:rPr lang="zh-TW" altLang="en-US" dirty="0"/>
            <a:t>動作</a:t>
          </a:r>
        </a:p>
      </dgm:t>
    </dgm:pt>
    <dgm:pt modelId="{C7EFC98C-61F0-4004-B55B-A28112DEBDB5}" type="parTrans" cxnId="{0CB7D493-BA44-4D0D-BF2A-E10E994259E8}">
      <dgm:prSet/>
      <dgm:spPr/>
      <dgm:t>
        <a:bodyPr/>
        <a:lstStyle/>
        <a:p>
          <a:endParaRPr lang="zh-TW" altLang="en-US"/>
        </a:p>
      </dgm:t>
    </dgm:pt>
    <dgm:pt modelId="{1B6B1AA5-F69C-4073-A415-596E51D34541}" type="sibTrans" cxnId="{0CB7D493-BA44-4D0D-BF2A-E10E994259E8}">
      <dgm:prSet/>
      <dgm:spPr/>
      <dgm:t>
        <a:bodyPr/>
        <a:lstStyle/>
        <a:p>
          <a:endParaRPr lang="zh-TW" altLang="en-US"/>
        </a:p>
      </dgm:t>
    </dgm:pt>
    <dgm:pt modelId="{BBEF5228-67AF-4272-A8FC-58F316B20BC3}">
      <dgm:prSet phldrT="[文字]"/>
      <dgm:spPr/>
      <dgm:t>
        <a:bodyPr/>
        <a:lstStyle/>
        <a:p>
          <a:r>
            <a:rPr lang="en-US" altLang="zh-TW" dirty="0"/>
            <a:t>CSS</a:t>
          </a:r>
        </a:p>
        <a:p>
          <a:r>
            <a:rPr lang="zh-TW" altLang="en-US" dirty="0"/>
            <a:t>外觀</a:t>
          </a:r>
        </a:p>
      </dgm:t>
    </dgm:pt>
    <dgm:pt modelId="{63E4AB7C-D9A9-4A30-AFBC-C17740F61B8D}" type="parTrans" cxnId="{327439D1-9D3C-4352-8865-5DB67D3643C4}">
      <dgm:prSet/>
      <dgm:spPr/>
      <dgm:t>
        <a:bodyPr/>
        <a:lstStyle/>
        <a:p>
          <a:endParaRPr lang="zh-TW" altLang="en-US"/>
        </a:p>
      </dgm:t>
    </dgm:pt>
    <dgm:pt modelId="{9AE7D0B7-A01C-471D-8FF2-E2AAD4D0C674}" type="sibTrans" cxnId="{327439D1-9D3C-4352-8865-5DB67D3643C4}">
      <dgm:prSet/>
      <dgm:spPr/>
      <dgm:t>
        <a:bodyPr/>
        <a:lstStyle/>
        <a:p>
          <a:endParaRPr lang="zh-TW" altLang="en-US"/>
        </a:p>
      </dgm:t>
    </dgm:pt>
    <dgm:pt modelId="{B6124EFA-C19F-413B-94EE-C95E2CDAD1DC}" type="pres">
      <dgm:prSet presAssocID="{69A918D7-5393-4161-B5AB-1CF6BC998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4F4200A-4155-4AB6-9522-197E73D10C2F}" type="pres">
      <dgm:prSet presAssocID="{C355CBD6-5F04-475A-9710-BC5A84503A8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3CC992-3BAE-4E1F-A46D-9F5D757F5B90}" type="pres">
      <dgm:prSet presAssocID="{3DCA40D7-E710-416F-A5C7-A56484668FC1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EC737238-3B85-4A4B-AA3B-C2C29B765F1F}" type="pres">
      <dgm:prSet presAssocID="{3DCA40D7-E710-416F-A5C7-A56484668FC1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EFADFFB-3F1E-4A4E-A039-A1F217FD9D6E}" type="pres">
      <dgm:prSet presAssocID="{59762C8A-2A96-48D4-A840-80BF13860B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855A93-A1D1-4238-B53E-1A2EF6CCB78B}" type="pres">
      <dgm:prSet presAssocID="{1B6B1AA5-F69C-4073-A415-596E51D34541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4EBE9499-98C5-4BA3-A571-D047D452471A}" type="pres">
      <dgm:prSet presAssocID="{1B6B1AA5-F69C-4073-A415-596E51D34541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A70E0D03-126D-4B8C-B7DE-802B66A151A5}" type="pres">
      <dgm:prSet presAssocID="{BBEF5228-67AF-4272-A8FC-58F316B20B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4A60CA-0BAE-4251-A66B-C148926273A2}" type="pres">
      <dgm:prSet presAssocID="{9AE7D0B7-A01C-471D-8FF2-E2AAD4D0C674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9E63680C-8651-434B-ACAE-E1FF0CC0AB09}" type="pres">
      <dgm:prSet presAssocID="{9AE7D0B7-A01C-471D-8FF2-E2AAD4D0C674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302F9C26-A607-4742-A26F-96CD6097F39F}" type="presOf" srcId="{BBEF5228-67AF-4272-A8FC-58F316B20BC3}" destId="{A70E0D03-126D-4B8C-B7DE-802B66A151A5}" srcOrd="0" destOrd="0" presId="urn:microsoft.com/office/officeart/2005/8/layout/cycle7"/>
    <dgm:cxn modelId="{4D20280F-9C59-498E-AAA9-15D58931D1F9}" type="presOf" srcId="{9AE7D0B7-A01C-471D-8FF2-E2AAD4D0C674}" destId="{9E63680C-8651-434B-ACAE-E1FF0CC0AB09}" srcOrd="1" destOrd="0" presId="urn:microsoft.com/office/officeart/2005/8/layout/cycle7"/>
    <dgm:cxn modelId="{605808B5-406A-45C3-89BF-94F3D8F905A7}" type="presOf" srcId="{C355CBD6-5F04-475A-9710-BC5A84503A8E}" destId="{04F4200A-4155-4AB6-9522-197E73D10C2F}" srcOrd="0" destOrd="0" presId="urn:microsoft.com/office/officeart/2005/8/layout/cycle7"/>
    <dgm:cxn modelId="{A78716D0-FA70-488D-B158-77B53617D5F3}" type="presOf" srcId="{1B6B1AA5-F69C-4073-A415-596E51D34541}" destId="{4EBE9499-98C5-4BA3-A571-D047D452471A}" srcOrd="1" destOrd="0" presId="urn:microsoft.com/office/officeart/2005/8/layout/cycle7"/>
    <dgm:cxn modelId="{28E28FBD-136E-4851-9705-B56AA34D43EF}" type="presOf" srcId="{59762C8A-2A96-48D4-A840-80BF13860BD1}" destId="{AEFADFFB-3F1E-4A4E-A039-A1F217FD9D6E}" srcOrd="0" destOrd="0" presId="urn:microsoft.com/office/officeart/2005/8/layout/cycle7"/>
    <dgm:cxn modelId="{0CB7D493-BA44-4D0D-BF2A-E10E994259E8}" srcId="{69A918D7-5393-4161-B5AB-1CF6BC998146}" destId="{59762C8A-2A96-48D4-A840-80BF13860BD1}" srcOrd="1" destOrd="0" parTransId="{C7EFC98C-61F0-4004-B55B-A28112DEBDB5}" sibTransId="{1B6B1AA5-F69C-4073-A415-596E51D34541}"/>
    <dgm:cxn modelId="{22624EB4-117B-4FBF-BF8F-038AE9F9F038}" srcId="{69A918D7-5393-4161-B5AB-1CF6BC998146}" destId="{C355CBD6-5F04-475A-9710-BC5A84503A8E}" srcOrd="0" destOrd="0" parTransId="{2A79F78C-4A65-40C1-B5E6-F19B05CB7CFB}" sibTransId="{3DCA40D7-E710-416F-A5C7-A56484668FC1}"/>
    <dgm:cxn modelId="{93804685-CE7F-4D01-8983-807D61A1F3C2}" type="presOf" srcId="{1B6B1AA5-F69C-4073-A415-596E51D34541}" destId="{85855A93-A1D1-4238-B53E-1A2EF6CCB78B}" srcOrd="0" destOrd="0" presId="urn:microsoft.com/office/officeart/2005/8/layout/cycle7"/>
    <dgm:cxn modelId="{12107825-07EE-4056-8A7D-9118A0C2B3D4}" type="presOf" srcId="{9AE7D0B7-A01C-471D-8FF2-E2AAD4D0C674}" destId="{B74A60CA-0BAE-4251-A66B-C148926273A2}" srcOrd="0" destOrd="0" presId="urn:microsoft.com/office/officeart/2005/8/layout/cycle7"/>
    <dgm:cxn modelId="{12ED9825-478D-4A7F-B0C0-1982300F4D9A}" type="presOf" srcId="{3DCA40D7-E710-416F-A5C7-A56484668FC1}" destId="{EC737238-3B85-4A4B-AA3B-C2C29B765F1F}" srcOrd="1" destOrd="0" presId="urn:microsoft.com/office/officeart/2005/8/layout/cycle7"/>
    <dgm:cxn modelId="{327439D1-9D3C-4352-8865-5DB67D3643C4}" srcId="{69A918D7-5393-4161-B5AB-1CF6BC998146}" destId="{BBEF5228-67AF-4272-A8FC-58F316B20BC3}" srcOrd="2" destOrd="0" parTransId="{63E4AB7C-D9A9-4A30-AFBC-C17740F61B8D}" sibTransId="{9AE7D0B7-A01C-471D-8FF2-E2AAD4D0C674}"/>
    <dgm:cxn modelId="{7E627876-1F91-468D-8EB9-E0BB50CCB2BE}" type="presOf" srcId="{69A918D7-5393-4161-B5AB-1CF6BC998146}" destId="{B6124EFA-C19F-413B-94EE-C95E2CDAD1DC}" srcOrd="0" destOrd="0" presId="urn:microsoft.com/office/officeart/2005/8/layout/cycle7"/>
    <dgm:cxn modelId="{34561772-FAB1-48FF-ACB7-CCF96C66E33B}" type="presOf" srcId="{3DCA40D7-E710-416F-A5C7-A56484668FC1}" destId="{C53CC992-3BAE-4E1F-A46D-9F5D757F5B90}" srcOrd="0" destOrd="0" presId="urn:microsoft.com/office/officeart/2005/8/layout/cycle7"/>
    <dgm:cxn modelId="{323CA829-47F6-4BB5-9E98-D68FE9729A1F}" type="presParOf" srcId="{B6124EFA-C19F-413B-94EE-C95E2CDAD1DC}" destId="{04F4200A-4155-4AB6-9522-197E73D10C2F}" srcOrd="0" destOrd="0" presId="urn:microsoft.com/office/officeart/2005/8/layout/cycle7"/>
    <dgm:cxn modelId="{8DA714F7-9D0E-4423-B781-9C9432A63D32}" type="presParOf" srcId="{B6124EFA-C19F-413B-94EE-C95E2CDAD1DC}" destId="{C53CC992-3BAE-4E1F-A46D-9F5D757F5B90}" srcOrd="1" destOrd="0" presId="urn:microsoft.com/office/officeart/2005/8/layout/cycle7"/>
    <dgm:cxn modelId="{8547ECDB-CB03-4FA4-888C-0D606525834A}" type="presParOf" srcId="{C53CC992-3BAE-4E1F-A46D-9F5D757F5B90}" destId="{EC737238-3B85-4A4B-AA3B-C2C29B765F1F}" srcOrd="0" destOrd="0" presId="urn:microsoft.com/office/officeart/2005/8/layout/cycle7"/>
    <dgm:cxn modelId="{3130F7BA-B309-4431-8366-14E28283FE30}" type="presParOf" srcId="{B6124EFA-C19F-413B-94EE-C95E2CDAD1DC}" destId="{AEFADFFB-3F1E-4A4E-A039-A1F217FD9D6E}" srcOrd="2" destOrd="0" presId="urn:microsoft.com/office/officeart/2005/8/layout/cycle7"/>
    <dgm:cxn modelId="{6B255A41-5E28-4D6B-B955-F040A08F4B59}" type="presParOf" srcId="{B6124EFA-C19F-413B-94EE-C95E2CDAD1DC}" destId="{85855A93-A1D1-4238-B53E-1A2EF6CCB78B}" srcOrd="3" destOrd="0" presId="urn:microsoft.com/office/officeart/2005/8/layout/cycle7"/>
    <dgm:cxn modelId="{6C1A1E37-ECA4-4243-8513-62C5644E5FAD}" type="presParOf" srcId="{85855A93-A1D1-4238-B53E-1A2EF6CCB78B}" destId="{4EBE9499-98C5-4BA3-A571-D047D452471A}" srcOrd="0" destOrd="0" presId="urn:microsoft.com/office/officeart/2005/8/layout/cycle7"/>
    <dgm:cxn modelId="{F608DB9C-131E-4716-8025-6759412703BB}" type="presParOf" srcId="{B6124EFA-C19F-413B-94EE-C95E2CDAD1DC}" destId="{A70E0D03-126D-4B8C-B7DE-802B66A151A5}" srcOrd="4" destOrd="0" presId="urn:microsoft.com/office/officeart/2005/8/layout/cycle7"/>
    <dgm:cxn modelId="{12BD8928-E548-4E63-8C49-CFAE901421CB}" type="presParOf" srcId="{B6124EFA-C19F-413B-94EE-C95E2CDAD1DC}" destId="{B74A60CA-0BAE-4251-A66B-C148926273A2}" srcOrd="5" destOrd="0" presId="urn:microsoft.com/office/officeart/2005/8/layout/cycle7"/>
    <dgm:cxn modelId="{EEC86949-75CB-404F-A6D6-5577B997EA60}" type="presParOf" srcId="{B74A60CA-0BAE-4251-A66B-C148926273A2}" destId="{9E63680C-8651-434B-ACAE-E1FF0CC0AB0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200A-4155-4AB6-9522-197E73D10C2F}">
      <dsp:nvSpPr>
        <dsp:cNvPr id="0" name=""/>
        <dsp:cNvSpPr/>
      </dsp:nvSpPr>
      <dsp:spPr>
        <a:xfrm>
          <a:off x="1397129" y="737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HTML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框架</a:t>
          </a:r>
        </a:p>
      </dsp:txBody>
      <dsp:txXfrm>
        <a:off x="1421275" y="24883"/>
        <a:ext cx="1600494" cy="776101"/>
      </dsp:txXfrm>
    </dsp:sp>
    <dsp:sp modelId="{C53CC992-3BAE-4E1F-A46D-9F5D757F5B90}">
      <dsp:nvSpPr>
        <dsp:cNvPr id="0" name=""/>
        <dsp:cNvSpPr/>
      </dsp:nvSpPr>
      <dsp:spPr>
        <a:xfrm rot="3600000">
          <a:off x="2472802" y="1447138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559363" y="1504845"/>
        <a:ext cx="685102" cy="173123"/>
      </dsp:txXfrm>
    </dsp:sp>
    <dsp:sp modelId="{AEFADFFB-3F1E-4A4E-A039-A1F217FD9D6E}">
      <dsp:nvSpPr>
        <dsp:cNvPr id="0" name=""/>
        <dsp:cNvSpPr/>
      </dsp:nvSpPr>
      <dsp:spPr>
        <a:xfrm>
          <a:off x="2757913" y="2357683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4350798"/>
            <a:satOff val="-9429"/>
            <a:lumOff val="-402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JS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動作</a:t>
          </a:r>
        </a:p>
      </dsp:txBody>
      <dsp:txXfrm>
        <a:off x="2782059" y="2381829"/>
        <a:ext cx="1600494" cy="776101"/>
      </dsp:txXfrm>
    </dsp:sp>
    <dsp:sp modelId="{85855A93-A1D1-4238-B53E-1A2EF6CCB78B}">
      <dsp:nvSpPr>
        <dsp:cNvPr id="0" name=""/>
        <dsp:cNvSpPr/>
      </dsp:nvSpPr>
      <dsp:spPr>
        <a:xfrm rot="10800000">
          <a:off x="1792410" y="2625611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4350798"/>
            <a:satOff val="-9429"/>
            <a:lumOff val="-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10800000">
        <a:off x="1878971" y="2683318"/>
        <a:ext cx="685102" cy="173123"/>
      </dsp:txXfrm>
    </dsp:sp>
    <dsp:sp modelId="{A70E0D03-126D-4B8C-B7DE-802B66A151A5}">
      <dsp:nvSpPr>
        <dsp:cNvPr id="0" name=""/>
        <dsp:cNvSpPr/>
      </dsp:nvSpPr>
      <dsp:spPr>
        <a:xfrm>
          <a:off x="36346" y="2357683"/>
          <a:ext cx="1648786" cy="824393"/>
        </a:xfrm>
        <a:prstGeom prst="roundRect">
          <a:avLst>
            <a:gd name="adj" fmla="val 10000"/>
          </a:avLst>
        </a:prstGeom>
        <a:solidFill>
          <a:schemeClr val="accent4">
            <a:hueOff val="8701596"/>
            <a:satOff val="-18857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CSS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/>
            <a:t>外觀</a:t>
          </a:r>
        </a:p>
      </dsp:txBody>
      <dsp:txXfrm>
        <a:off x="60492" y="2381829"/>
        <a:ext cx="1600494" cy="776101"/>
      </dsp:txXfrm>
    </dsp:sp>
    <dsp:sp modelId="{B74A60CA-0BAE-4251-A66B-C148926273A2}">
      <dsp:nvSpPr>
        <dsp:cNvPr id="0" name=""/>
        <dsp:cNvSpPr/>
      </dsp:nvSpPr>
      <dsp:spPr>
        <a:xfrm rot="18000000">
          <a:off x="1112019" y="1447138"/>
          <a:ext cx="858224" cy="2885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8701596"/>
            <a:satOff val="-18857"/>
            <a:lumOff val="-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1198580" y="1504845"/>
        <a:ext cx="685102" cy="173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d.co/" TargetMode="External"/><Relationship Id="rId2" Type="http://schemas.openxmlformats.org/officeDocument/2006/relationships/hyperlink" Target="https://www.w3school.com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rtbootstrap.com/theme/sb-admin-2" TargetMode="External"/><Relationship Id="rId4" Type="http://schemas.openxmlformats.org/officeDocument/2006/relationships/hyperlink" Target="https://html5up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第一周課程</a:t>
            </a:r>
          </a:p>
        </p:txBody>
      </p:sp>
      <p:pic>
        <p:nvPicPr>
          <p:cNvPr id="2052" name="Picture 4" descr="ãrwd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基本寫法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  <a:r>
              <a:rPr lang="zh-TW" altLang="en-US" dirty="0"/>
              <a:t>位於</a:t>
            </a:r>
            <a:r>
              <a:rPr lang="en-US" altLang="zh-TW" dirty="0"/>
              <a:t>HTML</a:t>
            </a:r>
            <a:r>
              <a:rPr lang="zh-TW" altLang="en-US" dirty="0"/>
              <a:t>標籤內</a:t>
            </a:r>
            <a:r>
              <a:rPr lang="en-US" altLang="zh-TW" dirty="0"/>
              <a:t>(</a:t>
            </a:r>
            <a:r>
              <a:rPr lang="zh-TW" altLang="en-US" dirty="0"/>
              <a:t>通常是事件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script tag:</a:t>
            </a:r>
            <a:r>
              <a:rPr lang="zh-TW" altLang="en-US" dirty="0"/>
              <a:t>頁面利用</a:t>
            </a:r>
            <a:r>
              <a:rPr lang="en-US" altLang="zh-TW" dirty="0"/>
              <a:t>&lt;script&gt; &lt;/ script &gt;</a:t>
            </a:r>
            <a:r>
              <a:rPr lang="zh-TW" altLang="en-US" dirty="0"/>
              <a:t>包裹</a:t>
            </a:r>
            <a:r>
              <a:rPr lang="en-US" altLang="zh-TW" dirty="0"/>
              <a:t>JS</a:t>
            </a:r>
            <a:r>
              <a:rPr lang="zh-TW" altLang="en-US" dirty="0"/>
              <a:t>程式碼。</a:t>
            </a:r>
            <a:endParaRPr lang="en-US" altLang="zh-TW" dirty="0"/>
          </a:p>
          <a:p>
            <a:endParaRPr lang="en-US" altLang="zh-TW" dirty="0"/>
          </a:p>
          <a:p>
            <a:r>
              <a:rPr lang="fr-FR" altLang="zh-TW" dirty="0"/>
              <a:t>script src files</a:t>
            </a:r>
            <a:r>
              <a:rPr lang="en-US" altLang="zh-TW" dirty="0"/>
              <a:t>:</a:t>
            </a:r>
            <a:r>
              <a:rPr lang="zh-TW" altLang="en-US" dirty="0"/>
              <a:t>透過</a:t>
            </a:r>
            <a:r>
              <a:rPr lang="en-US" altLang="zh-TW" dirty="0"/>
              <a:t>html</a:t>
            </a:r>
            <a:r>
              <a:rPr lang="zh-TW" altLang="en-US" dirty="0"/>
              <a:t>標籤引用的方式引用</a:t>
            </a:r>
            <a:r>
              <a:rPr lang="en-US" altLang="zh-TW" dirty="0" err="1"/>
              <a:t>js</a:t>
            </a:r>
            <a:r>
              <a:rPr lang="zh-TW" altLang="en-US" dirty="0"/>
              <a:t>檔。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19" y="2112718"/>
            <a:ext cx="7353300" cy="276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19" y="3840653"/>
            <a:ext cx="5953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程式碼範例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01262"/>
            <a:ext cx="7335296" cy="38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定義網頁內容</a:t>
            </a:r>
            <a:r>
              <a:rPr lang="en-US" altLang="zh-TW" dirty="0"/>
              <a:t>(</a:t>
            </a:r>
            <a:r>
              <a:rPr lang="zh-TW" altLang="en-US" dirty="0"/>
              <a:t>支架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CSS</a:t>
            </a:r>
            <a:r>
              <a:rPr lang="zh-TW" altLang="en-US" dirty="0"/>
              <a:t>描述網頁的布局</a:t>
            </a:r>
            <a:r>
              <a:rPr lang="en-US" altLang="zh-TW" dirty="0"/>
              <a:t>(</a:t>
            </a:r>
            <a:r>
              <a:rPr lang="zh-TW" altLang="en-US" dirty="0"/>
              <a:t>皮膚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賦予網頁行為</a:t>
            </a:r>
            <a:r>
              <a:rPr lang="en-US" altLang="zh-TW" dirty="0"/>
              <a:t>(</a:t>
            </a:r>
            <a:r>
              <a:rPr lang="zh-TW" altLang="en-US" dirty="0"/>
              <a:t>生命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05612184"/>
              </p:ext>
            </p:extLst>
          </p:nvPr>
        </p:nvGraphicFramePr>
        <p:xfrm>
          <a:off x="7074877" y="2013439"/>
          <a:ext cx="4443046" cy="318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0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元素、標籤及屬性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是由元素構成、其中包含標籤、內容及屬性</a:t>
            </a:r>
            <a:endParaRPr lang="en-US" altLang="zh-TW" dirty="0"/>
          </a:p>
          <a:p>
            <a:r>
              <a:rPr lang="zh-TW" altLang="en-US" dirty="0"/>
              <a:t>元素分為：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容器元素：有起始及結束標籤</a:t>
            </a:r>
            <a:endParaRPr lang="en-US" altLang="zh-TW" dirty="0"/>
          </a:p>
          <a:p>
            <a:pPr lvl="2"/>
            <a:r>
              <a:rPr lang="en-US" altLang="zh-TW" dirty="0"/>
              <a:t>&lt;</a:t>
            </a:r>
            <a:r>
              <a:rPr lang="zh-TW" altLang="en-US" dirty="0"/>
              <a:t>起始標籤</a:t>
            </a:r>
            <a:r>
              <a:rPr lang="en-US" altLang="zh-TW" dirty="0"/>
              <a:t>&gt;</a:t>
            </a:r>
            <a:r>
              <a:rPr lang="zh-TW" altLang="en-US" dirty="0"/>
              <a:t>內容</a:t>
            </a:r>
            <a:r>
              <a:rPr lang="en-US" altLang="zh-TW" dirty="0"/>
              <a:t>&lt;/</a:t>
            </a:r>
            <a:r>
              <a:rPr lang="zh-TW" altLang="en-US" dirty="0"/>
              <a:t>結束標籤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&lt;h1&gt;</a:t>
            </a:r>
            <a:r>
              <a:rPr lang="zh-TW" altLang="en-US" dirty="0"/>
              <a:t>我是標題</a:t>
            </a:r>
            <a:r>
              <a:rPr lang="en-US" altLang="zh-TW" dirty="0"/>
              <a:t>&lt;/h1&gt;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單一元素：僅有起始標籤，</a:t>
            </a:r>
            <a:r>
              <a:rPr lang="zh-TW" altLang="en-US" dirty="0">
                <a:solidFill>
                  <a:srgbClr val="FF0000"/>
                </a:solidFill>
              </a:rPr>
              <a:t>無結束標籤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7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標籤屬性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397" y="604380"/>
            <a:ext cx="7315200" cy="5120640"/>
          </a:xfrm>
        </p:spPr>
        <p:txBody>
          <a:bodyPr/>
          <a:lstStyle/>
          <a:p>
            <a:r>
              <a:rPr lang="zh-TW" altLang="en-US" dirty="0"/>
              <a:t>屬性用意：賦予標籤要執行的動作或相關資訊。</a:t>
            </a:r>
            <a:endParaRPr lang="en-US" altLang="zh-TW" dirty="0"/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需設定於起始標籤中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一個標籤可容許多個屬性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屬性包含名稱與值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屬性值需用引號包住</a:t>
            </a:r>
            <a:endParaRPr lang="en-US" altLang="zh-TW" dirty="0"/>
          </a:p>
          <a:p>
            <a:r>
              <a:rPr lang="zh-TW" altLang="en-US" dirty="0"/>
              <a:t>格式：</a:t>
            </a:r>
            <a:endParaRPr lang="en-US" altLang="zh-TW" dirty="0"/>
          </a:p>
          <a:p>
            <a:r>
              <a:rPr lang="en-US" altLang="zh-TW" dirty="0"/>
              <a:t>&lt;h1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=“</a:t>
            </a:r>
            <a:r>
              <a:rPr lang="zh-TW" altLang="en-US" dirty="0"/>
              <a:t>標題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=“</a:t>
            </a:r>
            <a:r>
              <a:rPr lang="zh-TW" altLang="en-US" dirty="0"/>
              <a:t>標題群組</a:t>
            </a:r>
            <a:r>
              <a:rPr lang="en-US" altLang="zh-TW" dirty="0"/>
              <a:t>”&gt;</a:t>
            </a:r>
            <a:r>
              <a:rPr lang="zh-TW" altLang="en-US" dirty="0"/>
              <a:t>我是標題</a:t>
            </a:r>
            <a:r>
              <a:rPr lang="en-US" altLang="zh-TW" dirty="0"/>
              <a:t>&lt;h1&gt;</a:t>
            </a:r>
          </a:p>
          <a:p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539762" y="4440115"/>
            <a:ext cx="8792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200732" y="4988169"/>
            <a:ext cx="5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屬性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772025" y="4440115"/>
            <a:ext cx="555381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521569" y="4440115"/>
            <a:ext cx="486509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32776" y="4988169"/>
            <a:ext cx="51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起始標籤</a:t>
            </a: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167871" y="4388618"/>
            <a:ext cx="8792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812456" y="4906107"/>
            <a:ext cx="51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結束標籤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981891" y="4404947"/>
            <a:ext cx="8792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970042" y="4906106"/>
            <a:ext cx="51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元素內容</a:t>
            </a:r>
          </a:p>
        </p:txBody>
      </p:sp>
    </p:spTree>
    <p:extLst>
      <p:ext uri="{BB962C8B-B14F-4D97-AF65-F5344CB8AC3E}">
        <p14:creationId xmlns:p14="http://schemas.microsoft.com/office/powerpoint/2010/main" val="827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58496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HTML</a:t>
            </a:r>
            <a:r>
              <a:rPr lang="zh-TW" altLang="en-US" sz="2800" dirty="0"/>
              <a:t>基本標籤練習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324" y="976503"/>
            <a:ext cx="3943350" cy="24479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34708" y="3851031"/>
            <a:ext cx="536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修改</a:t>
            </a:r>
            <a:r>
              <a:rPr lang="en-US" altLang="zh-TW" dirty="0"/>
              <a:t>title</a:t>
            </a:r>
            <a:r>
              <a:rPr lang="zh-TW" altLang="en-US" dirty="0"/>
              <a:t>標籤之內容為：第一周練習網頁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於</a:t>
            </a:r>
            <a:r>
              <a:rPr lang="en-US" altLang="zh-TW" dirty="0"/>
              <a:t>body</a:t>
            </a:r>
            <a:r>
              <a:rPr lang="zh-TW" altLang="en-US" dirty="0"/>
              <a:t>新增</a:t>
            </a:r>
            <a:r>
              <a:rPr lang="en-US" altLang="zh-TW" dirty="0"/>
              <a:t>h1</a:t>
            </a:r>
            <a:r>
              <a:rPr lang="zh-TW" altLang="en-US" dirty="0"/>
              <a:t>標籤，並賦予以下屬性</a:t>
            </a:r>
            <a:endParaRPr lang="en-US" altLang="zh-TW" dirty="0"/>
          </a:p>
          <a:p>
            <a:r>
              <a:rPr lang="en-US" altLang="zh-TW" dirty="0"/>
              <a:t>	id</a:t>
            </a:r>
            <a:r>
              <a:rPr lang="zh-TW" altLang="en-US" dirty="0"/>
              <a:t>：</a:t>
            </a:r>
            <a:r>
              <a:rPr lang="en-US" altLang="zh-TW" dirty="0"/>
              <a:t>h1_id</a:t>
            </a:r>
          </a:p>
          <a:p>
            <a:r>
              <a:rPr lang="en-US" altLang="zh-TW" dirty="0"/>
              <a:t>	class</a:t>
            </a:r>
            <a:r>
              <a:rPr lang="zh-TW" altLang="en-US" dirty="0"/>
              <a:t>：</a:t>
            </a:r>
            <a:r>
              <a:rPr lang="en-US" altLang="zh-TW" dirty="0" err="1"/>
              <a:t>h_class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常用文字與段落標籤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484670"/>
              </p:ext>
            </p:extLst>
          </p:nvPr>
        </p:nvGraphicFramePr>
        <p:xfrm>
          <a:off x="3868738" y="863600"/>
          <a:ext cx="73152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28232612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1079052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98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容器元素，設定段落的標籤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br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單一元素，換行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699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&lt;h1&gt;~&lt;h6&gt;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容器元素，標題，數字越大字體越小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58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hr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單一元素，水平線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224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ul</a:t>
                      </a:r>
                      <a:r>
                        <a:rPr lang="en-US" altLang="zh-TW" dirty="0"/>
                        <a:t>&gt;&lt;</a:t>
                      </a:r>
                      <a:r>
                        <a:rPr lang="en-US" altLang="zh-TW" dirty="0" err="1"/>
                        <a:t>ol</a:t>
                      </a:r>
                      <a:r>
                        <a:rPr lang="en-US" altLang="zh-TW" dirty="0"/>
                        <a:t>&gt;&lt;li&gt;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容器元素，項目符號及編號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654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&lt;div&gt;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容器元素，區塊元素，元素前後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會換行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520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&lt;span&gt;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容器元素，行內元素，元素前後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不會換行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436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&gt;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em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容器元素，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03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&lt;sub&gt;&lt;sup&gt;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容器元素，上下標字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290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段落及文字練習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新增兩個區塊元素</a:t>
            </a:r>
            <a:r>
              <a:rPr lang="en-US" altLang="zh-TW" dirty="0"/>
              <a:t>div</a:t>
            </a:r>
            <a:r>
              <a:rPr lang="zh-TW" altLang="en-US" dirty="0"/>
              <a:t>於</a:t>
            </a:r>
            <a:r>
              <a:rPr lang="en-US" altLang="zh-TW" dirty="0"/>
              <a:t>body</a:t>
            </a:r>
            <a:r>
              <a:rPr lang="zh-TW" altLang="en-US" dirty="0"/>
              <a:t>，並分別給予</a:t>
            </a:r>
            <a:r>
              <a:rPr lang="en-US" altLang="zh-TW" dirty="0"/>
              <a:t>id</a:t>
            </a:r>
            <a:r>
              <a:rPr lang="zh-TW" altLang="en-US" dirty="0"/>
              <a:t>：</a:t>
            </a:r>
            <a:r>
              <a:rPr lang="en-US" altLang="zh-TW" dirty="0"/>
              <a:t>block_1</a:t>
            </a:r>
            <a:r>
              <a:rPr lang="zh-TW" altLang="en-US" dirty="0"/>
              <a:t>、</a:t>
            </a:r>
            <a:r>
              <a:rPr lang="en-US" altLang="zh-TW" dirty="0"/>
              <a:t>block_2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於</a:t>
            </a:r>
            <a:r>
              <a:rPr lang="en-US" altLang="zh-TW" dirty="0"/>
              <a:t>block_1</a:t>
            </a:r>
            <a:r>
              <a:rPr lang="zh-TW" altLang="en-US" dirty="0"/>
              <a:t>之間加入</a:t>
            </a:r>
            <a:r>
              <a:rPr lang="en-US" altLang="zh-TW" dirty="0"/>
              <a:t>h1</a:t>
            </a:r>
            <a:r>
              <a:rPr lang="zh-TW" altLang="en-US" dirty="0"/>
              <a:t>、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 err="1"/>
              <a:t>br</a:t>
            </a:r>
            <a:r>
              <a:rPr lang="zh-TW" altLang="en-US" dirty="0"/>
              <a:t>標籤，內容自定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於</a:t>
            </a:r>
            <a:r>
              <a:rPr lang="en-US" altLang="zh-TW" dirty="0"/>
              <a:t>block_2</a:t>
            </a:r>
            <a:r>
              <a:rPr lang="zh-TW" altLang="en-US" dirty="0"/>
              <a:t>之間加入</a:t>
            </a:r>
            <a:r>
              <a:rPr lang="en-US" altLang="zh-TW" dirty="0" err="1"/>
              <a:t>ol</a:t>
            </a:r>
            <a:r>
              <a:rPr lang="zh-TW" altLang="en-US" dirty="0"/>
              <a:t>及</a:t>
            </a:r>
            <a:r>
              <a:rPr lang="en-US" altLang="zh-TW" dirty="0" err="1"/>
              <a:t>ul</a:t>
            </a:r>
            <a:r>
              <a:rPr lang="zh-TW" altLang="en-US" dirty="0"/>
              <a:t>標籤，並包含各三組</a:t>
            </a:r>
            <a:r>
              <a:rPr lang="en-US" altLang="zh-TW" dirty="0"/>
              <a:t>li</a:t>
            </a:r>
            <a:r>
              <a:rPr lang="zh-TW" altLang="en-US" dirty="0"/>
              <a:t>項目標籤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0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200645"/>
            <a:ext cx="7848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語意標籤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753435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網站能</a:t>
            </a:r>
            <a:r>
              <a:rPr lang="zh-TW" altLang="en-US" dirty="0">
                <a:solidFill>
                  <a:srgbClr val="FF0000"/>
                </a:solidFill>
              </a:rPr>
              <a:t>跨平台使用</a:t>
            </a:r>
            <a:r>
              <a:rPr lang="zh-TW" altLang="en-US" dirty="0"/>
              <a:t>，自動偵測使用者上網的裝置尺寸，能</a:t>
            </a:r>
            <a:r>
              <a:rPr lang="zh-TW" altLang="en-US" dirty="0">
                <a:solidFill>
                  <a:srgbClr val="FF0000"/>
                </a:solidFill>
              </a:rPr>
              <a:t>針對不同螢幕的大小而自動調整網頁</a:t>
            </a:r>
            <a:r>
              <a:rPr lang="zh-TW" altLang="en-US" dirty="0"/>
              <a:t>圖文內容， 讓使用者在用手機瀏覽您的網站時，不用一直忙著縮小放大拖曳，給使用者最佳瀏覽畫面。 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 descr="RWDé¿æå¼ç¶²ç«è¨­è¨">
            <a:extLst>
              <a:ext uri="{FF2B5EF4-FFF2-40B4-BE49-F238E27FC236}">
                <a16:creationId xmlns="" xmlns:a16="http://schemas.microsoft.com/office/drawing/2014/main" id="{5E767A7E-019B-48B8-8B51-82981B9D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99" y="3023544"/>
            <a:ext cx="5341738" cy="26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語意標籤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基本網頁布局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888523" y="1670538"/>
            <a:ext cx="5424854" cy="1063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&lt;header&gt;</a:t>
            </a:r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020407" y="2202473"/>
            <a:ext cx="5161085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888522" y="2935136"/>
            <a:ext cx="3727939" cy="1969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&lt;article&gt;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740532" y="2935136"/>
            <a:ext cx="1572845" cy="1969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&lt;aside&gt;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879728" y="5084942"/>
            <a:ext cx="5424854" cy="1063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&lt;footer&gt;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020408" y="4273501"/>
            <a:ext cx="3490546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&lt;section&gt;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12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語意標籤</a:t>
            </a:r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185330"/>
              </p:ext>
            </p:extLst>
          </p:nvPr>
        </p:nvGraphicFramePr>
        <p:xfrm>
          <a:off x="3869268" y="864108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28232612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1079052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98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&lt;header&gt;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頁首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7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nav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導覽列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699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&lt;footer&gt;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頁尾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58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&lt;article&gt;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內容區塊，可包含多個</a:t>
                      </a:r>
                      <a:r>
                        <a:rPr lang="en-US" altLang="zh-TW" dirty="0"/>
                        <a:t>section</a:t>
                      </a:r>
                      <a:r>
                        <a:rPr lang="zh-TW" altLang="en-US" dirty="0"/>
                        <a:t>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224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&lt;section&gt;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區塊中的內容，可包含多個</a:t>
                      </a:r>
                      <a:r>
                        <a:rPr lang="en-US" altLang="zh-TW" dirty="0"/>
                        <a:t>article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654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&lt;aside&gt;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側邊欄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520152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75" y="3459988"/>
            <a:ext cx="50006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語意標籤練習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1.title</a:t>
            </a:r>
            <a:r>
              <a:rPr lang="zh-TW" altLang="en-US" dirty="0"/>
              <a:t>內容：蘭嶼。微旅行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於</a:t>
            </a:r>
            <a:r>
              <a:rPr lang="en-US" altLang="zh-TW" dirty="0"/>
              <a:t>body</a:t>
            </a:r>
            <a:r>
              <a:rPr lang="zh-TW" altLang="en-US" dirty="0"/>
              <a:t>新增以下內容：</a:t>
            </a:r>
            <a:endParaRPr lang="en-US" altLang="zh-TW" dirty="0"/>
          </a:p>
          <a:p>
            <a:pPr lvl="1"/>
            <a:r>
              <a:rPr lang="en-US" altLang="zh-TW" dirty="0"/>
              <a:t>header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h1:</a:t>
            </a:r>
            <a:r>
              <a:rPr lang="zh-TW" altLang="en-US" dirty="0"/>
              <a:t>蘭嶼。微旅行</a:t>
            </a:r>
            <a:endParaRPr lang="en-US" altLang="zh-TW" dirty="0"/>
          </a:p>
          <a:p>
            <a:pPr lvl="2"/>
            <a:r>
              <a:rPr lang="en-US" altLang="zh-TW" dirty="0" err="1"/>
              <a:t>nav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 err="1"/>
              <a:t>ul</a:t>
            </a:r>
            <a:r>
              <a:rPr lang="zh-TW" altLang="en-US" dirty="0"/>
              <a:t> </a:t>
            </a:r>
            <a:r>
              <a:rPr lang="en-US" altLang="zh-TW" dirty="0"/>
              <a:t>li</a:t>
            </a:r>
            <a:r>
              <a:rPr lang="zh-TW" altLang="en-US" dirty="0"/>
              <a:t>分別為：首頁、泌遊路線、旅人日記、相關資訊</a:t>
            </a:r>
            <a:endParaRPr lang="en-US" altLang="zh-TW" dirty="0"/>
          </a:p>
          <a:p>
            <a:pPr lvl="1"/>
            <a:r>
              <a:rPr lang="en-US" altLang="zh-TW" dirty="0"/>
              <a:t>article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section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en-US" altLang="zh-TW" dirty="0"/>
              <a:t>h2</a:t>
            </a:r>
            <a:r>
              <a:rPr lang="zh-TW" altLang="en-US" dirty="0"/>
              <a:t>：充滿驚豔的魅力小島</a:t>
            </a:r>
            <a:endParaRPr lang="en-US" altLang="zh-TW" dirty="0"/>
          </a:p>
          <a:p>
            <a:pPr lvl="3"/>
            <a:r>
              <a:rPr lang="en-US" altLang="zh-TW" dirty="0"/>
              <a:t>P</a:t>
            </a:r>
            <a:r>
              <a:rPr lang="zh-TW" altLang="en-US" dirty="0"/>
              <a:t>：內容自訂</a:t>
            </a:r>
            <a:r>
              <a:rPr lang="en-US" altLang="zh-TW" dirty="0"/>
              <a:t>50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en-US" altLang="zh-TW" dirty="0"/>
              <a:t>aside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h2</a:t>
            </a:r>
            <a:r>
              <a:rPr lang="zh-TW" altLang="en-US" dirty="0"/>
              <a:t>：推薦景點</a:t>
            </a:r>
            <a:endParaRPr lang="en-US" altLang="zh-TW" dirty="0"/>
          </a:p>
          <a:p>
            <a:pPr lvl="2"/>
            <a:r>
              <a:rPr lang="en-US" altLang="zh-TW" dirty="0" err="1"/>
              <a:t>ol</a:t>
            </a:r>
            <a:r>
              <a:rPr lang="zh-TW" altLang="en-US" dirty="0"/>
              <a:t> </a:t>
            </a:r>
            <a:r>
              <a:rPr lang="en-US" altLang="zh-TW" dirty="0"/>
              <a:t>li</a:t>
            </a:r>
            <a:r>
              <a:rPr lang="zh-TW" altLang="en-US" dirty="0"/>
              <a:t>分別為：饅頭岩、蘭嶼燈塔、軍艦岩</a:t>
            </a:r>
            <a:endParaRPr lang="en-US" altLang="zh-TW" dirty="0"/>
          </a:p>
          <a:p>
            <a:pPr lvl="1"/>
            <a:r>
              <a:rPr lang="en-US" altLang="zh-TW" dirty="0"/>
              <a:t>footer</a:t>
            </a:r>
            <a:r>
              <a:rPr lang="zh-TW" altLang="en-US" dirty="0"/>
              <a:t>：蘭嶼。微旅行  版權所有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359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語意標籤參考答案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03" y="863600"/>
            <a:ext cx="716407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6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語意標籤結果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33" y="755465"/>
            <a:ext cx="8011462" cy="53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檔案路徑 </a:t>
            </a:r>
            <a:r>
              <a:rPr lang="en-US" altLang="zh-TW" dirty="0"/>
              <a:t>C:\windows</a:t>
            </a:r>
          </a:p>
          <a:p>
            <a:r>
              <a:rPr lang="en-US" altLang="zh-TW" dirty="0"/>
              <a:t>Web</a:t>
            </a:r>
            <a:r>
              <a:rPr lang="zh-TW" altLang="en-US" dirty="0"/>
              <a:t>相對路徑</a:t>
            </a:r>
            <a:r>
              <a:rPr lang="en-US" altLang="zh-TW" dirty="0"/>
              <a:t> ../abc.html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Web</a:t>
            </a:r>
            <a:r>
              <a:rPr lang="zh-TW" altLang="en-US" dirty="0"/>
              <a:t>絕對路徑 </a:t>
            </a:r>
            <a:r>
              <a:rPr lang="en-US" altLang="zh-TW" dirty="0"/>
              <a:t>http://127.0.0.1:8081/mderp/js/jquery.min.js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76" y="2976021"/>
            <a:ext cx="47910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77" y="4885545"/>
            <a:ext cx="7675032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7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上層資料夾：</a:t>
            </a:r>
            <a:r>
              <a:rPr lang="en-US" altLang="zh-TW" dirty="0"/>
              <a:t>../</a:t>
            </a:r>
          </a:p>
          <a:p>
            <a:r>
              <a:rPr lang="zh-TW" altLang="en-US" dirty="0"/>
              <a:t>下層資料夾：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Web</a:t>
            </a:r>
            <a:r>
              <a:rPr lang="zh-TW" altLang="en-US" dirty="0"/>
              <a:t>相對路徑範例：</a:t>
            </a:r>
            <a:r>
              <a:rPr lang="en-US" altLang="zh-TW" dirty="0"/>
              <a:t> ../abc.html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Web</a:t>
            </a:r>
            <a:r>
              <a:rPr lang="zh-TW" altLang="en-US" dirty="0"/>
              <a:t>絕對路徑 </a:t>
            </a:r>
            <a:r>
              <a:rPr lang="en-US" altLang="zh-TW" dirty="0"/>
              <a:t>http://127.0.0.1:8081/mderp/js/jquery.min.js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16" y="3178242"/>
            <a:ext cx="47910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6" y="4875592"/>
            <a:ext cx="7675032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超連結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超連結：可在網頁的文字或圖片等標籤加上連結設定，使用者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點選連結後可以被導引到另外一個位置，如網頁、檔案、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電子郵件、通話等等。</a:t>
            </a:r>
            <a:endParaRPr lang="en-US" altLang="zh-TW" dirty="0"/>
          </a:p>
          <a:p>
            <a:r>
              <a:rPr lang="zh-TW" altLang="en-US" dirty="0"/>
              <a:t>標籤：</a:t>
            </a:r>
            <a:r>
              <a:rPr lang="en-US" altLang="zh-TW" dirty="0">
                <a:solidFill>
                  <a:srgbClr val="FF0000"/>
                </a:solidFill>
              </a:rPr>
              <a:t>&lt;a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href</a:t>
            </a:r>
            <a:r>
              <a:rPr lang="en-US" altLang="zh-TW" dirty="0">
                <a:solidFill>
                  <a:srgbClr val="FF0000"/>
                </a:solidFill>
              </a:rPr>
              <a:t>=“</a:t>
            </a:r>
            <a:r>
              <a:rPr lang="zh-TW" altLang="en-US" dirty="0">
                <a:solidFill>
                  <a:srgbClr val="FF0000"/>
                </a:solidFill>
              </a:rPr>
              <a:t>連結位置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target=“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en-US" altLang="zh-TW" dirty="0">
                <a:solidFill>
                  <a:srgbClr val="FF0000"/>
                </a:solidFill>
              </a:rPr>
              <a:t>”&gt;&lt;/a&gt;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屬性說明：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href</a:t>
            </a:r>
            <a:r>
              <a:rPr lang="zh-TW" altLang="en-US" dirty="0"/>
              <a:t>：連結位置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target</a:t>
            </a:r>
            <a:r>
              <a:rPr lang="zh-TW" altLang="en-US" dirty="0"/>
              <a:t>：非必需，預設為</a:t>
            </a:r>
            <a:r>
              <a:rPr lang="en-US" altLang="zh-TW" dirty="0"/>
              <a:t>self</a:t>
            </a:r>
            <a:r>
              <a:rPr lang="zh-TW" altLang="en-US" dirty="0"/>
              <a:t>，常用值如下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1._blank</a:t>
            </a:r>
            <a:r>
              <a:rPr lang="zh-TW" altLang="en-US" dirty="0"/>
              <a:t>：新分頁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2._self</a:t>
            </a:r>
            <a:r>
              <a:rPr lang="zh-TW" altLang="en-US" dirty="0"/>
              <a:t>：直接跳轉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55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超連結練習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將語意標籤練習之</a:t>
            </a:r>
            <a:r>
              <a:rPr lang="en-US" altLang="zh-TW" dirty="0" err="1"/>
              <a:t>ul</a:t>
            </a:r>
            <a:r>
              <a:rPr lang="zh-TW" altLang="en-US" dirty="0"/>
              <a:t> </a:t>
            </a:r>
            <a:r>
              <a:rPr lang="en-US" altLang="zh-TW" dirty="0"/>
              <a:t>li</a:t>
            </a:r>
            <a:r>
              <a:rPr lang="zh-TW" altLang="en-US" dirty="0"/>
              <a:t>內容新增超連結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範例：</a:t>
            </a:r>
            <a:r>
              <a:rPr lang="en-US" altLang="zh-TW" dirty="0"/>
              <a:t>&lt;li&gt;&lt;a </a:t>
            </a:r>
            <a:r>
              <a:rPr lang="en-US" altLang="zh-TW" dirty="0" err="1"/>
              <a:t>href</a:t>
            </a:r>
            <a:r>
              <a:rPr lang="en-US" altLang="zh-TW" dirty="0"/>
              <a:t>=“#</a:t>
            </a:r>
            <a:r>
              <a:rPr lang="en-US" altLang="zh-TW" dirty="0" err="1"/>
              <a:t>abc</a:t>
            </a:r>
            <a:r>
              <a:rPr lang="en-US" altLang="zh-TW" dirty="0"/>
              <a:t>" target="_parent"&gt;</a:t>
            </a:r>
            <a:r>
              <a:rPr lang="zh-TW" altLang="en-US" dirty="0"/>
              <a:t>首頁</a:t>
            </a:r>
            <a:r>
              <a:rPr lang="en-US" altLang="zh-TW" dirty="0"/>
              <a:t>&lt;/a&gt;&lt;/li&gt;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72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頁內超連結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頁內超連結：利用超連結的方式，跳轉至頁面某一位置</a:t>
            </a:r>
            <a:endParaRPr lang="en-US" altLang="zh-TW" dirty="0"/>
          </a:p>
          <a:p>
            <a:r>
              <a:rPr lang="zh-TW" altLang="en-US" dirty="0"/>
              <a:t>設定方式：</a:t>
            </a:r>
            <a:endParaRPr lang="en-US" altLang="zh-TW" dirty="0"/>
          </a:p>
          <a:p>
            <a:pPr lvl="1"/>
            <a:r>
              <a:rPr lang="en-US" altLang="zh-TW" dirty="0"/>
              <a:t>step1</a:t>
            </a:r>
            <a:r>
              <a:rPr lang="zh-TW" altLang="en-US" dirty="0"/>
              <a:t> 給予想要跳轉的內容</a:t>
            </a:r>
            <a:r>
              <a:rPr lang="en-US" altLang="zh-TW" dirty="0"/>
              <a:t>id</a:t>
            </a:r>
          </a:p>
          <a:p>
            <a:pPr lvl="1"/>
            <a:r>
              <a:rPr lang="en-US" altLang="zh-TW" dirty="0"/>
              <a:t>step2</a:t>
            </a:r>
            <a:r>
              <a:rPr lang="zh-TW" altLang="en-US" dirty="0"/>
              <a:t> 於超連結屬性</a:t>
            </a:r>
            <a:r>
              <a:rPr lang="en-US" altLang="zh-TW" dirty="0" err="1"/>
              <a:t>href</a:t>
            </a:r>
            <a:r>
              <a:rPr lang="zh-TW" altLang="en-US" dirty="0"/>
              <a:t>填入</a:t>
            </a:r>
            <a:r>
              <a:rPr lang="en-US" altLang="zh-TW" dirty="0">
                <a:solidFill>
                  <a:srgbClr val="FF0000"/>
                </a:solidFill>
              </a:rPr>
              <a:t>#id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lvl="1"/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id=“</a:t>
            </a:r>
            <a:r>
              <a:rPr lang="en-US" altLang="zh-TW" dirty="0">
                <a:solidFill>
                  <a:srgbClr val="FF0000"/>
                </a:solidFill>
              </a:rPr>
              <a:t>jump</a:t>
            </a:r>
            <a:r>
              <a:rPr lang="en-US" altLang="zh-TW" dirty="0"/>
              <a:t>”&gt;</a:t>
            </a:r>
            <a:r>
              <a:rPr lang="zh-TW" altLang="en-US" dirty="0"/>
              <a:t>內容內容內容</a:t>
            </a:r>
            <a:r>
              <a:rPr lang="en-US" altLang="zh-TW" dirty="0"/>
              <a:t>&lt;/p&gt;</a:t>
            </a:r>
          </a:p>
          <a:p>
            <a:pPr lvl="1"/>
            <a:r>
              <a:rPr lang="en-US" altLang="zh-TW" dirty="0"/>
              <a:t>&lt;a</a:t>
            </a:r>
            <a:r>
              <a:rPr lang="zh-TW" altLang="en-US" dirty="0"/>
              <a:t> </a:t>
            </a:r>
            <a:r>
              <a:rPr lang="en-US" altLang="zh-TW" dirty="0" err="1"/>
              <a:t>href</a:t>
            </a:r>
            <a:r>
              <a:rPr lang="en-US" altLang="zh-TW" dirty="0"/>
              <a:t>=“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>
                <a:solidFill>
                  <a:srgbClr val="FF0000"/>
                </a:solidFill>
              </a:rPr>
              <a:t>jump</a:t>
            </a:r>
            <a:r>
              <a:rPr lang="en-US" altLang="zh-TW"/>
              <a:t>”&gt;&lt;/a&gt;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HTML: HTML (HyperText Markup Language) is a descriptive language that specifies webpage structure."/>
              </a:rPr>
              <a:t>HTML</a:t>
            </a:r>
            <a:r>
              <a:rPr lang="zh-TW" altLang="en-US" dirty="0"/>
              <a:t> 是一種</a:t>
            </a:r>
            <a:r>
              <a:rPr lang="zh-TW" altLang="en-US" dirty="0">
                <a:solidFill>
                  <a:srgbClr val="FF0000"/>
                </a:solidFill>
              </a:rPr>
              <a:t>標記語言</a:t>
            </a:r>
            <a:r>
              <a:rPr lang="zh-TW" altLang="en-US" dirty="0"/>
              <a:t>，我們使用它構建和給我們的內容賦予意義， 例如定義段落，標題</a:t>
            </a:r>
            <a:r>
              <a:rPr lang="zh-TW" altLang="en-US" dirty="0" smtClean="0"/>
              <a:t>，表格</a:t>
            </a:r>
            <a:r>
              <a:rPr lang="zh-TW" altLang="en-US" dirty="0"/>
              <a:t>以及在頁面嵌入圖片</a:t>
            </a:r>
            <a:r>
              <a:rPr lang="zh-TW" altLang="en-US" dirty="0" smtClean="0"/>
              <a:t>和影</a:t>
            </a:r>
            <a:r>
              <a:rPr lang="zh-TW" altLang="en-US" dirty="0"/>
              <a:t>片</a:t>
            </a:r>
            <a:r>
              <a:rPr lang="zh-TW" altLang="en-US" dirty="0" smtClean="0"/>
              <a:t>等等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14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W3school:</a:t>
            </a:r>
            <a:r>
              <a:rPr lang="en-US" altLang="zh-TW" dirty="0">
                <a:hlinkClick r:id="rId2"/>
              </a:rPr>
              <a:t> https://www.w3school.com.cn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Templated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 https://templated.co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Html5up:</a:t>
            </a:r>
            <a:r>
              <a:rPr lang="en-US" altLang="zh-TW" dirty="0">
                <a:hlinkClick r:id="rId4"/>
              </a:rPr>
              <a:t> https://html5up.net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後臺模板</a:t>
            </a:r>
            <a:r>
              <a:rPr lang="en-US" altLang="zh-TW" dirty="0"/>
              <a:t>:</a:t>
            </a:r>
            <a:r>
              <a:rPr lang="en-US" altLang="zh-TW" dirty="0">
                <a:hlinkClick r:id="rId5"/>
              </a:rPr>
              <a:t>https://startbootstrap.com/theme/sb-admin-2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8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相較於傳統的</a:t>
            </a:r>
            <a:r>
              <a:rPr lang="en-US" altLang="zh-TW" dirty="0"/>
              <a:t>HTML</a:t>
            </a:r>
            <a:r>
              <a:rPr lang="zh-TW" altLang="en-US" dirty="0"/>
              <a:t>的網頁設計來說，主要是在網頁內容呈現的強化。如</a:t>
            </a:r>
            <a:r>
              <a:rPr lang="en-US" altLang="zh-TW" dirty="0"/>
              <a:t>:&lt;video&gt;&lt;</a:t>
            </a:r>
            <a:r>
              <a:rPr lang="en-US" altLang="zh-TW" dirty="0" err="1"/>
              <a:t>canvan</a:t>
            </a:r>
            <a:r>
              <a:rPr lang="en-US" altLang="zh-TW" dirty="0"/>
              <a:t>&gt;&lt;</a:t>
            </a:r>
            <a:r>
              <a:rPr lang="en-US" altLang="zh-TW" dirty="0" err="1"/>
              <a:t>svg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擴展原有的</a:t>
            </a:r>
            <a:r>
              <a:rPr lang="en-US" altLang="zh-TW" dirty="0"/>
              <a:t>HTML</a:t>
            </a:r>
            <a:r>
              <a:rPr lang="zh-TW" altLang="en-US" dirty="0"/>
              <a:t>標籤定義，</a:t>
            </a:r>
            <a:r>
              <a:rPr lang="zh-TW" altLang="en-US" dirty="0">
                <a:solidFill>
                  <a:srgbClr val="FF0000"/>
                </a:solidFill>
              </a:rPr>
              <a:t>增加許多可在行動裝置上更為方便使用的標籤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對於網頁的效能與應用做更進一步的強化，如離線瀏覽功能、資料庫儲存技術、</a:t>
            </a:r>
            <a:r>
              <a:rPr lang="en-US" altLang="zh-TW" dirty="0"/>
              <a:t>SVG</a:t>
            </a:r>
            <a:r>
              <a:rPr lang="zh-TW" altLang="en-US" dirty="0"/>
              <a:t>影像格式的使用。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002" y="4201020"/>
            <a:ext cx="2028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202458" cy="4601183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巢狀結構</a:t>
            </a:r>
            <a:r>
              <a:rPr lang="en-US" altLang="zh-TW" dirty="0"/>
              <a:t>:</a:t>
            </a:r>
            <a:r>
              <a:rPr lang="zh-TW" altLang="en-US" dirty="0"/>
              <a:t>上層為父元素，下層為子元素</a:t>
            </a:r>
            <a:endParaRPr lang="en-US" altLang="zh-TW" dirty="0"/>
          </a:p>
          <a:p>
            <a:r>
              <a:rPr lang="zh-TW" altLang="en-US" dirty="0"/>
              <a:t>標籤</a:t>
            </a:r>
            <a:r>
              <a:rPr lang="en-US" altLang="zh-TW" dirty="0"/>
              <a:t>:</a:t>
            </a:r>
            <a:r>
              <a:rPr lang="zh-TW" altLang="en-US" dirty="0"/>
              <a:t>如</a:t>
            </a:r>
            <a:r>
              <a:rPr lang="en-US" altLang="zh-TW" dirty="0"/>
              <a:t>&lt;div&gt;&lt;/div&gt;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  <a:r>
              <a:rPr lang="zh-TW" altLang="en-US" dirty="0"/>
              <a:t>如</a:t>
            </a:r>
            <a:r>
              <a:rPr lang="en-US" altLang="zh-TW" dirty="0"/>
              <a:t>class</a:t>
            </a:r>
            <a:r>
              <a:rPr lang="zh-TW" altLang="en-US" dirty="0"/>
              <a:t>、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 err="1"/>
              <a:t>href</a:t>
            </a:r>
            <a:r>
              <a:rPr lang="zh-TW" altLang="en-US" dirty="0"/>
              <a:t>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F1D61A12-F0B7-4C8F-BF63-D4C6721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93" y="3277095"/>
            <a:ext cx="3943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dirty="0"/>
              <a:t> 是一種樣式規則的語言，用於在我們的 </a:t>
            </a:r>
            <a:r>
              <a:rPr lang="en-US" altLang="zh-TW" dirty="0"/>
              <a:t>HTML </a:t>
            </a:r>
            <a:r>
              <a:rPr lang="zh-TW" altLang="en-US" dirty="0"/>
              <a:t>內容上應用樣式，例如</a:t>
            </a:r>
            <a:r>
              <a:rPr lang="zh-TW" altLang="en-US" dirty="0">
                <a:solidFill>
                  <a:srgbClr val="FF0000"/>
                </a:solidFill>
              </a:rPr>
              <a:t>設置背景顏色、字體以及讓內容多列呈現</a:t>
            </a:r>
            <a:r>
              <a:rPr lang="zh-TW" altLang="en-US" dirty="0"/>
              <a:t>等等。</a:t>
            </a:r>
          </a:p>
        </p:txBody>
      </p:sp>
      <p:pic>
        <p:nvPicPr>
          <p:cNvPr id="1026" name="Picture 2" descr="ãCSS3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99" y="3974178"/>
            <a:ext cx="1326418" cy="18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inline style:</a:t>
            </a:r>
            <a:r>
              <a:rPr lang="zh-TW" altLang="en-US" dirty="0"/>
              <a:t>位於</a:t>
            </a:r>
            <a:r>
              <a:rPr lang="en-US" altLang="zh-TW" dirty="0"/>
              <a:t>HTML</a:t>
            </a:r>
            <a:r>
              <a:rPr lang="zh-TW" altLang="en-US" dirty="0"/>
              <a:t>標籤內。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style tag:</a:t>
            </a:r>
            <a:r>
              <a:rPr lang="zh-TW" altLang="en-US" dirty="0"/>
              <a:t>於頁面利用</a:t>
            </a:r>
            <a:r>
              <a:rPr lang="en-US" altLang="zh-TW" dirty="0"/>
              <a:t>&lt;style&gt; &lt;/style&gt;</a:t>
            </a:r>
            <a:r>
              <a:rPr lang="zh-TW" altLang="en-US" dirty="0"/>
              <a:t>包裹</a:t>
            </a:r>
            <a:r>
              <a:rPr lang="en-US" altLang="zh-TW" dirty="0"/>
              <a:t>CSS</a:t>
            </a:r>
            <a:r>
              <a:rPr lang="zh-TW" altLang="en-US" dirty="0"/>
              <a:t>語法。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link ref files:</a:t>
            </a:r>
            <a:r>
              <a:rPr lang="zh-TW" altLang="en-US" dirty="0"/>
              <a:t>透過</a:t>
            </a:r>
            <a:r>
              <a:rPr lang="en-US" altLang="zh-TW" dirty="0"/>
              <a:t>html</a:t>
            </a:r>
            <a:r>
              <a:rPr lang="zh-TW" altLang="en-US" dirty="0"/>
              <a:t>標籤引用的方式引用</a:t>
            </a:r>
            <a:r>
              <a:rPr lang="en-US" altLang="zh-TW" dirty="0" err="1"/>
              <a:t>css</a:t>
            </a:r>
            <a:r>
              <a:rPr lang="zh-TW" altLang="en-US" dirty="0"/>
              <a:t>檔。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39" y="2298090"/>
            <a:ext cx="4724400" cy="257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39" y="4000499"/>
            <a:ext cx="7502774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語法範例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7715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zh-TW" altLang="en-US" dirty="0"/>
              <a:t> 是一種</a:t>
            </a:r>
            <a:r>
              <a:rPr lang="zh-TW" altLang="en-US" dirty="0">
                <a:solidFill>
                  <a:srgbClr val="FF0000"/>
                </a:solidFill>
              </a:rPr>
              <a:t>程式語言</a:t>
            </a:r>
            <a:r>
              <a:rPr lang="zh-TW" altLang="en-US" dirty="0"/>
              <a:t>，它使你能夠創建動態更新內容、控制多媒體，動畫圖片等等幾乎所有事。</a:t>
            </a:r>
          </a:p>
        </p:txBody>
      </p:sp>
      <p:pic>
        <p:nvPicPr>
          <p:cNvPr id="2052" name="Picture 4" descr="ãjavascript logo\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605" y="3954354"/>
            <a:ext cx="1634150" cy="23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10536</TotalTime>
  <Words>1009</Words>
  <Application>Microsoft Office PowerPoint</Application>
  <PresentationFormat>自訂</PresentationFormat>
  <Paragraphs>193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框架</vt:lpstr>
      <vt:lpstr>RWD網頁設計</vt:lpstr>
      <vt:lpstr>RWD網頁</vt:lpstr>
      <vt:lpstr>HTML</vt:lpstr>
      <vt:lpstr>HTML5</vt:lpstr>
      <vt:lpstr>HTML基本觀念</vt:lpstr>
      <vt:lpstr>CSS</vt:lpstr>
      <vt:lpstr>CSS寫法</vt:lpstr>
      <vt:lpstr>CSS語法範例</vt:lpstr>
      <vt:lpstr>JavaScript</vt:lpstr>
      <vt:lpstr>JavaScript基本寫法</vt:lpstr>
      <vt:lpstr>JS程式碼範例</vt:lpstr>
      <vt:lpstr>語言總結</vt:lpstr>
      <vt:lpstr>HTML元素、標籤及屬性</vt:lpstr>
      <vt:lpstr>HTML標籤屬性</vt:lpstr>
      <vt:lpstr>HTML基本標籤練習</vt:lpstr>
      <vt:lpstr>HTML常用文字與段落標籤</vt:lpstr>
      <vt:lpstr>HTML段落及文字練習</vt:lpstr>
      <vt:lpstr>範例</vt:lpstr>
      <vt:lpstr>HTML語意標籤</vt:lpstr>
      <vt:lpstr>HTML語意標籤</vt:lpstr>
      <vt:lpstr>HTML語意標籤</vt:lpstr>
      <vt:lpstr>HTML語意標籤練習</vt:lpstr>
      <vt:lpstr>HTML語意標籤參考答案</vt:lpstr>
      <vt:lpstr>HTML語意標籤結果</vt:lpstr>
      <vt:lpstr>路徑</vt:lpstr>
      <vt:lpstr>路徑</vt:lpstr>
      <vt:lpstr>HTML超連結</vt:lpstr>
      <vt:lpstr>HTML超連結練習</vt:lpstr>
      <vt:lpstr>HTML頁內超連結</vt:lpstr>
      <vt:lpstr>教材介紹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王順陞</dc:creator>
  <cp:lastModifiedBy>JC</cp:lastModifiedBy>
  <cp:revision>47</cp:revision>
  <dcterms:created xsi:type="dcterms:W3CDTF">2019-08-28T00:33:43Z</dcterms:created>
  <dcterms:modified xsi:type="dcterms:W3CDTF">2021-09-09T05:13:47Z</dcterms:modified>
</cp:coreProperties>
</file>