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4" r:id="rId3"/>
    <p:sldId id="295" r:id="rId4"/>
    <p:sldId id="296" r:id="rId5"/>
    <p:sldId id="300" r:id="rId6"/>
    <p:sldId id="297" r:id="rId7"/>
    <p:sldId id="298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r>
              <a:rPr lang="zh-TW" altLang="en-US" dirty="0"/>
              <a:t>網頁設計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 descr="ãrwd p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12" y="4289909"/>
            <a:ext cx="3498850" cy="16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0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是目前最受歡迎網站開發框架，</a:t>
            </a:r>
            <a:r>
              <a:rPr lang="en-US" altLang="zh-TW" dirty="0"/>
              <a:t>Bootstrap</a:t>
            </a:r>
            <a:r>
              <a:rPr lang="zh-TW" altLang="en-US" dirty="0"/>
              <a:t>使用時有以下特色：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行動優先的網頁呈現</a:t>
            </a:r>
            <a:r>
              <a:rPr lang="en-US" altLang="zh-TW" dirty="0"/>
              <a:t>(RWD)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學習輕鬆使用容易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功能完整強大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豐富的範例與擴充</a:t>
            </a:r>
          </a:p>
          <a:p>
            <a:r>
              <a:rPr lang="zh-TW" altLang="en-US" dirty="0"/>
              <a:t>使用方式：於</a:t>
            </a:r>
            <a:r>
              <a:rPr lang="en-US" altLang="zh-TW" dirty="0"/>
              <a:t>head</a:t>
            </a:r>
            <a:r>
              <a:rPr lang="zh-TW" altLang="en-US" dirty="0"/>
              <a:t>處引入相關</a:t>
            </a:r>
            <a:r>
              <a:rPr lang="en-US" altLang="zh-TW" dirty="0" err="1"/>
              <a:t>js</a:t>
            </a:r>
            <a:r>
              <a:rPr lang="zh-TW" altLang="en-US" dirty="0"/>
              <a:t>檔及</a:t>
            </a:r>
            <a:r>
              <a:rPr lang="en-US" altLang="zh-TW" dirty="0" err="1"/>
              <a:t>css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sz="1600" dirty="0"/>
              <a:t>&lt;link </a:t>
            </a:r>
            <a:r>
              <a:rPr lang="en-US" altLang="zh-TW" sz="1600" dirty="0" err="1"/>
              <a:t>href</a:t>
            </a:r>
            <a:r>
              <a:rPr lang="en-US" altLang="zh-TW" sz="1600" dirty="0"/>
              <a:t>="https://cdnjs.cloudflare.com/ajax/libs/</a:t>
            </a:r>
            <a:r>
              <a:rPr lang="en-US" altLang="zh-TW" sz="1600" dirty="0" err="1"/>
              <a:t>jquery</a:t>
            </a:r>
            <a:r>
              <a:rPr lang="en-US" altLang="zh-TW" sz="1600" dirty="0"/>
              <a:t>-</a:t>
            </a:r>
            <a:r>
              <a:rPr lang="en-US" altLang="zh-TW" sz="1600" dirty="0" err="1"/>
              <a:t>ui</a:t>
            </a:r>
            <a:r>
              <a:rPr lang="en-US" altLang="zh-TW" sz="1600" dirty="0"/>
              <a:t>-bootstrap/0.5pre/assets/</a:t>
            </a:r>
            <a:r>
              <a:rPr lang="en-US" altLang="zh-TW" sz="1600" dirty="0" err="1"/>
              <a:t>css</a:t>
            </a:r>
            <a:r>
              <a:rPr lang="en-US" altLang="zh-TW" sz="1600" dirty="0"/>
              <a:t>/bootstrap.min.css" </a:t>
            </a:r>
            <a:r>
              <a:rPr lang="en-US" altLang="zh-TW" sz="1600" dirty="0" err="1"/>
              <a:t>rel</a:t>
            </a:r>
            <a:r>
              <a:rPr lang="en-US" altLang="zh-TW" sz="1600" dirty="0"/>
              <a:t>="stylesheet"&gt;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="https://cdn.staticfile.org/</a:t>
            </a:r>
            <a:r>
              <a:rPr lang="en-US" altLang="zh-TW" sz="1600" dirty="0" err="1"/>
              <a:t>jquery</a:t>
            </a:r>
            <a:r>
              <a:rPr lang="en-US" altLang="zh-TW" sz="1600" dirty="0"/>
              <a:t>/2.1.1/jquery.min.js"&gt;&lt;/script&gt;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="https://cdnjs.cloudflare.com/ajax/libs/twitter-bootstrap/4.3.1/</a:t>
            </a:r>
            <a:r>
              <a:rPr lang="en-US" altLang="zh-TW" sz="1600" dirty="0" err="1"/>
              <a:t>js</a:t>
            </a:r>
            <a:r>
              <a:rPr lang="en-US" altLang="zh-TW" sz="1600" dirty="0"/>
              <a:t>/bootstrap.min.js"&gt;&lt;/script&gt;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80" y="4807323"/>
            <a:ext cx="4600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4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表格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326" y="747346"/>
            <a:ext cx="4658886" cy="373673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79380"/>
              </p:ext>
            </p:extLst>
          </p:nvPr>
        </p:nvGraphicFramePr>
        <p:xfrm>
          <a:off x="3816838" y="4624021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571284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9186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Class</a:t>
                      </a:r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設定為</a:t>
                      </a:r>
                      <a:r>
                        <a:rPr lang="en-US" altLang="zh-TW" dirty="0"/>
                        <a:t>bootstrap</a:t>
                      </a:r>
                      <a:r>
                        <a:rPr lang="zh-TW" altLang="en-US" dirty="0"/>
                        <a:t>表格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table-striped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行條紋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底色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0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table-bordered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邊框表格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1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85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練習：將前次練習之</a:t>
            </a:r>
            <a:r>
              <a:rPr lang="en-US" altLang="zh-TW" dirty="0"/>
              <a:t>html</a:t>
            </a:r>
            <a:r>
              <a:rPr lang="zh-TW" altLang="en-US" dirty="0"/>
              <a:t>表格轉為</a:t>
            </a:r>
            <a:r>
              <a:rPr lang="en-US" altLang="zh-TW" dirty="0"/>
              <a:t>Bootstrap</a:t>
            </a:r>
            <a:r>
              <a:rPr lang="zh-TW" altLang="en-US" dirty="0"/>
              <a:t>表格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24" y="1526409"/>
            <a:ext cx="7137888" cy="11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表單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754" y="2215662"/>
            <a:ext cx="8265967" cy="25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基本標籤如下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975" y="1780808"/>
            <a:ext cx="7248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表單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6912"/>
              </p:ext>
            </p:extLst>
          </p:nvPr>
        </p:nvGraphicFramePr>
        <p:xfrm>
          <a:off x="4308353" y="3213476"/>
          <a:ext cx="7315200" cy="269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2305551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3977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input</a:t>
                      </a:r>
                      <a:r>
                        <a:rPr lang="zh-TW" altLang="en-US" dirty="0"/>
                        <a:t>標籤屬性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7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400" dirty="0"/>
                        <a:t>1.text:</a:t>
                      </a:r>
                      <a:r>
                        <a:rPr lang="zh-TW" altLang="en-US" sz="1400" dirty="0"/>
                        <a:t>文字輸入欄</a:t>
                      </a:r>
                      <a:endParaRPr lang="en-US" altLang="zh-TW" sz="1400" dirty="0"/>
                    </a:p>
                    <a:p>
                      <a:pPr algn="just"/>
                      <a:r>
                        <a:rPr lang="en-US" altLang="zh-TW" sz="1400" dirty="0"/>
                        <a:t>2.password:</a:t>
                      </a:r>
                      <a:r>
                        <a:rPr lang="zh-TW" altLang="en-US" sz="1400" dirty="0"/>
                        <a:t>密碼</a:t>
                      </a:r>
                      <a:endParaRPr lang="en-US" altLang="zh-TW" sz="1400" dirty="0"/>
                    </a:p>
                    <a:p>
                      <a:pPr algn="just"/>
                      <a:r>
                        <a:rPr lang="en-US" altLang="zh-TW" sz="1400" dirty="0"/>
                        <a:t>3.radio:</a:t>
                      </a:r>
                      <a:r>
                        <a:rPr lang="zh-TW" altLang="en-US" sz="1400" dirty="0"/>
                        <a:t>單選扭</a:t>
                      </a:r>
                      <a:endParaRPr lang="en-US" altLang="zh-TW" sz="1400" dirty="0"/>
                    </a:p>
                    <a:p>
                      <a:pPr algn="just"/>
                      <a:r>
                        <a:rPr lang="en-US" altLang="zh-TW" sz="1400" dirty="0"/>
                        <a:t>4.checkbox:</a:t>
                      </a:r>
                      <a:r>
                        <a:rPr lang="zh-TW" altLang="en-US" sz="1400" dirty="0"/>
                        <a:t>多選核取方快</a:t>
                      </a:r>
                      <a:endParaRPr lang="en-US" altLang="zh-TW" sz="1400" dirty="0"/>
                    </a:p>
                    <a:p>
                      <a:pPr algn="just"/>
                      <a:r>
                        <a:rPr lang="en-US" altLang="zh-TW" sz="1400" dirty="0"/>
                        <a:t>5.button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submit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reset:</a:t>
                      </a:r>
                      <a:r>
                        <a:rPr lang="zh-TW" altLang="en-US" sz="1400" dirty="0"/>
                        <a:t>一般、送出、重置按扭</a:t>
                      </a:r>
                      <a:endParaRPr lang="en-US" altLang="zh-TW" sz="1400" dirty="0"/>
                    </a:p>
                    <a:p>
                      <a:pPr algn="just"/>
                      <a:r>
                        <a:rPr lang="en-US" altLang="zh-TW" sz="1400" dirty="0"/>
                        <a:t>6.hidden:</a:t>
                      </a:r>
                      <a:r>
                        <a:rPr lang="zh-TW" altLang="en-US" sz="1400" dirty="0"/>
                        <a:t>隱藏欄位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6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/>
                        <a:t>欄位名稱，不能重複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44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/>
                        <a:t>預設值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69975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069" y="5910956"/>
            <a:ext cx="4333875" cy="22860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44447"/>
              </p:ext>
            </p:extLst>
          </p:nvPr>
        </p:nvGraphicFramePr>
        <p:xfrm>
          <a:off x="4308353" y="896996"/>
          <a:ext cx="7315200" cy="23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9658503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36780085"/>
                    </a:ext>
                  </a:extLst>
                </a:gridCol>
              </a:tblGrid>
              <a:tr h="3361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form</a:t>
                      </a:r>
                      <a:r>
                        <a:rPr lang="zh-TW" altLang="en-US" dirty="0"/>
                        <a:t>標籤屬性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04124"/>
                  </a:ext>
                </a:extLst>
              </a:tr>
              <a:tr h="3361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表單送出後的頁面網址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08906"/>
                  </a:ext>
                </a:extLst>
              </a:tr>
              <a:tr h="3361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資料傳送方法，分為以下：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/>
                        <a:t>1.GET</a:t>
                      </a:r>
                      <a:r>
                        <a:rPr lang="zh-TW" altLang="en-US" sz="1400" dirty="0"/>
                        <a:t>：瀏覽器會前往</a:t>
                      </a:r>
                      <a:r>
                        <a:rPr lang="en-US" altLang="zh-TW" sz="1400" dirty="0"/>
                        <a:t>action</a:t>
                      </a:r>
                      <a:r>
                        <a:rPr lang="zh-TW" altLang="en-US" sz="1400" dirty="0"/>
                        <a:t>指定網址，並將表單內之參數直接附在網址後面。網址與資料之間用</a:t>
                      </a:r>
                      <a:r>
                        <a:rPr lang="en-US" altLang="zh-TW" sz="1400" dirty="0"/>
                        <a:t>?</a:t>
                      </a:r>
                      <a:r>
                        <a:rPr lang="zh-TW" altLang="en-US" sz="1400" dirty="0"/>
                        <a:t>問號進行分隔，資料間以</a:t>
                      </a:r>
                      <a:r>
                        <a:rPr lang="en-US" altLang="zh-TW" sz="1400" dirty="0"/>
                        <a:t>&amp;</a:t>
                      </a:r>
                      <a:r>
                        <a:rPr lang="zh-TW" altLang="en-US" sz="1400" dirty="0"/>
                        <a:t>符號串接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/>
                        <a:t>2.POST:</a:t>
                      </a:r>
                      <a:r>
                        <a:rPr lang="zh-TW" altLang="en-US" sz="1400" dirty="0"/>
                        <a:t>瀏覽器會前往</a:t>
                      </a:r>
                      <a:r>
                        <a:rPr lang="en-US" altLang="zh-TW" sz="1400" dirty="0"/>
                        <a:t>action</a:t>
                      </a:r>
                      <a:r>
                        <a:rPr lang="zh-TW" altLang="en-US" sz="1400" dirty="0"/>
                        <a:t>指定網址，並將表單內之參數放置於</a:t>
                      </a:r>
                      <a:r>
                        <a:rPr lang="en-US" altLang="zh-TW" sz="1400" dirty="0"/>
                        <a:t>HTTP</a:t>
                      </a:r>
                      <a:r>
                        <a:rPr lang="zh-TW" altLang="en-US" sz="1400" dirty="0"/>
                        <a:t>表頭中進行傳遞。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6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0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表單練習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創建一表單，其內容畫面如下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提示：使用</a:t>
            </a:r>
            <a:r>
              <a:rPr lang="en-US" altLang="zh-TW" dirty="0"/>
              <a:t>p</a:t>
            </a:r>
            <a:r>
              <a:rPr lang="zh-TW" altLang="en-US" dirty="0"/>
              <a:t>標籤。文字可直接打在容器元素</a:t>
            </a:r>
            <a:r>
              <a:rPr lang="zh-TW" altLang="en-US" dirty="0">
                <a:solidFill>
                  <a:srgbClr val="FF0000"/>
                </a:solidFill>
              </a:rPr>
              <a:t>內容</a:t>
            </a:r>
            <a:r>
              <a:rPr lang="zh-TW" altLang="en-US" dirty="0"/>
              <a:t>或結尾標籤</a:t>
            </a:r>
            <a:r>
              <a:rPr lang="zh-TW" altLang="en-US" dirty="0">
                <a:solidFill>
                  <a:srgbClr val="FF0000"/>
                </a:solidFill>
              </a:rPr>
              <a:t>後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55" y="1378805"/>
            <a:ext cx="3324225" cy="2276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79" y="4667614"/>
            <a:ext cx="5362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輸入欄位標籤：對於文字欄位而言，當滑鼠沒有點到顯示名稱時，輸入焦點會進入輸入欄位之中，而點到對應標籤時，也會產生同樣之效果。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34793" r="85000" b="61111"/>
          <a:stretch/>
        </p:blipFill>
        <p:spPr>
          <a:xfrm>
            <a:off x="5935461" y="3193850"/>
            <a:ext cx="2743200" cy="421342"/>
          </a:xfrm>
          <a:prstGeom prst="rect">
            <a:avLst/>
          </a:prstGeom>
        </p:spPr>
      </p:pic>
      <p:cxnSp>
        <p:nvCxnSpPr>
          <p:cNvPr id="8" name="肘形接點 7"/>
          <p:cNvCxnSpPr/>
          <p:nvPr/>
        </p:nvCxnSpPr>
        <p:spPr>
          <a:xfrm rot="10800000">
            <a:off x="6259571" y="3615192"/>
            <a:ext cx="1169375" cy="631492"/>
          </a:xfrm>
          <a:prstGeom prst="bentConnector3">
            <a:avLst>
              <a:gd name="adj1" fmla="val 10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26868" y="3785020"/>
            <a:ext cx="230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點擊標籤，輸入標點會進入對應之輸入欄位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78" y="4851249"/>
            <a:ext cx="5524500" cy="990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752494" y="5037992"/>
            <a:ext cx="852853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507412" y="5287107"/>
            <a:ext cx="852853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56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下拉選單：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執行結果：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368" y="1099742"/>
            <a:ext cx="6334125" cy="1866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34161" r="89755" b="55381"/>
          <a:stretch/>
        </p:blipFill>
        <p:spPr>
          <a:xfrm>
            <a:off x="5408368" y="3133696"/>
            <a:ext cx="1873624" cy="10757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50469" y="1951892"/>
            <a:ext cx="2022231" cy="325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/>
          <p:nvPr/>
        </p:nvCxnSpPr>
        <p:spPr>
          <a:xfrm rot="16200000" flipV="1">
            <a:off x="8610515" y="2828280"/>
            <a:ext cx="1242819" cy="140676"/>
          </a:xfrm>
          <a:prstGeom prst="bentConnector3">
            <a:avLst>
              <a:gd name="adj1" fmla="val -22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319846" y="3328622"/>
            <a:ext cx="17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預設選項，非必要</a:t>
            </a:r>
          </a:p>
        </p:txBody>
      </p:sp>
    </p:spTree>
    <p:extLst>
      <p:ext uri="{BB962C8B-B14F-4D97-AF65-F5344CB8AC3E}">
        <p14:creationId xmlns:p14="http://schemas.microsoft.com/office/powerpoint/2010/main" val="86933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文字區域：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執行結果：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18" y="1352550"/>
            <a:ext cx="6381750" cy="952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218" y="2526689"/>
            <a:ext cx="2181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1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</a:t>
            </a:r>
            <a:r>
              <a:rPr lang="zh-TW" altLang="en-US" sz="3200" dirty="0"/>
              <a:t>圖片標籤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圖片標籤：單一元素，插入圖片</a:t>
            </a:r>
            <a:endParaRPr lang="en-US" altLang="zh-TW" dirty="0"/>
          </a:p>
          <a:p>
            <a:r>
              <a:rPr lang="zh-TW" altLang="en-US" dirty="0"/>
              <a:t>支援圖片格式：</a:t>
            </a:r>
            <a:r>
              <a:rPr lang="en-US" altLang="zh-TW" dirty="0"/>
              <a:t>GIF</a:t>
            </a:r>
            <a:r>
              <a:rPr lang="zh-TW" altLang="en-US" dirty="0"/>
              <a:t>、</a:t>
            </a:r>
            <a:r>
              <a:rPr lang="en-US" altLang="zh-TW" dirty="0" smtClean="0"/>
              <a:t>JPG</a:t>
            </a:r>
            <a:r>
              <a:rPr lang="zh-TW" altLang="en-US" dirty="0" smtClean="0"/>
              <a:t>、</a:t>
            </a:r>
            <a:r>
              <a:rPr lang="en-US" altLang="zh-TW" dirty="0"/>
              <a:t>PNG</a:t>
            </a:r>
          </a:p>
          <a:p>
            <a:r>
              <a:rPr lang="zh-TW" altLang="en-US" dirty="0"/>
              <a:t>標籤：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zh-TW" altLang="en-US" dirty="0"/>
              <a:t>  </a:t>
            </a:r>
            <a:r>
              <a:rPr lang="en-US" altLang="zh-TW" dirty="0" err="1"/>
              <a:t>src</a:t>
            </a:r>
            <a:r>
              <a:rPr lang="en-US" altLang="zh-TW" dirty="0"/>
              <a:t>=“</a:t>
            </a:r>
            <a:r>
              <a:rPr lang="zh-TW" altLang="en-US" dirty="0"/>
              <a:t>圖片路徑</a:t>
            </a:r>
            <a:r>
              <a:rPr lang="en-US" altLang="zh-TW" dirty="0"/>
              <a:t>”&gt;</a:t>
            </a:r>
          </a:p>
          <a:p>
            <a:r>
              <a:rPr lang="zh-TW" altLang="en-US" dirty="0"/>
              <a:t>常用屬性如下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23905"/>
              </p:ext>
            </p:extLst>
          </p:nvPr>
        </p:nvGraphicFramePr>
        <p:xfrm>
          <a:off x="3462868" y="34244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5445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66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src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圖片檔案位置，即路徑。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7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圖片寬度，預設單位為像素。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圖片高度，預設單位為像素。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當圖片無法顯示時出現的說明文字。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4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1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表單練習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將表單練習</a:t>
            </a:r>
            <a:r>
              <a:rPr lang="en-US" altLang="zh-TW" dirty="0"/>
              <a:t>1</a:t>
            </a:r>
            <a:r>
              <a:rPr lang="zh-TW" altLang="en-US" dirty="0"/>
              <a:t>輸入標籤之文字改為</a:t>
            </a:r>
            <a:r>
              <a:rPr lang="en-US" altLang="zh-TW" dirty="0"/>
              <a:t>label</a:t>
            </a:r>
            <a:r>
              <a:rPr lang="zh-TW" altLang="en-US" dirty="0"/>
              <a:t>標籤，並對應輸入標籤；新增下拉選單及文字區域標籤，下拉選單預設設置第二選選項</a:t>
            </a:r>
            <a:endParaRPr lang="en-US" altLang="zh-TW" dirty="0"/>
          </a:p>
          <a:p>
            <a:r>
              <a:rPr lang="zh-TW" altLang="en-US" dirty="0"/>
              <a:t>完成結果如下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55" y="2421914"/>
            <a:ext cx="35528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0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新增表單元件與屬性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HTML5</a:t>
            </a:r>
            <a:r>
              <a:rPr lang="zh-TW" altLang="en-US" dirty="0"/>
              <a:t>裡面，新增了許多可以直接驗證輸入資料的表單元件，並且增加了一些方便好用的屬性。雖然各家瀏覽器的版本支援度不一，但目前來說已經幾乎所有瀏覽器都有支援了</a:t>
            </a:r>
          </a:p>
        </p:txBody>
      </p:sp>
    </p:spTree>
    <p:extLst>
      <p:ext uri="{BB962C8B-B14F-4D97-AF65-F5344CB8AC3E}">
        <p14:creationId xmlns:p14="http://schemas.microsoft.com/office/powerpoint/2010/main" val="241225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新增表單元件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22378290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9432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r>
                        <a:rPr lang="zh-TW" altLang="en-US" dirty="0"/>
                        <a:t>屬性值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預覽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search:</a:t>
                      </a:r>
                      <a:r>
                        <a:rPr lang="zh-TW" altLang="en-US" dirty="0"/>
                        <a:t>搜尋框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2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email:</a:t>
                      </a:r>
                      <a:r>
                        <a:rPr lang="zh-TW" altLang="en-US" dirty="0"/>
                        <a:t>電子郵件，格式若不符則無法送出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3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url:</a:t>
                      </a:r>
                      <a:r>
                        <a:rPr lang="zh-TW" altLang="en-US" dirty="0"/>
                        <a:t>網址輸入欄，格式若不符則無法送出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8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tel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電話輸入欄，在行動裝置上出現數字鍵盤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number:</a:t>
                      </a:r>
                      <a:r>
                        <a:rPr lang="zh-TW" altLang="en-US" dirty="0"/>
                        <a:t>數字輸入欄，最旁邊會出現上下增減按鈕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96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date:</a:t>
                      </a:r>
                      <a:r>
                        <a:rPr lang="zh-TW" altLang="en-US" dirty="0"/>
                        <a:t>日期輸入欄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6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time:</a:t>
                      </a:r>
                      <a:r>
                        <a:rPr lang="zh-TW" altLang="en-US" dirty="0"/>
                        <a:t>時間輸入欄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4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range:</a:t>
                      </a:r>
                      <a:r>
                        <a:rPr lang="zh-TW" altLang="en-US" dirty="0"/>
                        <a:t>範圍輸入欄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26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color:</a:t>
                      </a:r>
                      <a:r>
                        <a:rPr lang="zh-TW" altLang="en-US" dirty="0"/>
                        <a:t>顏色輸入欄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3018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4103"/>
          <a:stretch/>
        </p:blipFill>
        <p:spPr>
          <a:xfrm>
            <a:off x="8036292" y="1261697"/>
            <a:ext cx="2571750" cy="2945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92" y="1650917"/>
            <a:ext cx="2842846" cy="6068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292" y="2257755"/>
            <a:ext cx="1582493" cy="5941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292" y="2897434"/>
            <a:ext cx="2619375" cy="295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292" y="3558626"/>
            <a:ext cx="1582493" cy="5553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7"/>
          <a:srcRect t="12429" r="80343" b="63432"/>
          <a:stretch/>
        </p:blipFill>
        <p:spPr>
          <a:xfrm>
            <a:off x="8036292" y="4104507"/>
            <a:ext cx="1778950" cy="118590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292" y="5334495"/>
            <a:ext cx="1890223" cy="37080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5084" y="5731680"/>
            <a:ext cx="20193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67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2236" r="58137" b="43320"/>
          <a:stretch/>
        </p:blipFill>
        <p:spPr>
          <a:xfrm>
            <a:off x="3869268" y="1083908"/>
            <a:ext cx="765585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9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新增表單屬性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868738" y="863600"/>
          <a:ext cx="73152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22378290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9432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autofocus:</a:t>
                      </a:r>
                      <a:r>
                        <a:rPr lang="zh-TW" altLang="en-US" dirty="0"/>
                        <a:t>網頁開啟後第一個鎖定欄位，單一畫面只能設定一個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&lt;input type="text" autofocus="autofocus"&gt;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2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placeholder:</a:t>
                      </a:r>
                      <a:r>
                        <a:rPr lang="zh-TW" altLang="en-US" dirty="0"/>
                        <a:t>提示文字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&lt;input type="text" placeholder="</a:t>
                      </a:r>
                      <a:r>
                        <a:rPr lang="zh-TW" altLang="en-US" dirty="0"/>
                        <a:t>請輸入文字</a:t>
                      </a:r>
                      <a:r>
                        <a:rPr lang="en-US" altLang="zh-TW" dirty="0"/>
                        <a:t>"&gt;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3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required:</a:t>
                      </a:r>
                      <a:r>
                        <a:rPr lang="zh-TW" altLang="en-US" dirty="0"/>
                        <a:t>必填屬性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&lt;input type="text" required="required"&gt;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8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min/max/step:</a:t>
                      </a:r>
                      <a:r>
                        <a:rPr lang="zh-TW" altLang="en-US" dirty="0"/>
                        <a:t>設定數字、日期、時間最大最小及遞增值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&lt;input type="number" min="0" max="12" step="2"&gt;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5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28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表單練習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請創建以下表單欄位，並賦予相關屬性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姓名，屬性</a:t>
            </a:r>
            <a:r>
              <a:rPr lang="en-US" altLang="zh-TW" dirty="0"/>
              <a:t>:</a:t>
            </a:r>
            <a:r>
              <a:rPr lang="zh-TW" altLang="en-US" dirty="0"/>
              <a:t>必填、自動鎖定、提示輸入字元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搜尋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信箱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網址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電話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數字，屬性</a:t>
            </a:r>
            <a:r>
              <a:rPr lang="en-US" altLang="zh-TW" dirty="0"/>
              <a:t>:</a:t>
            </a:r>
            <a:r>
              <a:rPr lang="zh-TW" altLang="en-US" dirty="0"/>
              <a:t>最小值</a:t>
            </a:r>
            <a:r>
              <a:rPr lang="en-US" altLang="zh-TW" dirty="0"/>
              <a:t>1</a:t>
            </a:r>
            <a:r>
              <a:rPr lang="zh-TW" altLang="en-US" dirty="0"/>
              <a:t>、最大值</a:t>
            </a:r>
            <a:r>
              <a:rPr lang="en-US" altLang="zh-TW" dirty="0"/>
              <a:t>100</a:t>
            </a:r>
            <a:r>
              <a:rPr lang="zh-TW" altLang="en-US" dirty="0"/>
              <a:t>、遞增值</a:t>
            </a:r>
            <a:r>
              <a:rPr lang="en-US" altLang="zh-TW" dirty="0"/>
              <a:t>10</a:t>
            </a:r>
          </a:p>
          <a:p>
            <a:r>
              <a:rPr lang="en-US" altLang="zh-TW" dirty="0"/>
              <a:t>7.</a:t>
            </a:r>
            <a:r>
              <a:rPr lang="zh-TW" altLang="en-US" dirty="0"/>
              <a:t>日期</a:t>
            </a:r>
            <a:endParaRPr lang="en-US" altLang="zh-TW" dirty="0"/>
          </a:p>
          <a:p>
            <a:r>
              <a:rPr lang="en-US" altLang="zh-TW" dirty="0"/>
              <a:t>8.</a:t>
            </a:r>
            <a:r>
              <a:rPr lang="zh-TW" altLang="en-US" dirty="0"/>
              <a:t>時間</a:t>
            </a:r>
            <a:endParaRPr lang="en-US" altLang="zh-TW" dirty="0"/>
          </a:p>
          <a:p>
            <a:r>
              <a:rPr lang="en-US" altLang="zh-TW" dirty="0"/>
              <a:t>9.</a:t>
            </a:r>
            <a:r>
              <a:rPr lang="zh-TW" altLang="en-US" dirty="0"/>
              <a:t>程度</a:t>
            </a:r>
            <a:endParaRPr lang="en-US" altLang="zh-TW" dirty="0"/>
          </a:p>
          <a:p>
            <a:r>
              <a:rPr lang="en-US" altLang="zh-TW" dirty="0"/>
              <a:t>10.</a:t>
            </a:r>
            <a:r>
              <a:rPr lang="zh-TW" altLang="en-US" dirty="0"/>
              <a:t>顏色</a:t>
            </a:r>
            <a:endParaRPr lang="en-US" altLang="zh-TW" dirty="0"/>
          </a:p>
          <a:p>
            <a:r>
              <a:rPr lang="en-US" altLang="zh-TW" dirty="0"/>
              <a:t>11.</a:t>
            </a:r>
            <a:r>
              <a:rPr lang="zh-TW" altLang="en-US" dirty="0"/>
              <a:t>送出及清除按鈕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800290"/>
            <a:ext cx="25146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1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</a:t>
            </a:r>
            <a:r>
              <a:rPr lang="zh-TW" altLang="en-US" dirty="0"/>
              <a:t>表單簡單範例</a:t>
            </a:r>
            <a:r>
              <a:rPr lang="en-US" altLang="zh-TW" dirty="0"/>
              <a:t>1</a:t>
            </a:r>
            <a:r>
              <a:rPr lang="zh-TW" altLang="en-US" dirty="0"/>
              <a:t>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169" y="1308503"/>
            <a:ext cx="7315200" cy="2293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62169" y="939171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定義手機版</a:t>
            </a:r>
            <a:r>
              <a:rPr lang="en-US" altLang="zh-TW" dirty="0"/>
              <a:t>RWD</a:t>
            </a:r>
            <a:r>
              <a:rPr lang="zh-TW" altLang="en-US" dirty="0"/>
              <a:t>樣式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062169" y="1794956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左右留白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69" y="2170669"/>
            <a:ext cx="2457450" cy="285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169" y="3050299"/>
            <a:ext cx="2543175" cy="2857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62169" y="2680967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表單內一群組單位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169" y="4101089"/>
            <a:ext cx="2095500" cy="2381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062169" y="3705381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套用</a:t>
            </a:r>
            <a:r>
              <a:rPr lang="en-US" altLang="zh-TW" dirty="0"/>
              <a:t>BS</a:t>
            </a:r>
            <a:r>
              <a:rPr lang="zh-TW" altLang="en-US" dirty="0"/>
              <a:t>表單樣式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169" y="5010150"/>
            <a:ext cx="6038850" cy="2667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062169" y="4596168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套用</a:t>
            </a:r>
            <a:r>
              <a:rPr lang="en-US" altLang="zh-TW" dirty="0"/>
              <a:t>BS</a:t>
            </a:r>
            <a:r>
              <a:rPr lang="zh-TW" altLang="en-US"/>
              <a:t>按鈕樣式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59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</a:t>
            </a:r>
            <a:r>
              <a:rPr lang="zh-TW" altLang="en-US" sz="3200" dirty="0"/>
              <a:t>音效標籤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音效標籤：容器元素，插入音效</a:t>
            </a:r>
            <a:endParaRPr lang="en-US" altLang="zh-TW" dirty="0"/>
          </a:p>
          <a:p>
            <a:r>
              <a:rPr lang="zh-TW" altLang="en-US" dirty="0"/>
              <a:t>支援音效格式：</a:t>
            </a:r>
            <a:r>
              <a:rPr lang="en-US" altLang="zh-TW" dirty="0"/>
              <a:t>mp3</a:t>
            </a:r>
            <a:r>
              <a:rPr lang="zh-TW" altLang="en-US" dirty="0"/>
              <a:t>、</a:t>
            </a:r>
            <a:r>
              <a:rPr lang="en-US" altLang="zh-TW" dirty="0"/>
              <a:t>wav</a:t>
            </a:r>
            <a:r>
              <a:rPr lang="zh-TW" altLang="en-US" dirty="0"/>
              <a:t>、</a:t>
            </a:r>
            <a:r>
              <a:rPr lang="en-US" altLang="zh-TW" dirty="0" err="1"/>
              <a:t>ogg</a:t>
            </a:r>
            <a:r>
              <a:rPr lang="zh-TW" altLang="en-US" dirty="0"/>
              <a:t>，後兩者根據瀏覽器不同可能不支援</a:t>
            </a:r>
            <a:endParaRPr lang="en-US" altLang="zh-TW" dirty="0"/>
          </a:p>
          <a:p>
            <a:r>
              <a:rPr lang="zh-TW" altLang="en-US" dirty="0"/>
              <a:t>標籤：</a:t>
            </a:r>
            <a:r>
              <a:rPr lang="en-US" altLang="zh-TW" dirty="0"/>
              <a:t>&lt;audio</a:t>
            </a:r>
            <a:r>
              <a:rPr lang="zh-TW" altLang="en-US" dirty="0"/>
              <a:t>  </a:t>
            </a:r>
            <a:r>
              <a:rPr lang="en-US" altLang="zh-TW" dirty="0" err="1"/>
              <a:t>src</a:t>
            </a:r>
            <a:r>
              <a:rPr lang="en-US" altLang="zh-TW" dirty="0"/>
              <a:t>=“</a:t>
            </a:r>
            <a:r>
              <a:rPr lang="zh-TW" altLang="en-US" dirty="0"/>
              <a:t>音效檔路徑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controls&gt;</a:t>
            </a:r>
          </a:p>
          <a:p>
            <a:pPr marL="960120" lvl="2" indent="0">
              <a:buNone/>
            </a:pPr>
            <a:r>
              <a:rPr lang="en-US" altLang="zh-TW" sz="2000" dirty="0"/>
              <a:t>&lt;/audio&gt;</a:t>
            </a:r>
          </a:p>
          <a:p>
            <a:r>
              <a:rPr lang="en-US" altLang="zh-TW" dirty="0"/>
              <a:t>audio</a:t>
            </a:r>
            <a:r>
              <a:rPr lang="zh-TW" altLang="en-US" dirty="0"/>
              <a:t>常用屬性如下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90106"/>
              </p:ext>
            </p:extLst>
          </p:nvPr>
        </p:nvGraphicFramePr>
        <p:xfrm>
          <a:off x="3615268" y="3576828"/>
          <a:ext cx="81279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5445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81406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366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autoplay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autoplay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自動撥放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7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controls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controls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顯示播放、暫停、音量控制項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是否循環撥放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播放時是否先保持靜音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4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46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</a:t>
            </a:r>
            <a:r>
              <a:rPr lang="zh-TW" altLang="en-US" sz="3200" dirty="0"/>
              <a:t>影片標籤</a:t>
            </a:r>
          </a:p>
        </p:txBody>
      </p:sp>
      <p:sp>
        <p:nvSpPr>
          <p:cNvPr id="4" name="內容版面配置區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影片標籤：容器元素，插入影片</a:t>
            </a:r>
            <a:endParaRPr lang="en-US" altLang="zh-TW" dirty="0"/>
          </a:p>
          <a:p>
            <a:r>
              <a:rPr lang="zh-TW" altLang="en-US" dirty="0"/>
              <a:t>支援音效格式：</a:t>
            </a:r>
            <a:r>
              <a:rPr lang="en-US" altLang="zh-TW" dirty="0"/>
              <a:t>mp4</a:t>
            </a:r>
            <a:r>
              <a:rPr lang="zh-TW" altLang="en-US" dirty="0"/>
              <a:t>、</a:t>
            </a:r>
            <a:r>
              <a:rPr lang="en-US" altLang="zh-TW" dirty="0" err="1"/>
              <a:t>webm</a:t>
            </a:r>
            <a:r>
              <a:rPr lang="zh-TW" altLang="en-US" dirty="0"/>
              <a:t>、</a:t>
            </a:r>
            <a:r>
              <a:rPr lang="en-US" altLang="zh-TW" dirty="0" err="1"/>
              <a:t>ogg</a:t>
            </a:r>
            <a:r>
              <a:rPr lang="zh-TW" altLang="en-US" dirty="0"/>
              <a:t>，後兩者根據瀏覽器不同可能不支援</a:t>
            </a:r>
            <a:endParaRPr lang="en-US" altLang="zh-TW" dirty="0"/>
          </a:p>
          <a:p>
            <a:r>
              <a:rPr lang="zh-TW" altLang="en-US" dirty="0"/>
              <a:t>標籤：</a:t>
            </a:r>
            <a:r>
              <a:rPr lang="en-US" altLang="zh-TW" dirty="0"/>
              <a:t>&lt;video</a:t>
            </a:r>
            <a:r>
              <a:rPr lang="zh-TW" altLang="en-US" dirty="0"/>
              <a:t>  </a:t>
            </a:r>
            <a:r>
              <a:rPr lang="en-US" altLang="zh-TW" dirty="0" err="1"/>
              <a:t>src</a:t>
            </a:r>
            <a:r>
              <a:rPr lang="en-US" altLang="zh-TW" dirty="0"/>
              <a:t>=“</a:t>
            </a:r>
            <a:r>
              <a:rPr lang="zh-TW" altLang="en-US" dirty="0"/>
              <a:t>影片檔路徑</a:t>
            </a:r>
            <a:r>
              <a:rPr lang="en-US" altLang="zh-TW" dirty="0"/>
              <a:t>”</a:t>
            </a:r>
            <a:r>
              <a:rPr lang="zh-TW" altLang="en-US" dirty="0"/>
              <a:t>  </a:t>
            </a:r>
            <a:r>
              <a:rPr lang="en-US" altLang="zh-TW" dirty="0"/>
              <a:t>width=“</a:t>
            </a:r>
            <a:r>
              <a:rPr lang="zh-TW" altLang="en-US" dirty="0"/>
              <a:t>值</a:t>
            </a:r>
            <a:r>
              <a:rPr lang="en-US" altLang="zh-TW" dirty="0"/>
              <a:t>”</a:t>
            </a:r>
            <a:r>
              <a:rPr lang="zh-TW" altLang="en-US" dirty="0"/>
              <a:t>   </a:t>
            </a:r>
            <a:r>
              <a:rPr lang="en-US" altLang="zh-TW" dirty="0"/>
              <a:t>height=“</a:t>
            </a:r>
            <a:r>
              <a:rPr lang="zh-TW" altLang="en-US" dirty="0"/>
              <a:t>值</a:t>
            </a:r>
            <a:r>
              <a:rPr lang="en-US" altLang="zh-TW" dirty="0"/>
              <a:t>”</a:t>
            </a:r>
            <a:r>
              <a:rPr lang="zh-TW" altLang="en-US" dirty="0"/>
              <a:t>  </a:t>
            </a:r>
            <a:r>
              <a:rPr lang="en-US" altLang="zh-TW" dirty="0"/>
              <a:t>controls&gt;</a:t>
            </a:r>
          </a:p>
          <a:p>
            <a:pPr marL="960120" lvl="2" indent="0">
              <a:buNone/>
            </a:pPr>
            <a:r>
              <a:rPr lang="en-US" altLang="zh-TW" sz="2000" dirty="0"/>
              <a:t>&lt;/video&gt;</a:t>
            </a:r>
          </a:p>
          <a:p>
            <a:r>
              <a:rPr lang="en-US" altLang="zh-TW" dirty="0"/>
              <a:t>video</a:t>
            </a:r>
            <a:r>
              <a:rPr lang="zh-TW" altLang="en-US" dirty="0"/>
              <a:t>常用屬性如下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10111"/>
              </p:ext>
            </p:extLst>
          </p:nvPr>
        </p:nvGraphicFramePr>
        <p:xfrm>
          <a:off x="3615268" y="3576828"/>
          <a:ext cx="8127999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5445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76969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366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影片寬度，單位像素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7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影片高度，單位像素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9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controls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controls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顯示播放、暫停、音量控制項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autoplay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autoplay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是否自動撥放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loop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是否循環播放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2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muted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播放時是否先保持靜音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4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2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表格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44" y="801361"/>
            <a:ext cx="3701016" cy="3999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4800601"/>
            <a:ext cx="62293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表格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3" y="1699479"/>
            <a:ext cx="6172200" cy="1647825"/>
          </a:xfrm>
          <a:prstGeom prst="rect">
            <a:avLst/>
          </a:prstGeom>
        </p:spPr>
      </p:pic>
      <p:sp>
        <p:nvSpPr>
          <p:cNvPr id="25" name="直線圖說文字 1 24"/>
          <p:cNvSpPr/>
          <p:nvPr/>
        </p:nvSpPr>
        <p:spPr>
          <a:xfrm>
            <a:off x="9100039" y="719391"/>
            <a:ext cx="1222130" cy="404446"/>
          </a:xfrm>
          <a:prstGeom prst="borderCallout1">
            <a:avLst>
              <a:gd name="adj1" fmla="val 18750"/>
              <a:gd name="adj2" fmla="val -8333"/>
              <a:gd name="adj3" fmla="val 238587"/>
              <a:gd name="adj4" fmla="val -491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&lt;table&gt;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48553" y="1699479"/>
            <a:ext cx="6172200" cy="16478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642338" y="2180492"/>
            <a:ext cx="5978770" cy="3428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直線圖說文字 1 27"/>
          <p:cNvSpPr/>
          <p:nvPr/>
        </p:nvSpPr>
        <p:spPr>
          <a:xfrm>
            <a:off x="11060723" y="1699479"/>
            <a:ext cx="782515" cy="366713"/>
          </a:xfrm>
          <a:prstGeom prst="borderCallout1">
            <a:avLst>
              <a:gd name="adj1" fmla="val 18750"/>
              <a:gd name="adj2" fmla="val -8333"/>
              <a:gd name="adj3" fmla="val 148464"/>
              <a:gd name="adj4" fmla="val -563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&lt;</a:t>
            </a:r>
            <a:r>
              <a:rPr lang="en-US" altLang="zh-TW" dirty="0" err="1">
                <a:solidFill>
                  <a:schemeClr val="tx1"/>
                </a:solidFill>
              </a:rPr>
              <a:t>tr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直線圖說文字 1 28"/>
          <p:cNvSpPr/>
          <p:nvPr/>
        </p:nvSpPr>
        <p:spPr>
          <a:xfrm>
            <a:off x="4369777" y="3851031"/>
            <a:ext cx="1248508" cy="791307"/>
          </a:xfrm>
          <a:prstGeom prst="borderCallout1">
            <a:avLst>
              <a:gd name="adj1" fmla="val -95695"/>
              <a:gd name="adj2" fmla="val 112090"/>
              <a:gd name="adj3" fmla="val -7500"/>
              <a:gd name="adj4" fmla="val 5110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border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440115" y="1907933"/>
            <a:ext cx="8793" cy="118696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4387361" y="1900419"/>
            <a:ext cx="127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385897" y="3099105"/>
            <a:ext cx="127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7269040" y="3599663"/>
            <a:ext cx="7253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width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4642338" y="3174023"/>
            <a:ext cx="5978770" cy="17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642338" y="3094894"/>
            <a:ext cx="0" cy="25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10615240" y="3062657"/>
            <a:ext cx="0" cy="25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795346" y="2435413"/>
            <a:ext cx="87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height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直線接點 43"/>
          <p:cNvCxnSpPr>
            <a:endCxn id="36" idx="0"/>
          </p:cNvCxnSpPr>
          <p:nvPr/>
        </p:nvCxnSpPr>
        <p:spPr>
          <a:xfrm>
            <a:off x="7631723" y="3191608"/>
            <a:ext cx="0" cy="408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4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表格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75488"/>
              </p:ext>
            </p:extLst>
          </p:nvPr>
        </p:nvGraphicFramePr>
        <p:xfrm>
          <a:off x="3605822" y="1222186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79286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3080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標籤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9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&lt;table&gt;&lt;/table&gt;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加入表格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1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tr</a:t>
                      </a:r>
                      <a:r>
                        <a:rPr lang="en-US" altLang="zh-TW" dirty="0"/>
                        <a:t>&gt;&lt;/</a:t>
                      </a:r>
                      <a:r>
                        <a:rPr lang="en-US" altLang="zh-TW" dirty="0" err="1"/>
                        <a:t>tr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在表格中加入列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7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&lt;td&gt;&lt;/td&gt;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在表格中加入儲存格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0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&gt;&lt;/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在表格中加入表頭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2575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97271"/>
              </p:ext>
            </p:extLst>
          </p:nvPr>
        </p:nvGraphicFramePr>
        <p:xfrm>
          <a:off x="3605823" y="4072192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79286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3080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9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寬度，預設單位</a:t>
                      </a:r>
                      <a:r>
                        <a:rPr lang="en-US" altLang="zh-TW" sz="1600"/>
                        <a:t>px(</a:t>
                      </a:r>
                      <a:r>
                        <a:rPr lang="zh-TW" altLang="en-US" sz="1600"/>
                        <a:t>像素</a:t>
                      </a:r>
                      <a:r>
                        <a:rPr lang="en-US" altLang="zh-TW" sz="1600"/>
                        <a:t>)</a:t>
                      </a:r>
                      <a:r>
                        <a:rPr lang="zh-TW" altLang="en-US" sz="1600"/>
                        <a:t>，可使用百分比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1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height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高度，預設單位</a:t>
                      </a:r>
                      <a:r>
                        <a:rPr lang="en-US" altLang="zh-TW" sz="1600" dirty="0" err="1"/>
                        <a:t>px</a:t>
                      </a:r>
                      <a:r>
                        <a:rPr lang="en-US" altLang="zh-TW" sz="1600" dirty="0"/>
                        <a:t>(</a:t>
                      </a:r>
                      <a:r>
                        <a:rPr lang="zh-TW" altLang="en-US" sz="1600" dirty="0"/>
                        <a:t>像素</a:t>
                      </a:r>
                      <a:r>
                        <a:rPr lang="en-US" altLang="zh-TW" sz="1600" dirty="0"/>
                        <a:t>)</a:t>
                      </a:r>
                      <a:r>
                        <a:rPr lang="zh-TW" altLang="en-US" sz="1600" dirty="0"/>
                        <a:t>，可使用百分比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7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border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50" dirty="0"/>
                        <a:t>表格框線，預設單位</a:t>
                      </a:r>
                      <a:r>
                        <a:rPr lang="en-US" altLang="zh-TW" sz="1550" dirty="0" err="1"/>
                        <a:t>px</a:t>
                      </a:r>
                      <a:r>
                        <a:rPr lang="en-US" altLang="zh-TW" sz="1550" dirty="0"/>
                        <a:t>(</a:t>
                      </a:r>
                      <a:r>
                        <a:rPr lang="zh-TW" altLang="en-US" sz="1550" dirty="0"/>
                        <a:t>像素</a:t>
                      </a:r>
                      <a:r>
                        <a:rPr lang="en-US" altLang="zh-TW" sz="1550" dirty="0"/>
                        <a:t>)</a:t>
                      </a:r>
                      <a:r>
                        <a:rPr lang="zh-TW" altLang="en-US" sz="1550" dirty="0"/>
                        <a:t>，可使用百分比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0509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891703" y="852854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基本表格標籤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91702" y="3389623"/>
            <a:ext cx="18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table</a:t>
            </a:r>
            <a:r>
              <a:rPr lang="zh-TW" altLang="en-US" dirty="0"/>
              <a:t>標籤屬性</a:t>
            </a:r>
          </a:p>
        </p:txBody>
      </p:sp>
    </p:spTree>
    <p:extLst>
      <p:ext uri="{BB962C8B-B14F-4D97-AF65-F5344CB8AC3E}">
        <p14:creationId xmlns:p14="http://schemas.microsoft.com/office/powerpoint/2010/main" val="249962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表格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43097"/>
              </p:ext>
            </p:extLst>
          </p:nvPr>
        </p:nvGraphicFramePr>
        <p:xfrm>
          <a:off x="3605822" y="1222186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79286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3080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9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colspan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要橫跨的列數，如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colspan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=“2”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1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rowspan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要合併的行數，如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rowspan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=“2”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nowrap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文字不換行，設定：</a:t>
                      </a:r>
                      <a:r>
                        <a:rPr lang="en-US" altLang="zh-TW" dirty="0" err="1"/>
                        <a:t>nowrap</a:t>
                      </a:r>
                      <a:r>
                        <a:rPr lang="en-US" altLang="zh-TW" dirty="0"/>
                        <a:t>=“</a:t>
                      </a:r>
                      <a:r>
                        <a:rPr lang="en-US" altLang="zh-TW" dirty="0" err="1"/>
                        <a:t>nowrap</a:t>
                      </a:r>
                      <a:r>
                        <a:rPr lang="en-US" altLang="zh-TW" dirty="0"/>
                        <a:t>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01685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891703" y="852854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td</a:t>
            </a:r>
            <a:r>
              <a:rPr lang="zh-TW" altLang="en-US" dirty="0"/>
              <a:t>標籤屬性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2" y="2704038"/>
            <a:ext cx="6019800" cy="13525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59922" y="4255477"/>
            <a:ext cx="53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P.S.</a:t>
            </a:r>
            <a:r>
              <a:rPr lang="zh-TW" altLang="en-US" dirty="0"/>
              <a:t> 若使用合併功能，後方欄位也需跟著刪減。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36" y="4564673"/>
            <a:ext cx="3371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HTML</a:t>
            </a:r>
            <a:r>
              <a:rPr lang="zh-TW" altLang="en-US" sz="3200" dirty="0"/>
              <a:t>表格練習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7" y="641838"/>
            <a:ext cx="7315200" cy="54835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新增</a:t>
            </a:r>
            <a:r>
              <a:rPr lang="en-US" altLang="zh-TW" dirty="0"/>
              <a:t>2</a:t>
            </a:r>
            <a:r>
              <a:rPr lang="zh-TW" altLang="en-US" dirty="0"/>
              <a:t>表格，並分別給予</a:t>
            </a:r>
            <a:r>
              <a:rPr lang="en-US" altLang="zh-TW" dirty="0">
                <a:solidFill>
                  <a:srgbClr val="FF0000"/>
                </a:solidFill>
              </a:rPr>
              <a:t>id:table_1</a:t>
            </a:r>
            <a:r>
              <a:rPr lang="zh-TW" altLang="en-US" dirty="0"/>
              <a:t>及</a:t>
            </a:r>
            <a:r>
              <a:rPr lang="en-US" altLang="zh-TW" dirty="0">
                <a:solidFill>
                  <a:srgbClr val="FF0000"/>
                </a:solidFill>
              </a:rPr>
              <a:t>table_2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>
                <a:solidFill>
                  <a:schemeClr val="tx1"/>
                </a:solidFill>
              </a:rPr>
              <a:t>兩表格中間使用</a:t>
            </a:r>
            <a:r>
              <a:rPr lang="en-US" altLang="zh-TW" dirty="0" err="1">
                <a:solidFill>
                  <a:schemeClr val="tx1"/>
                </a:solidFill>
              </a:rPr>
              <a:t>br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en-US" altLang="zh-TW" dirty="0">
                <a:solidFill>
                  <a:srgbClr val="FF0000"/>
                </a:solidFill>
              </a:rPr>
              <a:t> table_1</a:t>
            </a:r>
            <a:r>
              <a:rPr lang="zh-TW" altLang="en-US" dirty="0">
                <a:solidFill>
                  <a:schemeClr val="tx1"/>
                </a:solidFill>
              </a:rPr>
              <a:t>新增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表頭</a:t>
            </a:r>
            <a:r>
              <a:rPr lang="zh-TW" altLang="en-US" dirty="0">
                <a:solidFill>
                  <a:schemeClr val="tx1"/>
                </a:solidFill>
              </a:rPr>
              <a:t>，內容自訂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3.</a:t>
            </a:r>
            <a:r>
              <a:rPr lang="en-US" altLang="zh-TW" dirty="0">
                <a:solidFill>
                  <a:srgbClr val="FF0000"/>
                </a:solidFill>
              </a:rPr>
              <a:t> table_1</a:t>
            </a:r>
            <a:r>
              <a:rPr lang="zh-TW" altLang="en-US" dirty="0">
                <a:solidFill>
                  <a:srgbClr val="FF0000"/>
                </a:solidFill>
              </a:rPr>
              <a:t>及</a:t>
            </a:r>
            <a:r>
              <a:rPr lang="en-US" altLang="zh-TW" dirty="0">
                <a:solidFill>
                  <a:srgbClr val="FF0000"/>
                </a:solidFill>
              </a:rPr>
              <a:t>table_2</a:t>
            </a:r>
            <a:r>
              <a:rPr lang="zh-TW" altLang="en-US" dirty="0">
                <a:solidFill>
                  <a:schemeClr val="tx1"/>
                </a:solidFill>
              </a:rPr>
              <a:t>新增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儲存格</a:t>
            </a:r>
            <a:r>
              <a:rPr lang="zh-TW" altLang="en-US" dirty="0">
                <a:solidFill>
                  <a:schemeClr val="tx1"/>
                </a:solidFill>
              </a:rPr>
              <a:t>，內容自訂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4.</a:t>
            </a:r>
            <a:r>
              <a:rPr lang="en-US" altLang="zh-TW" dirty="0">
                <a:solidFill>
                  <a:srgbClr val="FF0000"/>
                </a:solidFill>
              </a:rPr>
              <a:t> table_1</a:t>
            </a:r>
            <a:r>
              <a:rPr lang="zh-TW" altLang="en-US" dirty="0">
                <a:solidFill>
                  <a:srgbClr val="FF0000"/>
                </a:solidFill>
              </a:rPr>
              <a:t>最下方兩儲存格合併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5.</a:t>
            </a:r>
            <a:r>
              <a:rPr lang="en-US" altLang="zh-TW" dirty="0">
                <a:solidFill>
                  <a:srgbClr val="FF0000"/>
                </a:solidFill>
              </a:rPr>
              <a:t> table_2</a:t>
            </a:r>
            <a:r>
              <a:rPr lang="zh-TW" altLang="en-US" dirty="0">
                <a:solidFill>
                  <a:srgbClr val="FF0000"/>
                </a:solidFill>
              </a:rPr>
              <a:t>最左方兩儲存格合併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6.</a:t>
            </a:r>
            <a:r>
              <a:rPr lang="zh-TW" altLang="en-US" dirty="0">
                <a:solidFill>
                  <a:schemeClr val="tx1"/>
                </a:solidFill>
              </a:rPr>
              <a:t>兩表格外框寬度設定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，表格寬度設定</a:t>
            </a:r>
            <a:r>
              <a:rPr lang="en-US" altLang="zh-TW" dirty="0">
                <a:solidFill>
                  <a:schemeClr val="tx1"/>
                </a:solidFill>
              </a:rPr>
              <a:t>500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提示：先分別產生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*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表格後，再合併欄位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79" y="3140435"/>
            <a:ext cx="6429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7565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12285</TotalTime>
  <Words>1249</Words>
  <Application>Microsoft Office PowerPoint</Application>
  <PresentationFormat>寬螢幕</PresentationFormat>
  <Paragraphs>271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微軟正黑體</vt:lpstr>
      <vt:lpstr>Corbel</vt:lpstr>
      <vt:lpstr>Wingdings 2</vt:lpstr>
      <vt:lpstr>框架</vt:lpstr>
      <vt:lpstr>RWD網頁設計</vt:lpstr>
      <vt:lpstr>HTML圖片標籤</vt:lpstr>
      <vt:lpstr>HTML音效標籤</vt:lpstr>
      <vt:lpstr>HTML影片標籤</vt:lpstr>
      <vt:lpstr>HTML表格</vt:lpstr>
      <vt:lpstr>HTML表格</vt:lpstr>
      <vt:lpstr>HTML表格</vt:lpstr>
      <vt:lpstr>HTML表格</vt:lpstr>
      <vt:lpstr>HTML表格練習</vt:lpstr>
      <vt:lpstr>Bootstrap表格</vt:lpstr>
      <vt:lpstr>Bootstrap表格</vt:lpstr>
      <vt:lpstr>Bootstrap表格</vt:lpstr>
      <vt:lpstr>HTML表單</vt:lpstr>
      <vt:lpstr>HTML表單</vt:lpstr>
      <vt:lpstr>HTML表單</vt:lpstr>
      <vt:lpstr>HTML表單練習1</vt:lpstr>
      <vt:lpstr>HTML表單</vt:lpstr>
      <vt:lpstr>HTML表單</vt:lpstr>
      <vt:lpstr>HTML表單</vt:lpstr>
      <vt:lpstr>HTML表單練習2</vt:lpstr>
      <vt:lpstr>HTML5新增表單元件與屬性</vt:lpstr>
      <vt:lpstr>HTML5新增表單元件</vt:lpstr>
      <vt:lpstr>PowerPoint 簡報</vt:lpstr>
      <vt:lpstr>HTML5新增表單屬性</vt:lpstr>
      <vt:lpstr>HTML5表單練習</vt:lpstr>
      <vt:lpstr>Bootstrap表單簡單範例1說明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RWD網頁設計</dc:title>
  <dc:creator>王順陞</dc:creator>
  <cp:lastModifiedBy>user</cp:lastModifiedBy>
  <cp:revision>75</cp:revision>
  <dcterms:created xsi:type="dcterms:W3CDTF">2019-08-28T00:33:43Z</dcterms:created>
  <dcterms:modified xsi:type="dcterms:W3CDTF">2021-03-12T01:08:19Z</dcterms:modified>
</cp:coreProperties>
</file>