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1" r:id="rId3"/>
    <p:sldId id="280" r:id="rId4"/>
    <p:sldId id="276" r:id="rId5"/>
    <p:sldId id="263" r:id="rId6"/>
    <p:sldId id="281" r:id="rId7"/>
    <p:sldId id="282" r:id="rId8"/>
    <p:sldId id="283" r:id="rId9"/>
    <p:sldId id="284" r:id="rId10"/>
    <p:sldId id="285" r:id="rId11"/>
    <p:sldId id="286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04" r:id="rId29"/>
    <p:sldId id="305" r:id="rId30"/>
    <p:sldId id="306" r:id="rId31"/>
    <p:sldId id="307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A918D7-5393-4161-B5AB-1CF6BC998146}" type="doc">
      <dgm:prSet loTypeId="urn:microsoft.com/office/officeart/2005/8/layout/cycle7" loCatId="cycl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C355CBD6-5F04-475A-9710-BC5A84503A8E}">
      <dgm:prSet phldrT="[文字]"/>
      <dgm:spPr/>
      <dgm:t>
        <a:bodyPr/>
        <a:lstStyle/>
        <a:p>
          <a:r>
            <a:rPr lang="en-US" altLang="zh-TW" dirty="0"/>
            <a:t>HTML</a:t>
          </a:r>
        </a:p>
        <a:p>
          <a:r>
            <a:rPr lang="zh-TW" altLang="en-US" dirty="0"/>
            <a:t>框架</a:t>
          </a:r>
        </a:p>
      </dgm:t>
    </dgm:pt>
    <dgm:pt modelId="{2A79F78C-4A65-40C1-B5E6-F19B05CB7CFB}" type="parTrans" cxnId="{22624EB4-117B-4FBF-BF8F-038AE9F9F038}">
      <dgm:prSet/>
      <dgm:spPr/>
      <dgm:t>
        <a:bodyPr/>
        <a:lstStyle/>
        <a:p>
          <a:endParaRPr lang="zh-TW" altLang="en-US"/>
        </a:p>
      </dgm:t>
    </dgm:pt>
    <dgm:pt modelId="{3DCA40D7-E710-416F-A5C7-A56484668FC1}" type="sibTrans" cxnId="{22624EB4-117B-4FBF-BF8F-038AE9F9F038}">
      <dgm:prSet/>
      <dgm:spPr/>
      <dgm:t>
        <a:bodyPr/>
        <a:lstStyle/>
        <a:p>
          <a:endParaRPr lang="zh-TW" altLang="en-US"/>
        </a:p>
      </dgm:t>
    </dgm:pt>
    <dgm:pt modelId="{59762C8A-2A96-48D4-A840-80BF13860BD1}">
      <dgm:prSet phldrT="[文字]"/>
      <dgm:spPr/>
      <dgm:t>
        <a:bodyPr/>
        <a:lstStyle/>
        <a:p>
          <a:r>
            <a:rPr lang="en-US" altLang="zh-TW" dirty="0"/>
            <a:t>JS</a:t>
          </a:r>
        </a:p>
        <a:p>
          <a:r>
            <a:rPr lang="zh-TW" altLang="en-US" dirty="0"/>
            <a:t>動作</a:t>
          </a:r>
        </a:p>
      </dgm:t>
    </dgm:pt>
    <dgm:pt modelId="{C7EFC98C-61F0-4004-B55B-A28112DEBDB5}" type="parTrans" cxnId="{0CB7D493-BA44-4D0D-BF2A-E10E994259E8}">
      <dgm:prSet/>
      <dgm:spPr/>
      <dgm:t>
        <a:bodyPr/>
        <a:lstStyle/>
        <a:p>
          <a:endParaRPr lang="zh-TW" altLang="en-US"/>
        </a:p>
      </dgm:t>
    </dgm:pt>
    <dgm:pt modelId="{1B6B1AA5-F69C-4073-A415-596E51D34541}" type="sibTrans" cxnId="{0CB7D493-BA44-4D0D-BF2A-E10E994259E8}">
      <dgm:prSet/>
      <dgm:spPr/>
      <dgm:t>
        <a:bodyPr/>
        <a:lstStyle/>
        <a:p>
          <a:endParaRPr lang="zh-TW" altLang="en-US"/>
        </a:p>
      </dgm:t>
    </dgm:pt>
    <dgm:pt modelId="{BBEF5228-67AF-4272-A8FC-58F316B20BC3}">
      <dgm:prSet phldrT="[文字]"/>
      <dgm:spPr/>
      <dgm:t>
        <a:bodyPr/>
        <a:lstStyle/>
        <a:p>
          <a:r>
            <a:rPr lang="en-US" altLang="zh-TW" dirty="0"/>
            <a:t>CSS</a:t>
          </a:r>
        </a:p>
        <a:p>
          <a:r>
            <a:rPr lang="zh-TW" altLang="en-US" dirty="0"/>
            <a:t>外觀</a:t>
          </a:r>
        </a:p>
      </dgm:t>
    </dgm:pt>
    <dgm:pt modelId="{63E4AB7C-D9A9-4A30-AFBC-C17740F61B8D}" type="parTrans" cxnId="{327439D1-9D3C-4352-8865-5DB67D3643C4}">
      <dgm:prSet/>
      <dgm:spPr/>
      <dgm:t>
        <a:bodyPr/>
        <a:lstStyle/>
        <a:p>
          <a:endParaRPr lang="zh-TW" altLang="en-US"/>
        </a:p>
      </dgm:t>
    </dgm:pt>
    <dgm:pt modelId="{9AE7D0B7-A01C-471D-8FF2-E2AAD4D0C674}" type="sibTrans" cxnId="{327439D1-9D3C-4352-8865-5DB67D3643C4}">
      <dgm:prSet/>
      <dgm:spPr/>
      <dgm:t>
        <a:bodyPr/>
        <a:lstStyle/>
        <a:p>
          <a:endParaRPr lang="zh-TW" altLang="en-US"/>
        </a:p>
      </dgm:t>
    </dgm:pt>
    <dgm:pt modelId="{B6124EFA-C19F-413B-94EE-C95E2CDAD1DC}" type="pres">
      <dgm:prSet presAssocID="{69A918D7-5393-4161-B5AB-1CF6BC99814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04F4200A-4155-4AB6-9522-197E73D10C2F}" type="pres">
      <dgm:prSet presAssocID="{C355CBD6-5F04-475A-9710-BC5A84503A8E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53CC992-3BAE-4E1F-A46D-9F5D757F5B90}" type="pres">
      <dgm:prSet presAssocID="{3DCA40D7-E710-416F-A5C7-A56484668FC1}" presName="sibTrans" presStyleLbl="sibTrans2D1" presStyleIdx="0" presStyleCnt="3"/>
      <dgm:spPr/>
      <dgm:t>
        <a:bodyPr/>
        <a:lstStyle/>
        <a:p>
          <a:endParaRPr lang="zh-TW" altLang="en-US"/>
        </a:p>
      </dgm:t>
    </dgm:pt>
    <dgm:pt modelId="{EC737238-3B85-4A4B-AA3B-C2C29B765F1F}" type="pres">
      <dgm:prSet presAssocID="{3DCA40D7-E710-416F-A5C7-A56484668FC1}" presName="connectorText" presStyleLbl="sibTrans2D1" presStyleIdx="0" presStyleCnt="3"/>
      <dgm:spPr/>
      <dgm:t>
        <a:bodyPr/>
        <a:lstStyle/>
        <a:p>
          <a:endParaRPr lang="zh-TW" altLang="en-US"/>
        </a:p>
      </dgm:t>
    </dgm:pt>
    <dgm:pt modelId="{AEFADFFB-3F1E-4A4E-A039-A1F217FD9D6E}" type="pres">
      <dgm:prSet presAssocID="{59762C8A-2A96-48D4-A840-80BF13860BD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5855A93-A1D1-4238-B53E-1A2EF6CCB78B}" type="pres">
      <dgm:prSet presAssocID="{1B6B1AA5-F69C-4073-A415-596E51D34541}" presName="sibTrans" presStyleLbl="sibTrans2D1" presStyleIdx="1" presStyleCnt="3"/>
      <dgm:spPr/>
      <dgm:t>
        <a:bodyPr/>
        <a:lstStyle/>
        <a:p>
          <a:endParaRPr lang="zh-TW" altLang="en-US"/>
        </a:p>
      </dgm:t>
    </dgm:pt>
    <dgm:pt modelId="{4EBE9499-98C5-4BA3-A571-D047D452471A}" type="pres">
      <dgm:prSet presAssocID="{1B6B1AA5-F69C-4073-A415-596E51D34541}" presName="connectorText" presStyleLbl="sibTrans2D1" presStyleIdx="1" presStyleCnt="3"/>
      <dgm:spPr/>
      <dgm:t>
        <a:bodyPr/>
        <a:lstStyle/>
        <a:p>
          <a:endParaRPr lang="zh-TW" altLang="en-US"/>
        </a:p>
      </dgm:t>
    </dgm:pt>
    <dgm:pt modelId="{A70E0D03-126D-4B8C-B7DE-802B66A151A5}" type="pres">
      <dgm:prSet presAssocID="{BBEF5228-67AF-4272-A8FC-58F316B20BC3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74A60CA-0BAE-4251-A66B-C148926273A2}" type="pres">
      <dgm:prSet presAssocID="{9AE7D0B7-A01C-471D-8FF2-E2AAD4D0C674}" presName="sibTrans" presStyleLbl="sibTrans2D1" presStyleIdx="2" presStyleCnt="3"/>
      <dgm:spPr/>
      <dgm:t>
        <a:bodyPr/>
        <a:lstStyle/>
        <a:p>
          <a:endParaRPr lang="zh-TW" altLang="en-US"/>
        </a:p>
      </dgm:t>
    </dgm:pt>
    <dgm:pt modelId="{9E63680C-8651-434B-ACAE-E1FF0CC0AB09}" type="pres">
      <dgm:prSet presAssocID="{9AE7D0B7-A01C-471D-8FF2-E2AAD4D0C674}" presName="connectorText" presStyleLbl="sibTrans2D1" presStyleIdx="2" presStyleCnt="3"/>
      <dgm:spPr/>
      <dgm:t>
        <a:bodyPr/>
        <a:lstStyle/>
        <a:p>
          <a:endParaRPr lang="zh-TW" altLang="en-US"/>
        </a:p>
      </dgm:t>
    </dgm:pt>
  </dgm:ptLst>
  <dgm:cxnLst>
    <dgm:cxn modelId="{302F9C26-A607-4742-A26F-96CD6097F39F}" type="presOf" srcId="{BBEF5228-67AF-4272-A8FC-58F316B20BC3}" destId="{A70E0D03-126D-4B8C-B7DE-802B66A151A5}" srcOrd="0" destOrd="0" presId="urn:microsoft.com/office/officeart/2005/8/layout/cycle7"/>
    <dgm:cxn modelId="{4D20280F-9C59-498E-AAA9-15D58931D1F9}" type="presOf" srcId="{9AE7D0B7-A01C-471D-8FF2-E2AAD4D0C674}" destId="{9E63680C-8651-434B-ACAE-E1FF0CC0AB09}" srcOrd="1" destOrd="0" presId="urn:microsoft.com/office/officeart/2005/8/layout/cycle7"/>
    <dgm:cxn modelId="{605808B5-406A-45C3-89BF-94F3D8F905A7}" type="presOf" srcId="{C355CBD6-5F04-475A-9710-BC5A84503A8E}" destId="{04F4200A-4155-4AB6-9522-197E73D10C2F}" srcOrd="0" destOrd="0" presId="urn:microsoft.com/office/officeart/2005/8/layout/cycle7"/>
    <dgm:cxn modelId="{A78716D0-FA70-488D-B158-77B53617D5F3}" type="presOf" srcId="{1B6B1AA5-F69C-4073-A415-596E51D34541}" destId="{4EBE9499-98C5-4BA3-A571-D047D452471A}" srcOrd="1" destOrd="0" presId="urn:microsoft.com/office/officeart/2005/8/layout/cycle7"/>
    <dgm:cxn modelId="{28E28FBD-136E-4851-9705-B56AA34D43EF}" type="presOf" srcId="{59762C8A-2A96-48D4-A840-80BF13860BD1}" destId="{AEFADFFB-3F1E-4A4E-A039-A1F217FD9D6E}" srcOrd="0" destOrd="0" presId="urn:microsoft.com/office/officeart/2005/8/layout/cycle7"/>
    <dgm:cxn modelId="{0CB7D493-BA44-4D0D-BF2A-E10E994259E8}" srcId="{69A918D7-5393-4161-B5AB-1CF6BC998146}" destId="{59762C8A-2A96-48D4-A840-80BF13860BD1}" srcOrd="1" destOrd="0" parTransId="{C7EFC98C-61F0-4004-B55B-A28112DEBDB5}" sibTransId="{1B6B1AA5-F69C-4073-A415-596E51D34541}"/>
    <dgm:cxn modelId="{22624EB4-117B-4FBF-BF8F-038AE9F9F038}" srcId="{69A918D7-5393-4161-B5AB-1CF6BC998146}" destId="{C355CBD6-5F04-475A-9710-BC5A84503A8E}" srcOrd="0" destOrd="0" parTransId="{2A79F78C-4A65-40C1-B5E6-F19B05CB7CFB}" sibTransId="{3DCA40D7-E710-416F-A5C7-A56484668FC1}"/>
    <dgm:cxn modelId="{93804685-CE7F-4D01-8983-807D61A1F3C2}" type="presOf" srcId="{1B6B1AA5-F69C-4073-A415-596E51D34541}" destId="{85855A93-A1D1-4238-B53E-1A2EF6CCB78B}" srcOrd="0" destOrd="0" presId="urn:microsoft.com/office/officeart/2005/8/layout/cycle7"/>
    <dgm:cxn modelId="{12107825-07EE-4056-8A7D-9118A0C2B3D4}" type="presOf" srcId="{9AE7D0B7-A01C-471D-8FF2-E2AAD4D0C674}" destId="{B74A60CA-0BAE-4251-A66B-C148926273A2}" srcOrd="0" destOrd="0" presId="urn:microsoft.com/office/officeart/2005/8/layout/cycle7"/>
    <dgm:cxn modelId="{12ED9825-478D-4A7F-B0C0-1982300F4D9A}" type="presOf" srcId="{3DCA40D7-E710-416F-A5C7-A56484668FC1}" destId="{EC737238-3B85-4A4B-AA3B-C2C29B765F1F}" srcOrd="1" destOrd="0" presId="urn:microsoft.com/office/officeart/2005/8/layout/cycle7"/>
    <dgm:cxn modelId="{327439D1-9D3C-4352-8865-5DB67D3643C4}" srcId="{69A918D7-5393-4161-B5AB-1CF6BC998146}" destId="{BBEF5228-67AF-4272-A8FC-58F316B20BC3}" srcOrd="2" destOrd="0" parTransId="{63E4AB7C-D9A9-4A30-AFBC-C17740F61B8D}" sibTransId="{9AE7D0B7-A01C-471D-8FF2-E2AAD4D0C674}"/>
    <dgm:cxn modelId="{7E627876-1F91-468D-8EB9-E0BB50CCB2BE}" type="presOf" srcId="{69A918D7-5393-4161-B5AB-1CF6BC998146}" destId="{B6124EFA-C19F-413B-94EE-C95E2CDAD1DC}" srcOrd="0" destOrd="0" presId="urn:microsoft.com/office/officeart/2005/8/layout/cycle7"/>
    <dgm:cxn modelId="{34561772-FAB1-48FF-ACB7-CCF96C66E33B}" type="presOf" srcId="{3DCA40D7-E710-416F-A5C7-A56484668FC1}" destId="{C53CC992-3BAE-4E1F-A46D-9F5D757F5B90}" srcOrd="0" destOrd="0" presId="urn:microsoft.com/office/officeart/2005/8/layout/cycle7"/>
    <dgm:cxn modelId="{323CA829-47F6-4BB5-9E98-D68FE9729A1F}" type="presParOf" srcId="{B6124EFA-C19F-413B-94EE-C95E2CDAD1DC}" destId="{04F4200A-4155-4AB6-9522-197E73D10C2F}" srcOrd="0" destOrd="0" presId="urn:microsoft.com/office/officeart/2005/8/layout/cycle7"/>
    <dgm:cxn modelId="{8DA714F7-9D0E-4423-B781-9C9432A63D32}" type="presParOf" srcId="{B6124EFA-C19F-413B-94EE-C95E2CDAD1DC}" destId="{C53CC992-3BAE-4E1F-A46D-9F5D757F5B90}" srcOrd="1" destOrd="0" presId="urn:microsoft.com/office/officeart/2005/8/layout/cycle7"/>
    <dgm:cxn modelId="{8547ECDB-CB03-4FA4-888C-0D606525834A}" type="presParOf" srcId="{C53CC992-3BAE-4E1F-A46D-9F5D757F5B90}" destId="{EC737238-3B85-4A4B-AA3B-C2C29B765F1F}" srcOrd="0" destOrd="0" presId="urn:microsoft.com/office/officeart/2005/8/layout/cycle7"/>
    <dgm:cxn modelId="{3130F7BA-B309-4431-8366-14E28283FE30}" type="presParOf" srcId="{B6124EFA-C19F-413B-94EE-C95E2CDAD1DC}" destId="{AEFADFFB-3F1E-4A4E-A039-A1F217FD9D6E}" srcOrd="2" destOrd="0" presId="urn:microsoft.com/office/officeart/2005/8/layout/cycle7"/>
    <dgm:cxn modelId="{6B255A41-5E28-4D6B-B955-F040A08F4B59}" type="presParOf" srcId="{B6124EFA-C19F-413B-94EE-C95E2CDAD1DC}" destId="{85855A93-A1D1-4238-B53E-1A2EF6CCB78B}" srcOrd="3" destOrd="0" presId="urn:microsoft.com/office/officeart/2005/8/layout/cycle7"/>
    <dgm:cxn modelId="{6C1A1E37-ECA4-4243-8513-62C5644E5FAD}" type="presParOf" srcId="{85855A93-A1D1-4238-B53E-1A2EF6CCB78B}" destId="{4EBE9499-98C5-4BA3-A571-D047D452471A}" srcOrd="0" destOrd="0" presId="urn:microsoft.com/office/officeart/2005/8/layout/cycle7"/>
    <dgm:cxn modelId="{F608DB9C-131E-4716-8025-6759412703BB}" type="presParOf" srcId="{B6124EFA-C19F-413B-94EE-C95E2CDAD1DC}" destId="{A70E0D03-126D-4B8C-B7DE-802B66A151A5}" srcOrd="4" destOrd="0" presId="urn:microsoft.com/office/officeart/2005/8/layout/cycle7"/>
    <dgm:cxn modelId="{12BD8928-E548-4E63-8C49-CFAE901421CB}" type="presParOf" srcId="{B6124EFA-C19F-413B-94EE-C95E2CDAD1DC}" destId="{B74A60CA-0BAE-4251-A66B-C148926273A2}" srcOrd="5" destOrd="0" presId="urn:microsoft.com/office/officeart/2005/8/layout/cycle7"/>
    <dgm:cxn modelId="{EEC86949-75CB-404F-A6D6-5577B997EA60}" type="presParOf" srcId="{B74A60CA-0BAE-4251-A66B-C148926273A2}" destId="{9E63680C-8651-434B-ACAE-E1FF0CC0AB09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9712F7-77F5-4C06-A938-A7C4520AD0A9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FE654F71-46BC-426D-99A2-D8793CB2B49B}">
      <dgm:prSet phldrT="[文字]"/>
      <dgm:spPr/>
      <dgm:t>
        <a:bodyPr/>
        <a:lstStyle/>
        <a:p>
          <a:r>
            <a:rPr lang="zh-TW" altLang="en-US" dirty="0"/>
            <a:t>全域選擇器</a:t>
          </a:r>
        </a:p>
      </dgm:t>
    </dgm:pt>
    <dgm:pt modelId="{AD50CFCE-72DE-4C49-900C-6BF25AB451B4}" type="parTrans" cxnId="{C717D19F-A9D5-48C8-9A1F-1635045DFCA0}">
      <dgm:prSet/>
      <dgm:spPr/>
      <dgm:t>
        <a:bodyPr/>
        <a:lstStyle/>
        <a:p>
          <a:endParaRPr lang="zh-TW" altLang="en-US"/>
        </a:p>
      </dgm:t>
    </dgm:pt>
    <dgm:pt modelId="{79E3153E-EE9E-4367-BBC4-283ED33ABB16}" type="sibTrans" cxnId="{C717D19F-A9D5-48C8-9A1F-1635045DFCA0}">
      <dgm:prSet/>
      <dgm:spPr/>
      <dgm:t>
        <a:bodyPr/>
        <a:lstStyle/>
        <a:p>
          <a:endParaRPr lang="zh-TW" altLang="en-US"/>
        </a:p>
      </dgm:t>
    </dgm:pt>
    <dgm:pt modelId="{3E66DCD4-F16D-402F-8ABB-274A0834BC6D}">
      <dgm:prSet phldrT="[文字]"/>
      <dgm:spPr/>
      <dgm:t>
        <a:bodyPr/>
        <a:lstStyle/>
        <a:p>
          <a:r>
            <a:rPr lang="zh-TW" altLang="en-US" dirty="0"/>
            <a:t>元素選擇器</a:t>
          </a:r>
        </a:p>
      </dgm:t>
    </dgm:pt>
    <dgm:pt modelId="{529F0E0F-0556-40F7-98F0-8FDF0DAB76C0}" type="parTrans" cxnId="{07FCCD71-3E80-4191-96D8-7622B0ADEC8D}">
      <dgm:prSet/>
      <dgm:spPr/>
      <dgm:t>
        <a:bodyPr/>
        <a:lstStyle/>
        <a:p>
          <a:endParaRPr lang="zh-TW" altLang="en-US"/>
        </a:p>
      </dgm:t>
    </dgm:pt>
    <dgm:pt modelId="{19D2D3AD-40BC-4419-963D-214954F6E9AA}" type="sibTrans" cxnId="{07FCCD71-3E80-4191-96D8-7622B0ADEC8D}">
      <dgm:prSet/>
      <dgm:spPr/>
      <dgm:t>
        <a:bodyPr/>
        <a:lstStyle/>
        <a:p>
          <a:endParaRPr lang="zh-TW" altLang="en-US"/>
        </a:p>
      </dgm:t>
    </dgm:pt>
    <dgm:pt modelId="{6C4A068D-B668-4B52-8E9B-B32AB674F512}">
      <dgm:prSet phldrT="[文字]"/>
      <dgm:spPr/>
      <dgm:t>
        <a:bodyPr/>
        <a:lstStyle/>
        <a:p>
          <a:r>
            <a:rPr lang="en-US" altLang="zh-TW" dirty="0"/>
            <a:t>Class</a:t>
          </a:r>
          <a:r>
            <a:rPr lang="zh-TW" altLang="en-US" dirty="0"/>
            <a:t>選擇器</a:t>
          </a:r>
        </a:p>
      </dgm:t>
    </dgm:pt>
    <dgm:pt modelId="{94F42440-1C65-4EAE-83FA-A84D569FA63E}" type="parTrans" cxnId="{51725A0A-9F34-4BA1-93D2-CE5501CD03F7}">
      <dgm:prSet/>
      <dgm:spPr/>
      <dgm:t>
        <a:bodyPr/>
        <a:lstStyle/>
        <a:p>
          <a:endParaRPr lang="zh-TW" altLang="en-US"/>
        </a:p>
      </dgm:t>
    </dgm:pt>
    <dgm:pt modelId="{F1815223-0E3A-436C-88C7-B8EFC72AA81D}" type="sibTrans" cxnId="{51725A0A-9F34-4BA1-93D2-CE5501CD03F7}">
      <dgm:prSet/>
      <dgm:spPr/>
      <dgm:t>
        <a:bodyPr/>
        <a:lstStyle/>
        <a:p>
          <a:endParaRPr lang="zh-TW" altLang="en-US"/>
        </a:p>
      </dgm:t>
    </dgm:pt>
    <dgm:pt modelId="{AB298A2D-635A-4654-BD34-C1C2A250CC6F}">
      <dgm:prSet phldrT="[文字]"/>
      <dgm:spPr/>
      <dgm:t>
        <a:bodyPr/>
        <a:lstStyle/>
        <a:p>
          <a:r>
            <a:rPr lang="en-US" altLang="zh-TW" dirty="0"/>
            <a:t>Id</a:t>
          </a:r>
          <a:r>
            <a:rPr lang="zh-TW" altLang="en-US" dirty="0"/>
            <a:t>選擇器</a:t>
          </a:r>
        </a:p>
      </dgm:t>
    </dgm:pt>
    <dgm:pt modelId="{CCB18284-5ED3-4703-9379-51431E778BC5}" type="parTrans" cxnId="{EAA7225D-3348-4FC6-BF61-5E7F052B1F36}">
      <dgm:prSet/>
      <dgm:spPr/>
      <dgm:t>
        <a:bodyPr/>
        <a:lstStyle/>
        <a:p>
          <a:endParaRPr lang="zh-TW" altLang="en-US"/>
        </a:p>
      </dgm:t>
    </dgm:pt>
    <dgm:pt modelId="{098DFE9F-5BB8-44CC-B98A-CD38C1684575}" type="sibTrans" cxnId="{EAA7225D-3348-4FC6-BF61-5E7F052B1F36}">
      <dgm:prSet/>
      <dgm:spPr/>
      <dgm:t>
        <a:bodyPr/>
        <a:lstStyle/>
        <a:p>
          <a:endParaRPr lang="zh-TW" altLang="en-US"/>
        </a:p>
      </dgm:t>
    </dgm:pt>
    <dgm:pt modelId="{234B7561-4F1F-40FB-9045-307C3A844892}" type="pres">
      <dgm:prSet presAssocID="{ED9712F7-77F5-4C06-A938-A7C4520AD0A9}" presName="Name0" presStyleCnt="0">
        <dgm:presLayoutVars>
          <dgm:dir/>
          <dgm:resizeHandles val="exact"/>
        </dgm:presLayoutVars>
      </dgm:prSet>
      <dgm:spPr/>
    </dgm:pt>
    <dgm:pt modelId="{77E73170-232C-4EBA-974B-47C0C504E424}" type="pres">
      <dgm:prSet presAssocID="{FE654F71-46BC-426D-99A2-D8793CB2B49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E8C6147-994B-4803-8B91-689DDDDCCC44}" type="pres">
      <dgm:prSet presAssocID="{79E3153E-EE9E-4367-BBC4-283ED33ABB16}" presName="sibTrans" presStyleLbl="sibTrans2D1" presStyleIdx="0" presStyleCnt="3"/>
      <dgm:spPr/>
      <dgm:t>
        <a:bodyPr/>
        <a:lstStyle/>
        <a:p>
          <a:endParaRPr lang="zh-TW" altLang="en-US"/>
        </a:p>
      </dgm:t>
    </dgm:pt>
    <dgm:pt modelId="{D267E1E1-7BA1-4A88-A6F7-1FA6AFC28A8E}" type="pres">
      <dgm:prSet presAssocID="{79E3153E-EE9E-4367-BBC4-283ED33ABB16}" presName="connectorText" presStyleLbl="sibTrans2D1" presStyleIdx="0" presStyleCnt="3"/>
      <dgm:spPr/>
      <dgm:t>
        <a:bodyPr/>
        <a:lstStyle/>
        <a:p>
          <a:endParaRPr lang="zh-TW" altLang="en-US"/>
        </a:p>
      </dgm:t>
    </dgm:pt>
    <dgm:pt modelId="{ACE4D850-9F49-4431-B470-E2D215935E6C}" type="pres">
      <dgm:prSet presAssocID="{3E66DCD4-F16D-402F-8ABB-274A0834BC6D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9B085D1-DB24-43E9-ADEC-7E5583B660BF}" type="pres">
      <dgm:prSet presAssocID="{19D2D3AD-40BC-4419-963D-214954F6E9AA}" presName="sibTrans" presStyleLbl="sibTrans2D1" presStyleIdx="1" presStyleCnt="3"/>
      <dgm:spPr/>
      <dgm:t>
        <a:bodyPr/>
        <a:lstStyle/>
        <a:p>
          <a:endParaRPr lang="zh-TW" altLang="en-US"/>
        </a:p>
      </dgm:t>
    </dgm:pt>
    <dgm:pt modelId="{032A4888-5E83-4547-A409-18D30F5041CF}" type="pres">
      <dgm:prSet presAssocID="{19D2D3AD-40BC-4419-963D-214954F6E9AA}" presName="connectorText" presStyleLbl="sibTrans2D1" presStyleIdx="1" presStyleCnt="3"/>
      <dgm:spPr/>
      <dgm:t>
        <a:bodyPr/>
        <a:lstStyle/>
        <a:p>
          <a:endParaRPr lang="zh-TW" altLang="en-US"/>
        </a:p>
      </dgm:t>
    </dgm:pt>
    <dgm:pt modelId="{B999A848-DA56-40A1-A25B-9D540BCE15D7}" type="pres">
      <dgm:prSet presAssocID="{6C4A068D-B668-4B52-8E9B-B32AB674F512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BA00E69-23DD-4FF2-8B0E-0BD764F96B0C}" type="pres">
      <dgm:prSet presAssocID="{F1815223-0E3A-436C-88C7-B8EFC72AA81D}" presName="sibTrans" presStyleLbl="sibTrans2D1" presStyleIdx="2" presStyleCnt="3"/>
      <dgm:spPr/>
      <dgm:t>
        <a:bodyPr/>
        <a:lstStyle/>
        <a:p>
          <a:endParaRPr lang="zh-TW" altLang="en-US"/>
        </a:p>
      </dgm:t>
    </dgm:pt>
    <dgm:pt modelId="{BA30E3F6-2222-4FDF-A9B0-1626DE77DFA4}" type="pres">
      <dgm:prSet presAssocID="{F1815223-0E3A-436C-88C7-B8EFC72AA81D}" presName="connectorText" presStyleLbl="sibTrans2D1" presStyleIdx="2" presStyleCnt="3"/>
      <dgm:spPr/>
      <dgm:t>
        <a:bodyPr/>
        <a:lstStyle/>
        <a:p>
          <a:endParaRPr lang="zh-TW" altLang="en-US"/>
        </a:p>
      </dgm:t>
    </dgm:pt>
    <dgm:pt modelId="{E7ABDC6F-762C-4AF6-8741-2839E6A6483D}" type="pres">
      <dgm:prSet presAssocID="{AB298A2D-635A-4654-BD34-C1C2A250CC6F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D3DAED82-CCE5-427E-8C43-4F6B113A585B}" type="presOf" srcId="{79E3153E-EE9E-4367-BBC4-283ED33ABB16}" destId="{D267E1E1-7BA1-4A88-A6F7-1FA6AFC28A8E}" srcOrd="1" destOrd="0" presId="urn:microsoft.com/office/officeart/2005/8/layout/process1"/>
    <dgm:cxn modelId="{2AC35823-8FB3-407D-9763-5B44D67CD75D}" type="presOf" srcId="{3E66DCD4-F16D-402F-8ABB-274A0834BC6D}" destId="{ACE4D850-9F49-4431-B470-E2D215935E6C}" srcOrd="0" destOrd="0" presId="urn:microsoft.com/office/officeart/2005/8/layout/process1"/>
    <dgm:cxn modelId="{C717D19F-A9D5-48C8-9A1F-1635045DFCA0}" srcId="{ED9712F7-77F5-4C06-A938-A7C4520AD0A9}" destId="{FE654F71-46BC-426D-99A2-D8793CB2B49B}" srcOrd="0" destOrd="0" parTransId="{AD50CFCE-72DE-4C49-900C-6BF25AB451B4}" sibTransId="{79E3153E-EE9E-4367-BBC4-283ED33ABB16}"/>
    <dgm:cxn modelId="{64494E99-E4EA-48A1-BF07-CD54BC7FFEAF}" type="presOf" srcId="{F1815223-0E3A-436C-88C7-B8EFC72AA81D}" destId="{BA30E3F6-2222-4FDF-A9B0-1626DE77DFA4}" srcOrd="1" destOrd="0" presId="urn:microsoft.com/office/officeart/2005/8/layout/process1"/>
    <dgm:cxn modelId="{5010AC6F-EA96-489C-998A-08D3879A02CA}" type="presOf" srcId="{19D2D3AD-40BC-4419-963D-214954F6E9AA}" destId="{D9B085D1-DB24-43E9-ADEC-7E5583B660BF}" srcOrd="0" destOrd="0" presId="urn:microsoft.com/office/officeart/2005/8/layout/process1"/>
    <dgm:cxn modelId="{1E2C51EB-899E-4096-9FB0-0793D115E118}" type="presOf" srcId="{6C4A068D-B668-4B52-8E9B-B32AB674F512}" destId="{B999A848-DA56-40A1-A25B-9D540BCE15D7}" srcOrd="0" destOrd="0" presId="urn:microsoft.com/office/officeart/2005/8/layout/process1"/>
    <dgm:cxn modelId="{07FCCD71-3E80-4191-96D8-7622B0ADEC8D}" srcId="{ED9712F7-77F5-4C06-A938-A7C4520AD0A9}" destId="{3E66DCD4-F16D-402F-8ABB-274A0834BC6D}" srcOrd="1" destOrd="0" parTransId="{529F0E0F-0556-40F7-98F0-8FDF0DAB76C0}" sibTransId="{19D2D3AD-40BC-4419-963D-214954F6E9AA}"/>
    <dgm:cxn modelId="{648CC2A6-D8F8-4BFD-9B3C-B49A0D501EE0}" type="presOf" srcId="{19D2D3AD-40BC-4419-963D-214954F6E9AA}" destId="{032A4888-5E83-4547-A409-18D30F5041CF}" srcOrd="1" destOrd="0" presId="urn:microsoft.com/office/officeart/2005/8/layout/process1"/>
    <dgm:cxn modelId="{8D8B0D8E-ED7C-4B36-9C2E-507EDFD68369}" type="presOf" srcId="{FE654F71-46BC-426D-99A2-D8793CB2B49B}" destId="{77E73170-232C-4EBA-974B-47C0C504E424}" srcOrd="0" destOrd="0" presId="urn:microsoft.com/office/officeart/2005/8/layout/process1"/>
    <dgm:cxn modelId="{A35ABB31-3DA3-4EF8-B0F6-4F85F0072D1B}" type="presOf" srcId="{ED9712F7-77F5-4C06-A938-A7C4520AD0A9}" destId="{234B7561-4F1F-40FB-9045-307C3A844892}" srcOrd="0" destOrd="0" presId="urn:microsoft.com/office/officeart/2005/8/layout/process1"/>
    <dgm:cxn modelId="{EAA7225D-3348-4FC6-BF61-5E7F052B1F36}" srcId="{ED9712F7-77F5-4C06-A938-A7C4520AD0A9}" destId="{AB298A2D-635A-4654-BD34-C1C2A250CC6F}" srcOrd="3" destOrd="0" parTransId="{CCB18284-5ED3-4703-9379-51431E778BC5}" sibTransId="{098DFE9F-5BB8-44CC-B98A-CD38C1684575}"/>
    <dgm:cxn modelId="{51725A0A-9F34-4BA1-93D2-CE5501CD03F7}" srcId="{ED9712F7-77F5-4C06-A938-A7C4520AD0A9}" destId="{6C4A068D-B668-4B52-8E9B-B32AB674F512}" srcOrd="2" destOrd="0" parTransId="{94F42440-1C65-4EAE-83FA-A84D569FA63E}" sibTransId="{F1815223-0E3A-436C-88C7-B8EFC72AA81D}"/>
    <dgm:cxn modelId="{B30B5CE0-7120-40EF-812F-717B9F645E17}" type="presOf" srcId="{F1815223-0E3A-436C-88C7-B8EFC72AA81D}" destId="{8BA00E69-23DD-4FF2-8B0E-0BD764F96B0C}" srcOrd="0" destOrd="0" presId="urn:microsoft.com/office/officeart/2005/8/layout/process1"/>
    <dgm:cxn modelId="{080F11C5-EE63-40D1-A343-C19BDA97AA25}" type="presOf" srcId="{AB298A2D-635A-4654-BD34-C1C2A250CC6F}" destId="{E7ABDC6F-762C-4AF6-8741-2839E6A6483D}" srcOrd="0" destOrd="0" presId="urn:microsoft.com/office/officeart/2005/8/layout/process1"/>
    <dgm:cxn modelId="{0F452BB6-0C08-4899-BFC5-A76C5197A4B9}" type="presOf" srcId="{79E3153E-EE9E-4367-BBC4-283ED33ABB16}" destId="{CE8C6147-994B-4803-8B91-689DDDDCCC44}" srcOrd="0" destOrd="0" presId="urn:microsoft.com/office/officeart/2005/8/layout/process1"/>
    <dgm:cxn modelId="{C7696FD6-CFFE-49D3-AA6C-CA10E6855958}" type="presParOf" srcId="{234B7561-4F1F-40FB-9045-307C3A844892}" destId="{77E73170-232C-4EBA-974B-47C0C504E424}" srcOrd="0" destOrd="0" presId="urn:microsoft.com/office/officeart/2005/8/layout/process1"/>
    <dgm:cxn modelId="{1A78EA3A-C7C7-48EC-BD89-99B1F60EF16A}" type="presParOf" srcId="{234B7561-4F1F-40FB-9045-307C3A844892}" destId="{CE8C6147-994B-4803-8B91-689DDDDCCC44}" srcOrd="1" destOrd="0" presId="urn:microsoft.com/office/officeart/2005/8/layout/process1"/>
    <dgm:cxn modelId="{F36CE7D0-EC27-42CB-8A2F-52BF9B3D0518}" type="presParOf" srcId="{CE8C6147-994B-4803-8B91-689DDDDCCC44}" destId="{D267E1E1-7BA1-4A88-A6F7-1FA6AFC28A8E}" srcOrd="0" destOrd="0" presId="urn:microsoft.com/office/officeart/2005/8/layout/process1"/>
    <dgm:cxn modelId="{4BB90151-EC7A-4163-B372-E72EE63C316D}" type="presParOf" srcId="{234B7561-4F1F-40FB-9045-307C3A844892}" destId="{ACE4D850-9F49-4431-B470-E2D215935E6C}" srcOrd="2" destOrd="0" presId="urn:microsoft.com/office/officeart/2005/8/layout/process1"/>
    <dgm:cxn modelId="{F521C88F-6939-4949-8C44-997E5A6A83F9}" type="presParOf" srcId="{234B7561-4F1F-40FB-9045-307C3A844892}" destId="{D9B085D1-DB24-43E9-ADEC-7E5583B660BF}" srcOrd="3" destOrd="0" presId="urn:microsoft.com/office/officeart/2005/8/layout/process1"/>
    <dgm:cxn modelId="{58912E93-0DDC-48DB-BD42-9D2D339B1D26}" type="presParOf" srcId="{D9B085D1-DB24-43E9-ADEC-7E5583B660BF}" destId="{032A4888-5E83-4547-A409-18D30F5041CF}" srcOrd="0" destOrd="0" presId="urn:microsoft.com/office/officeart/2005/8/layout/process1"/>
    <dgm:cxn modelId="{D52D09B1-EACE-475B-8605-86E3AE3F32CF}" type="presParOf" srcId="{234B7561-4F1F-40FB-9045-307C3A844892}" destId="{B999A848-DA56-40A1-A25B-9D540BCE15D7}" srcOrd="4" destOrd="0" presId="urn:microsoft.com/office/officeart/2005/8/layout/process1"/>
    <dgm:cxn modelId="{ABCD1E6A-DF0B-4E2D-AC07-FF8AC41FC9B3}" type="presParOf" srcId="{234B7561-4F1F-40FB-9045-307C3A844892}" destId="{8BA00E69-23DD-4FF2-8B0E-0BD764F96B0C}" srcOrd="5" destOrd="0" presId="urn:microsoft.com/office/officeart/2005/8/layout/process1"/>
    <dgm:cxn modelId="{9BE94C64-A4BC-4B99-8666-661D09042190}" type="presParOf" srcId="{8BA00E69-23DD-4FF2-8B0E-0BD764F96B0C}" destId="{BA30E3F6-2222-4FDF-A9B0-1626DE77DFA4}" srcOrd="0" destOrd="0" presId="urn:microsoft.com/office/officeart/2005/8/layout/process1"/>
    <dgm:cxn modelId="{F98269C1-958A-4511-B396-A5CD4FD2CF93}" type="presParOf" srcId="{234B7561-4F1F-40FB-9045-307C3A844892}" destId="{E7ABDC6F-762C-4AF6-8741-2839E6A6483D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F4200A-4155-4AB6-9522-197E73D10C2F}">
      <dsp:nvSpPr>
        <dsp:cNvPr id="0" name=""/>
        <dsp:cNvSpPr/>
      </dsp:nvSpPr>
      <dsp:spPr>
        <a:xfrm>
          <a:off x="1397129" y="737"/>
          <a:ext cx="1648786" cy="8243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/>
            <a:t>HTML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/>
            <a:t>框架</a:t>
          </a:r>
        </a:p>
      </dsp:txBody>
      <dsp:txXfrm>
        <a:off x="1421275" y="24883"/>
        <a:ext cx="1600494" cy="776101"/>
      </dsp:txXfrm>
    </dsp:sp>
    <dsp:sp modelId="{C53CC992-3BAE-4E1F-A46D-9F5D757F5B90}">
      <dsp:nvSpPr>
        <dsp:cNvPr id="0" name=""/>
        <dsp:cNvSpPr/>
      </dsp:nvSpPr>
      <dsp:spPr>
        <a:xfrm rot="3600000">
          <a:off x="2472802" y="1447138"/>
          <a:ext cx="858224" cy="288537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200" kern="1200"/>
        </a:p>
      </dsp:txBody>
      <dsp:txXfrm>
        <a:off x="2559363" y="1504845"/>
        <a:ext cx="685102" cy="173123"/>
      </dsp:txXfrm>
    </dsp:sp>
    <dsp:sp modelId="{AEFADFFB-3F1E-4A4E-A039-A1F217FD9D6E}">
      <dsp:nvSpPr>
        <dsp:cNvPr id="0" name=""/>
        <dsp:cNvSpPr/>
      </dsp:nvSpPr>
      <dsp:spPr>
        <a:xfrm>
          <a:off x="2757913" y="2357683"/>
          <a:ext cx="1648786" cy="824393"/>
        </a:xfrm>
        <a:prstGeom prst="roundRect">
          <a:avLst>
            <a:gd name="adj" fmla="val 10000"/>
          </a:avLst>
        </a:prstGeom>
        <a:solidFill>
          <a:schemeClr val="accent4">
            <a:hueOff val="4350797"/>
            <a:satOff val="-9429"/>
            <a:lumOff val="-402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/>
            <a:t>JS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/>
            <a:t>動作</a:t>
          </a:r>
        </a:p>
      </dsp:txBody>
      <dsp:txXfrm>
        <a:off x="2782059" y="2381829"/>
        <a:ext cx="1600494" cy="776101"/>
      </dsp:txXfrm>
    </dsp:sp>
    <dsp:sp modelId="{85855A93-A1D1-4238-B53E-1A2EF6CCB78B}">
      <dsp:nvSpPr>
        <dsp:cNvPr id="0" name=""/>
        <dsp:cNvSpPr/>
      </dsp:nvSpPr>
      <dsp:spPr>
        <a:xfrm rot="10800000">
          <a:off x="1792410" y="2625611"/>
          <a:ext cx="858224" cy="288537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4">
            <a:hueOff val="4350797"/>
            <a:satOff val="-9429"/>
            <a:lumOff val="-402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200" kern="1200"/>
        </a:p>
      </dsp:txBody>
      <dsp:txXfrm rot="10800000">
        <a:off x="1878971" y="2683318"/>
        <a:ext cx="685102" cy="173123"/>
      </dsp:txXfrm>
    </dsp:sp>
    <dsp:sp modelId="{A70E0D03-126D-4B8C-B7DE-802B66A151A5}">
      <dsp:nvSpPr>
        <dsp:cNvPr id="0" name=""/>
        <dsp:cNvSpPr/>
      </dsp:nvSpPr>
      <dsp:spPr>
        <a:xfrm>
          <a:off x="36346" y="2357683"/>
          <a:ext cx="1648786" cy="824393"/>
        </a:xfrm>
        <a:prstGeom prst="roundRect">
          <a:avLst>
            <a:gd name="adj" fmla="val 10000"/>
          </a:avLst>
        </a:prstGeom>
        <a:solidFill>
          <a:schemeClr val="accent4">
            <a:hueOff val="8701595"/>
            <a:satOff val="-18857"/>
            <a:lumOff val="-804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/>
            <a:t>CSS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/>
            <a:t>外觀</a:t>
          </a:r>
        </a:p>
      </dsp:txBody>
      <dsp:txXfrm>
        <a:off x="60492" y="2381829"/>
        <a:ext cx="1600494" cy="776101"/>
      </dsp:txXfrm>
    </dsp:sp>
    <dsp:sp modelId="{B74A60CA-0BAE-4251-A66B-C148926273A2}">
      <dsp:nvSpPr>
        <dsp:cNvPr id="0" name=""/>
        <dsp:cNvSpPr/>
      </dsp:nvSpPr>
      <dsp:spPr>
        <a:xfrm rot="18000000">
          <a:off x="1112019" y="1447138"/>
          <a:ext cx="858224" cy="288537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4">
            <a:hueOff val="8701595"/>
            <a:satOff val="-18857"/>
            <a:lumOff val="-804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200" kern="1200"/>
        </a:p>
      </dsp:txBody>
      <dsp:txXfrm>
        <a:off x="1198580" y="1504845"/>
        <a:ext cx="685102" cy="1731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E73170-232C-4EBA-974B-47C0C504E424}">
      <dsp:nvSpPr>
        <dsp:cNvPr id="0" name=""/>
        <dsp:cNvSpPr/>
      </dsp:nvSpPr>
      <dsp:spPr>
        <a:xfrm>
          <a:off x="3214" y="652131"/>
          <a:ext cx="1405532" cy="84331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/>
            <a:t>全域選擇器</a:t>
          </a:r>
        </a:p>
      </dsp:txBody>
      <dsp:txXfrm>
        <a:off x="27914" y="676831"/>
        <a:ext cx="1356132" cy="793919"/>
      </dsp:txXfrm>
    </dsp:sp>
    <dsp:sp modelId="{CE8C6147-994B-4803-8B91-689DDDDCCC44}">
      <dsp:nvSpPr>
        <dsp:cNvPr id="0" name=""/>
        <dsp:cNvSpPr/>
      </dsp:nvSpPr>
      <dsp:spPr>
        <a:xfrm>
          <a:off x="1549300" y="899504"/>
          <a:ext cx="297972" cy="3485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400" kern="1200"/>
        </a:p>
      </dsp:txBody>
      <dsp:txXfrm>
        <a:off x="1549300" y="969218"/>
        <a:ext cx="208580" cy="209144"/>
      </dsp:txXfrm>
    </dsp:sp>
    <dsp:sp modelId="{ACE4D850-9F49-4431-B470-E2D215935E6C}">
      <dsp:nvSpPr>
        <dsp:cNvPr id="0" name=""/>
        <dsp:cNvSpPr/>
      </dsp:nvSpPr>
      <dsp:spPr>
        <a:xfrm>
          <a:off x="1970960" y="652131"/>
          <a:ext cx="1405532" cy="84331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/>
            <a:t>元素選擇器</a:t>
          </a:r>
        </a:p>
      </dsp:txBody>
      <dsp:txXfrm>
        <a:off x="1995660" y="676831"/>
        <a:ext cx="1356132" cy="793919"/>
      </dsp:txXfrm>
    </dsp:sp>
    <dsp:sp modelId="{D9B085D1-DB24-43E9-ADEC-7E5583B660BF}">
      <dsp:nvSpPr>
        <dsp:cNvPr id="0" name=""/>
        <dsp:cNvSpPr/>
      </dsp:nvSpPr>
      <dsp:spPr>
        <a:xfrm>
          <a:off x="3517046" y="899504"/>
          <a:ext cx="297972" cy="3485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400" kern="1200"/>
        </a:p>
      </dsp:txBody>
      <dsp:txXfrm>
        <a:off x="3517046" y="969218"/>
        <a:ext cx="208580" cy="209144"/>
      </dsp:txXfrm>
    </dsp:sp>
    <dsp:sp modelId="{B999A848-DA56-40A1-A25B-9D540BCE15D7}">
      <dsp:nvSpPr>
        <dsp:cNvPr id="0" name=""/>
        <dsp:cNvSpPr/>
      </dsp:nvSpPr>
      <dsp:spPr>
        <a:xfrm>
          <a:off x="3938706" y="652131"/>
          <a:ext cx="1405532" cy="84331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/>
            <a:t>Class</a:t>
          </a:r>
          <a:r>
            <a:rPr lang="zh-TW" altLang="en-US" sz="1800" kern="1200" dirty="0"/>
            <a:t>選擇器</a:t>
          </a:r>
        </a:p>
      </dsp:txBody>
      <dsp:txXfrm>
        <a:off x="3963406" y="676831"/>
        <a:ext cx="1356132" cy="793919"/>
      </dsp:txXfrm>
    </dsp:sp>
    <dsp:sp modelId="{8BA00E69-23DD-4FF2-8B0E-0BD764F96B0C}">
      <dsp:nvSpPr>
        <dsp:cNvPr id="0" name=""/>
        <dsp:cNvSpPr/>
      </dsp:nvSpPr>
      <dsp:spPr>
        <a:xfrm>
          <a:off x="5484792" y="899504"/>
          <a:ext cx="297972" cy="3485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400" kern="1200"/>
        </a:p>
      </dsp:txBody>
      <dsp:txXfrm>
        <a:off x="5484792" y="969218"/>
        <a:ext cx="208580" cy="209144"/>
      </dsp:txXfrm>
    </dsp:sp>
    <dsp:sp modelId="{E7ABDC6F-762C-4AF6-8741-2839E6A6483D}">
      <dsp:nvSpPr>
        <dsp:cNvPr id="0" name=""/>
        <dsp:cNvSpPr/>
      </dsp:nvSpPr>
      <dsp:spPr>
        <a:xfrm>
          <a:off x="5906452" y="652131"/>
          <a:ext cx="1405532" cy="84331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/>
            <a:t>Id</a:t>
          </a:r>
          <a:r>
            <a:rPr lang="zh-TW" altLang="en-US" sz="1800" kern="1200" dirty="0"/>
            <a:t>選擇器</a:t>
          </a:r>
        </a:p>
      </dsp:txBody>
      <dsp:txXfrm>
        <a:off x="5931152" y="676831"/>
        <a:ext cx="1356132" cy="7939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3/26/2021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3/26/2021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3/26/2021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3/26/2021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3/26/2021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freesite.com/color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freesite.com/color/online-color-picker.htm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eveloper.mozilla.org/en-US/docs/Glossary/CS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fonts.google.com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RWD</a:t>
            </a:r>
            <a:r>
              <a:rPr lang="zh-TW" altLang="en-US" dirty="0"/>
              <a:t>網頁設計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第三次</a:t>
            </a:r>
            <a:r>
              <a:rPr lang="zh-TW" altLang="en-US" dirty="0"/>
              <a:t>課程</a:t>
            </a:r>
          </a:p>
        </p:txBody>
      </p:sp>
      <p:pic>
        <p:nvPicPr>
          <p:cNvPr id="2052" name="Picture 4" descr="ãrwd png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512" y="4289909"/>
            <a:ext cx="3498850" cy="1675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050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53CA09-FC2C-4A99-97BC-C822E36F8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CSS</a:t>
            </a:r>
            <a:r>
              <a:rPr lang="zh-TW" altLang="en-US" dirty="0"/>
              <a:t>組合選擇器練習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EA1F68-80C3-45DA-99DC-AF176CF4F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Step1:</a:t>
            </a:r>
            <a:r>
              <a:rPr lang="zh-TW" altLang="en-US" dirty="0"/>
              <a:t>將組合選擇器</a:t>
            </a:r>
            <a:r>
              <a:rPr lang="en-US" altLang="zh-TW" dirty="0"/>
              <a:t>.txt</a:t>
            </a:r>
            <a:r>
              <a:rPr lang="zh-TW" altLang="en-US" dirty="0"/>
              <a:t>內容複製到</a:t>
            </a:r>
            <a:r>
              <a:rPr lang="en-US" altLang="zh-TW" dirty="0"/>
              <a:t>body</a:t>
            </a:r>
            <a:r>
              <a:rPr lang="zh-TW" altLang="en-US" dirty="0"/>
              <a:t>中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Step2:</a:t>
            </a:r>
            <a:r>
              <a:rPr lang="zh-TW" altLang="en-US" dirty="0"/>
              <a:t>新增以下</a:t>
            </a:r>
            <a:r>
              <a:rPr lang="en-US" altLang="zh-TW" dirty="0"/>
              <a:t>CSS</a:t>
            </a:r>
            <a:r>
              <a:rPr lang="zh-TW" altLang="en-US" dirty="0"/>
              <a:t>語法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en-US" altLang="zh-TW" dirty="0"/>
              <a:t>	1.</a:t>
            </a:r>
            <a:r>
              <a:rPr lang="zh-TW" altLang="en-US" dirty="0"/>
              <a:t>將</a:t>
            </a:r>
            <a:r>
              <a:rPr lang="en-US" altLang="zh-TW" dirty="0"/>
              <a:t>class</a:t>
            </a:r>
            <a:r>
              <a:rPr lang="zh-TW" altLang="en-US" dirty="0"/>
              <a:t>為</a:t>
            </a:r>
            <a:r>
              <a:rPr lang="en-US" altLang="zh-TW" dirty="0"/>
              <a:t>main_ul_1</a:t>
            </a:r>
            <a:r>
              <a:rPr lang="zh-TW" altLang="en-US" dirty="0"/>
              <a:t>底下全部</a:t>
            </a:r>
            <a:r>
              <a:rPr lang="en-US" altLang="zh-TW" dirty="0"/>
              <a:t>li</a:t>
            </a:r>
            <a:r>
              <a:rPr lang="zh-TW" altLang="en-US" dirty="0"/>
              <a:t>新增底線</a:t>
            </a:r>
            <a:r>
              <a:rPr lang="en-US" altLang="zh-TW" dirty="0"/>
              <a:t>(text-decoration: underline;)</a:t>
            </a:r>
          </a:p>
          <a:p>
            <a:pPr marL="0" indent="0">
              <a:buNone/>
            </a:pPr>
            <a:r>
              <a:rPr lang="en-US" altLang="zh-TW" dirty="0"/>
              <a:t>	2.</a:t>
            </a:r>
            <a:r>
              <a:rPr lang="zh-TW" altLang="en-US" dirty="0"/>
              <a:t>將</a:t>
            </a:r>
            <a:r>
              <a:rPr lang="en-US" altLang="zh-TW" dirty="0"/>
              <a:t>class</a:t>
            </a:r>
            <a:r>
              <a:rPr lang="zh-TW" altLang="en-US" dirty="0"/>
              <a:t>為</a:t>
            </a:r>
            <a:r>
              <a:rPr lang="en-US" altLang="zh-TW" dirty="0"/>
              <a:t>main_ul_2</a:t>
            </a:r>
            <a:r>
              <a:rPr lang="zh-TW" altLang="en-US" dirty="0"/>
              <a:t>中</a:t>
            </a:r>
            <a:r>
              <a:rPr lang="en-US" altLang="zh-TW" dirty="0"/>
              <a:t>ul</a:t>
            </a:r>
            <a:r>
              <a:rPr lang="zh-TW" altLang="en-US" dirty="0"/>
              <a:t>底下第一層</a:t>
            </a:r>
            <a:r>
              <a:rPr lang="en-US" altLang="zh-TW" dirty="0"/>
              <a:t>li</a:t>
            </a:r>
            <a:r>
              <a:rPr lang="zh-TW" altLang="en-US" dirty="0"/>
              <a:t>新增底線</a:t>
            </a:r>
            <a:r>
              <a:rPr lang="en-US" altLang="zh-TW" dirty="0"/>
              <a:t>(text-decoration: underline;)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2975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7D029F-D103-4DD2-BC4E-82421D81B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CSS</a:t>
            </a:r>
            <a:r>
              <a:rPr lang="zh-TW" altLang="en-US" dirty="0"/>
              <a:t>選擇器套用順序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F8561223-CE3B-424F-8A7C-5F320C456C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9907061"/>
              </p:ext>
            </p:extLst>
          </p:nvPr>
        </p:nvGraphicFramePr>
        <p:xfrm>
          <a:off x="3869268" y="176170"/>
          <a:ext cx="7315200" cy="21475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D81EC6B2-5A41-48D4-B605-0421FB799701}"/>
              </a:ext>
            </a:extLst>
          </p:cNvPr>
          <p:cNvSpPr txBox="1">
            <a:spLocks/>
          </p:cNvSpPr>
          <p:nvPr/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zh-TW" altLang="en-US" dirty="0"/>
              <a:t>規則</a:t>
            </a:r>
            <a:r>
              <a:rPr lang="en-US" altLang="zh-TW" dirty="0"/>
              <a:t>: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zh-TW" dirty="0"/>
              <a:t>	1.</a:t>
            </a:r>
            <a:r>
              <a:rPr lang="zh-TW" altLang="en-US" dirty="0"/>
              <a:t>越後面設定的設過前面設定的</a:t>
            </a:r>
            <a:endParaRPr lang="en-US" altLang="zh-TW" dirty="0"/>
          </a:p>
          <a:p>
            <a:pPr marL="0" indent="0">
              <a:buFont typeface="Wingdings 2" pitchFamily="18" charset="2"/>
              <a:buNone/>
            </a:pPr>
            <a:r>
              <a:rPr lang="en-US" altLang="zh-TW" dirty="0"/>
              <a:t>	2.</a:t>
            </a:r>
            <a:r>
              <a:rPr lang="zh-TW" altLang="en-US" dirty="0"/>
              <a:t>選擇器的明確度越精確先行套用。假設</a:t>
            </a:r>
            <a:r>
              <a:rPr lang="en-US" altLang="zh-TW" dirty="0"/>
              <a:t>class</a:t>
            </a:r>
            <a:r>
              <a:rPr lang="zh-TW" altLang="en-US" dirty="0"/>
              <a:t>設定字體為</a:t>
            </a:r>
            <a:r>
              <a:rPr lang="en-US" altLang="zh-TW" dirty="0"/>
              <a:t>A</a:t>
            </a:r>
            <a:r>
              <a:rPr lang="zh-TW" altLang="en-US" dirty="0"/>
              <a:t>，該</a:t>
            </a:r>
            <a:r>
              <a:rPr lang="en-US" altLang="zh-TW" dirty="0"/>
              <a:t>class</a:t>
            </a:r>
            <a:r>
              <a:rPr lang="zh-TW" altLang="en-US" dirty="0"/>
              <a:t>底下某</a:t>
            </a:r>
            <a:r>
              <a:rPr lang="en-US" altLang="zh-TW" dirty="0"/>
              <a:t>id</a:t>
            </a:r>
            <a:r>
              <a:rPr lang="zh-TW" altLang="en-US" dirty="0"/>
              <a:t>設定字體為</a:t>
            </a:r>
            <a:r>
              <a:rPr lang="en-US" altLang="zh-TW" dirty="0"/>
              <a:t>B</a:t>
            </a:r>
            <a:r>
              <a:rPr lang="zh-TW" altLang="en-US" dirty="0"/>
              <a:t>，則該</a:t>
            </a:r>
            <a:r>
              <a:rPr lang="en-US" altLang="zh-TW" dirty="0"/>
              <a:t>ID</a:t>
            </a:r>
            <a:r>
              <a:rPr lang="zh-TW" altLang="en-US" dirty="0"/>
              <a:t>字體將設定為</a:t>
            </a:r>
            <a:r>
              <a:rPr lang="en-US" altLang="zh-TW" dirty="0"/>
              <a:t>B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zh-TW" dirty="0"/>
              <a:t>	3.!important</a:t>
            </a:r>
            <a:r>
              <a:rPr lang="zh-TW" altLang="en-US" dirty="0"/>
              <a:t>優先套用，使用方法如下</a:t>
            </a:r>
            <a:endParaRPr lang="en-US" altLang="zh-TW" dirty="0"/>
          </a:p>
          <a:p>
            <a:pPr marL="0" indent="0">
              <a:buFont typeface="Wingdings 2" pitchFamily="18" charset="2"/>
              <a:buNone/>
            </a:pPr>
            <a:endParaRPr lang="en-US" altLang="zh-TW" dirty="0"/>
          </a:p>
          <a:p>
            <a:pPr marL="0" indent="0">
              <a:buFont typeface="Wingdings 2" pitchFamily="18" charset="2"/>
              <a:buNone/>
            </a:pPr>
            <a:endParaRPr lang="en-US" altLang="zh-TW" dirty="0"/>
          </a:p>
          <a:p>
            <a:pPr marL="0" indent="0">
              <a:buFont typeface="Wingdings 2" pitchFamily="18" charset="2"/>
              <a:buNone/>
            </a:pPr>
            <a:r>
              <a:rPr lang="zh-TW" altLang="en-US" dirty="0">
                <a:solidFill>
                  <a:srgbClr val="FF0000"/>
                </a:solidFill>
              </a:rPr>
              <a:t>注意</a:t>
            </a:r>
            <a:r>
              <a:rPr lang="en-US" altLang="zh-TW" dirty="0">
                <a:solidFill>
                  <a:srgbClr val="FF0000"/>
                </a:solidFill>
              </a:rPr>
              <a:t>!:</a:t>
            </a:r>
            <a:r>
              <a:rPr lang="zh-TW" altLang="en-US" dirty="0">
                <a:solidFill>
                  <a:srgbClr val="FF0000"/>
                </a:solidFill>
              </a:rPr>
              <a:t>請謹慎使用</a:t>
            </a:r>
            <a:r>
              <a:rPr lang="en-US" altLang="zh-TW" dirty="0" err="1">
                <a:solidFill>
                  <a:srgbClr val="FF0000"/>
                </a:solidFill>
              </a:rPr>
              <a:t>importan</a:t>
            </a:r>
            <a:r>
              <a:rPr lang="zh-TW" altLang="en-US" dirty="0">
                <a:solidFill>
                  <a:srgbClr val="FF0000"/>
                </a:solidFill>
              </a:rPr>
              <a:t>關鍵字，過多使用將導致</a:t>
            </a:r>
            <a:r>
              <a:rPr lang="en-US" altLang="zh-TW" dirty="0" err="1">
                <a:solidFill>
                  <a:srgbClr val="FF0000"/>
                </a:solidFill>
              </a:rPr>
              <a:t>css</a:t>
            </a:r>
            <a:r>
              <a:rPr lang="zh-TW" altLang="en-US" dirty="0">
                <a:solidFill>
                  <a:srgbClr val="FF0000"/>
                </a:solidFill>
              </a:rPr>
              <a:t>設計混淆</a:t>
            </a:r>
            <a:endParaRPr lang="en-US" altLang="zh-TW" dirty="0">
              <a:solidFill>
                <a:srgbClr val="FF0000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35680392-13EE-4A96-978C-47398CB208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50702" y="3793611"/>
            <a:ext cx="38576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475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05D3C9-C232-4E4B-BC3D-E02FE8229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CSS</a:t>
            </a:r>
            <a:r>
              <a:rPr lang="zh-TW" altLang="en-US" dirty="0"/>
              <a:t>顏色設定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282B66-93AE-4450-BED9-6D1D28820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一</a:t>
            </a:r>
            <a:r>
              <a:rPr lang="en-US" altLang="zh-TW" dirty="0"/>
              <a:t>.</a:t>
            </a:r>
            <a:r>
              <a:rPr lang="zh-TW" altLang="en-US" dirty="0"/>
              <a:t>使用</a:t>
            </a:r>
            <a:r>
              <a:rPr lang="en-US" altLang="zh-TW" dirty="0"/>
              <a:t>RGB</a:t>
            </a:r>
            <a:r>
              <a:rPr lang="zh-TW" altLang="en-US" dirty="0"/>
              <a:t>設定</a:t>
            </a:r>
            <a:endParaRPr lang="en-US" altLang="zh-TW" dirty="0"/>
          </a:p>
          <a:p>
            <a:pPr lvl="1"/>
            <a:r>
              <a:rPr lang="en-US" altLang="zh-TW" dirty="0"/>
              <a:t>(</a:t>
            </a:r>
            <a:r>
              <a:rPr lang="zh-TW" altLang="en-US" dirty="0"/>
              <a:t>一</a:t>
            </a:r>
            <a:r>
              <a:rPr lang="en-US" altLang="zh-TW" dirty="0"/>
              <a:t>)16</a:t>
            </a:r>
            <a:r>
              <a:rPr lang="zh-TW" altLang="en-US" dirty="0"/>
              <a:t>進位表示法</a:t>
            </a:r>
            <a:r>
              <a:rPr lang="en-US" altLang="zh-TW" dirty="0"/>
              <a:t>(00~ff)</a:t>
            </a:r>
          </a:p>
          <a:p>
            <a:pPr lvl="2"/>
            <a:r>
              <a:rPr lang="en-US" altLang="zh-TW" dirty="0"/>
              <a:t>#</a:t>
            </a:r>
            <a:r>
              <a:rPr lang="en-US" altLang="zh-TW" dirty="0" err="1"/>
              <a:t>rrggbb</a:t>
            </a:r>
            <a:r>
              <a:rPr lang="zh-TW" altLang="en-US" dirty="0"/>
              <a:t>，可簡化為</a:t>
            </a:r>
            <a:r>
              <a:rPr lang="en-US" altLang="zh-TW" dirty="0"/>
              <a:t>#</a:t>
            </a:r>
            <a:r>
              <a:rPr lang="en-US" altLang="zh-TW" dirty="0" err="1"/>
              <a:t>rgb</a:t>
            </a:r>
            <a:endParaRPr lang="en-US" altLang="zh-TW" dirty="0"/>
          </a:p>
          <a:p>
            <a:pPr lvl="1"/>
            <a:r>
              <a:rPr lang="en-US" altLang="zh-TW" dirty="0"/>
              <a:t>(</a:t>
            </a:r>
            <a:r>
              <a:rPr lang="zh-TW" altLang="en-US" dirty="0"/>
              <a:t>二</a:t>
            </a:r>
            <a:r>
              <a:rPr lang="en-US" altLang="zh-TW" dirty="0"/>
              <a:t>)10</a:t>
            </a:r>
            <a:r>
              <a:rPr lang="zh-TW" altLang="en-US" dirty="0"/>
              <a:t>進位表示法</a:t>
            </a:r>
            <a:r>
              <a:rPr lang="en-US" altLang="zh-TW" dirty="0"/>
              <a:t>(0~255)</a:t>
            </a:r>
          </a:p>
          <a:p>
            <a:pPr lvl="2"/>
            <a:r>
              <a:rPr lang="en-US" altLang="zh-TW" dirty="0" err="1"/>
              <a:t>rgb</a:t>
            </a:r>
            <a:r>
              <a:rPr lang="en-US" altLang="zh-TW" dirty="0"/>
              <a:t>(</a:t>
            </a:r>
            <a:r>
              <a:rPr lang="en-US" altLang="zh-TW" dirty="0" err="1"/>
              <a:t>n,n,n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(</a:t>
            </a:r>
            <a:r>
              <a:rPr lang="zh-TW" altLang="en-US" dirty="0"/>
              <a:t>三</a:t>
            </a:r>
            <a:r>
              <a:rPr lang="en-US" altLang="zh-TW" dirty="0"/>
              <a:t>)</a:t>
            </a:r>
            <a:r>
              <a:rPr lang="zh-TW" altLang="en-US" dirty="0"/>
              <a:t>百分比</a:t>
            </a:r>
            <a:endParaRPr lang="en-US" altLang="zh-TW" dirty="0"/>
          </a:p>
          <a:p>
            <a:pPr lvl="2"/>
            <a:r>
              <a:rPr lang="en-US" altLang="zh-TW" dirty="0" err="1"/>
              <a:t>rgb</a:t>
            </a:r>
            <a:r>
              <a:rPr lang="en-US" altLang="zh-TW" dirty="0"/>
              <a:t>(</a:t>
            </a:r>
            <a:r>
              <a:rPr lang="en-US" altLang="zh-TW" dirty="0" err="1"/>
              <a:t>n%,n%,n</a:t>
            </a:r>
            <a:r>
              <a:rPr lang="en-US" altLang="zh-TW" dirty="0"/>
              <a:t>%)</a:t>
            </a:r>
          </a:p>
          <a:p>
            <a:pPr lvl="1"/>
            <a:r>
              <a:rPr lang="en-US" altLang="zh-TW" dirty="0"/>
              <a:t>(</a:t>
            </a:r>
            <a:r>
              <a:rPr lang="zh-TW" altLang="en-US" dirty="0"/>
              <a:t>四</a:t>
            </a:r>
            <a:r>
              <a:rPr lang="en-US" altLang="zh-TW" dirty="0"/>
              <a:t>)</a:t>
            </a:r>
            <a:r>
              <a:rPr lang="zh-TW" altLang="en-US" dirty="0"/>
              <a:t>紅色範例</a:t>
            </a:r>
            <a:endParaRPr lang="en-US" altLang="zh-TW" dirty="0"/>
          </a:p>
          <a:p>
            <a:pPr lvl="2"/>
            <a:r>
              <a:rPr lang="en-US" altLang="zh-TW" dirty="0"/>
              <a:t>1.</a:t>
            </a:r>
            <a:r>
              <a:rPr lang="zh-TW" altLang="en-US" dirty="0"/>
              <a:t> </a:t>
            </a:r>
            <a:r>
              <a:rPr lang="en-US" altLang="zh-TW" dirty="0"/>
              <a:t>p{ color: #FF0000;}</a:t>
            </a:r>
          </a:p>
          <a:p>
            <a:pPr lvl="2"/>
            <a:r>
              <a:rPr lang="en-US" altLang="zh-TW" dirty="0"/>
              <a:t>2.</a:t>
            </a:r>
            <a:r>
              <a:rPr lang="zh-TW" altLang="en-US" dirty="0"/>
              <a:t> </a:t>
            </a:r>
            <a:r>
              <a:rPr lang="en-US" altLang="zh-TW" dirty="0"/>
              <a:t>p{ color: #F00;}</a:t>
            </a:r>
          </a:p>
          <a:p>
            <a:pPr lvl="2"/>
            <a:r>
              <a:rPr lang="en-US" altLang="zh-TW" dirty="0"/>
              <a:t>3.</a:t>
            </a:r>
            <a:r>
              <a:rPr lang="zh-TW" altLang="en-US" dirty="0"/>
              <a:t> </a:t>
            </a:r>
            <a:r>
              <a:rPr lang="en-US" altLang="zh-TW" dirty="0"/>
              <a:t>p{ color: </a:t>
            </a:r>
            <a:r>
              <a:rPr lang="en-US" altLang="zh-TW" dirty="0" err="1"/>
              <a:t>rgb</a:t>
            </a:r>
            <a:r>
              <a:rPr lang="en-US" altLang="zh-TW" dirty="0"/>
              <a:t>(255,0,0);}</a:t>
            </a:r>
          </a:p>
          <a:p>
            <a:pPr lvl="2"/>
            <a:r>
              <a:rPr lang="en-US" altLang="zh-TW" dirty="0"/>
              <a:t>4.</a:t>
            </a:r>
            <a:r>
              <a:rPr lang="zh-TW" altLang="en-US" dirty="0"/>
              <a:t> </a:t>
            </a:r>
            <a:r>
              <a:rPr lang="en-US" altLang="zh-TW" dirty="0"/>
              <a:t>p{ color: </a:t>
            </a:r>
            <a:r>
              <a:rPr lang="en-US" altLang="zh-TW" dirty="0" err="1"/>
              <a:t>rgb</a:t>
            </a:r>
            <a:r>
              <a:rPr lang="en-US" altLang="zh-TW" dirty="0"/>
              <a:t>(100%,0%,0%);}</a:t>
            </a:r>
          </a:p>
          <a:p>
            <a:r>
              <a:rPr lang="zh-TW" altLang="en-US" dirty="0"/>
              <a:t>色碼表：</a:t>
            </a:r>
            <a:r>
              <a:rPr lang="en-US" altLang="zh-TW" dirty="0">
                <a:hlinkClick r:id="rId2"/>
              </a:rPr>
              <a:t>https://www.ifreesite.com/color/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2870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05D3C9-C232-4E4B-BC3D-E02FE8229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CSS</a:t>
            </a:r>
            <a:r>
              <a:rPr lang="zh-TW" altLang="en-US" dirty="0"/>
              <a:t>顏色設定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282B66-93AE-4450-BED9-6D1D28820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二</a:t>
            </a:r>
            <a:r>
              <a:rPr lang="en-US" altLang="zh-TW" dirty="0"/>
              <a:t>.</a:t>
            </a:r>
            <a:r>
              <a:rPr lang="zh-TW" altLang="en-US" dirty="0"/>
              <a:t>使用</a:t>
            </a:r>
            <a:r>
              <a:rPr lang="en-US" altLang="zh-TW" dirty="0"/>
              <a:t>RGBA</a:t>
            </a:r>
            <a:r>
              <a:rPr lang="zh-TW" altLang="en-US" dirty="0"/>
              <a:t>設定</a:t>
            </a:r>
            <a:endParaRPr lang="en-US" altLang="zh-TW" dirty="0"/>
          </a:p>
          <a:p>
            <a:pPr lvl="1"/>
            <a:r>
              <a:rPr lang="zh-TW" altLang="en-US" dirty="0"/>
              <a:t>針對</a:t>
            </a:r>
            <a:r>
              <a:rPr lang="en-US" altLang="zh-TW" dirty="0"/>
              <a:t>RGB</a:t>
            </a:r>
            <a:r>
              <a:rPr lang="zh-TW" altLang="en-US" dirty="0"/>
              <a:t>設定再加上一透明度數值</a:t>
            </a:r>
            <a:r>
              <a:rPr lang="en-US" altLang="zh-TW" dirty="0"/>
              <a:t>(0.0~1.0)</a:t>
            </a:r>
          </a:p>
          <a:p>
            <a:pPr lvl="1"/>
            <a:r>
              <a:rPr lang="en-US" altLang="zh-TW" dirty="0"/>
              <a:t>(</a:t>
            </a:r>
            <a:r>
              <a:rPr lang="zh-TW" altLang="en-US" dirty="0"/>
              <a:t>一</a:t>
            </a:r>
            <a:r>
              <a:rPr lang="en-US" altLang="zh-TW" dirty="0"/>
              <a:t>)10</a:t>
            </a:r>
            <a:r>
              <a:rPr lang="zh-TW" altLang="en-US" dirty="0"/>
              <a:t>進位表示法</a:t>
            </a:r>
            <a:r>
              <a:rPr lang="en-US" altLang="zh-TW" dirty="0"/>
              <a:t>(0~255)</a:t>
            </a:r>
            <a:r>
              <a:rPr lang="zh-TW" altLang="en-US" dirty="0"/>
              <a:t> </a:t>
            </a:r>
            <a:endParaRPr lang="en-US" altLang="zh-TW" dirty="0"/>
          </a:p>
          <a:p>
            <a:pPr lvl="2"/>
            <a:r>
              <a:rPr lang="en-US" altLang="zh-TW" dirty="0" err="1"/>
              <a:t>rgba</a:t>
            </a:r>
            <a:r>
              <a:rPr lang="en-US" altLang="zh-TW" dirty="0"/>
              <a:t>(</a:t>
            </a:r>
            <a:r>
              <a:rPr lang="en-US" altLang="zh-TW" dirty="0" err="1"/>
              <a:t>n,n,n,n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(</a:t>
            </a:r>
            <a:r>
              <a:rPr lang="zh-TW" altLang="en-US" dirty="0"/>
              <a:t>二</a:t>
            </a:r>
            <a:r>
              <a:rPr lang="en-US" altLang="zh-TW" dirty="0"/>
              <a:t>)</a:t>
            </a:r>
            <a:r>
              <a:rPr lang="zh-TW" altLang="en-US" dirty="0"/>
              <a:t>百分比</a:t>
            </a:r>
            <a:endParaRPr lang="en-US" altLang="zh-TW" dirty="0"/>
          </a:p>
          <a:p>
            <a:pPr lvl="2"/>
            <a:r>
              <a:rPr lang="en-US" altLang="zh-TW" dirty="0" err="1"/>
              <a:t>rgb</a:t>
            </a:r>
            <a:r>
              <a:rPr lang="en-US" altLang="zh-TW" dirty="0"/>
              <a:t>(</a:t>
            </a:r>
            <a:r>
              <a:rPr lang="en-US" altLang="zh-TW" dirty="0" err="1"/>
              <a:t>n%,n%,n%,n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(</a:t>
            </a:r>
            <a:r>
              <a:rPr lang="zh-TW" altLang="en-US" dirty="0"/>
              <a:t>四</a:t>
            </a:r>
            <a:r>
              <a:rPr lang="en-US" altLang="zh-TW" dirty="0"/>
              <a:t>)</a:t>
            </a:r>
            <a:r>
              <a:rPr lang="zh-TW" altLang="en-US" dirty="0"/>
              <a:t>紅色範例</a:t>
            </a:r>
            <a:endParaRPr lang="en-US" altLang="zh-TW" dirty="0"/>
          </a:p>
          <a:p>
            <a:pPr lvl="2"/>
            <a:r>
              <a:rPr lang="en-US" altLang="zh-TW" dirty="0"/>
              <a:t>1.</a:t>
            </a:r>
            <a:r>
              <a:rPr lang="zh-TW" altLang="en-US" dirty="0"/>
              <a:t> </a:t>
            </a:r>
            <a:r>
              <a:rPr lang="en-US" altLang="zh-TW" dirty="0"/>
              <a:t>p{ </a:t>
            </a:r>
            <a:r>
              <a:rPr lang="en-US" altLang="zh-TW" dirty="0" err="1"/>
              <a:t>color:rgb</a:t>
            </a:r>
            <a:r>
              <a:rPr lang="en-US" altLang="zh-TW" dirty="0"/>
              <a:t>(255,0,0,0.5); }</a:t>
            </a:r>
          </a:p>
          <a:p>
            <a:pPr lvl="2"/>
            <a:r>
              <a:rPr lang="en-US" altLang="zh-TW" dirty="0"/>
              <a:t>2.</a:t>
            </a:r>
            <a:r>
              <a:rPr lang="zh-TW" altLang="en-US" dirty="0"/>
              <a:t> </a:t>
            </a:r>
            <a:r>
              <a:rPr lang="en-US" altLang="zh-TW" dirty="0"/>
              <a:t>p{ </a:t>
            </a:r>
            <a:r>
              <a:rPr lang="en-US" altLang="zh-TW" dirty="0" err="1"/>
              <a:t>color:rgb</a:t>
            </a:r>
            <a:r>
              <a:rPr lang="en-US" altLang="zh-TW" dirty="0"/>
              <a:t>(100%,0%,0%,0.5);}</a:t>
            </a:r>
            <a:br>
              <a:rPr lang="en-US" altLang="zh-TW" dirty="0"/>
            </a:b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23878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05D3C9-C232-4E4B-BC3D-E02FE8229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CSS</a:t>
            </a:r>
            <a:r>
              <a:rPr lang="zh-TW" altLang="en-US" dirty="0"/>
              <a:t>顏色設定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282B66-93AE-4450-BED9-6D1D28820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altLang="zh-TW" dirty="0"/>
          </a:p>
          <a:p>
            <a:r>
              <a:rPr lang="zh-TW" altLang="en-US" dirty="0"/>
              <a:t>三</a:t>
            </a:r>
            <a:r>
              <a:rPr lang="en-US" altLang="zh-TW" dirty="0"/>
              <a:t>.</a:t>
            </a:r>
            <a:r>
              <a:rPr lang="zh-TW" altLang="en-US" dirty="0"/>
              <a:t>使用顏色名稱設定</a:t>
            </a:r>
            <a:endParaRPr lang="en-US" altLang="zh-TW" dirty="0"/>
          </a:p>
          <a:p>
            <a:pPr lvl="1"/>
            <a:r>
              <a:rPr lang="zh-TW" altLang="en-US" dirty="0"/>
              <a:t>即使用顏色的英文名稱設定，不分大小寫，如</a:t>
            </a:r>
            <a:r>
              <a:rPr lang="en-US" altLang="zh-TW" dirty="0"/>
              <a:t>:white</a:t>
            </a:r>
            <a:r>
              <a:rPr lang="zh-TW" altLang="en-US" dirty="0"/>
              <a:t>、</a:t>
            </a:r>
            <a:r>
              <a:rPr lang="en-US" altLang="zh-TW" dirty="0"/>
              <a:t>red</a:t>
            </a:r>
            <a:r>
              <a:rPr lang="zh-TW" altLang="en-US" dirty="0"/>
              <a:t>、</a:t>
            </a:r>
            <a:r>
              <a:rPr lang="en-US" altLang="zh-TW" dirty="0"/>
              <a:t>blue</a:t>
            </a:r>
            <a:r>
              <a:rPr lang="zh-TW" altLang="en-US" dirty="0"/>
              <a:t>等等</a:t>
            </a:r>
            <a:endParaRPr lang="en-US" altLang="zh-TW" dirty="0"/>
          </a:p>
          <a:p>
            <a:pPr lvl="1"/>
            <a:r>
              <a:rPr lang="zh-TW" altLang="en-US" dirty="0"/>
              <a:t>色碼對照表</a:t>
            </a:r>
            <a:r>
              <a:rPr lang="en-US" altLang="zh-TW" dirty="0"/>
              <a:t>:</a:t>
            </a:r>
            <a:r>
              <a:rPr lang="en-US" altLang="zh-TW" dirty="0">
                <a:hlinkClick r:id="rId2"/>
              </a:rPr>
              <a:t>https://www.ifreesite.com/color/online-color-picker.htm</a:t>
            </a:r>
            <a:r>
              <a:rPr lang="en-US" altLang="zh-TW" dirty="0"/>
              <a:t/>
            </a:r>
            <a:br>
              <a:rPr lang="en-US" altLang="zh-TW" dirty="0"/>
            </a:b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08722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1BAF35-6F97-48BE-928B-7D5A1BE00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CSS</a:t>
            </a:r>
            <a:r>
              <a:rPr lang="zh-TW" altLang="en-US" dirty="0"/>
              <a:t>文字大小及背景色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7D0EB8-2061-4DE1-B700-89FB5C349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文字大小用法 </a:t>
            </a:r>
            <a:r>
              <a:rPr lang="en-US" altLang="zh-TW" dirty="0"/>
              <a:t>: </a:t>
            </a:r>
            <a:r>
              <a:rPr lang="zh-TW" altLang="en-US" dirty="0"/>
              <a:t>元素</a:t>
            </a:r>
            <a:r>
              <a:rPr lang="en-US" altLang="zh-TW" dirty="0"/>
              <a:t>{</a:t>
            </a:r>
            <a:r>
              <a:rPr lang="zh-TW" altLang="en-US" dirty="0"/>
              <a:t> </a:t>
            </a:r>
            <a:r>
              <a:rPr lang="en-US" altLang="zh-TW" dirty="0"/>
              <a:t>font-size:</a:t>
            </a:r>
            <a:r>
              <a:rPr lang="zh-TW" altLang="en-US" dirty="0"/>
              <a:t>值</a:t>
            </a:r>
            <a:r>
              <a:rPr lang="en-US" altLang="zh-TW" dirty="0"/>
              <a:t>;}</a:t>
            </a:r>
          </a:p>
          <a:p>
            <a:r>
              <a:rPr lang="zh-TW" altLang="en-US" dirty="0"/>
              <a:t>文字大小絕對數值設定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DC497538-ABC0-40FF-A060-34A6BF7C47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889223"/>
              </p:ext>
            </p:extLst>
          </p:nvPr>
        </p:nvGraphicFramePr>
        <p:xfrm>
          <a:off x="3869268" y="1650844"/>
          <a:ext cx="8128000" cy="349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7940182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735957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設定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04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xx-small</a:t>
                      </a:r>
                    </a:p>
                    <a:p>
                      <a:pPr algn="ctr"/>
                      <a:r>
                        <a:rPr lang="en-US" altLang="zh-TW" dirty="0"/>
                        <a:t>x-small</a:t>
                      </a:r>
                    </a:p>
                    <a:p>
                      <a:pPr algn="ctr"/>
                      <a:r>
                        <a:rPr lang="en-US" altLang="zh-TW" dirty="0"/>
                        <a:t>small</a:t>
                      </a:r>
                    </a:p>
                    <a:p>
                      <a:pPr algn="ctr"/>
                      <a:r>
                        <a:rPr lang="en-US" altLang="zh-TW" dirty="0"/>
                        <a:t>medium</a:t>
                      </a:r>
                    </a:p>
                    <a:p>
                      <a:pPr algn="ctr"/>
                      <a:r>
                        <a:rPr lang="en-US" altLang="zh-TW" dirty="0"/>
                        <a:t>large</a:t>
                      </a:r>
                    </a:p>
                    <a:p>
                      <a:pPr algn="ctr"/>
                      <a:r>
                        <a:rPr lang="en-US" altLang="zh-TW" dirty="0"/>
                        <a:t>x-large</a:t>
                      </a:r>
                    </a:p>
                    <a:p>
                      <a:pPr algn="ctr"/>
                      <a:r>
                        <a:rPr lang="en-US" altLang="zh-TW" dirty="0"/>
                        <a:t>xx-large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/>
                        <a:t>以</a:t>
                      </a:r>
                      <a:r>
                        <a:rPr lang="en-US" altLang="zh-TW" dirty="0"/>
                        <a:t>7</a:t>
                      </a:r>
                      <a:r>
                        <a:rPr lang="zh-TW" altLang="en-US" dirty="0"/>
                        <a:t>個等級設定文字大小，預設為</a:t>
                      </a:r>
                      <a:r>
                        <a:rPr lang="en-US" altLang="zh-TW" dirty="0"/>
                        <a:t>medium</a:t>
                      </a:r>
                      <a:r>
                        <a:rPr lang="zh-TW" altLang="en-US" dirty="0"/>
                        <a:t>。依照瀏覽器不同，每差一級差距約為</a:t>
                      </a:r>
                      <a:r>
                        <a:rPr lang="en-US" altLang="zh-TW" dirty="0"/>
                        <a:t>1.2</a:t>
                      </a:r>
                      <a:r>
                        <a:rPr lang="zh-TW" altLang="en-US" dirty="0"/>
                        <a:t>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095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/>
                        <a:t>像素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966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/>
                        <a:t>公分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834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pt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/>
                        <a:t>點數，</a:t>
                      </a:r>
                      <a:r>
                        <a:rPr lang="en-US" altLang="zh-TW" dirty="0"/>
                        <a:t>1pt=1/72</a:t>
                      </a:r>
                      <a:r>
                        <a:rPr lang="zh-TW" altLang="en-US" dirty="0"/>
                        <a:t>英吋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726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0786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5CF3CC-A52E-4D09-91BD-354731B42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CSS</a:t>
            </a:r>
            <a:r>
              <a:rPr lang="zh-TW" altLang="en-US" dirty="0"/>
              <a:t>文字大小及背景色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B68916-6877-4A66-A38F-19E9303BF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文字大小相對數值設定</a:t>
            </a:r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\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背景顏色設定</a:t>
            </a:r>
            <a:endParaRPr lang="en-US" altLang="zh-TW" dirty="0"/>
          </a:p>
          <a:p>
            <a:pPr lvl="1"/>
            <a:r>
              <a:rPr lang="zh-TW" altLang="en-US" dirty="0"/>
              <a:t>語法：元素</a:t>
            </a:r>
            <a:r>
              <a:rPr lang="en-US" altLang="zh-TW" dirty="0"/>
              <a:t>{ background-color:</a:t>
            </a:r>
            <a:r>
              <a:rPr lang="zh-TW" altLang="en-US" dirty="0"/>
              <a:t>顏色</a:t>
            </a:r>
            <a:r>
              <a:rPr lang="en-US" altLang="zh-TW" dirty="0"/>
              <a:t>;}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0D799EC-F271-479B-9B6F-E3845720CE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921922"/>
              </p:ext>
            </p:extLst>
          </p:nvPr>
        </p:nvGraphicFramePr>
        <p:xfrm>
          <a:off x="3869268" y="1650844"/>
          <a:ext cx="81280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7940182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735957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設定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04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larger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/>
                        <a:t>比預設數值大一級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095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em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/>
                        <a:t>相對於目前文字，</a:t>
                      </a:r>
                      <a:r>
                        <a:rPr lang="en-US" altLang="zh-TW" dirty="0"/>
                        <a:t>1em=1</a:t>
                      </a:r>
                      <a:r>
                        <a:rPr lang="zh-TW" altLang="en-US" dirty="0"/>
                        <a:t>文字大小。</a:t>
                      </a:r>
                      <a:r>
                        <a:rPr lang="en-US" altLang="zh-TW" dirty="0"/>
                        <a:t>1.2em</a:t>
                      </a:r>
                      <a:r>
                        <a:rPr lang="zh-TW" altLang="en-US" dirty="0"/>
                        <a:t>即大</a:t>
                      </a:r>
                      <a:r>
                        <a:rPr lang="en-US" altLang="zh-TW" dirty="0"/>
                        <a:t>20%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966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/>
                        <a:t>以父層元素大小為基準進行百分比設定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834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8231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2C9BCB-F582-46D1-8532-1188100FD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CSS</a:t>
            </a:r>
            <a:r>
              <a:rPr lang="zh-TW" altLang="en-US" dirty="0"/>
              <a:t>文字大小及背景色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129098-6297-4123-BA69-DA2D0D8BE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練習：</a:t>
            </a:r>
            <a:endParaRPr lang="en-US" altLang="zh-TW" dirty="0"/>
          </a:p>
          <a:p>
            <a:pPr lvl="1"/>
            <a:r>
              <a:rPr lang="en-US" altLang="zh-TW" dirty="0"/>
              <a:t>1.</a:t>
            </a:r>
            <a:r>
              <a:rPr lang="zh-TW" altLang="en-US" dirty="0"/>
              <a:t>自訂兩</a:t>
            </a:r>
            <a:r>
              <a:rPr lang="en-US" altLang="zh-TW" dirty="0"/>
              <a:t>div</a:t>
            </a:r>
            <a:r>
              <a:rPr lang="zh-TW" altLang="en-US" dirty="0"/>
              <a:t>並給予</a:t>
            </a:r>
            <a:r>
              <a:rPr lang="en-US" altLang="zh-TW" dirty="0"/>
              <a:t>id</a:t>
            </a:r>
            <a:r>
              <a:rPr lang="zh-TW" altLang="en-US" dirty="0"/>
              <a:t>，內部分別設定</a:t>
            </a:r>
            <a:r>
              <a:rPr lang="en-US" altLang="zh-TW" dirty="0"/>
              <a:t>4</a:t>
            </a:r>
            <a:r>
              <a:rPr lang="zh-TW" altLang="en-US" dirty="0"/>
              <a:t>組</a:t>
            </a:r>
            <a:r>
              <a:rPr lang="en-US" altLang="zh-TW" dirty="0"/>
              <a:t>p</a:t>
            </a:r>
            <a:r>
              <a:rPr lang="zh-TW" altLang="en-US" dirty="0"/>
              <a:t>標籤</a:t>
            </a:r>
            <a:r>
              <a:rPr lang="en-US" altLang="zh-TW" dirty="0"/>
              <a:t>(</a:t>
            </a:r>
            <a:r>
              <a:rPr lang="zh-TW" altLang="en-US" dirty="0"/>
              <a:t>內容自訂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2.</a:t>
            </a:r>
            <a:r>
              <a:rPr lang="zh-TW" altLang="en-US" dirty="0"/>
              <a:t>第一組</a:t>
            </a:r>
            <a:r>
              <a:rPr lang="en-US" altLang="zh-TW" dirty="0"/>
              <a:t>div</a:t>
            </a:r>
            <a:r>
              <a:rPr lang="zh-TW" altLang="en-US" dirty="0"/>
              <a:t>使用</a:t>
            </a:r>
            <a:r>
              <a:rPr lang="en-US" altLang="zh-TW" dirty="0">
                <a:solidFill>
                  <a:srgbClr val="FF0000"/>
                </a:solidFill>
              </a:rPr>
              <a:t>inline style</a:t>
            </a:r>
            <a:r>
              <a:rPr lang="zh-TW" altLang="en-US" dirty="0"/>
              <a:t>方式設定</a:t>
            </a:r>
            <a:r>
              <a:rPr lang="en-US" altLang="zh-TW" dirty="0"/>
              <a:t>(</a:t>
            </a:r>
            <a:r>
              <a:rPr lang="zh-TW" altLang="en-US" dirty="0"/>
              <a:t>下同</a:t>
            </a:r>
            <a:r>
              <a:rPr lang="en-US" altLang="zh-TW" dirty="0"/>
              <a:t>)</a:t>
            </a:r>
            <a:r>
              <a:rPr lang="zh-TW" altLang="en-US" dirty="0"/>
              <a:t>背景顏色，限定使用色碼</a:t>
            </a:r>
            <a:endParaRPr lang="en-US" altLang="zh-TW" dirty="0"/>
          </a:p>
          <a:p>
            <a:pPr lvl="1"/>
            <a:r>
              <a:rPr lang="en-US" altLang="zh-TW" dirty="0"/>
              <a:t>3.</a:t>
            </a:r>
            <a:r>
              <a:rPr lang="zh-TW" altLang="en-US" dirty="0"/>
              <a:t>第二組</a:t>
            </a:r>
            <a:r>
              <a:rPr lang="en-US" altLang="zh-TW" dirty="0"/>
              <a:t>div</a:t>
            </a:r>
            <a:r>
              <a:rPr lang="zh-TW" altLang="en-US" dirty="0"/>
              <a:t>使用</a:t>
            </a:r>
            <a:r>
              <a:rPr lang="en-US" altLang="zh-TW" dirty="0">
                <a:solidFill>
                  <a:srgbClr val="00B050"/>
                </a:solidFill>
              </a:rPr>
              <a:t>style tag</a:t>
            </a:r>
            <a:r>
              <a:rPr lang="zh-TW" altLang="en-US" dirty="0"/>
              <a:t>方式設定</a:t>
            </a:r>
            <a:r>
              <a:rPr lang="en-US" altLang="zh-TW" dirty="0"/>
              <a:t>(</a:t>
            </a:r>
            <a:r>
              <a:rPr lang="zh-TW" altLang="en-US" dirty="0"/>
              <a:t>下同</a:t>
            </a:r>
            <a:r>
              <a:rPr lang="en-US" altLang="zh-TW" dirty="0"/>
              <a:t>)</a:t>
            </a:r>
            <a:r>
              <a:rPr lang="zh-TW" altLang="en-US" dirty="0"/>
              <a:t>背景顏色，限定使</a:t>
            </a:r>
            <a:r>
              <a:rPr lang="en-US" altLang="zh-TW" dirty="0" err="1"/>
              <a:t>rgb</a:t>
            </a:r>
            <a:endParaRPr lang="en-US" altLang="zh-TW" dirty="0"/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4</a:t>
            </a:r>
            <a:r>
              <a:rPr lang="en-US" altLang="zh-TW" dirty="0"/>
              <a:t>.</a:t>
            </a:r>
            <a:r>
              <a:rPr lang="zh-TW" altLang="en-US" dirty="0"/>
              <a:t>第一組</a:t>
            </a:r>
            <a:r>
              <a:rPr lang="en-US" altLang="zh-TW" dirty="0"/>
              <a:t>div</a:t>
            </a:r>
            <a:r>
              <a:rPr lang="zh-TW" altLang="en-US" dirty="0"/>
              <a:t>內之</a:t>
            </a:r>
            <a:r>
              <a:rPr lang="en-US" altLang="zh-TW" dirty="0"/>
              <a:t>p</a:t>
            </a:r>
            <a:r>
              <a:rPr lang="zh-TW" altLang="en-US" dirty="0"/>
              <a:t>元素分別設定文字大小，使用不同的絕對數值設定</a:t>
            </a:r>
            <a:endParaRPr lang="en-US" altLang="zh-TW" dirty="0"/>
          </a:p>
          <a:p>
            <a:pPr lvl="1"/>
            <a:r>
              <a:rPr lang="en-US" altLang="zh-TW" dirty="0">
                <a:solidFill>
                  <a:srgbClr val="00B050"/>
                </a:solidFill>
              </a:rPr>
              <a:t>5</a:t>
            </a:r>
            <a:r>
              <a:rPr lang="en-US" altLang="zh-TW" dirty="0"/>
              <a:t>.</a:t>
            </a:r>
            <a:r>
              <a:rPr lang="zh-TW" altLang="en-US" dirty="0"/>
              <a:t>第二組</a:t>
            </a:r>
            <a:r>
              <a:rPr lang="en-US" altLang="zh-TW" dirty="0"/>
              <a:t>div</a:t>
            </a:r>
            <a:r>
              <a:rPr lang="zh-TW" altLang="en-US" dirty="0"/>
              <a:t>內之</a:t>
            </a:r>
            <a:r>
              <a:rPr lang="en-US" altLang="zh-TW" dirty="0"/>
              <a:t>p</a:t>
            </a:r>
            <a:r>
              <a:rPr lang="zh-TW" altLang="en-US" dirty="0"/>
              <a:t>元素分別設定文字大小，使用不同的相對數值設定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9866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5AE3B2-7168-4099-AC48-CC11503E9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CSS</a:t>
            </a:r>
            <a:r>
              <a:rPr lang="zh-TW" altLang="en-US" dirty="0"/>
              <a:t>文字粗細、底線、刪除線</a:t>
            </a:r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9AC660B8-2A7F-4821-8A62-EDF675152EDD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3868738" y="2111318"/>
          <a:ext cx="7315200" cy="2626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1359107398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39040375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688687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文字粗細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底線與刪除線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00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屬性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font-weight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text-decoration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657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/>
                        <a:t>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100-900/</a:t>
                      </a:r>
                    </a:p>
                    <a:p>
                      <a:r>
                        <a:rPr lang="en-US" altLang="zh-TW" dirty="0"/>
                        <a:t>bold(</a:t>
                      </a:r>
                      <a:r>
                        <a:rPr lang="zh-TW" altLang="en-US" dirty="0"/>
                        <a:t>約</a:t>
                      </a:r>
                      <a:r>
                        <a:rPr lang="en-US" altLang="zh-TW" dirty="0"/>
                        <a:t>600-900)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overline/</a:t>
                      </a:r>
                    </a:p>
                    <a:p>
                      <a:r>
                        <a:rPr lang="en-US" altLang="zh-TW" dirty="0"/>
                        <a:t>line-through/underline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516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範例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 {</a:t>
                      </a:r>
                      <a:r>
                        <a:rPr lang="en-US" altLang="zh-TW" dirty="0" err="1"/>
                        <a:t>font-weight:blod</a:t>
                      </a:r>
                      <a:r>
                        <a:rPr lang="en-US" altLang="zh-TW" dirty="0"/>
                        <a:t>;}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p{</a:t>
                      </a:r>
                      <a:r>
                        <a:rPr lang="en-US" altLang="zh-TW" sz="1400" dirty="0" err="1"/>
                        <a:t>text-decoration:underline</a:t>
                      </a:r>
                      <a:r>
                        <a:rPr lang="en-US" altLang="zh-TW" sz="1400" dirty="0"/>
                        <a:t>;}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808601"/>
                  </a:ext>
                </a:extLst>
              </a:tr>
              <a:tr h="873620">
                <a:tc>
                  <a:txBody>
                    <a:bodyPr/>
                    <a:lstStyle/>
                    <a:p>
                      <a:r>
                        <a:rPr lang="zh-TW" altLang="en-US" dirty="0"/>
                        <a:t>成果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12463"/>
                  </a:ext>
                </a:extLst>
              </a:tr>
            </a:tbl>
          </a:graphicData>
        </a:graphic>
      </p:graphicFrame>
      <p:pic>
        <p:nvPicPr>
          <p:cNvPr id="10" name="圖片 9">
            <a:extLst>
              <a:ext uri="{FF2B5EF4-FFF2-40B4-BE49-F238E27FC236}">
                <a16:creationId xmlns:a16="http://schemas.microsoft.com/office/drawing/2014/main" id="{37F821AE-7C4B-493B-A646-E98B983A0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5813" y="3973645"/>
            <a:ext cx="781050" cy="60007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DD71D493-8F69-4EB9-8F1F-8014366BF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8955" y="3973645"/>
            <a:ext cx="7048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4832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B1694A-5AB9-4FA0-8139-2C1FC2603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CSS</a:t>
            </a:r>
            <a:r>
              <a:rPr lang="zh-TW" altLang="en-US" dirty="0"/>
              <a:t>文字字型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DE0EBD-F7C8-4FF3-A0EA-6463F38FD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/>
              <a:t>CSS</a:t>
            </a:r>
            <a:r>
              <a:rPr lang="zh-TW" altLang="en-US" dirty="0"/>
              <a:t>中可以使用</a:t>
            </a:r>
            <a:r>
              <a:rPr lang="en-US" altLang="zh-TW" dirty="0"/>
              <a:t>font-family</a:t>
            </a:r>
            <a:r>
              <a:rPr lang="zh-TW" altLang="en-US" dirty="0"/>
              <a:t>屬性設定一個或多個字型，各字型之間用半型逗號隔開，其意意為字型套用順序，越靠左會先行套用，若系統無該字型才會遞延至下一順位。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>
                <a:solidFill>
                  <a:srgbClr val="FF0000"/>
                </a:solidFill>
              </a:rPr>
              <a:t>注意 </a:t>
            </a:r>
            <a:r>
              <a:rPr lang="en-US" altLang="zh-TW" dirty="0">
                <a:solidFill>
                  <a:srgbClr val="FF0000"/>
                </a:solidFill>
              </a:rPr>
              <a:t>!</a:t>
            </a:r>
            <a:r>
              <a:rPr lang="zh-TW" altLang="en-US" dirty="0">
                <a:solidFill>
                  <a:srgbClr val="FF0000"/>
                </a:solidFill>
              </a:rPr>
              <a:t> 若字型名稱為中文或是名稱中有半型空格，則需使用引號包圍。</a:t>
            </a:r>
          </a:p>
        </p:txBody>
      </p:sp>
    </p:spTree>
    <p:extLst>
      <p:ext uri="{BB962C8B-B14F-4D97-AF65-F5344CB8AC3E}">
        <p14:creationId xmlns:p14="http://schemas.microsoft.com/office/powerpoint/2010/main" val="3452654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 tooltip="CSS: CSS (Cascading Style Sheets) is a declarative language that controls how webpages look in the browser."/>
              </a:rPr>
              <a:t>CSS</a:t>
            </a:r>
            <a:r>
              <a:rPr lang="zh-TW" altLang="en-US" dirty="0"/>
              <a:t> 是一種樣式規則的語言，用於在我們的 </a:t>
            </a:r>
            <a:r>
              <a:rPr lang="en-US" altLang="zh-TW" dirty="0"/>
              <a:t>HTML </a:t>
            </a:r>
            <a:r>
              <a:rPr lang="zh-TW" altLang="en-US" dirty="0"/>
              <a:t>內容上應用樣式，例如</a:t>
            </a:r>
            <a:r>
              <a:rPr lang="zh-TW" altLang="en-US" dirty="0">
                <a:solidFill>
                  <a:srgbClr val="FF0000"/>
                </a:solidFill>
              </a:rPr>
              <a:t>設置背景顏色、字體以及讓內容多列呈現</a:t>
            </a:r>
            <a:r>
              <a:rPr lang="zh-TW" altLang="en-US" dirty="0"/>
              <a:t>等等。</a:t>
            </a:r>
          </a:p>
        </p:txBody>
      </p:sp>
      <p:pic>
        <p:nvPicPr>
          <p:cNvPr id="1026" name="Picture 2" descr="ãCSS3ãçåçæå°çµæ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699" y="3974178"/>
            <a:ext cx="1326418" cy="1859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9333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88874C-4844-4420-A257-F525D144B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CSS</a:t>
            </a:r>
            <a:r>
              <a:rPr lang="zh-TW" altLang="en-US" dirty="0"/>
              <a:t>文字字型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954D86-5ED4-4056-9121-FC51B033B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使用方式：</a:t>
            </a:r>
            <a:r>
              <a:rPr lang="en-US" altLang="zh-TW" dirty="0"/>
              <a:t>p{font-family:</a:t>
            </a:r>
            <a:r>
              <a:rPr lang="zh-TW" altLang="en-US" dirty="0"/>
              <a:t>字型</a:t>
            </a:r>
            <a:r>
              <a:rPr lang="en-US" altLang="zh-TW" dirty="0"/>
              <a:t>1,</a:t>
            </a:r>
            <a:r>
              <a:rPr lang="zh-TW" altLang="en-US" dirty="0"/>
              <a:t>字型</a:t>
            </a:r>
            <a:r>
              <a:rPr lang="en-US" altLang="zh-TW" dirty="0"/>
              <a:t>2…..;}</a:t>
            </a:r>
          </a:p>
          <a:p>
            <a:r>
              <a:rPr lang="zh-TW" altLang="en-US" dirty="0"/>
              <a:t>範例：</a:t>
            </a:r>
            <a:r>
              <a:rPr lang="en-US" altLang="zh-TW" dirty="0"/>
              <a:t> p{font-family:”</a:t>
            </a:r>
            <a:r>
              <a:rPr lang="zh-TW" altLang="en-US" dirty="0"/>
              <a:t>標楷體</a:t>
            </a:r>
            <a:r>
              <a:rPr lang="en-US" altLang="zh-TW" dirty="0"/>
              <a:t>”,”</a:t>
            </a:r>
            <a:r>
              <a:rPr lang="zh-TW" altLang="en-US" dirty="0"/>
              <a:t>微軟正黑體</a:t>
            </a:r>
            <a:r>
              <a:rPr lang="en-US" altLang="zh-TW" dirty="0"/>
              <a:t>”,Arial;}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316430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9AF2DB-DEA0-41E3-A5C8-D2A91A7FB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CSS</a:t>
            </a:r>
            <a:r>
              <a:rPr lang="zh-TW" altLang="en-US" dirty="0"/>
              <a:t>文字練習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536725-C22F-4372-A75D-76AE16870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練習：請自行新增一段</a:t>
            </a:r>
            <a:r>
              <a:rPr lang="en-US" altLang="zh-TW" dirty="0"/>
              <a:t>P</a:t>
            </a:r>
            <a:r>
              <a:rPr lang="zh-TW" altLang="en-US" dirty="0"/>
              <a:t>標籤，內容自訂，並套用為粗體、刪除線、字型設定為微軟正黑體。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87F3D99-D795-4DCD-B459-97E8376F6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792" y="4051884"/>
            <a:ext cx="7736152" cy="48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4702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1369C2-895E-421B-84BA-50B42D882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CSS</a:t>
            </a:r>
            <a:r>
              <a:rPr lang="zh-TW" altLang="en-US" dirty="0"/>
              <a:t>引用外部字型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FBBE3C-A88E-457A-80C0-D5DC6FF81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1.Google font</a:t>
            </a:r>
            <a:r>
              <a:rPr lang="zh-TW" altLang="en-US" dirty="0"/>
              <a:t>：</a:t>
            </a:r>
            <a:r>
              <a:rPr lang="en-US" altLang="zh-TW" dirty="0">
                <a:hlinkClick r:id="rId2"/>
              </a:rPr>
              <a:t>https://fonts.google.com/</a:t>
            </a:r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嵌入字型：</a:t>
            </a:r>
            <a:r>
              <a:rPr lang="en-US" altLang="zh-TW" dirty="0"/>
              <a:t>CSS3</a:t>
            </a:r>
            <a:r>
              <a:rPr lang="zh-TW" altLang="en-US" dirty="0"/>
              <a:t>後</a:t>
            </a:r>
            <a:r>
              <a:rPr lang="en-US" altLang="zh-TW" dirty="0"/>
              <a:t>HTML</a:t>
            </a:r>
            <a:r>
              <a:rPr lang="zh-TW" altLang="en-US" dirty="0"/>
              <a:t>允許使用</a:t>
            </a:r>
            <a:r>
              <a:rPr lang="en-US" altLang="zh-TW" dirty="0"/>
              <a:t>@font-face</a:t>
            </a:r>
            <a:r>
              <a:rPr lang="zh-TW" altLang="en-US" dirty="0"/>
              <a:t>指定嵌入在伺服器的字型檔案，目前支援格式有</a:t>
            </a:r>
            <a:r>
              <a:rPr lang="en-US" altLang="zh-TW" dirty="0" err="1"/>
              <a:t>woff</a:t>
            </a:r>
            <a:r>
              <a:rPr lang="zh-TW" altLang="en-US" dirty="0"/>
              <a:t>、</a:t>
            </a:r>
            <a:r>
              <a:rPr lang="en-US" altLang="zh-TW" dirty="0" err="1"/>
              <a:t>ttf</a:t>
            </a:r>
            <a:r>
              <a:rPr lang="zh-TW" altLang="en-US" dirty="0"/>
              <a:t>、</a:t>
            </a:r>
            <a:r>
              <a:rPr lang="en-US" altLang="zh-TW" dirty="0" err="1"/>
              <a:t>otf</a:t>
            </a:r>
            <a:r>
              <a:rPr lang="zh-TW" altLang="en-US" dirty="0"/>
              <a:t>。基本格式如下</a:t>
            </a:r>
            <a:endParaRPr lang="en-US" altLang="zh-TW" dirty="0"/>
          </a:p>
          <a:p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989AF7E-1E72-4E65-B878-87541E18A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0980" y="3918620"/>
            <a:ext cx="277177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4983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5314F0-35FC-421D-922C-2B77D6553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CSS</a:t>
            </a:r>
            <a:r>
              <a:rPr lang="zh-TW" altLang="en-US" dirty="0"/>
              <a:t>字型練習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D36F4C-AAB9-4C60-BEC2-3644914C6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練習：</a:t>
            </a:r>
            <a:endParaRPr lang="en-US" altLang="zh-TW" dirty="0"/>
          </a:p>
          <a:p>
            <a:pPr lvl="1"/>
            <a:r>
              <a:rPr lang="en-US" altLang="zh-TW" dirty="0"/>
              <a:t>1.</a:t>
            </a:r>
            <a:r>
              <a:rPr lang="zh-TW" altLang="en-US" dirty="0"/>
              <a:t>自訂兩個</a:t>
            </a:r>
            <a:r>
              <a:rPr lang="en-US" altLang="zh-TW" dirty="0"/>
              <a:t>P</a:t>
            </a:r>
            <a:r>
              <a:rPr lang="zh-TW" altLang="en-US" dirty="0"/>
              <a:t>標籤，內文分別需有</a:t>
            </a:r>
            <a:r>
              <a:rPr lang="en-US" altLang="zh-TW" dirty="0"/>
              <a:t>150</a:t>
            </a:r>
            <a:r>
              <a:rPr lang="zh-TW" altLang="en-US" dirty="0"/>
              <a:t>字，每</a:t>
            </a:r>
            <a:r>
              <a:rPr lang="en-US" altLang="zh-TW" dirty="0"/>
              <a:t>50</a:t>
            </a:r>
            <a:r>
              <a:rPr lang="zh-TW" altLang="en-US" dirty="0"/>
              <a:t>字換行</a:t>
            </a:r>
            <a:endParaRPr lang="en-US" altLang="zh-TW" dirty="0"/>
          </a:p>
          <a:p>
            <a:pPr lvl="1"/>
            <a:r>
              <a:rPr lang="en-US" altLang="zh-TW" dirty="0"/>
              <a:t>2.</a:t>
            </a:r>
            <a:r>
              <a:rPr lang="zh-TW" altLang="en-US" dirty="0"/>
              <a:t>兩標籤分別使用不同字型，其一使用</a:t>
            </a:r>
            <a:r>
              <a:rPr lang="en-US" altLang="zh-TW" dirty="0"/>
              <a:t>Google font</a:t>
            </a:r>
            <a:r>
              <a:rPr lang="zh-TW" altLang="en-US" dirty="0"/>
              <a:t>網路字型，另一</a:t>
            </a:r>
            <a:r>
              <a:rPr lang="en-US" altLang="zh-TW" dirty="0"/>
              <a:t>p</a:t>
            </a:r>
            <a:r>
              <a:rPr lang="zh-TW" altLang="en-US" dirty="0"/>
              <a:t>標籤則下載任一</a:t>
            </a:r>
            <a:r>
              <a:rPr lang="en-US" altLang="zh-TW" dirty="0"/>
              <a:t>Google font</a:t>
            </a:r>
            <a:r>
              <a:rPr lang="zh-TW" altLang="en-US" dirty="0"/>
              <a:t>字型後，嵌入引用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32C589A-C27F-433B-818E-2E894E763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093" y="3424428"/>
            <a:ext cx="782955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9595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619B98-440E-4B58-9F9C-5A05155D2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CSS</a:t>
            </a:r>
            <a:r>
              <a:rPr lang="zh-TW" altLang="en-US" dirty="0"/>
              <a:t>字型練習程式碼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38388382-30F6-4B34-964B-9F5B91467A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014274"/>
            <a:ext cx="7315200" cy="481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360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4555DD-815E-468B-AABB-5105E1F46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CSS</a:t>
            </a:r>
            <a:r>
              <a:rPr lang="zh-TW" altLang="en-US" dirty="0"/>
              <a:t>文字段落樣式設定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7D81B68B-4D78-41F4-A5E0-31D57E7C6418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3868738" y="863600"/>
          <a:ext cx="73152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3666683907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235604565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3147153984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781531642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780408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行高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文字間距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文字對齊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垂直對齊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870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屬性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line-height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word-spacing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text-align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vertical-align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102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數字</a:t>
                      </a:r>
                      <a:r>
                        <a:rPr lang="en-US" altLang="zh-TW" dirty="0"/>
                        <a:t>+</a:t>
                      </a:r>
                      <a:r>
                        <a:rPr lang="zh-TW" altLang="en-US" dirty="0"/>
                        <a:t>單位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數字</a:t>
                      </a:r>
                      <a:r>
                        <a:rPr lang="en-US" altLang="zh-TW" dirty="0"/>
                        <a:t>+</a:t>
                      </a:r>
                      <a:r>
                        <a:rPr lang="zh-TW" altLang="en-US" dirty="0"/>
                        <a:t>單位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依位置不同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依位置不同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868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範例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1.5em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10%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1.5em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10%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left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right</a:t>
                      </a:r>
                    </a:p>
                    <a:p>
                      <a:r>
                        <a:rPr lang="en-US" altLang="zh-TW" sz="1600" dirty="0"/>
                        <a:t>center</a:t>
                      </a:r>
                      <a:r>
                        <a:rPr lang="zh-TW" altLang="en-US" sz="1600" dirty="0"/>
                        <a:t>、</a:t>
                      </a:r>
                      <a:r>
                        <a:rPr lang="en-US" altLang="zh-TW" sz="1600" dirty="0"/>
                        <a:t>justify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top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bottom</a:t>
                      </a:r>
                    </a:p>
                    <a:p>
                      <a:r>
                        <a:rPr lang="en-US" altLang="zh-TW" dirty="0"/>
                        <a:t>middle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901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2049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FF4F31-30DB-4541-86F6-BBEE7CFEC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CSS</a:t>
            </a:r>
            <a:r>
              <a:rPr lang="zh-TW" altLang="en-US" dirty="0"/>
              <a:t>文字段落樣式設定練習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CCF023-C0BA-48E6-B799-2E7069243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自訂一</a:t>
            </a:r>
            <a:r>
              <a:rPr lang="en-US" altLang="zh-TW" dirty="0"/>
              <a:t>P</a:t>
            </a:r>
            <a:r>
              <a:rPr lang="zh-TW" altLang="en-US" dirty="0"/>
              <a:t>標籤，內文分別需有</a:t>
            </a:r>
            <a:r>
              <a:rPr lang="en-US" altLang="zh-TW" dirty="0"/>
              <a:t>150</a:t>
            </a:r>
            <a:r>
              <a:rPr lang="zh-TW" altLang="en-US" dirty="0"/>
              <a:t>字，每</a:t>
            </a:r>
            <a:r>
              <a:rPr lang="en-US" altLang="zh-TW" dirty="0"/>
              <a:t>50</a:t>
            </a:r>
            <a:r>
              <a:rPr lang="zh-TW" altLang="en-US" dirty="0"/>
              <a:t>字換行</a:t>
            </a:r>
            <a:endParaRPr lang="en-US" altLang="zh-TW" dirty="0"/>
          </a:p>
          <a:p>
            <a:r>
              <a:rPr lang="zh-TW" altLang="en-US" dirty="0"/>
              <a:t>該標籤設定：</a:t>
            </a:r>
            <a:endParaRPr lang="en-US" altLang="zh-TW" dirty="0"/>
          </a:p>
          <a:p>
            <a:pPr lvl="1"/>
            <a:r>
              <a:rPr lang="en-US" altLang="zh-TW" dirty="0"/>
              <a:t>1.</a:t>
            </a:r>
            <a:r>
              <a:rPr lang="zh-TW" altLang="en-US" dirty="0"/>
              <a:t>行高</a:t>
            </a:r>
            <a:r>
              <a:rPr lang="en-US" altLang="zh-TW" dirty="0"/>
              <a:t>1em</a:t>
            </a:r>
          </a:p>
          <a:p>
            <a:pPr lvl="1"/>
            <a:r>
              <a:rPr lang="en-US" altLang="zh-TW" dirty="0"/>
              <a:t>2.</a:t>
            </a:r>
            <a:r>
              <a:rPr lang="zh-TW" altLang="en-US" dirty="0"/>
              <a:t>間距</a:t>
            </a:r>
            <a:r>
              <a:rPr lang="en-US" altLang="zh-TW" dirty="0"/>
              <a:t>0.5em</a:t>
            </a:r>
          </a:p>
          <a:p>
            <a:pPr lvl="1"/>
            <a:r>
              <a:rPr lang="en-US" altLang="zh-TW" dirty="0"/>
              <a:t>3.</a:t>
            </a:r>
            <a:r>
              <a:rPr lang="zh-TW" altLang="en-US" dirty="0"/>
              <a:t>文字水平置中對齊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34A32FC-0F64-40CC-A2D8-40CCC99D2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530" y="4396574"/>
            <a:ext cx="692467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188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D05400-4C37-4B10-AE18-418821132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CSS</a:t>
            </a:r>
            <a:r>
              <a:rPr lang="zh-TW" altLang="en-US" dirty="0"/>
              <a:t>背景顏色及圖片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7F0F128-681B-4152-A191-0F2121795F49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3868738" y="863600"/>
          <a:ext cx="73152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137042592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99062500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3053530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背景顏色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背景圖片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572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屬性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background-color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background-image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775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顏色值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圖片位址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15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範例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#d0d0d0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url</a:t>
                      </a:r>
                      <a:r>
                        <a:rPr lang="en-US" altLang="zh-TW" dirty="0"/>
                        <a:t>(bg.png)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416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重複顯示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background-repeat:</a:t>
                      </a:r>
                      <a:r>
                        <a:rPr lang="zh-TW" altLang="en-US" dirty="0"/>
                        <a:t>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981573"/>
                  </a:ext>
                </a:extLst>
              </a:tr>
            </a:tbl>
          </a:graphicData>
        </a:graphic>
      </p:graphicFrame>
      <p:pic>
        <p:nvPicPr>
          <p:cNvPr id="6" name="圖片 5">
            <a:extLst>
              <a:ext uri="{FF2B5EF4-FFF2-40B4-BE49-F238E27FC236}">
                <a16:creationId xmlns:a16="http://schemas.microsoft.com/office/drawing/2014/main" id="{43E6EAFC-41BB-4980-B329-A10471442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225" y="3261963"/>
            <a:ext cx="63722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2885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F0D9F6-22ED-4CFE-AD8E-54A022E1A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CSS</a:t>
            </a:r>
            <a:r>
              <a:rPr lang="zh-TW" altLang="en-US" dirty="0"/>
              <a:t>框線設定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CFBE412B-E3DA-4FA4-934D-05CC6BA9BF4C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3868738" y="863600"/>
          <a:ext cx="7315200" cy="257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513636488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98227879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74696838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747804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框線樣式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框線寬度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框線顏色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116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屬性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border-style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border-width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border-color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202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nono</a:t>
                      </a:r>
                      <a:r>
                        <a:rPr lang="en-US" altLang="zh-TW" dirty="0"/>
                        <a:t>-&gt;</a:t>
                      </a:r>
                      <a:r>
                        <a:rPr lang="zh-TW" altLang="en-US" dirty="0"/>
                        <a:t>不顯示</a:t>
                      </a:r>
                      <a:endParaRPr lang="en-US" altLang="zh-TW" dirty="0"/>
                    </a:p>
                    <a:p>
                      <a:r>
                        <a:rPr lang="en-US" altLang="zh-TW" dirty="0"/>
                        <a:t>dotted-&gt;</a:t>
                      </a:r>
                      <a:r>
                        <a:rPr lang="zh-TW" altLang="en-US" dirty="0"/>
                        <a:t>虛線</a:t>
                      </a:r>
                      <a:endParaRPr lang="en-US" altLang="zh-TW" dirty="0"/>
                    </a:p>
                    <a:p>
                      <a:r>
                        <a:rPr lang="en-US" altLang="zh-TW" dirty="0"/>
                        <a:t>dashed-&gt;</a:t>
                      </a:r>
                      <a:r>
                        <a:rPr lang="zh-TW" altLang="en-US" dirty="0"/>
                        <a:t>破折號</a:t>
                      </a:r>
                      <a:endParaRPr lang="en-US" altLang="zh-TW" dirty="0"/>
                    </a:p>
                    <a:p>
                      <a:r>
                        <a:rPr lang="en-US" altLang="zh-TW" dirty="0"/>
                        <a:t>solid-&gt;</a:t>
                      </a:r>
                      <a:r>
                        <a:rPr lang="zh-TW" altLang="en-US" dirty="0"/>
                        <a:t>實線</a:t>
                      </a:r>
                      <a:endParaRPr lang="en-US" altLang="zh-TW" dirty="0"/>
                    </a:p>
                    <a:p>
                      <a:r>
                        <a:rPr lang="en-US" altLang="zh-TW" dirty="0"/>
                        <a:t>double-&gt;</a:t>
                      </a:r>
                      <a:r>
                        <a:rPr lang="zh-TW" altLang="en-US" dirty="0"/>
                        <a:t>雙線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數值</a:t>
                      </a:r>
                      <a:r>
                        <a:rPr lang="en-US" altLang="zh-TW" dirty="0"/>
                        <a:t>+</a:t>
                      </a:r>
                      <a:r>
                        <a:rPr lang="zh-TW" altLang="en-US" dirty="0"/>
                        <a:t>單位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色碼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1190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範例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err="1"/>
                        <a:t>border-style:solid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border-width:1px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border-color:red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018770"/>
                  </a:ext>
                </a:extLst>
              </a:tr>
            </a:tbl>
          </a:graphicData>
        </a:graphic>
      </p:graphicFrame>
      <p:pic>
        <p:nvPicPr>
          <p:cNvPr id="10" name="圖片 9">
            <a:extLst>
              <a:ext uri="{FF2B5EF4-FFF2-40B4-BE49-F238E27FC236}">
                <a16:creationId xmlns:a16="http://schemas.microsoft.com/office/drawing/2014/main" id="{6FD60D63-7828-4ED8-870A-7CF74B3B9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225" y="3810043"/>
            <a:ext cx="637222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8432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75C7D9-2AE2-4ADD-A4A4-15BDA72DB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CSS</a:t>
            </a:r>
            <a:r>
              <a:rPr lang="zh-TW" altLang="en-US" dirty="0"/>
              <a:t>框線細部設定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1C3C96-B390-4CCF-B7CA-BB46542F6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在框線設定中分為：上框線</a:t>
            </a:r>
            <a:r>
              <a:rPr lang="en-US" altLang="zh-TW" dirty="0"/>
              <a:t>(top)</a:t>
            </a:r>
            <a:r>
              <a:rPr lang="zh-TW" altLang="en-US" dirty="0"/>
              <a:t>、右框線</a:t>
            </a:r>
            <a:r>
              <a:rPr lang="en-US" altLang="zh-TW" dirty="0"/>
              <a:t>(right)</a:t>
            </a:r>
            <a:r>
              <a:rPr lang="zh-TW" altLang="en-US" dirty="0"/>
              <a:t>、下框線</a:t>
            </a:r>
            <a:r>
              <a:rPr lang="en-US" altLang="zh-TW" dirty="0"/>
              <a:t>(bottom)</a:t>
            </a:r>
            <a:r>
              <a:rPr lang="zh-TW" altLang="en-US" dirty="0"/>
              <a:t>、左框線</a:t>
            </a:r>
            <a:r>
              <a:rPr lang="en-US" altLang="zh-TW" dirty="0"/>
              <a:t>(left)</a:t>
            </a:r>
          </a:p>
          <a:p>
            <a:r>
              <a:rPr lang="zh-TW" altLang="en-US" dirty="0"/>
              <a:t>設定範例如下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單邊設定範例如下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DCDE384-B31C-43CB-AAB2-1691C2EE5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680" y="2834693"/>
            <a:ext cx="4524375" cy="40005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BE1CF2B-DC6D-43E2-9C27-00FA7F989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8154" y="4090332"/>
            <a:ext cx="225742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193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CSS</a:t>
            </a:r>
            <a:r>
              <a:rPr lang="zh-TW" altLang="en-US" dirty="0"/>
              <a:t>寫法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inline style:</a:t>
            </a:r>
            <a:r>
              <a:rPr lang="zh-TW" altLang="en-US" dirty="0"/>
              <a:t>位於</a:t>
            </a:r>
            <a:r>
              <a:rPr lang="en-US" altLang="zh-TW" dirty="0"/>
              <a:t>HTML</a:t>
            </a:r>
            <a:r>
              <a:rPr lang="zh-TW" altLang="en-US" dirty="0"/>
              <a:t>標籤內。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style tag:</a:t>
            </a:r>
            <a:r>
              <a:rPr lang="zh-TW" altLang="en-US" dirty="0"/>
              <a:t>於頁面利用</a:t>
            </a:r>
            <a:r>
              <a:rPr lang="en-US" altLang="zh-TW" dirty="0"/>
              <a:t>&lt;style&gt; &lt;/style&gt;</a:t>
            </a:r>
            <a:r>
              <a:rPr lang="zh-TW" altLang="en-US" dirty="0"/>
              <a:t>包裹</a:t>
            </a:r>
            <a:r>
              <a:rPr lang="en-US" altLang="zh-TW" dirty="0"/>
              <a:t>CSS</a:t>
            </a:r>
            <a:r>
              <a:rPr lang="zh-TW" altLang="en-US" dirty="0"/>
              <a:t>語法。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link ref files:</a:t>
            </a:r>
            <a:r>
              <a:rPr lang="zh-TW" altLang="en-US" dirty="0"/>
              <a:t>透過</a:t>
            </a:r>
            <a:r>
              <a:rPr lang="en-US" altLang="zh-TW" dirty="0"/>
              <a:t>html</a:t>
            </a:r>
            <a:r>
              <a:rPr lang="zh-TW" altLang="en-US" dirty="0"/>
              <a:t>標籤引用的方式引用</a:t>
            </a:r>
            <a:r>
              <a:rPr lang="en-US" altLang="zh-TW" dirty="0" err="1"/>
              <a:t>css</a:t>
            </a:r>
            <a:r>
              <a:rPr lang="zh-TW" altLang="en-US" dirty="0"/>
              <a:t>檔。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039" y="2298090"/>
            <a:ext cx="4724400" cy="2571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7039" y="4000499"/>
            <a:ext cx="7502774" cy="84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4760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9C27FB-60B8-48EB-A941-2C0B992E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CSS</a:t>
            </a:r>
            <a:r>
              <a:rPr lang="zh-TW" altLang="en-US" dirty="0"/>
              <a:t>表格框線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A71E4D-3ECA-469E-B40B-318990630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CSS</a:t>
            </a:r>
            <a:r>
              <a:rPr lang="zh-TW" altLang="en-US" dirty="0"/>
              <a:t>表格框線可以針對</a:t>
            </a:r>
            <a:r>
              <a:rPr lang="en-US" altLang="zh-TW" dirty="0"/>
              <a:t>&lt;table&gt;(</a:t>
            </a:r>
            <a:r>
              <a:rPr lang="zh-TW" altLang="en-US" dirty="0"/>
              <a:t>外框線</a:t>
            </a:r>
            <a:r>
              <a:rPr lang="en-US" altLang="zh-TW" dirty="0"/>
              <a:t>)</a:t>
            </a:r>
            <a:r>
              <a:rPr lang="zh-TW" altLang="en-US" dirty="0"/>
              <a:t>、</a:t>
            </a:r>
            <a:r>
              <a:rPr lang="en-US" altLang="zh-TW" dirty="0"/>
              <a:t>&lt;</a:t>
            </a:r>
            <a:r>
              <a:rPr lang="en-US" altLang="zh-TW" dirty="0" err="1"/>
              <a:t>th</a:t>
            </a:r>
            <a:r>
              <a:rPr lang="en-US" altLang="zh-TW" dirty="0"/>
              <a:t>&gt;&lt;td&gt;(</a:t>
            </a:r>
            <a:r>
              <a:rPr lang="zh-TW" altLang="en-US" dirty="0"/>
              <a:t>內框線</a:t>
            </a:r>
            <a:r>
              <a:rPr lang="en-US" altLang="zh-TW" dirty="0"/>
              <a:t>)</a:t>
            </a:r>
            <a:r>
              <a:rPr lang="zh-TW" altLang="en-US" dirty="0"/>
              <a:t>進行框線的設定，範例如下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練習：製作一九九乘法表，表格外框線設定</a:t>
            </a:r>
            <a:r>
              <a:rPr lang="en-US" altLang="zh-TW" dirty="0"/>
              <a:t>2px</a:t>
            </a:r>
            <a:r>
              <a:rPr lang="zh-TW" altLang="en-US" dirty="0"/>
              <a:t>、內框線設定</a:t>
            </a:r>
            <a:r>
              <a:rPr lang="en-US" altLang="zh-TW" dirty="0"/>
              <a:t>1px</a:t>
            </a:r>
            <a:r>
              <a:rPr lang="zh-TW" altLang="en-US" dirty="0"/>
              <a:t>，內外框線顏色需不同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562993F-9E44-4AED-9382-D83891C77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578" y="2838640"/>
            <a:ext cx="1266825" cy="117157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E8011E1-7B4F-47F6-9F08-0AF639744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6868" y="2652902"/>
            <a:ext cx="258127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6828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6FE627-9AB6-47C8-B0FF-3101DDAC4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CSS</a:t>
            </a:r>
            <a:r>
              <a:rPr lang="zh-TW" altLang="en-US" dirty="0"/>
              <a:t>區塊陰影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26917F-2BD2-41D6-8B22-600D9DC55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效果如下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p.s.</a:t>
            </a:r>
            <a:r>
              <a:rPr lang="zh-TW" altLang="en-US" dirty="0"/>
              <a:t>若在最後加入 </a:t>
            </a:r>
            <a:r>
              <a:rPr lang="en-US" altLang="zh-TW" dirty="0"/>
              <a:t>inset</a:t>
            </a:r>
            <a:r>
              <a:rPr lang="zh-TW" altLang="en-US"/>
              <a:t>則會有內部陰影效果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91B8C9F-3DEA-47A5-BEA0-5CB5DE6A6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4555" y="2242001"/>
            <a:ext cx="6524625" cy="56197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246B3FA-9E79-498D-AD8C-5020D3A00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679" y="2910078"/>
            <a:ext cx="376237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705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CSS</a:t>
            </a:r>
            <a:r>
              <a:rPr lang="zh-TW" altLang="en-US" dirty="0"/>
              <a:t>語法範例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1123837"/>
            <a:ext cx="771525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26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語言總結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HTML</a:t>
            </a:r>
            <a:r>
              <a:rPr lang="zh-TW" altLang="en-US" dirty="0"/>
              <a:t>定義網頁內容</a:t>
            </a:r>
            <a:r>
              <a:rPr lang="en-US" altLang="zh-TW" dirty="0"/>
              <a:t>(</a:t>
            </a:r>
            <a:r>
              <a:rPr lang="zh-TW" altLang="en-US" dirty="0"/>
              <a:t>支架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CSS</a:t>
            </a:r>
            <a:r>
              <a:rPr lang="zh-TW" altLang="en-US" dirty="0"/>
              <a:t>描述網頁的布局</a:t>
            </a:r>
            <a:r>
              <a:rPr lang="en-US" altLang="zh-TW" dirty="0"/>
              <a:t>(</a:t>
            </a:r>
            <a:r>
              <a:rPr lang="zh-TW" altLang="en-US" dirty="0"/>
              <a:t>皮膚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JavaScript</a:t>
            </a:r>
            <a:r>
              <a:rPr lang="zh-TW" altLang="en-US" dirty="0"/>
              <a:t>賦予網頁行為</a:t>
            </a:r>
            <a:r>
              <a:rPr lang="en-US" altLang="zh-TW" dirty="0"/>
              <a:t>(</a:t>
            </a:r>
            <a:r>
              <a:rPr lang="zh-TW" altLang="en-US" dirty="0"/>
              <a:t>生命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aphicFrame>
        <p:nvGraphicFramePr>
          <p:cNvPr id="4" name="資料庫圖表 3"/>
          <p:cNvGraphicFramePr/>
          <p:nvPr>
            <p:extLst>
              <p:ext uri="{D42A27DB-BD31-4B8C-83A1-F6EECF244321}">
                <p14:modId xmlns:p14="http://schemas.microsoft.com/office/powerpoint/2010/main" val="1305612184"/>
              </p:ext>
            </p:extLst>
          </p:nvPr>
        </p:nvGraphicFramePr>
        <p:xfrm>
          <a:off x="7074877" y="2013439"/>
          <a:ext cx="4443046" cy="31828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7066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60724C-4710-4697-AC01-B32F19FE9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CSS</a:t>
            </a:r>
            <a:r>
              <a:rPr lang="zh-TW" altLang="en-US" dirty="0"/>
              <a:t>語法結構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38828A-98BA-426E-A994-2E5FB67EC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3200" dirty="0">
                <a:solidFill>
                  <a:schemeClr val="accent4">
                    <a:lumMod val="75000"/>
                  </a:schemeClr>
                </a:solidFill>
              </a:rPr>
              <a:t>選擇器</a:t>
            </a:r>
            <a:r>
              <a:rPr lang="zh-TW" altLang="en-US" sz="3200" dirty="0"/>
              <a:t> </a:t>
            </a:r>
            <a:r>
              <a:rPr lang="en-US" altLang="zh-TW" sz="3200" dirty="0"/>
              <a:t>{</a:t>
            </a:r>
            <a:r>
              <a:rPr lang="zh-TW" altLang="en-US" sz="3200" dirty="0"/>
              <a:t> </a:t>
            </a:r>
            <a:r>
              <a:rPr lang="zh-TW" altLang="en-US" sz="3200" dirty="0">
                <a:solidFill>
                  <a:schemeClr val="accent3">
                    <a:lumMod val="75000"/>
                  </a:schemeClr>
                </a:solidFill>
              </a:rPr>
              <a:t>屬性</a:t>
            </a:r>
            <a:r>
              <a:rPr lang="zh-TW" altLang="en-US" sz="3200" dirty="0"/>
              <a:t> </a:t>
            </a:r>
            <a:r>
              <a:rPr lang="en-US" altLang="zh-TW" sz="3200" dirty="0"/>
              <a:t>:</a:t>
            </a:r>
            <a:r>
              <a:rPr lang="zh-TW" altLang="en-US" sz="3200" dirty="0"/>
              <a:t> </a:t>
            </a:r>
            <a:r>
              <a:rPr lang="zh-TW" altLang="en-US" sz="3200" dirty="0">
                <a:solidFill>
                  <a:srgbClr val="FF0000"/>
                </a:solidFill>
              </a:rPr>
              <a:t>值</a:t>
            </a:r>
            <a:r>
              <a:rPr lang="zh-TW" altLang="en-US" sz="3200" dirty="0"/>
              <a:t> </a:t>
            </a:r>
            <a:r>
              <a:rPr lang="en-US" altLang="zh-TW" sz="3200" dirty="0"/>
              <a:t>;</a:t>
            </a:r>
            <a:r>
              <a:rPr lang="zh-TW" altLang="en-US" sz="3200" dirty="0"/>
              <a:t> </a:t>
            </a:r>
            <a:r>
              <a:rPr lang="en-US" altLang="zh-TW" sz="3200" dirty="0"/>
              <a:t>}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範例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h1{ color : red;}        </a:t>
            </a:r>
            <a:r>
              <a:rPr lang="zh-TW" altLang="en-US" dirty="0"/>
              <a:t>即</a:t>
            </a:r>
            <a:r>
              <a:rPr lang="en-US" altLang="zh-TW" dirty="0"/>
              <a:t>:</a:t>
            </a:r>
            <a:r>
              <a:rPr lang="zh-TW" altLang="en-US" dirty="0"/>
              <a:t>對</a:t>
            </a:r>
            <a:r>
              <a:rPr lang="en-US" altLang="zh-TW" dirty="0"/>
              <a:t>h1</a:t>
            </a:r>
            <a:r>
              <a:rPr lang="zh-TW" altLang="en-US" dirty="0"/>
              <a:t>標籤的文字設定為紅色</a:t>
            </a:r>
            <a:endParaRPr lang="en-US" altLang="zh-TW" dirty="0"/>
          </a:p>
          <a:p>
            <a:r>
              <a:rPr lang="en-US" altLang="zh-TW" dirty="0"/>
              <a:t>h1, h2{ color : red;} </a:t>
            </a:r>
            <a:r>
              <a:rPr lang="zh-TW" altLang="en-US" dirty="0"/>
              <a:t>即</a:t>
            </a:r>
            <a:r>
              <a:rPr lang="en-US" altLang="zh-TW" dirty="0"/>
              <a:t>:</a:t>
            </a:r>
            <a:r>
              <a:rPr lang="zh-TW" altLang="en-US" dirty="0"/>
              <a:t>對</a:t>
            </a:r>
            <a:r>
              <a:rPr lang="en-US" altLang="zh-TW" dirty="0"/>
              <a:t>h1</a:t>
            </a:r>
            <a:r>
              <a:rPr lang="zh-TW" altLang="en-US" dirty="0"/>
              <a:t>和</a:t>
            </a:r>
            <a:r>
              <a:rPr lang="en-US" altLang="zh-TW" dirty="0"/>
              <a:t>h2</a:t>
            </a:r>
            <a:r>
              <a:rPr lang="zh-TW" altLang="en-US" dirty="0"/>
              <a:t>標籤的文字設定為紅色</a:t>
            </a:r>
          </a:p>
          <a:p>
            <a:endParaRPr lang="zh-TW" altLang="en-US" dirty="0"/>
          </a:p>
        </p:txBody>
      </p:sp>
      <p:sp>
        <p:nvSpPr>
          <p:cNvPr id="4" name="圖說文字: 直線 3">
            <a:extLst>
              <a:ext uri="{FF2B5EF4-FFF2-40B4-BE49-F238E27FC236}">
                <a16:creationId xmlns:a16="http://schemas.microsoft.com/office/drawing/2014/main" id="{D11C0D02-C114-46A8-9653-F966D11BF935}"/>
              </a:ext>
            </a:extLst>
          </p:cNvPr>
          <p:cNvSpPr/>
          <p:nvPr/>
        </p:nvSpPr>
        <p:spPr>
          <a:xfrm>
            <a:off x="5630411" y="2543261"/>
            <a:ext cx="1417740" cy="604009"/>
          </a:xfrm>
          <a:prstGeom prst="borderCallout1">
            <a:avLst>
              <a:gd name="adj1" fmla="val -21108"/>
              <a:gd name="adj2" fmla="val 36638"/>
              <a:gd name="adj3" fmla="val -145052"/>
              <a:gd name="adj4" fmla="val 32081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要設定什麼屬性</a:t>
            </a:r>
          </a:p>
        </p:txBody>
      </p:sp>
      <p:sp>
        <p:nvSpPr>
          <p:cNvPr id="7" name="圖說文字: 直線 6">
            <a:extLst>
              <a:ext uri="{FF2B5EF4-FFF2-40B4-BE49-F238E27FC236}">
                <a16:creationId xmlns:a16="http://schemas.microsoft.com/office/drawing/2014/main" id="{DEAA2E51-B828-419C-A5EA-E3E461D3C0C7}"/>
              </a:ext>
            </a:extLst>
          </p:cNvPr>
          <p:cNvSpPr/>
          <p:nvPr/>
        </p:nvSpPr>
        <p:spPr>
          <a:xfrm>
            <a:off x="3726111" y="2543262"/>
            <a:ext cx="1417740" cy="604009"/>
          </a:xfrm>
          <a:prstGeom prst="borderCallout1">
            <a:avLst>
              <a:gd name="adj1" fmla="val -21108"/>
              <a:gd name="adj2" fmla="val 36638"/>
              <a:gd name="adj3" fmla="val -136719"/>
              <a:gd name="adj4" fmla="val 8356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在</a:t>
            </a:r>
            <a:r>
              <a:rPr lang="en-US" altLang="zh-TW" dirty="0"/>
              <a:t>HTML</a:t>
            </a:r>
            <a:r>
              <a:rPr lang="zh-TW" altLang="en-US" dirty="0"/>
              <a:t>中的哪個地方</a:t>
            </a:r>
          </a:p>
        </p:txBody>
      </p:sp>
      <p:sp>
        <p:nvSpPr>
          <p:cNvPr id="8" name="圖說文字: 直線 7">
            <a:extLst>
              <a:ext uri="{FF2B5EF4-FFF2-40B4-BE49-F238E27FC236}">
                <a16:creationId xmlns:a16="http://schemas.microsoft.com/office/drawing/2014/main" id="{025C65F5-FA8D-4A0D-A22D-2F7BC48F3C93}"/>
              </a:ext>
            </a:extLst>
          </p:cNvPr>
          <p:cNvSpPr/>
          <p:nvPr/>
        </p:nvSpPr>
        <p:spPr>
          <a:xfrm>
            <a:off x="7455289" y="2543260"/>
            <a:ext cx="1417740" cy="604009"/>
          </a:xfrm>
          <a:prstGeom prst="borderCallout1">
            <a:avLst>
              <a:gd name="adj1" fmla="val -21108"/>
              <a:gd name="adj2" fmla="val 36638"/>
              <a:gd name="adj3" fmla="val -149219"/>
              <a:gd name="adj4" fmla="val -3123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設定成什麼值</a:t>
            </a:r>
          </a:p>
        </p:txBody>
      </p:sp>
    </p:spTree>
    <p:extLst>
      <p:ext uri="{BB962C8B-B14F-4D97-AF65-F5344CB8AC3E}">
        <p14:creationId xmlns:p14="http://schemas.microsoft.com/office/powerpoint/2010/main" val="127859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F4CB7C-7DCC-4728-B5DD-2EB53651F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CSS</a:t>
            </a:r>
            <a:r>
              <a:rPr lang="zh-TW" altLang="en-US" dirty="0"/>
              <a:t>常用選擇器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870787-B96C-4BA0-92E8-24A44A9B7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id</a:t>
            </a:r>
            <a:r>
              <a:rPr lang="zh-TW" altLang="en-US" dirty="0"/>
              <a:t>選擇器</a:t>
            </a:r>
            <a:endParaRPr lang="en-US" altLang="zh-TW" dirty="0"/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id</a:t>
            </a:r>
            <a:r>
              <a:rPr lang="zh-TW" altLang="en-US" dirty="0">
                <a:solidFill>
                  <a:srgbClr val="FF0000"/>
                </a:solidFill>
              </a:rPr>
              <a:t>名稱</a:t>
            </a:r>
            <a:r>
              <a:rPr lang="en-US" altLang="zh-TW" dirty="0"/>
              <a:t>{</a:t>
            </a:r>
            <a:r>
              <a:rPr lang="zh-TW" altLang="en-US" dirty="0"/>
              <a:t>  屬性 </a:t>
            </a:r>
            <a:r>
              <a:rPr lang="en-US" altLang="zh-TW" dirty="0"/>
              <a:t>:</a:t>
            </a:r>
            <a:r>
              <a:rPr lang="zh-TW" altLang="en-US" dirty="0"/>
              <a:t> 值 </a:t>
            </a:r>
            <a:r>
              <a:rPr lang="en-US" altLang="zh-TW" dirty="0"/>
              <a:t>; }</a:t>
            </a:r>
          </a:p>
          <a:p>
            <a:pPr lvl="1"/>
            <a:r>
              <a:rPr lang="zh-TW" altLang="en-US" dirty="0"/>
              <a:t>範例：</a:t>
            </a: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en-US" altLang="zh-TW" dirty="0" err="1">
                <a:solidFill>
                  <a:srgbClr val="FF0000"/>
                </a:solidFill>
              </a:rPr>
              <a:t>user_name</a:t>
            </a:r>
            <a:r>
              <a:rPr lang="en-US" altLang="zh-TW" dirty="0"/>
              <a:t>{ color : red ;}</a:t>
            </a:r>
          </a:p>
          <a:p>
            <a:r>
              <a:rPr lang="en-US" altLang="zh-TW" dirty="0"/>
              <a:t>class</a:t>
            </a:r>
            <a:r>
              <a:rPr lang="zh-TW" altLang="en-US" dirty="0"/>
              <a:t>選擇器</a:t>
            </a:r>
            <a:endParaRPr lang="en-US" altLang="zh-TW" dirty="0"/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class</a:t>
            </a:r>
            <a:r>
              <a:rPr lang="zh-TW" altLang="en-US" dirty="0">
                <a:solidFill>
                  <a:srgbClr val="FF0000"/>
                </a:solidFill>
              </a:rPr>
              <a:t>名稱</a:t>
            </a:r>
            <a:r>
              <a:rPr lang="en-US" altLang="zh-TW" dirty="0"/>
              <a:t>{</a:t>
            </a:r>
            <a:r>
              <a:rPr lang="zh-TW" altLang="en-US" dirty="0"/>
              <a:t>  屬性 </a:t>
            </a:r>
            <a:r>
              <a:rPr lang="en-US" altLang="zh-TW" dirty="0"/>
              <a:t>:</a:t>
            </a:r>
            <a:r>
              <a:rPr lang="zh-TW" altLang="en-US" dirty="0"/>
              <a:t> 值 </a:t>
            </a:r>
            <a:r>
              <a:rPr lang="en-US" altLang="zh-TW" dirty="0"/>
              <a:t>; }</a:t>
            </a:r>
          </a:p>
          <a:p>
            <a:pPr lvl="1"/>
            <a:r>
              <a:rPr lang="zh-TW" altLang="en-US" dirty="0"/>
              <a:t>範例：</a:t>
            </a:r>
            <a:r>
              <a:rPr lang="en-US" altLang="zh-TW" dirty="0">
                <a:solidFill>
                  <a:srgbClr val="FF0000"/>
                </a:solidFill>
              </a:rPr>
              <a:t>.</a:t>
            </a:r>
            <a:r>
              <a:rPr lang="en-US" altLang="zh-TW" dirty="0" err="1">
                <a:solidFill>
                  <a:srgbClr val="FF0000"/>
                </a:solidFill>
              </a:rPr>
              <a:t>infomation</a:t>
            </a:r>
            <a:r>
              <a:rPr lang="en-US" altLang="zh-TW" dirty="0"/>
              <a:t>{ color : red ;}</a:t>
            </a:r>
          </a:p>
          <a:p>
            <a:r>
              <a:rPr lang="en-US" altLang="zh-TW" dirty="0"/>
              <a:t>1.</a:t>
            </a:r>
            <a:r>
              <a:rPr lang="zh-TW" altLang="en-US" dirty="0"/>
              <a:t>元素選擇器</a:t>
            </a:r>
            <a:endParaRPr lang="en-US" altLang="zh-TW" dirty="0"/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元素名稱</a:t>
            </a:r>
            <a:r>
              <a:rPr lang="en-US" altLang="zh-TW" dirty="0"/>
              <a:t>{</a:t>
            </a:r>
            <a:r>
              <a:rPr lang="zh-TW" altLang="en-US" dirty="0"/>
              <a:t>  屬性 </a:t>
            </a:r>
            <a:r>
              <a:rPr lang="en-US" altLang="zh-TW" dirty="0"/>
              <a:t>:</a:t>
            </a:r>
            <a:r>
              <a:rPr lang="zh-TW" altLang="en-US" dirty="0"/>
              <a:t> 值 </a:t>
            </a:r>
            <a:r>
              <a:rPr lang="en-US" altLang="zh-TW" dirty="0"/>
              <a:t>; }</a:t>
            </a:r>
          </a:p>
          <a:p>
            <a:pPr lvl="1"/>
            <a:r>
              <a:rPr lang="zh-TW" altLang="en-US" dirty="0"/>
              <a:t>範例：</a:t>
            </a:r>
            <a:r>
              <a:rPr lang="en-US" altLang="zh-TW" dirty="0">
                <a:solidFill>
                  <a:srgbClr val="FF0000"/>
                </a:solidFill>
              </a:rPr>
              <a:t>div</a:t>
            </a:r>
            <a:r>
              <a:rPr lang="en-US" altLang="zh-TW" dirty="0"/>
              <a:t>{ color : red ;}</a:t>
            </a:r>
          </a:p>
          <a:p>
            <a:r>
              <a:rPr lang="en-US" altLang="zh-TW" dirty="0"/>
              <a:t>2.</a:t>
            </a:r>
            <a:r>
              <a:rPr lang="zh-TW" altLang="en-US" dirty="0"/>
              <a:t>全域選擇器</a:t>
            </a:r>
            <a:endParaRPr lang="en-US" altLang="zh-TW" dirty="0"/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*</a:t>
            </a:r>
            <a:r>
              <a:rPr lang="zh-TW" altLang="en-US" dirty="0"/>
              <a:t> </a:t>
            </a:r>
            <a:r>
              <a:rPr lang="en-US" altLang="zh-TW" dirty="0"/>
              <a:t>{</a:t>
            </a:r>
            <a:r>
              <a:rPr lang="zh-TW" altLang="en-US" dirty="0"/>
              <a:t>  屬性 </a:t>
            </a:r>
            <a:r>
              <a:rPr lang="en-US" altLang="zh-TW" dirty="0"/>
              <a:t>:</a:t>
            </a:r>
            <a:r>
              <a:rPr lang="zh-TW" altLang="en-US" dirty="0"/>
              <a:t> 值 </a:t>
            </a:r>
            <a:r>
              <a:rPr lang="en-US" altLang="zh-TW" dirty="0"/>
              <a:t>; }</a:t>
            </a:r>
          </a:p>
          <a:p>
            <a:pPr lvl="1"/>
            <a:r>
              <a:rPr lang="zh-TW" altLang="en-US" dirty="0"/>
              <a:t>範例：</a:t>
            </a:r>
            <a:r>
              <a:rPr lang="en-US" altLang="zh-TW" dirty="0">
                <a:solidFill>
                  <a:srgbClr val="FF0000"/>
                </a:solidFill>
              </a:rPr>
              <a:t>*</a:t>
            </a:r>
            <a:r>
              <a:rPr lang="en-US" altLang="zh-TW" dirty="0"/>
              <a:t>{ color : red ;}</a:t>
            </a:r>
          </a:p>
        </p:txBody>
      </p:sp>
    </p:spTree>
    <p:extLst>
      <p:ext uri="{BB962C8B-B14F-4D97-AF65-F5344CB8AC3E}">
        <p14:creationId xmlns:p14="http://schemas.microsoft.com/office/powerpoint/2010/main" val="417727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41EAE9-49C3-41C6-A9FE-0C480EADD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CSS</a:t>
            </a:r>
            <a:r>
              <a:rPr lang="zh-TW" altLang="en-US" dirty="0"/>
              <a:t>選擇器練習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3D807E-C91B-47E4-BFBE-6E7116CCF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Step1:</a:t>
            </a:r>
            <a:r>
              <a:rPr lang="zh-TW" altLang="en-US" dirty="0"/>
              <a:t>產生</a:t>
            </a:r>
            <a:r>
              <a:rPr lang="en-US" altLang="zh-TW" dirty="0"/>
              <a:t>html</a:t>
            </a:r>
            <a:r>
              <a:rPr lang="zh-TW" altLang="en-US" dirty="0"/>
              <a:t>基本標籤</a:t>
            </a:r>
            <a:endParaRPr lang="en-US" altLang="zh-TW" dirty="0"/>
          </a:p>
          <a:p>
            <a:r>
              <a:rPr lang="en-US" altLang="zh-TW" dirty="0"/>
              <a:t>Step2:</a:t>
            </a:r>
            <a:r>
              <a:rPr lang="zh-TW" altLang="en-US" dirty="0"/>
              <a:t>於</a:t>
            </a:r>
            <a:r>
              <a:rPr lang="en-US" altLang="zh-TW" dirty="0"/>
              <a:t>body</a:t>
            </a:r>
            <a:r>
              <a:rPr lang="zh-TW" altLang="en-US" dirty="0"/>
              <a:t>加入以下語法</a:t>
            </a:r>
            <a:endParaRPr lang="en-US" altLang="zh-TW" dirty="0"/>
          </a:p>
          <a:p>
            <a:pPr lvl="1"/>
            <a:r>
              <a:rPr lang="en-US" altLang="zh-TW" sz="700" dirty="0"/>
              <a:t>&lt;div id=</a:t>
            </a:r>
            <a:r>
              <a:rPr lang="en-US" altLang="zh-TW" sz="700" dirty="0" err="1"/>
              <a:t>maindiv</a:t>
            </a:r>
            <a:r>
              <a:rPr lang="en-US" altLang="zh-TW" sz="700" dirty="0"/>
              <a:t>&gt;</a:t>
            </a:r>
          </a:p>
          <a:p>
            <a:pPr lvl="1"/>
            <a:r>
              <a:rPr lang="en-US" altLang="zh-TW" sz="700" dirty="0"/>
              <a:t>    &lt;p class="poem"&gt;</a:t>
            </a:r>
          </a:p>
          <a:p>
            <a:pPr lvl="1"/>
            <a:r>
              <a:rPr lang="en-US" altLang="zh-TW" sz="700" dirty="0"/>
              <a:t>        </a:t>
            </a:r>
            <a:r>
              <a:rPr lang="zh-TW" altLang="en-US" sz="700" dirty="0"/>
              <a:t>床前明月光，疑是地上霜。</a:t>
            </a:r>
            <a:r>
              <a:rPr lang="en-US" altLang="zh-TW" sz="700" dirty="0"/>
              <a:t>&lt;</a:t>
            </a:r>
            <a:r>
              <a:rPr lang="en-US" altLang="zh-TW" sz="700" dirty="0" err="1"/>
              <a:t>br</a:t>
            </a:r>
            <a:r>
              <a:rPr lang="en-US" altLang="zh-TW" sz="700" dirty="0"/>
              <a:t>&gt;</a:t>
            </a:r>
          </a:p>
          <a:p>
            <a:pPr lvl="1"/>
            <a:r>
              <a:rPr lang="en-US" altLang="zh-TW" sz="700" dirty="0"/>
              <a:t>        </a:t>
            </a:r>
            <a:r>
              <a:rPr lang="zh-TW" altLang="en-US" sz="700" dirty="0"/>
              <a:t>舉頭望明月，低頭思故鄉。</a:t>
            </a:r>
          </a:p>
          <a:p>
            <a:pPr lvl="1"/>
            <a:r>
              <a:rPr lang="zh-TW" altLang="en-US" sz="700" dirty="0"/>
              <a:t>    </a:t>
            </a:r>
            <a:r>
              <a:rPr lang="en-US" altLang="zh-TW" sz="700" dirty="0"/>
              <a:t>&lt;/p&gt;</a:t>
            </a:r>
          </a:p>
          <a:p>
            <a:pPr lvl="1"/>
            <a:r>
              <a:rPr lang="en-US" altLang="zh-TW" sz="700" dirty="0"/>
              <a:t>    &lt;p&gt;</a:t>
            </a:r>
          </a:p>
          <a:p>
            <a:pPr lvl="1"/>
            <a:r>
              <a:rPr lang="en-US" altLang="zh-TW" sz="700" dirty="0"/>
              <a:t>        </a:t>
            </a:r>
            <a:r>
              <a:rPr lang="zh-TW" altLang="en-US" sz="700" dirty="0"/>
              <a:t>月光鋪在床前的地上</a:t>
            </a:r>
            <a:r>
              <a:rPr lang="en-US" altLang="zh-TW" sz="700" dirty="0"/>
              <a:t>&lt;</a:t>
            </a:r>
            <a:r>
              <a:rPr lang="en-US" altLang="zh-TW" sz="700" dirty="0" err="1"/>
              <a:t>br</a:t>
            </a:r>
            <a:r>
              <a:rPr lang="en-US" altLang="zh-TW" sz="700" dirty="0"/>
              <a:t>&gt;</a:t>
            </a:r>
          </a:p>
          <a:p>
            <a:pPr lvl="1"/>
            <a:r>
              <a:rPr lang="en-US" altLang="zh-TW" sz="700" dirty="0"/>
              <a:t>        </a:t>
            </a:r>
            <a:r>
              <a:rPr lang="zh-TW" altLang="en-US" sz="700" dirty="0"/>
              <a:t>像是一層瑩白的濃霜</a:t>
            </a:r>
            <a:r>
              <a:rPr lang="en-US" altLang="zh-TW" sz="700" dirty="0"/>
              <a:t>&lt;</a:t>
            </a:r>
            <a:r>
              <a:rPr lang="en-US" altLang="zh-TW" sz="700" dirty="0" err="1"/>
              <a:t>br</a:t>
            </a:r>
            <a:r>
              <a:rPr lang="en-US" altLang="zh-TW" sz="700" dirty="0"/>
              <a:t>&gt;</a:t>
            </a:r>
          </a:p>
          <a:p>
            <a:pPr lvl="1"/>
            <a:r>
              <a:rPr lang="en-US" altLang="zh-TW" sz="700" dirty="0"/>
              <a:t>        </a:t>
            </a:r>
            <a:r>
              <a:rPr lang="zh-TW" altLang="en-US" sz="700" dirty="0"/>
              <a:t>抬頭眺望窗外的明月</a:t>
            </a:r>
            <a:r>
              <a:rPr lang="en-US" altLang="zh-TW" sz="700" dirty="0"/>
              <a:t>&lt;</a:t>
            </a:r>
            <a:r>
              <a:rPr lang="en-US" altLang="zh-TW" sz="700" dirty="0" err="1"/>
              <a:t>br</a:t>
            </a:r>
            <a:r>
              <a:rPr lang="en-US" altLang="zh-TW" sz="700" dirty="0"/>
              <a:t>&gt;</a:t>
            </a:r>
          </a:p>
          <a:p>
            <a:pPr lvl="1"/>
            <a:r>
              <a:rPr lang="en-US" altLang="zh-TW" sz="700" dirty="0"/>
              <a:t>        </a:t>
            </a:r>
            <a:r>
              <a:rPr lang="zh-TW" altLang="en-US" sz="700" dirty="0"/>
              <a:t>低頭思念久別的便當</a:t>
            </a:r>
          </a:p>
          <a:p>
            <a:pPr lvl="1"/>
            <a:r>
              <a:rPr lang="zh-TW" altLang="en-US" sz="700" dirty="0"/>
              <a:t>    </a:t>
            </a:r>
            <a:r>
              <a:rPr lang="en-US" altLang="zh-TW" sz="700" dirty="0"/>
              <a:t>&lt;/p&gt;</a:t>
            </a:r>
          </a:p>
          <a:p>
            <a:pPr lvl="1"/>
            <a:r>
              <a:rPr lang="en-US" altLang="zh-TW" sz="700" dirty="0"/>
              <a:t>&lt;/div&gt;</a:t>
            </a:r>
          </a:p>
          <a:p>
            <a:pPr lvl="1"/>
            <a:endParaRPr lang="zh-TW" altLang="en-US" sz="700" dirty="0"/>
          </a:p>
          <a:p>
            <a:r>
              <a:rPr lang="en-US" altLang="zh-TW" dirty="0"/>
              <a:t>Step3:</a:t>
            </a:r>
          </a:p>
          <a:p>
            <a:pPr lvl="1"/>
            <a:r>
              <a:rPr lang="en-US" altLang="zh-TW" dirty="0"/>
              <a:t>(1)</a:t>
            </a:r>
            <a:r>
              <a:rPr lang="zh-TW" altLang="en-US" dirty="0"/>
              <a:t>將</a:t>
            </a:r>
            <a:r>
              <a:rPr lang="en-US" altLang="zh-TW" dirty="0"/>
              <a:t>p</a:t>
            </a:r>
            <a:r>
              <a:rPr lang="zh-TW" altLang="en-US" dirty="0"/>
              <a:t>標籤設為藍色</a:t>
            </a:r>
            <a:r>
              <a:rPr lang="en-US" altLang="zh-TW" dirty="0"/>
              <a:t>(blue)</a:t>
            </a:r>
          </a:p>
          <a:p>
            <a:pPr lvl="1"/>
            <a:r>
              <a:rPr lang="en-US" altLang="zh-TW" dirty="0"/>
              <a:t>(2)</a:t>
            </a:r>
            <a:r>
              <a:rPr lang="zh-TW" altLang="en-US" dirty="0"/>
              <a:t>將</a:t>
            </a:r>
            <a:r>
              <a:rPr lang="en-US" altLang="zh-TW" dirty="0"/>
              <a:t>id</a:t>
            </a:r>
            <a:r>
              <a:rPr lang="zh-TW" altLang="en-US" dirty="0"/>
              <a:t>為</a:t>
            </a:r>
            <a:r>
              <a:rPr lang="en-US" altLang="zh-TW" dirty="0" err="1"/>
              <a:t>maindiv</a:t>
            </a:r>
            <a:r>
              <a:rPr lang="zh-TW" altLang="en-US" dirty="0"/>
              <a:t>標籤設字體大小為</a:t>
            </a:r>
            <a:r>
              <a:rPr lang="en-US" altLang="zh-TW" dirty="0"/>
              <a:t>75%</a:t>
            </a:r>
          </a:p>
          <a:p>
            <a:pPr lvl="1"/>
            <a:r>
              <a:rPr lang="en-US" altLang="zh-TW" dirty="0"/>
              <a:t>(3)</a:t>
            </a:r>
            <a:r>
              <a:rPr lang="zh-TW" altLang="en-US" dirty="0"/>
              <a:t>將</a:t>
            </a:r>
            <a:r>
              <a:rPr lang="en-US" altLang="zh-TW" dirty="0"/>
              <a:t>class</a:t>
            </a:r>
            <a:r>
              <a:rPr lang="zh-TW" altLang="en-US" dirty="0"/>
              <a:t>為</a:t>
            </a:r>
            <a:r>
              <a:rPr lang="en-US" altLang="zh-TW" dirty="0"/>
              <a:t>poem</a:t>
            </a:r>
            <a:r>
              <a:rPr lang="zh-TW" altLang="en-US" dirty="0"/>
              <a:t>標籤設字形為</a:t>
            </a:r>
            <a:r>
              <a:rPr lang="en-US" altLang="zh-TW" dirty="0"/>
              <a:t>italic</a:t>
            </a:r>
            <a:r>
              <a:rPr lang="zh-TW" altLang="en-US" dirty="0"/>
              <a:t>、字體大小為</a:t>
            </a:r>
            <a:r>
              <a:rPr lang="en-US" altLang="zh-TW" dirty="0"/>
              <a:t>120%</a:t>
            </a:r>
          </a:p>
          <a:p>
            <a:pPr lvl="1"/>
            <a:r>
              <a:rPr lang="en-US" altLang="zh-TW" dirty="0"/>
              <a:t>(4)</a:t>
            </a:r>
            <a:r>
              <a:rPr lang="zh-TW" altLang="en-US" dirty="0"/>
              <a:t>將</a:t>
            </a:r>
            <a:r>
              <a:rPr lang="en-US" altLang="zh-TW" dirty="0"/>
              <a:t>body</a:t>
            </a:r>
            <a:r>
              <a:rPr lang="zh-TW" altLang="en-US" dirty="0"/>
              <a:t>背景色設</a:t>
            </a:r>
            <a:r>
              <a:rPr lang="en-US" altLang="zh-TW" dirty="0"/>
              <a:t>#</a:t>
            </a:r>
            <a:r>
              <a:rPr lang="en-US" altLang="zh-TW" dirty="0" err="1"/>
              <a:t>ebebff</a:t>
            </a:r>
            <a:endParaRPr lang="en-US" altLang="zh-TW" dirty="0"/>
          </a:p>
          <a:p>
            <a:r>
              <a:rPr lang="en-US" altLang="zh-TW" sz="1800" dirty="0"/>
              <a:t>P.S. </a:t>
            </a:r>
            <a:r>
              <a:rPr lang="zh-TW" altLang="en-US" sz="1800" dirty="0"/>
              <a:t>字體顏色屬性為</a:t>
            </a:r>
            <a:r>
              <a:rPr lang="en-US" altLang="zh-TW" sz="1800" dirty="0"/>
              <a:t>color</a:t>
            </a:r>
            <a:r>
              <a:rPr lang="zh-TW" altLang="en-US" sz="1800" dirty="0"/>
              <a:t>；字體屬性為</a:t>
            </a:r>
            <a:r>
              <a:rPr lang="en-US" altLang="zh-TW" sz="1800" dirty="0"/>
              <a:t>font-style</a:t>
            </a:r>
            <a:r>
              <a:rPr lang="zh-TW" altLang="en-US" sz="1800" dirty="0"/>
              <a:t>；字體大小為</a:t>
            </a:r>
            <a:r>
              <a:rPr lang="en-US" altLang="zh-TW" sz="1800" dirty="0"/>
              <a:t>font-size</a:t>
            </a:r>
            <a:r>
              <a:rPr lang="zh-TW" altLang="en-US" sz="1800" dirty="0"/>
              <a:t>；背景色屬性為</a:t>
            </a:r>
            <a:r>
              <a:rPr lang="en-US" altLang="zh-TW" dirty="0"/>
              <a:t>background-color</a:t>
            </a:r>
            <a:endParaRPr lang="en-US" altLang="zh-TW" sz="1800" dirty="0"/>
          </a:p>
        </p:txBody>
      </p:sp>
    </p:spTree>
    <p:extLst>
      <p:ext uri="{BB962C8B-B14F-4D97-AF65-F5344CB8AC3E}">
        <p14:creationId xmlns:p14="http://schemas.microsoft.com/office/powerpoint/2010/main" val="3713574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08AE24-997B-4356-BB99-C0BD420EB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CSS</a:t>
            </a:r>
            <a:r>
              <a:rPr lang="zh-TW" altLang="en-US" dirty="0"/>
              <a:t>組合選擇器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1B1E4B-667E-4478-BA66-5715E393E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1.</a:t>
            </a:r>
            <a:r>
              <a:rPr lang="zh-TW" altLang="en-US" dirty="0"/>
              <a:t>後代選擇器：將某標籤</a:t>
            </a:r>
            <a:r>
              <a:rPr lang="zh-TW" altLang="en-US" dirty="0">
                <a:solidFill>
                  <a:srgbClr val="FF0000"/>
                </a:solidFill>
              </a:rPr>
              <a:t>底下所有</a:t>
            </a:r>
            <a:r>
              <a:rPr lang="zh-TW" altLang="en-US" dirty="0"/>
              <a:t>選中之標籤選取</a:t>
            </a:r>
            <a:endParaRPr lang="en-US" altLang="zh-TW" dirty="0"/>
          </a:p>
          <a:p>
            <a:pPr lvl="1"/>
            <a:r>
              <a:rPr lang="zh-TW" altLang="en-US" dirty="0"/>
              <a:t>範例：</a:t>
            </a:r>
            <a:r>
              <a:rPr lang="en-US" altLang="zh-TW" dirty="0"/>
              <a:t>body p{  color : red;}</a:t>
            </a:r>
          </a:p>
          <a:p>
            <a:pPr lvl="1"/>
            <a:r>
              <a:rPr lang="zh-TW" altLang="en-US" dirty="0"/>
              <a:t>會將頁面中所有</a:t>
            </a:r>
            <a:r>
              <a:rPr lang="en-US" altLang="zh-TW" dirty="0"/>
              <a:t>p</a:t>
            </a:r>
            <a:r>
              <a:rPr lang="zh-TW" altLang="en-US" dirty="0"/>
              <a:t>標籤變為紅色</a:t>
            </a:r>
            <a:endParaRPr lang="en-US" altLang="zh-TW" dirty="0"/>
          </a:p>
          <a:p>
            <a:pPr lvl="1"/>
            <a:r>
              <a:rPr lang="en-US" altLang="zh-TW" dirty="0"/>
              <a:t>&lt;body&gt;</a:t>
            </a:r>
          </a:p>
          <a:p>
            <a:pPr lvl="2"/>
            <a:r>
              <a:rPr lang="en-US" altLang="zh-TW" dirty="0">
                <a:solidFill>
                  <a:srgbClr val="FF0000"/>
                </a:solidFill>
              </a:rPr>
              <a:t>&lt;p&gt;&lt;/p&gt;</a:t>
            </a:r>
          </a:p>
          <a:p>
            <a:pPr lvl="2"/>
            <a:r>
              <a:rPr lang="en-US" altLang="zh-TW" dirty="0"/>
              <a:t>&lt;div&gt;</a:t>
            </a:r>
          </a:p>
          <a:p>
            <a:pPr lvl="3"/>
            <a:r>
              <a:rPr lang="en-US" altLang="zh-TW" dirty="0">
                <a:solidFill>
                  <a:srgbClr val="FF0000"/>
                </a:solidFill>
              </a:rPr>
              <a:t>&lt;p&gt;&lt;/p&gt;</a:t>
            </a:r>
          </a:p>
          <a:p>
            <a:pPr lvl="2"/>
            <a:r>
              <a:rPr lang="en-US" altLang="zh-TW" dirty="0"/>
              <a:t>&lt;/div&gt;</a:t>
            </a:r>
          </a:p>
          <a:p>
            <a:pPr lvl="1"/>
            <a:r>
              <a:rPr lang="en-US" altLang="zh-TW" dirty="0"/>
              <a:t>&lt;/body&gt;</a:t>
            </a:r>
          </a:p>
          <a:p>
            <a:pPr lvl="1"/>
            <a:endParaRPr lang="en-US" altLang="zh-TW" dirty="0"/>
          </a:p>
          <a:p>
            <a:r>
              <a:rPr lang="en-US" altLang="zh-TW" dirty="0" smtClean="0"/>
              <a:t>2</a:t>
            </a:r>
            <a:r>
              <a:rPr lang="en-US" altLang="zh-TW" dirty="0"/>
              <a:t>.</a:t>
            </a:r>
            <a:r>
              <a:rPr lang="zh-TW" altLang="en-US" dirty="0"/>
              <a:t>子選擇器：將某標籤</a:t>
            </a:r>
            <a:r>
              <a:rPr lang="zh-TW" altLang="en-US" dirty="0">
                <a:solidFill>
                  <a:srgbClr val="FF0000"/>
                </a:solidFill>
              </a:rPr>
              <a:t>底下第一層</a:t>
            </a:r>
            <a:r>
              <a:rPr lang="zh-TW" altLang="en-US" dirty="0"/>
              <a:t>選中之標籤選取</a:t>
            </a:r>
            <a:endParaRPr lang="en-US" altLang="zh-TW" dirty="0"/>
          </a:p>
          <a:p>
            <a:pPr lvl="1"/>
            <a:r>
              <a:rPr lang="zh-TW" altLang="en-US" dirty="0"/>
              <a:t>範例：</a:t>
            </a:r>
            <a:r>
              <a:rPr lang="en-US" altLang="zh-TW" dirty="0"/>
              <a:t>body &gt;</a:t>
            </a:r>
            <a:r>
              <a:rPr lang="zh-TW" altLang="en-US" dirty="0"/>
              <a:t> </a:t>
            </a:r>
            <a:r>
              <a:rPr lang="en-US" altLang="zh-TW" dirty="0"/>
              <a:t>p{  color : red;}</a:t>
            </a:r>
          </a:p>
          <a:p>
            <a:pPr lvl="1"/>
            <a:r>
              <a:rPr lang="zh-TW" altLang="en-US" dirty="0"/>
              <a:t>會將頁面中第一層</a:t>
            </a:r>
            <a:r>
              <a:rPr lang="en-US" altLang="zh-TW" dirty="0"/>
              <a:t>p</a:t>
            </a:r>
            <a:r>
              <a:rPr lang="zh-TW" altLang="en-US" dirty="0"/>
              <a:t>標籤變為紅色</a:t>
            </a:r>
            <a:endParaRPr lang="en-US" altLang="zh-TW" dirty="0"/>
          </a:p>
          <a:p>
            <a:pPr lvl="1"/>
            <a:r>
              <a:rPr lang="en-US" altLang="zh-TW" dirty="0"/>
              <a:t>&lt;body&gt;</a:t>
            </a:r>
          </a:p>
          <a:p>
            <a:pPr lvl="2"/>
            <a:r>
              <a:rPr lang="en-US" altLang="zh-TW" dirty="0">
                <a:solidFill>
                  <a:srgbClr val="FF0000"/>
                </a:solidFill>
              </a:rPr>
              <a:t>&lt;p&gt;&lt;/p&gt;</a:t>
            </a:r>
          </a:p>
          <a:p>
            <a:pPr lvl="2"/>
            <a:r>
              <a:rPr lang="en-US" altLang="zh-TW" dirty="0"/>
              <a:t>&lt;div&gt;</a:t>
            </a:r>
          </a:p>
          <a:p>
            <a:pPr lvl="3"/>
            <a:r>
              <a:rPr lang="en-US" altLang="zh-TW" dirty="0">
                <a:solidFill>
                  <a:schemeClr val="tx1"/>
                </a:solidFill>
              </a:rPr>
              <a:t>&lt;p&gt;&lt;/p&gt;</a:t>
            </a:r>
          </a:p>
          <a:p>
            <a:pPr lvl="2"/>
            <a:r>
              <a:rPr lang="en-US" altLang="zh-TW" dirty="0"/>
              <a:t>&lt;/div&gt;</a:t>
            </a:r>
          </a:p>
          <a:p>
            <a:pPr lvl="1"/>
            <a:r>
              <a:rPr lang="en-US" altLang="zh-TW" dirty="0"/>
              <a:t>&lt;/body</a:t>
            </a:r>
            <a:r>
              <a:rPr lang="en-US" altLang="zh-TW" dirty="0" smtClean="0"/>
              <a:t>&gt;</a:t>
            </a:r>
            <a:endParaRPr lang="en-US" altLang="zh-TW" dirty="0"/>
          </a:p>
          <a:p>
            <a:pPr lvl="1"/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90851999"/>
      </p:ext>
    </p:extLst>
  </p:cSld>
  <p:clrMapOvr>
    <a:masterClrMapping/>
  </p:clrMapOvr>
</p:sld>
</file>

<file path=ppt/theme/theme1.xml><?xml version="1.0" encoding="utf-8"?>
<a:theme xmlns:a="http://schemas.openxmlformats.org/drawingml/2006/main" name="框架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TM03457475[[fn=框架]]</Template>
  <TotalTime>11628</TotalTime>
  <Words>1570</Words>
  <Application>Microsoft Office PowerPoint</Application>
  <PresentationFormat>寬螢幕</PresentationFormat>
  <Paragraphs>312</Paragraphs>
  <Slides>31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5" baseType="lpstr">
      <vt:lpstr>微軟正黑體</vt:lpstr>
      <vt:lpstr>Corbel</vt:lpstr>
      <vt:lpstr>Wingdings 2</vt:lpstr>
      <vt:lpstr>框架</vt:lpstr>
      <vt:lpstr>RWD網頁設計</vt:lpstr>
      <vt:lpstr>CSS</vt:lpstr>
      <vt:lpstr>CSS寫法</vt:lpstr>
      <vt:lpstr>CSS語法範例</vt:lpstr>
      <vt:lpstr>語言總結</vt:lpstr>
      <vt:lpstr>CSS語法結構</vt:lpstr>
      <vt:lpstr>CSS常用選擇器</vt:lpstr>
      <vt:lpstr>CSS選擇器練習</vt:lpstr>
      <vt:lpstr>CSS組合選擇器</vt:lpstr>
      <vt:lpstr>CSS組合選擇器練習</vt:lpstr>
      <vt:lpstr>CSS選擇器套用順序</vt:lpstr>
      <vt:lpstr>CSS顏色設定</vt:lpstr>
      <vt:lpstr>CSS顏色設定</vt:lpstr>
      <vt:lpstr>CSS顏色設定</vt:lpstr>
      <vt:lpstr>CSS文字大小及背景色</vt:lpstr>
      <vt:lpstr>CSS文字大小及背景色</vt:lpstr>
      <vt:lpstr>CSS文字大小及背景色</vt:lpstr>
      <vt:lpstr>CSS文字粗細、底線、刪除線</vt:lpstr>
      <vt:lpstr>CSS文字字型</vt:lpstr>
      <vt:lpstr>CSS文字字型</vt:lpstr>
      <vt:lpstr>CSS文字練習</vt:lpstr>
      <vt:lpstr>CSS引用外部字型</vt:lpstr>
      <vt:lpstr>CSS字型練習</vt:lpstr>
      <vt:lpstr>CSS字型練習程式碼</vt:lpstr>
      <vt:lpstr>CSS文字段落樣式設定</vt:lpstr>
      <vt:lpstr>CSS文字段落樣式設定練習</vt:lpstr>
      <vt:lpstr>CSS背景顏色及圖片</vt:lpstr>
      <vt:lpstr>CSS框線設定</vt:lpstr>
      <vt:lpstr>CSS框線細部設定</vt:lpstr>
      <vt:lpstr>CSS表格框線</vt:lpstr>
      <vt:lpstr>CSS區塊陰影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RWD網頁設計</dc:title>
  <dc:creator>王順陞</dc:creator>
  <cp:lastModifiedBy>user</cp:lastModifiedBy>
  <cp:revision>61</cp:revision>
  <dcterms:created xsi:type="dcterms:W3CDTF">2019-08-28T00:33:43Z</dcterms:created>
  <dcterms:modified xsi:type="dcterms:W3CDTF">2021-03-26T01:48:54Z</dcterms:modified>
</cp:coreProperties>
</file>