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1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6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7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3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5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8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E9897D4-4A66-428F-B577-59BA76CD9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網頁設計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B7C05E0-4F30-4E96-B64B-87F294B1F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2" name="Picture 4" descr="ãrwd pngãçåçæå°çµæ">
            <a:extLst>
              <a:ext uri="{FF2B5EF4-FFF2-40B4-BE49-F238E27FC236}">
                <a16:creationId xmlns:a16="http://schemas.microsoft.com/office/drawing/2014/main" id="{2F23DD77-3601-4031-9503-07E3C859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2" y="4289909"/>
            <a:ext cx="3498850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EC2E4-70CD-402D-ACFC-1377702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區塊及行內元素狀態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5512A7D-B903-43F9-89EC-B1B53B0D3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622" y="771500"/>
            <a:ext cx="5095875" cy="1314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EE0BA2-405D-4A78-B69B-9C97D450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38" y="1851057"/>
            <a:ext cx="5076825" cy="2552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C785972-6BEE-44C3-999C-23E03914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104" y="4268641"/>
            <a:ext cx="5172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9C0D6-A0D5-46F2-8137-F04D9712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區塊及行內元素狀態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B12FD-73CF-4D0A-B498-4E6549B2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練習：在不更動</a:t>
            </a:r>
            <a:r>
              <a:rPr lang="en-US" altLang="zh-TW" dirty="0"/>
              <a:t>html</a:t>
            </a:r>
            <a:r>
              <a:rPr lang="zh-TW" altLang="en-US" dirty="0"/>
              <a:t>標籤的前提下，將圖</a:t>
            </a:r>
            <a:r>
              <a:rPr lang="en-US" altLang="zh-TW" dirty="0"/>
              <a:t>1</a:t>
            </a:r>
            <a:r>
              <a:rPr lang="zh-TW" altLang="en-US" dirty="0"/>
              <a:t>利用</a:t>
            </a:r>
            <a:r>
              <a:rPr lang="en-US" altLang="zh-TW" dirty="0" err="1"/>
              <a:t>css</a:t>
            </a:r>
            <a:r>
              <a:rPr lang="zh-TW" altLang="en-US" dirty="0"/>
              <a:t>語法修改為圖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zh-TW" altLang="en-US" dirty="0"/>
              <a:t>             </a:t>
            </a:r>
            <a:r>
              <a:rPr lang="zh-TW" altLang="en-US" sz="1100" dirty="0"/>
              <a:t> 圖</a:t>
            </a:r>
            <a:r>
              <a:rPr lang="en-US" altLang="zh-TW" sz="1100" dirty="0"/>
              <a:t>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100" dirty="0"/>
              <a:t>                        圖</a:t>
            </a:r>
            <a:r>
              <a:rPr lang="en-US" altLang="zh-TW" sz="1100" dirty="0"/>
              <a:t>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A5E885-E0F6-4AD1-BCA4-8EACB117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12" y="2112496"/>
            <a:ext cx="2085975" cy="904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514221-2127-4A4E-A261-D3A9F53E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2" y="3656159"/>
            <a:ext cx="2724150" cy="609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1F0C8E-48DB-4CD0-8A92-1371F259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49" y="4596282"/>
            <a:ext cx="4486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C8844-E465-4AB5-8146-07A3C3D6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顯示及隱藏元素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65F4E-79A6-4A01-BD21-3D8D2712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若需要做到隱藏元素且保留他的位置，可以使用</a:t>
            </a:r>
            <a:r>
              <a:rPr lang="en-US" altLang="zh-TW" dirty="0"/>
              <a:t>visibility</a:t>
            </a:r>
            <a:r>
              <a:rPr lang="zh-TW" altLang="en-US" dirty="0"/>
              <a:t>元素</a:t>
            </a:r>
            <a:endParaRPr lang="en-US" altLang="zh-TW" dirty="0"/>
          </a:p>
          <a:p>
            <a:r>
              <a:rPr lang="zh-TW" altLang="en-US" dirty="0"/>
              <a:t>使用方式如下：</a:t>
            </a:r>
            <a:endParaRPr lang="en-US" altLang="zh-TW" dirty="0"/>
          </a:p>
          <a:p>
            <a:pPr lvl="1"/>
            <a:r>
              <a:rPr lang="zh-TW" altLang="en-US" dirty="0"/>
              <a:t>元素</a:t>
            </a:r>
            <a:r>
              <a:rPr lang="en-US" altLang="zh-TW" dirty="0"/>
              <a:t>{</a:t>
            </a:r>
            <a:r>
              <a:rPr lang="en-US" altLang="zh-TW" dirty="0" err="1"/>
              <a:t>visibility:visible</a:t>
            </a:r>
            <a:r>
              <a:rPr lang="en-US" altLang="zh-TW" dirty="0"/>
              <a:t>/hidden};</a:t>
            </a:r>
          </a:p>
          <a:p>
            <a:pPr lvl="1"/>
            <a:r>
              <a:rPr lang="en-US" altLang="zh-TW" dirty="0"/>
              <a:t>visible</a:t>
            </a:r>
            <a:r>
              <a:rPr lang="zh-TW" altLang="en-US" dirty="0"/>
              <a:t>為顯示，</a:t>
            </a:r>
            <a:r>
              <a:rPr lang="en-US" altLang="zh-TW" dirty="0"/>
              <a:t>hidden</a:t>
            </a:r>
            <a:r>
              <a:rPr lang="zh-TW" altLang="en-US" dirty="0"/>
              <a:t>為隱藏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B1A437-7710-461A-96B8-A240ECBE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405" y="4325442"/>
            <a:ext cx="2828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177DD-C86F-4AB6-BEE3-4D437721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顯示區域寬度及高度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FF8A6-B15C-48EE-BD6B-3C8C27F5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區塊元素中，可透過</a:t>
            </a:r>
            <a:r>
              <a:rPr lang="en-US" altLang="zh-TW" dirty="0"/>
              <a:t>CSS</a:t>
            </a:r>
            <a:r>
              <a:rPr lang="zh-TW" altLang="en-US" dirty="0"/>
              <a:t>調整寬度及高度，語法如下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width: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常用為</a:t>
            </a:r>
            <a:r>
              <a:rPr lang="en-US" altLang="zh-TW" dirty="0"/>
              <a:t>px</a:t>
            </a:r>
            <a:r>
              <a:rPr lang="zh-TW" altLang="en-US" dirty="0"/>
              <a:t>、百分比、</a:t>
            </a:r>
            <a:r>
              <a:rPr lang="en-US" altLang="zh-TW" dirty="0" err="1"/>
              <a:t>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height: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常用為</a:t>
            </a:r>
            <a:r>
              <a:rPr lang="en-US" altLang="zh-TW" dirty="0"/>
              <a:t>px</a:t>
            </a:r>
            <a:r>
              <a:rPr lang="zh-TW" altLang="en-US" dirty="0"/>
              <a:t>、百分比、</a:t>
            </a:r>
            <a:r>
              <a:rPr lang="en-US" altLang="zh-TW" dirty="0" err="1"/>
              <a:t>em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pPr lvl="1"/>
            <a:r>
              <a:rPr lang="en-US" altLang="zh-TW" dirty="0"/>
              <a:t>.box1{</a:t>
            </a:r>
          </a:p>
          <a:p>
            <a:pPr lvl="2"/>
            <a:r>
              <a:rPr lang="en-US" altLang="zh-TW" dirty="0"/>
              <a:t>width:300px;</a:t>
            </a:r>
          </a:p>
          <a:p>
            <a:pPr lvl="2"/>
            <a:r>
              <a:rPr lang="en-US" altLang="zh-TW" dirty="0"/>
              <a:t>height:300px;</a:t>
            </a:r>
          </a:p>
          <a:p>
            <a:pPr lvl="2"/>
            <a:r>
              <a:rPr lang="en-US" altLang="zh-TW" dirty="0"/>
              <a:t>color:#</a:t>
            </a:r>
            <a:r>
              <a:rPr lang="en-US" altLang="zh-TW" dirty="0" err="1"/>
              <a:t>fff</a:t>
            </a:r>
            <a:r>
              <a:rPr lang="en-US" altLang="zh-TW" dirty="0"/>
              <a:t>;</a:t>
            </a:r>
          </a:p>
          <a:p>
            <a:pPr lvl="2"/>
            <a:r>
              <a:rPr lang="en-US" altLang="zh-TW" dirty="0"/>
              <a:t>background-color:#f00;</a:t>
            </a:r>
          </a:p>
          <a:p>
            <a:pPr lvl="1"/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967CB6-1037-4CD0-A371-D75B18FB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0" y="2598796"/>
            <a:ext cx="2933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6D732-3968-4667-9DB4-9931E22F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限制寬度及高度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308B4-C4EA-49BD-BB3C-0C2E1EB8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區塊元素中，可透過</a:t>
            </a:r>
            <a:r>
              <a:rPr lang="en-US" altLang="zh-TW" dirty="0"/>
              <a:t>CSS</a:t>
            </a:r>
            <a:r>
              <a:rPr lang="zh-TW" altLang="en-US" dirty="0"/>
              <a:t>限定寬度及高度，語法如下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max-width: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常用為</a:t>
            </a:r>
            <a:r>
              <a:rPr lang="en-US" altLang="zh-TW" dirty="0"/>
              <a:t>px</a:t>
            </a:r>
            <a:r>
              <a:rPr lang="zh-TW" altLang="en-US" dirty="0"/>
              <a:t>、百分比、</a:t>
            </a:r>
            <a:r>
              <a:rPr lang="en-US" altLang="zh-TW" dirty="0" err="1"/>
              <a:t>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min-width: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常用為</a:t>
            </a:r>
            <a:r>
              <a:rPr lang="en-US" altLang="zh-TW" dirty="0"/>
              <a:t>px</a:t>
            </a:r>
            <a:r>
              <a:rPr lang="zh-TW" altLang="en-US" dirty="0"/>
              <a:t>、百分比、</a:t>
            </a:r>
            <a:r>
              <a:rPr lang="en-US" altLang="zh-TW" dirty="0" err="1"/>
              <a:t>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max- height :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常用為</a:t>
            </a:r>
            <a:r>
              <a:rPr lang="en-US" altLang="zh-TW" dirty="0"/>
              <a:t>px</a:t>
            </a:r>
            <a:r>
              <a:rPr lang="zh-TW" altLang="en-US" dirty="0"/>
              <a:t>、百分比、</a:t>
            </a:r>
            <a:r>
              <a:rPr lang="en-US" altLang="zh-TW" dirty="0" err="1"/>
              <a:t>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min-height: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常用為</a:t>
            </a:r>
            <a:r>
              <a:rPr lang="en-US" altLang="zh-TW" dirty="0"/>
              <a:t>px</a:t>
            </a:r>
            <a:r>
              <a:rPr lang="zh-TW" altLang="en-US" dirty="0"/>
              <a:t>、百分比、</a:t>
            </a:r>
            <a:r>
              <a:rPr lang="en-US" altLang="zh-TW" dirty="0" err="1"/>
              <a:t>em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特性：當區域小於最小高度時，會溢出範圍；小於最小寬度時會產生卷軸。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4F8FF8-F240-4860-B906-453FAEE9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493" y="3424428"/>
            <a:ext cx="2466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11609-A870-4B76-98FB-6D3881B7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溢出範圍處理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25B0D-E99E-4EE7-AEF1-CB6C634A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overflow:hidden</a:t>
            </a:r>
            <a:r>
              <a:rPr lang="en-US" altLang="zh-TW" dirty="0"/>
              <a:t>(</a:t>
            </a:r>
            <a:r>
              <a:rPr lang="zh-TW" altLang="en-US" dirty="0"/>
              <a:t>隱藏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overflow:scroll</a:t>
            </a:r>
            <a:r>
              <a:rPr lang="en-US" altLang="zh-TW" dirty="0"/>
              <a:t>(</a:t>
            </a:r>
            <a:r>
              <a:rPr lang="zh-TW" altLang="en-US" dirty="0"/>
              <a:t>卷軸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.box1{</a:t>
            </a:r>
          </a:p>
          <a:p>
            <a:pPr lvl="2"/>
            <a:r>
              <a:rPr lang="en-US" altLang="zh-TW" dirty="0"/>
              <a:t>width:200px;</a:t>
            </a:r>
          </a:p>
          <a:p>
            <a:pPr lvl="2"/>
            <a:r>
              <a:rPr lang="en-US" altLang="zh-TW" dirty="0"/>
              <a:t>height:200px;</a:t>
            </a:r>
          </a:p>
          <a:p>
            <a:pPr lvl="2"/>
            <a:r>
              <a:rPr lang="en-US" altLang="zh-TW" dirty="0" err="1"/>
              <a:t>overflow:hidden</a:t>
            </a:r>
            <a:r>
              <a:rPr lang="en-US" altLang="zh-TW" dirty="0"/>
              <a:t>;</a:t>
            </a:r>
          </a:p>
          <a:p>
            <a:pPr lvl="2"/>
            <a:r>
              <a:rPr lang="en-US" altLang="zh-TW" dirty="0"/>
              <a:t>background-color:#f00;</a:t>
            </a:r>
          </a:p>
          <a:p>
            <a:pPr lvl="1"/>
            <a:r>
              <a:rPr lang="en-US" altLang="zh-TW" dirty="0"/>
              <a:t>}</a:t>
            </a:r>
          </a:p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新增一區塊標籤，內容自定</a:t>
            </a:r>
            <a:r>
              <a:rPr lang="en-US" altLang="zh-TW" dirty="0"/>
              <a:t>400</a:t>
            </a:r>
            <a:r>
              <a:rPr lang="zh-TW" altLang="en-US" dirty="0"/>
              <a:t>字，給予</a:t>
            </a:r>
            <a:r>
              <a:rPr lang="en-US" altLang="zh-TW" dirty="0"/>
              <a:t>CSS</a:t>
            </a:r>
            <a:r>
              <a:rPr lang="zh-TW" altLang="en-US" dirty="0"/>
              <a:t>設定以下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寬度</a:t>
            </a:r>
            <a:r>
              <a:rPr lang="en-US" altLang="zh-TW" dirty="0"/>
              <a:t>300px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高度</a:t>
            </a:r>
            <a:r>
              <a:rPr lang="en-US" altLang="zh-TW" dirty="0"/>
              <a:t>300px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背景色自訂，不能為白色或黑色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設定</a:t>
            </a:r>
            <a:r>
              <a:rPr lang="zh-TW" altLang="en-US"/>
              <a:t>溢出範圍顯示捲軸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32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4F3A9-7EEC-4613-8D2F-225E9563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元素邊界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B6401-787B-44D7-AB8E-A2EFF3AB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CSS</a:t>
            </a:r>
            <a:r>
              <a:rPr lang="zh-TW" altLang="en-US" dirty="0"/>
              <a:t>中，我們可以設定</a:t>
            </a:r>
            <a:r>
              <a:rPr lang="en-US" altLang="zh-TW" dirty="0"/>
              <a:t>HTML</a:t>
            </a:r>
            <a:r>
              <a:rPr lang="zh-TW" altLang="en-US" dirty="0"/>
              <a:t>元素的內距、外距、邊框大小。</a:t>
            </a:r>
            <a:endParaRPr lang="en-US" altLang="zh-TW" dirty="0"/>
          </a:p>
          <a:p>
            <a:r>
              <a:rPr lang="zh-TW" altLang="en-US" dirty="0"/>
              <a:t>內距</a:t>
            </a:r>
            <a:r>
              <a:rPr lang="en-US" altLang="zh-TW" dirty="0"/>
              <a:t>(padding)</a:t>
            </a:r>
            <a:r>
              <a:rPr lang="zh-TW" altLang="en-US" dirty="0"/>
              <a:t>：邊框與內容顯示之間的距離。</a:t>
            </a:r>
            <a:endParaRPr lang="en-US" altLang="zh-TW" dirty="0"/>
          </a:p>
          <a:p>
            <a:r>
              <a:rPr lang="zh-TW" altLang="en-US" dirty="0"/>
              <a:t>邊框</a:t>
            </a:r>
            <a:r>
              <a:rPr lang="en-US" altLang="zh-TW" dirty="0"/>
              <a:t>(border)</a:t>
            </a:r>
            <a:r>
              <a:rPr lang="zh-TW" altLang="en-US" dirty="0"/>
              <a:t>：元素的外框線。</a:t>
            </a:r>
            <a:endParaRPr lang="en-US" altLang="zh-TW" dirty="0"/>
          </a:p>
          <a:p>
            <a:r>
              <a:rPr lang="zh-TW" altLang="en-US" dirty="0"/>
              <a:t>外距</a:t>
            </a:r>
            <a:r>
              <a:rPr lang="en-US" altLang="zh-TW" dirty="0"/>
              <a:t>(margin)</a:t>
            </a:r>
            <a:r>
              <a:rPr lang="zh-TW" altLang="en-US" dirty="0"/>
              <a:t>：元素與元素之間的距離。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502920" lvl="1" indent="0">
              <a:buNone/>
            </a:pPr>
            <a:endParaRPr lang="en-US" altLang="zh-TW" dirty="0"/>
          </a:p>
          <a:p>
            <a:pPr marL="502920" lvl="1" indent="0">
              <a:buNone/>
            </a:pPr>
            <a:r>
              <a:rPr lang="en-US" altLang="zh-TW" dirty="0"/>
              <a:t>			</a:t>
            </a:r>
            <a:r>
              <a:rPr lang="zh-TW" altLang="en-US" dirty="0"/>
              <a:t>           </a:t>
            </a:r>
            <a:endParaRPr lang="en-US" altLang="zh-TW" dirty="0"/>
          </a:p>
          <a:p>
            <a:pPr marL="502920" lvl="1" indent="0">
              <a:buNone/>
            </a:pPr>
            <a:r>
              <a:rPr lang="zh-TW" altLang="en-US" sz="900" dirty="0"/>
              <a:t>                                                                                                                             圖來自：</a:t>
            </a:r>
            <a:r>
              <a:rPr lang="en-US" altLang="zh-TW" sz="900" dirty="0"/>
              <a:t> https://reurl.cc/9EVxLx</a:t>
            </a:r>
          </a:p>
          <a:p>
            <a:pPr marL="502920" lvl="1" indent="0">
              <a:buNone/>
            </a:pPr>
            <a:endParaRPr lang="en-US" altLang="zh-TW" dirty="0"/>
          </a:p>
        </p:txBody>
      </p:sp>
      <p:pic>
        <p:nvPicPr>
          <p:cNvPr id="1026" name="Picture 2" descr="padding and margin, css proprieties">
            <a:extLst>
              <a:ext uri="{FF2B5EF4-FFF2-40B4-BE49-F238E27FC236}">
                <a16:creationId xmlns:a16="http://schemas.microsoft.com/office/drawing/2014/main" id="{C2909796-96E8-4ED2-A775-EDBC0A4F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27" y="2575421"/>
            <a:ext cx="3214512" cy="35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6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C3C72-6579-42FB-BC54-D4652157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內距設定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6076A-0B02-4747-B9BB-AF98C194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內距設定</a:t>
            </a:r>
            <a:r>
              <a:rPr lang="en-US" altLang="zh-TW" dirty="0"/>
              <a:t>CSS</a:t>
            </a:r>
            <a:r>
              <a:rPr lang="zh-TW" altLang="en-US" dirty="0"/>
              <a:t>語法有以下設定方式：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選擇器</a:t>
            </a:r>
            <a:r>
              <a:rPr lang="en-US" altLang="zh-TW" dirty="0"/>
              <a:t>{padding:</a:t>
            </a:r>
            <a:r>
              <a:rPr lang="zh-TW" altLang="en-US" dirty="0"/>
              <a:t>值</a:t>
            </a:r>
            <a:r>
              <a:rPr lang="en-US" altLang="zh-TW" dirty="0"/>
              <a:t>px}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選擇器</a:t>
            </a:r>
            <a:r>
              <a:rPr lang="en-US" altLang="zh-TW" dirty="0"/>
              <a:t>{padding-top/right/bottom-left:</a:t>
            </a:r>
            <a:r>
              <a:rPr lang="zh-TW" altLang="en-US" dirty="0"/>
              <a:t>值</a:t>
            </a:r>
            <a:r>
              <a:rPr lang="en-US" altLang="zh-TW" dirty="0"/>
              <a:t>px}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選擇器</a:t>
            </a:r>
            <a:r>
              <a:rPr lang="en-US" altLang="zh-TW" dirty="0"/>
              <a:t>{padding:</a:t>
            </a:r>
            <a:r>
              <a:rPr lang="zh-TW" altLang="en-US" dirty="0"/>
              <a:t>值</a:t>
            </a:r>
            <a:r>
              <a:rPr lang="en-US" altLang="zh-TW" dirty="0"/>
              <a:t>px</a:t>
            </a:r>
            <a:r>
              <a:rPr lang="zh-TW" altLang="en-US" dirty="0"/>
              <a:t> 值</a:t>
            </a:r>
            <a:r>
              <a:rPr lang="en-US" altLang="zh-TW" dirty="0"/>
              <a:t>px</a:t>
            </a:r>
            <a:r>
              <a:rPr lang="zh-TW" altLang="en-US" dirty="0"/>
              <a:t> 值</a:t>
            </a:r>
            <a:r>
              <a:rPr lang="en-US" altLang="zh-TW" dirty="0"/>
              <a:t>px</a:t>
            </a:r>
            <a:r>
              <a:rPr lang="zh-TW" altLang="en-US" dirty="0"/>
              <a:t> 值</a:t>
            </a:r>
            <a:r>
              <a:rPr lang="en-US" altLang="zh-TW" dirty="0"/>
              <a:t>px}</a:t>
            </a:r>
            <a:r>
              <a:rPr lang="en-US" altLang="zh-TW" dirty="0">
                <a:solidFill>
                  <a:srgbClr val="FF0000"/>
                </a:solidFill>
              </a:rPr>
              <a:t>&lt;-</a:t>
            </a:r>
            <a:r>
              <a:rPr lang="zh-TW" altLang="en-US" dirty="0">
                <a:solidFill>
                  <a:srgbClr val="FF0000"/>
                </a:solidFill>
              </a:rPr>
              <a:t>分別代表上右下左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範例：</a:t>
            </a:r>
            <a:r>
              <a:rPr lang="en-US" altLang="zh-TW" dirty="0"/>
              <a:t>.box1{padding:10px;}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54A421-B958-4C3B-A362-7E1F3FDC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80" y="4335885"/>
            <a:ext cx="5133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1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CE68D-821D-48E0-9637-656DA011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外距設定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35E183-EFA8-44EE-B678-CB9B00C6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內距設定</a:t>
            </a:r>
            <a:r>
              <a:rPr lang="en-US" altLang="zh-TW" dirty="0"/>
              <a:t>CSS</a:t>
            </a:r>
            <a:r>
              <a:rPr lang="zh-TW" altLang="en-US" dirty="0"/>
              <a:t>語法有以下設定方式：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選擇器</a:t>
            </a:r>
            <a:r>
              <a:rPr lang="en-US" altLang="zh-TW" dirty="0"/>
              <a:t>{margin:</a:t>
            </a:r>
            <a:r>
              <a:rPr lang="zh-TW" altLang="en-US" dirty="0"/>
              <a:t>值</a:t>
            </a:r>
            <a:r>
              <a:rPr lang="en-US" altLang="zh-TW" dirty="0"/>
              <a:t>px}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選擇器</a:t>
            </a:r>
            <a:r>
              <a:rPr lang="en-US" altLang="zh-TW" dirty="0"/>
              <a:t>{margin-top/right/bottom-left:</a:t>
            </a:r>
            <a:r>
              <a:rPr lang="zh-TW" altLang="en-US" dirty="0"/>
              <a:t>值</a:t>
            </a:r>
            <a:r>
              <a:rPr lang="en-US" altLang="zh-TW" dirty="0"/>
              <a:t>px}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選擇器</a:t>
            </a:r>
            <a:r>
              <a:rPr lang="en-US" altLang="zh-TW" dirty="0"/>
              <a:t>{margin :</a:t>
            </a:r>
            <a:r>
              <a:rPr lang="zh-TW" altLang="en-US" dirty="0"/>
              <a:t>值</a:t>
            </a:r>
            <a:r>
              <a:rPr lang="en-US" altLang="zh-TW" dirty="0"/>
              <a:t>px</a:t>
            </a:r>
            <a:r>
              <a:rPr lang="zh-TW" altLang="en-US" dirty="0"/>
              <a:t> 值</a:t>
            </a:r>
            <a:r>
              <a:rPr lang="en-US" altLang="zh-TW" dirty="0"/>
              <a:t>px</a:t>
            </a:r>
            <a:r>
              <a:rPr lang="zh-TW" altLang="en-US" dirty="0"/>
              <a:t> 值</a:t>
            </a:r>
            <a:r>
              <a:rPr lang="en-US" altLang="zh-TW" dirty="0"/>
              <a:t>px</a:t>
            </a:r>
            <a:r>
              <a:rPr lang="zh-TW" altLang="en-US" dirty="0"/>
              <a:t> 值</a:t>
            </a:r>
            <a:r>
              <a:rPr lang="en-US" altLang="zh-TW" dirty="0"/>
              <a:t>px}</a:t>
            </a:r>
            <a:r>
              <a:rPr lang="en-US" altLang="zh-TW" dirty="0">
                <a:solidFill>
                  <a:srgbClr val="FF0000"/>
                </a:solidFill>
              </a:rPr>
              <a:t>&lt;-</a:t>
            </a:r>
            <a:r>
              <a:rPr lang="zh-TW" altLang="en-US" dirty="0">
                <a:solidFill>
                  <a:srgbClr val="FF0000"/>
                </a:solidFill>
              </a:rPr>
              <a:t>分別代表上右下左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.box1{margin:10px;}</a:t>
            </a:r>
          </a:p>
          <a:p>
            <a:pPr marL="50292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ADC0D3-2821-4541-9FF8-D40FCFFB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05" y="4425804"/>
            <a:ext cx="5572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3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AF3A8-4C57-40E9-84EA-24B1954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內外距練習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C9B76-55DB-4EAC-84EE-BFFB49C8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新增兩區塊元素，每個區塊元素內文自定</a:t>
            </a:r>
            <a:r>
              <a:rPr lang="en-US" altLang="zh-TW" dirty="0"/>
              <a:t>100</a:t>
            </a:r>
            <a:r>
              <a:rPr lang="zh-TW" altLang="en-US" dirty="0"/>
              <a:t>字</a:t>
            </a:r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區塊內距上下設定</a:t>
            </a:r>
            <a:r>
              <a:rPr lang="en-US" altLang="zh-TW" dirty="0"/>
              <a:t>10px</a:t>
            </a:r>
            <a:r>
              <a:rPr lang="zh-TW" altLang="en-US" dirty="0"/>
              <a:t>，左右設定</a:t>
            </a:r>
            <a:r>
              <a:rPr lang="en-US" altLang="zh-TW" dirty="0"/>
              <a:t>20px</a:t>
            </a:r>
            <a:r>
              <a:rPr lang="zh-TW" altLang="en-US" dirty="0"/>
              <a:t>，背景顏色</a:t>
            </a:r>
            <a:r>
              <a:rPr lang="en-US" altLang="zh-TW" dirty="0"/>
              <a:t>#ff0</a:t>
            </a:r>
          </a:p>
          <a:p>
            <a:r>
              <a:rPr lang="en-US" altLang="zh-TW" dirty="0"/>
              <a:t>B</a:t>
            </a:r>
            <a:r>
              <a:rPr lang="zh-TW" altLang="en-US" dirty="0"/>
              <a:t>區塊內距上下設定</a:t>
            </a:r>
            <a:r>
              <a:rPr lang="en-US" altLang="zh-TW" dirty="0"/>
              <a:t>20px</a:t>
            </a:r>
            <a:r>
              <a:rPr lang="zh-TW" altLang="en-US" dirty="0"/>
              <a:t>，左右設定</a:t>
            </a:r>
            <a:r>
              <a:rPr lang="en-US" altLang="zh-TW" dirty="0"/>
              <a:t>10px</a:t>
            </a:r>
            <a:r>
              <a:rPr lang="zh-TW" altLang="en-US" dirty="0"/>
              <a:t> ，背景顏色</a:t>
            </a:r>
            <a:r>
              <a:rPr lang="en-US" altLang="zh-TW" dirty="0"/>
              <a:t>#f00</a:t>
            </a:r>
          </a:p>
          <a:p>
            <a:r>
              <a:rPr lang="zh-TW" altLang="en-US" dirty="0"/>
              <a:t>區塊之間外距設定</a:t>
            </a:r>
            <a:r>
              <a:rPr lang="en-US" altLang="zh-TW" dirty="0"/>
              <a:t>10px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05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3CEC6-82DC-4EEF-97CD-31816C8B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區塊及行內元素狀態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D82CA-17D7-405E-9BA5-FF6CDC1B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區塊元素特性：元素內容自成一區塊，</a:t>
            </a:r>
            <a:r>
              <a:rPr lang="zh-TW" altLang="en-US" dirty="0">
                <a:solidFill>
                  <a:srgbClr val="FF0000"/>
                </a:solidFill>
              </a:rPr>
              <a:t>有換行效果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行內元素特性：元素內容隨段落流動，</a:t>
            </a:r>
            <a:r>
              <a:rPr lang="zh-TW" altLang="en-US" dirty="0">
                <a:solidFill>
                  <a:srgbClr val="FF0000"/>
                </a:solidFill>
              </a:rPr>
              <a:t>無換行效果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display</a:t>
            </a:r>
            <a:r>
              <a:rPr lang="zh-TW" altLang="en-US" dirty="0"/>
              <a:t>屬性可以達到區塊及行內元素效果轉換、隱藏等等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0489E1-727D-4C48-8C72-E6585111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13982"/>
              </p:ext>
            </p:extLst>
          </p:nvPr>
        </p:nvGraphicFramePr>
        <p:xfrm>
          <a:off x="3550407" y="4024929"/>
          <a:ext cx="81280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822">
                  <a:extLst>
                    <a:ext uri="{9D8B030D-6E8A-4147-A177-3AD203B41FA5}">
                      <a16:colId xmlns:a16="http://schemas.microsoft.com/office/drawing/2014/main" val="1073610623"/>
                    </a:ext>
                  </a:extLst>
                </a:gridCol>
                <a:gridCol w="6519178">
                  <a:extLst>
                    <a:ext uri="{9D8B030D-6E8A-4147-A177-3AD203B41FA5}">
                      <a16:colId xmlns:a16="http://schemas.microsoft.com/office/drawing/2014/main" val="132408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將元素設為行內元素，元素隨文字段落流動顯示。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將元素設為區塊元素，元素前會自動分行成為獨立區域。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6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inline-block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將區塊元素可以與行內元素一樣隨文字段落流動顯示，但會保留其他區塊元素的特性。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將元素隱藏起來不顯示，但仍可於原始碼上查看到該標籤內容。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455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4967</TotalTime>
  <Words>693</Words>
  <Application>Microsoft Office PowerPoint</Application>
  <PresentationFormat>寬螢幕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Corbel</vt:lpstr>
      <vt:lpstr>Wingdings 2</vt:lpstr>
      <vt:lpstr>框架</vt:lpstr>
      <vt:lpstr>RWD網頁設計</vt:lpstr>
      <vt:lpstr>CSS顯示區域寬度及高度</vt:lpstr>
      <vt:lpstr>CSS限制寬度及高度</vt:lpstr>
      <vt:lpstr>CSS溢出範圍處理</vt:lpstr>
      <vt:lpstr>HTML元素邊界</vt:lpstr>
      <vt:lpstr>CSS內距設定</vt:lpstr>
      <vt:lpstr>CSS外距設定</vt:lpstr>
      <vt:lpstr>CSS內外距練習</vt:lpstr>
      <vt:lpstr>CSS區塊及行內元素狀態</vt:lpstr>
      <vt:lpstr>CSS區塊及行內元素狀態</vt:lpstr>
      <vt:lpstr>CSS區塊及行內元素狀態</vt:lpstr>
      <vt:lpstr>CSS顯示及隱藏元素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RWD網頁設計</dc:title>
  <dc:creator>user</dc:creator>
  <cp:lastModifiedBy>user</cp:lastModifiedBy>
  <cp:revision>42</cp:revision>
  <dcterms:created xsi:type="dcterms:W3CDTF">2020-03-19T05:42:58Z</dcterms:created>
  <dcterms:modified xsi:type="dcterms:W3CDTF">2021-04-08T08:19:02Z</dcterms:modified>
</cp:coreProperties>
</file>