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9" r:id="rId4"/>
    <p:sldId id="285" r:id="rId5"/>
    <p:sldId id="287" r:id="rId6"/>
    <p:sldId id="286" r:id="rId7"/>
    <p:sldId id="272" r:id="rId8"/>
    <p:sldId id="288" r:id="rId9"/>
    <p:sldId id="289" r:id="rId10"/>
    <p:sldId id="290" r:id="rId11"/>
    <p:sldId id="291" r:id="rId12"/>
    <p:sldId id="294" r:id="rId13"/>
    <p:sldId id="297" r:id="rId14"/>
    <p:sldId id="295" r:id="rId15"/>
    <p:sldId id="296" r:id="rId16"/>
    <p:sldId id="298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44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8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86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75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61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36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9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17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16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30CD96-06EE-44D2-BEC6-EC6A77B59F6E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15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CD96-06EE-44D2-BEC6-EC6A77B59F6E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76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30CD96-06EE-44D2-BEC6-EC6A77B59F6E}" type="datetimeFigureOut">
              <a:rPr lang="zh-TW" altLang="en-US" smtClean="0"/>
              <a:t>2020/4/21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474D7D-E948-4259-A984-317808B2883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39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程式競賽社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3833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輸入練習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宣告一整數變數</a:t>
            </a:r>
            <a:r>
              <a:rPr lang="en-US" altLang="zh-TW" dirty="0"/>
              <a:t>a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宣告一浮點數變數</a:t>
            </a:r>
            <a:r>
              <a:rPr lang="en-US" altLang="zh-TW" dirty="0"/>
              <a:t>d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僅能使用一次</a:t>
            </a:r>
            <a:r>
              <a:rPr lang="en-US" altLang="zh-TW" dirty="0" err="1"/>
              <a:t>scanf</a:t>
            </a:r>
            <a:r>
              <a:rPr lang="zh-TW" altLang="en-US" dirty="0"/>
              <a:t>函數接收變數</a:t>
            </a:r>
            <a:endParaRPr lang="en-US" altLang="zh-TW" dirty="0"/>
          </a:p>
          <a:p>
            <a:r>
              <a:rPr lang="en-US" altLang="zh-TW" dirty="0"/>
              <a:t>4.</a:t>
            </a:r>
            <a:r>
              <a:rPr lang="zh-TW" altLang="en-US" dirty="0"/>
              <a:t>輸出以下結果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3555756"/>
            <a:ext cx="82296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浮點數輸出指定精度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指定精度：設定浮點數輸出小數點最多顯示幾位</a:t>
            </a:r>
            <a:endParaRPr lang="en-US" altLang="zh-TW" dirty="0"/>
          </a:p>
          <a:p>
            <a:r>
              <a:rPr lang="zh-TW" altLang="en-US" dirty="0"/>
              <a:t>使用範例：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輸出結果：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重點：小數</a:t>
            </a:r>
            <a:r>
              <a:rPr lang="en-US" altLang="zh-TW" dirty="0"/>
              <a:t>.2</a:t>
            </a:r>
            <a:r>
              <a:rPr lang="zh-TW" altLang="en-US" dirty="0"/>
              <a:t>代表輸出小數點後</a:t>
            </a:r>
            <a:r>
              <a:rPr lang="en-US" altLang="zh-TW" dirty="0"/>
              <a:t>2</a:t>
            </a:r>
            <a:r>
              <a:rPr lang="zh-TW" altLang="en-US" dirty="0"/>
              <a:t>個字元。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9DC9D40-834D-41CD-A27D-5BFC98D77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423433"/>
            <a:ext cx="2438400" cy="7048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31B3BE7-869F-4E48-AEBC-445B693E9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383" y="3527138"/>
            <a:ext cx="44196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1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算術運算子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423588866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91248296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188970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運算子符號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意義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範例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9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相加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 = 1+1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66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相減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 = y-1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79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相乘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 = y*1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6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相除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 = </a:t>
                      </a:r>
                      <a:r>
                        <a:rPr lang="en-US" altLang="zh-TW" dirty="0" err="1"/>
                        <a:t>i</a:t>
                      </a:r>
                      <a:r>
                        <a:rPr lang="en-US" altLang="zh-TW" dirty="0"/>
                        <a:t>/5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05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取餘數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 = 5%2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43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27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算術運算子</a:t>
            </a:r>
            <a:r>
              <a:rPr lang="en-US" altLang="zh-TW" dirty="0"/>
              <a:t>-</a:t>
            </a:r>
            <a:r>
              <a:rPr lang="zh-TW" altLang="en-US" dirty="0"/>
              <a:t>補充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雖然「</a:t>
            </a:r>
            <a:r>
              <a:rPr lang="en-US" altLang="zh-TW" dirty="0"/>
              <a:t>/</a:t>
            </a:r>
            <a:r>
              <a:rPr lang="zh-TW" altLang="en-US" dirty="0"/>
              <a:t>」是除法，若整數除整數，商是採無條件捨去法，若除數與被除數其中一個是小數，商才會是小數。</a:t>
            </a:r>
          </a:p>
        </p:txBody>
      </p:sp>
    </p:spTree>
    <p:extLst>
      <p:ext uri="{BB962C8B-B14F-4D97-AF65-F5344CB8AC3E}">
        <p14:creationId xmlns:p14="http://schemas.microsoft.com/office/powerpoint/2010/main" val="653185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算術運算子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225" y="1737360"/>
            <a:ext cx="6619875" cy="2381250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00" y="4118610"/>
            <a:ext cx="60198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38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算術運算子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練習：假設有一商品價格為</a:t>
            </a:r>
            <a:r>
              <a:rPr lang="en-US" altLang="zh-TW" dirty="0"/>
              <a:t>50</a:t>
            </a:r>
            <a:r>
              <a:rPr lang="zh-TW" altLang="en-US" dirty="0"/>
              <a:t>元，買三送一。若有</a:t>
            </a:r>
            <a:r>
              <a:rPr lang="en-US" altLang="zh-TW" dirty="0"/>
              <a:t>N</a:t>
            </a:r>
            <a:r>
              <a:rPr lang="zh-TW" altLang="en-US" dirty="0"/>
              <a:t>個人要一起購買此商品且至少每人都可以獲得一個商品，請問至少要付多少錢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思考方向：先計算至少需要買幾組組合價，剩於無法湊成組的以原價計算後再相加。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1097280" y="2532157"/>
            <a:ext cx="3714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666666"/>
                </a:solidFill>
                <a:latin typeface="Tahoma" panose="020B0604030504040204" pitchFamily="34" charset="0"/>
              </a:rPr>
              <a:t>輸入一個正整數 </a:t>
            </a:r>
            <a:r>
              <a:rPr lang="en-US" altLang="zh-TW" dirty="0">
                <a:solidFill>
                  <a:srgbClr val="666666"/>
                </a:solidFill>
                <a:latin typeface="Tahoma" panose="020B0604030504040204" pitchFamily="34" charset="0"/>
              </a:rPr>
              <a:t>N </a:t>
            </a:r>
            <a:r>
              <a:rPr lang="zh-TW" altLang="en-US" dirty="0">
                <a:solidFill>
                  <a:srgbClr val="666666"/>
                </a:solidFill>
                <a:latin typeface="Tahoma" panose="020B0604030504040204" pitchFamily="34" charset="0"/>
              </a:rPr>
              <a:t>代表購買人數。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97280" y="285183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666666"/>
                </a:solidFill>
                <a:latin typeface="Tahoma" panose="020B0604030504040204" pitchFamily="34" charset="0"/>
              </a:rPr>
              <a:t>輸出至少需要多少錢。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270" y="3066839"/>
            <a:ext cx="58197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1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算術運算子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練習：設計一程式可由使用者自行輸入秒數後，印出</a:t>
            </a:r>
            <a:r>
              <a:rPr lang="en-US" altLang="zh-TW" dirty="0"/>
              <a:t>?</a:t>
            </a:r>
            <a:r>
              <a:rPr lang="zh-TW" altLang="en-US" dirty="0"/>
              <a:t>時</a:t>
            </a:r>
            <a:r>
              <a:rPr lang="en-US" altLang="zh-TW" dirty="0"/>
              <a:t>?</a:t>
            </a:r>
            <a:r>
              <a:rPr lang="zh-TW" altLang="en-US" dirty="0"/>
              <a:t>分</a:t>
            </a:r>
            <a:r>
              <a:rPr lang="en-US" altLang="zh-TW" dirty="0"/>
              <a:t>?</a:t>
            </a:r>
            <a:r>
              <a:rPr lang="zh-TW" altLang="en-US" dirty="0"/>
              <a:t>秒。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105" y="2957301"/>
            <a:ext cx="67627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8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常用資料型態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內容版面配置區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35807652"/>
                  </p:ext>
                </p:extLst>
              </p:nvPr>
            </p:nvGraphicFramePr>
            <p:xfrm>
              <a:off x="1096963" y="1846263"/>
              <a:ext cx="10058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14600">
                      <a:extLst>
                        <a:ext uri="{9D8B030D-6E8A-4147-A177-3AD203B41FA5}">
                          <a16:colId xmlns:a16="http://schemas.microsoft.com/office/drawing/2014/main" val="3381313361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2304361646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1375144752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31416480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資料型態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名稱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記憶體配置空間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範圍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9600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int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整數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</a:t>
                          </a:r>
                          <a:r>
                            <a:rPr lang="en-US" altLang="zh-TW" baseline="0" dirty="0"/>
                            <a:t> b</a:t>
                          </a:r>
                          <a:r>
                            <a:rPr lang="en-US" altLang="zh-TW" dirty="0"/>
                            <a:t>ytes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-2147483648~2147483647</a:t>
                          </a:r>
                          <a:endParaRPr lang="zh-TW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1617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float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浮點數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4</a:t>
                          </a:r>
                          <a:r>
                            <a:rPr lang="en-US" altLang="zh-TW" baseline="0" dirty="0"/>
                            <a:t> b</a:t>
                          </a:r>
                          <a:r>
                            <a:rPr lang="en-US" altLang="zh-TW" dirty="0"/>
                            <a:t>ytes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1.18*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−38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/>
                            <a:t>~3.40*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38</m:t>
                                  </m:r>
                                </m:sup>
                              </m:sSup>
                            </m:oMath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915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double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倍精確度浮點數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aseline="0" dirty="0"/>
                            <a:t>8 b</a:t>
                          </a:r>
                          <a:r>
                            <a:rPr lang="en-US" altLang="zh-TW" dirty="0"/>
                            <a:t>ytes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2.23*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−308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sz="1600" dirty="0"/>
                            <a:t>~1.79*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308</m:t>
                                  </m:r>
                                </m:sup>
                              </m:sSup>
                            </m:oMath>
                          </a14:m>
                          <a:endParaRPr lang="zh-TW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485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char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字元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aseline="0" dirty="0"/>
                            <a:t>1 b</a:t>
                          </a:r>
                          <a:r>
                            <a:rPr lang="en-US" altLang="zh-TW" dirty="0"/>
                            <a:t>ytes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-128~127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01925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內容版面配置區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35807652"/>
                  </p:ext>
                </p:extLst>
              </p:nvPr>
            </p:nvGraphicFramePr>
            <p:xfrm>
              <a:off x="1096963" y="1846263"/>
              <a:ext cx="10058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14600">
                      <a:extLst>
                        <a:ext uri="{9D8B030D-6E8A-4147-A177-3AD203B41FA5}">
                          <a16:colId xmlns:a16="http://schemas.microsoft.com/office/drawing/2014/main" val="3381313361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2304361646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1375144752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31416480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資料型態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名稱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記憶體配置空間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範圍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9600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err="1" smtClean="0"/>
                            <a:t>int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整數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4</a:t>
                          </a:r>
                          <a:r>
                            <a:rPr lang="en-US" altLang="zh-TW" baseline="0" dirty="0" smtClean="0"/>
                            <a:t> b</a:t>
                          </a:r>
                          <a:r>
                            <a:rPr lang="en-US" altLang="zh-TW" dirty="0" smtClean="0"/>
                            <a:t>ytes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 smtClean="0"/>
                            <a:t>-2147483648~2147483647</a:t>
                          </a:r>
                          <a:endParaRPr lang="zh-TW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1617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float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浮點數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4</a:t>
                          </a:r>
                          <a:r>
                            <a:rPr lang="en-US" altLang="zh-TW" baseline="0" dirty="0" smtClean="0"/>
                            <a:t> b</a:t>
                          </a:r>
                          <a:r>
                            <a:rPr lang="en-US" altLang="zh-TW" dirty="0" smtClean="0"/>
                            <a:t>ytes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4839" r="-1211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6915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double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倍精確度浮點數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aseline="0" dirty="0" smtClean="0"/>
                            <a:t>8 b</a:t>
                          </a:r>
                          <a:r>
                            <a:rPr lang="en-US" altLang="zh-TW" dirty="0" smtClean="0"/>
                            <a:t>ytes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9836" r="-1211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485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char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字元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baseline="0" dirty="0" smtClean="0"/>
                            <a:t>1 b</a:t>
                          </a:r>
                          <a:r>
                            <a:rPr lang="en-US" altLang="zh-TW" dirty="0" smtClean="0"/>
                            <a:t>ytes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-128~127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019251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內容版面配置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5107900"/>
              </p:ext>
            </p:extLst>
          </p:nvPr>
        </p:nvGraphicFramePr>
        <p:xfrm>
          <a:off x="1096963" y="3809366"/>
          <a:ext cx="75438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38131336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30436164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37514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資料型態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輸出格式特定字元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輸入格式特定字元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60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%d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%d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1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float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%f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%f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91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double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effectLst/>
                        </a:rPr>
                        <a:t>%f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aseline="0" dirty="0"/>
                        <a:t>%lf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5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%c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/>
                        <a:t>%c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192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81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變數使用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917" y="2970335"/>
            <a:ext cx="74771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1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跳脫字元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519930"/>
              </p:ext>
            </p:extLst>
          </p:nvPr>
        </p:nvGraphicFramePr>
        <p:xfrm>
          <a:off x="1097280" y="2646363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54275172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28943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跳脫字元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56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\n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換行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9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\t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Tab(</a:t>
                      </a:r>
                      <a:r>
                        <a:rPr lang="zh-TW" altLang="en-US" dirty="0"/>
                        <a:t>跳格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10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符號</a:t>
                      </a:r>
                      <a:r>
                        <a:rPr lang="en-US" altLang="zh-TW" dirty="0"/>
                        <a:t>\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顯示符號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739336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66092" y="1925515"/>
            <a:ext cx="96187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常用跳脫字元表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範例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392" y="4660960"/>
            <a:ext cx="52101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8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跳脫字元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1392" y="2109788"/>
            <a:ext cx="52101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4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輸出練習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宣告</a:t>
            </a:r>
            <a:r>
              <a:rPr lang="en-US" altLang="zh-TW" dirty="0"/>
              <a:t>1</a:t>
            </a:r>
            <a:r>
              <a:rPr lang="zh-TW" altLang="en-US" dirty="0"/>
              <a:t>整數</a:t>
            </a:r>
            <a:r>
              <a:rPr lang="en-US" altLang="zh-TW" dirty="0"/>
              <a:t>a</a:t>
            </a:r>
            <a:r>
              <a:rPr lang="zh-TW" altLang="en-US" dirty="0"/>
              <a:t>變數，賦予值</a:t>
            </a:r>
            <a:r>
              <a:rPr lang="en-US" altLang="zh-TW" dirty="0"/>
              <a:t>123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宣告</a:t>
            </a:r>
            <a:r>
              <a:rPr lang="en-US" altLang="zh-TW" dirty="0"/>
              <a:t>1</a:t>
            </a:r>
            <a:r>
              <a:rPr lang="zh-TW" altLang="en-US" dirty="0"/>
              <a:t>浮點數</a:t>
            </a:r>
            <a:r>
              <a:rPr lang="en-US" altLang="zh-TW" dirty="0"/>
              <a:t>d</a:t>
            </a:r>
            <a:r>
              <a:rPr lang="zh-TW" altLang="en-US" dirty="0"/>
              <a:t>變數，賦予值</a:t>
            </a:r>
            <a:r>
              <a:rPr lang="en-US" altLang="zh-TW" dirty="0"/>
              <a:t>456.78</a:t>
            </a:r>
          </a:p>
          <a:p>
            <a:r>
              <a:rPr lang="en-US" altLang="zh-TW" dirty="0"/>
              <a:t>3.</a:t>
            </a:r>
            <a:r>
              <a:rPr lang="zh-TW" altLang="en-US" dirty="0">
                <a:solidFill>
                  <a:srgbClr val="FF0000"/>
                </a:solidFill>
              </a:rPr>
              <a:t>利用一個</a:t>
            </a:r>
            <a:r>
              <a:rPr lang="en-US" altLang="zh-TW" dirty="0" err="1">
                <a:solidFill>
                  <a:srgbClr val="FF0000"/>
                </a:solidFill>
              </a:rPr>
              <a:t>printf</a:t>
            </a:r>
            <a:r>
              <a:rPr lang="zh-TW" altLang="en-US" dirty="0"/>
              <a:t>函數輸出以下結果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提示：需利用換行符號 </a:t>
            </a:r>
            <a:r>
              <a:rPr lang="en-US" altLang="zh-TW" dirty="0"/>
              <a:t>\n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817" y="3081126"/>
            <a:ext cx="60293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5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跳脫字元練習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輸出以下字串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提示：使用跳脫字元</a:t>
            </a:r>
            <a:r>
              <a:rPr lang="en-US" altLang="zh-TW" dirty="0"/>
              <a:t>\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0" y="2345714"/>
            <a:ext cx="61722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4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輸入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輸入函數：</a:t>
            </a:r>
            <a:r>
              <a:rPr lang="en-US" altLang="zh-TW" dirty="0" err="1"/>
              <a:t>scanf</a:t>
            </a:r>
            <a:endParaRPr lang="en-US" altLang="zh-TW" dirty="0"/>
          </a:p>
          <a:p>
            <a:r>
              <a:rPr lang="zh-TW" altLang="en-US" dirty="0"/>
              <a:t>範例：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結果：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342" y="2291862"/>
            <a:ext cx="5248275" cy="16764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342" y="4226535"/>
            <a:ext cx="57721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8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輸入練習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宣告</a:t>
            </a:r>
            <a:r>
              <a:rPr lang="en-US" altLang="zh-TW" dirty="0"/>
              <a:t>1</a:t>
            </a:r>
            <a:r>
              <a:rPr lang="zh-TW" altLang="en-US" dirty="0"/>
              <a:t>整數</a:t>
            </a:r>
            <a:r>
              <a:rPr lang="en-US" altLang="zh-TW" dirty="0"/>
              <a:t>a</a:t>
            </a:r>
            <a:r>
              <a:rPr lang="zh-TW" altLang="en-US" dirty="0"/>
              <a:t>變數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輸出以下結果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提示：先使用</a:t>
            </a:r>
            <a:r>
              <a:rPr lang="en-US" altLang="zh-TW" dirty="0" err="1"/>
              <a:t>printf</a:t>
            </a:r>
            <a:r>
              <a:rPr lang="zh-TW" altLang="en-US" dirty="0"/>
              <a:t>函數印出字串後，再使用</a:t>
            </a:r>
            <a:r>
              <a:rPr lang="en-US" altLang="zh-TW" dirty="0" err="1"/>
              <a:t>scanf</a:t>
            </a:r>
            <a:r>
              <a:rPr lang="zh-TW" altLang="en-US" dirty="0"/>
              <a:t>函數接收變數值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580" y="2959710"/>
            <a:ext cx="60198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7344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514</Words>
  <Application>Microsoft Office PowerPoint</Application>
  <PresentationFormat>寬螢幕</PresentationFormat>
  <Paragraphs>137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Cambria Math</vt:lpstr>
      <vt:lpstr>Tahoma</vt:lpstr>
      <vt:lpstr>回顧</vt:lpstr>
      <vt:lpstr>程式競賽社</vt:lpstr>
      <vt:lpstr>C語言-常用資料型態</vt:lpstr>
      <vt:lpstr>C語言-變數使用</vt:lpstr>
      <vt:lpstr>C語言-跳脫字元</vt:lpstr>
      <vt:lpstr>C語言-跳脫字元</vt:lpstr>
      <vt:lpstr>C語言-輸出練習</vt:lpstr>
      <vt:lpstr>C語言-跳脫字元練習</vt:lpstr>
      <vt:lpstr>C語言-輸入</vt:lpstr>
      <vt:lpstr>C語言-輸入練習</vt:lpstr>
      <vt:lpstr>C語言-輸入練習2</vt:lpstr>
      <vt:lpstr>C語言-浮點數輸出指定精度</vt:lpstr>
      <vt:lpstr>C語言-算術運算子</vt:lpstr>
      <vt:lpstr>C語言-算術運算子-補充</vt:lpstr>
      <vt:lpstr>C語言-算術運算子</vt:lpstr>
      <vt:lpstr>C語言-算術運算子</vt:lpstr>
      <vt:lpstr>C語言-算術運算子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王順陞</dc:creator>
  <cp:lastModifiedBy>user</cp:lastModifiedBy>
  <cp:revision>20</cp:revision>
  <dcterms:created xsi:type="dcterms:W3CDTF">2019-09-23T06:12:45Z</dcterms:created>
  <dcterms:modified xsi:type="dcterms:W3CDTF">2020-04-21T06:55:02Z</dcterms:modified>
</cp:coreProperties>
</file>