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74" r:id="rId5"/>
    <p:sldId id="275" r:id="rId6"/>
    <p:sldId id="279" r:id="rId7"/>
    <p:sldId id="280" r:id="rId8"/>
    <p:sldId id="276" r:id="rId9"/>
    <p:sldId id="277" r:id="rId10"/>
    <p:sldId id="278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54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3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25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78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93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73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00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53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89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52381E-5183-4871-8EC3-D964C54F001D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18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89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52381E-5183-4871-8EC3-D964C54F001D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67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C814CF-DA6E-4843-A9A7-07DD863986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程式競賽社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7969C8-1E5D-4928-B5ED-1D51A02BF1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7DC2FE-3B7F-4F59-8C65-1EB6E6FC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字元陣列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202DF5-BC93-4605-8AE9-9474E2681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字串輸入函數</a:t>
            </a:r>
            <a:r>
              <a:rPr lang="en-US" altLang="zh-TW" dirty="0"/>
              <a:t>gets</a:t>
            </a:r>
            <a:r>
              <a:rPr lang="zh-TW" altLang="en-US" dirty="0"/>
              <a:t>：從標準輸入設備鍵盤上輸入一個字串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8F149C6-2E48-499E-A0FB-B5BE94374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055" y="2185296"/>
            <a:ext cx="60388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62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7DC2FE-3B7F-4F59-8C65-1EB6E6FC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字元陣列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202DF5-BC93-4605-8AE9-9474E2681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字串拷貝函數</a:t>
            </a:r>
            <a:r>
              <a:rPr lang="en-US" altLang="zh-TW" dirty="0" err="1"/>
              <a:t>strcpy</a:t>
            </a:r>
            <a:r>
              <a:rPr lang="zh-TW" altLang="en-US" dirty="0"/>
              <a:t>：將陣列內容拷貝到另一陣列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A633776-F7AE-42FD-851D-46B61E3AA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369" y="2447925"/>
            <a:ext cx="53530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68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9CD0AE-DBE6-401A-9276-38D98FF3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字元陣列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6C8687-A5DE-4736-B14E-85E9380EF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練習：由使用者輸入</a:t>
            </a:r>
            <a:r>
              <a:rPr lang="en-US" altLang="zh-TW" dirty="0"/>
              <a:t>5</a:t>
            </a:r>
            <a:r>
              <a:rPr lang="zh-TW" altLang="en-US" dirty="0"/>
              <a:t>組英文單字，按照單字字母開頭順序</a:t>
            </a:r>
            <a:r>
              <a:rPr lang="en-US" altLang="zh-TW" dirty="0"/>
              <a:t>A-Z</a:t>
            </a:r>
            <a:r>
              <a:rPr lang="zh-TW" altLang="en-US" dirty="0"/>
              <a:t>排列後再輸出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205245D-8A54-49ED-A021-AE3E3B93C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930" y="2624233"/>
            <a:ext cx="5753100" cy="1828800"/>
          </a:xfrm>
          <a:prstGeom prst="rect">
            <a:avLst/>
          </a:prstGeom>
        </p:spPr>
      </p:pic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935F62F3-B3B2-44E8-83A6-4318A6C119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584062"/>
              </p:ext>
            </p:extLst>
          </p:nvPr>
        </p:nvGraphicFramePr>
        <p:xfrm>
          <a:off x="5695156" y="4823204"/>
          <a:ext cx="801687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封裝程式殼層物件" showAsIcon="1" r:id="rId4" imgW="801000" imgH="529200" progId="Package">
                  <p:embed/>
                </p:oleObj>
              </mc:Choice>
              <mc:Fallback>
                <p:oleObj name="封裝程式殼層物件" showAsIcon="1" r:id="rId4" imgW="80100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95156" y="4823204"/>
                        <a:ext cx="801687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875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CCEEE8-9DAD-4F52-B51F-07FE2234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多維陣列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DA3895-8BDB-4157-A9F4-8FA3C8DB6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多維陣列：建立於一維陣列上而再建立更多陣列，則稱為多維陣列。由於正常情況下僅會使用到二維陣列，因此在</a:t>
            </a:r>
            <a:r>
              <a:rPr lang="en-US" altLang="zh-TW" dirty="0"/>
              <a:t>C</a:t>
            </a:r>
            <a:r>
              <a:rPr lang="zh-TW" altLang="en-US" dirty="0"/>
              <a:t>語言也有二維陣列的表示方式。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多維陣列宣告方式：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zh-TW" altLang="en-US" dirty="0">
                <a:solidFill>
                  <a:srgbClr val="92D050"/>
                </a:solidFill>
              </a:rPr>
              <a:t>資料型態 </a:t>
            </a:r>
            <a:r>
              <a:rPr lang="zh-TW" altLang="en-US" dirty="0">
                <a:solidFill>
                  <a:srgbClr val="00B050"/>
                </a:solidFill>
              </a:rPr>
              <a:t>變數名稱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長度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1] [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長度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2]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範例：</a:t>
            </a:r>
            <a:r>
              <a:rPr lang="en-US" altLang="zh-TW" dirty="0">
                <a:solidFill>
                  <a:srgbClr val="92D050"/>
                </a:solidFill>
              </a:rPr>
              <a:t>int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rgbClr val="00B050"/>
                </a:solidFill>
              </a:rPr>
              <a:t>ary</a:t>
            </a:r>
            <a:r>
              <a:rPr lang="en-US" altLang="zh-TW" dirty="0">
                <a:solidFill>
                  <a:srgbClr val="00B050"/>
                </a:solidFill>
              </a:rPr>
              <a:t>[2]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[3]=</a:t>
            </a:r>
            <a:r>
              <a:rPr lang="en-US" altLang="zh-TW" dirty="0">
                <a:solidFill>
                  <a:srgbClr val="00B050"/>
                </a:solidFill>
              </a:rPr>
              <a:t>{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{1,1,1}, {2,2,2}</a:t>
            </a:r>
            <a:r>
              <a:rPr lang="en-US" altLang="zh-TW" dirty="0">
                <a:solidFill>
                  <a:srgbClr val="00B050"/>
                </a:solidFill>
              </a:rPr>
              <a:t>}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pPr lvl="2"/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宣告整數變數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ary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為二陣列並給予給予兩長度，第一長度為最外圍長度，第二長度為內為長度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多維陣列思考方式即為</a:t>
            </a:r>
            <a:r>
              <a:rPr lang="zh-TW" altLang="en-US" dirty="0">
                <a:solidFill>
                  <a:srgbClr val="FF0000"/>
                </a:solidFill>
              </a:rPr>
              <a:t>陣列內再包含更多的陣列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02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1413F9-27E0-46FF-82F3-AA216D15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多維陣列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E09C19-C96D-40E9-BE7C-857668E92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1</a:t>
            </a:r>
            <a:r>
              <a:rPr lang="zh-TW" altLang="en-US" dirty="0"/>
              <a:t>：宣告一整數二維陣列並設定外長度</a:t>
            </a:r>
            <a:r>
              <a:rPr lang="en-US" altLang="zh-TW" dirty="0"/>
              <a:t>5</a:t>
            </a:r>
            <a:r>
              <a:rPr lang="zh-TW" altLang="en-US" dirty="0"/>
              <a:t>，內長度</a:t>
            </a:r>
            <a:r>
              <a:rPr lang="en-US" altLang="zh-TW" dirty="0"/>
              <a:t>2</a:t>
            </a:r>
            <a:r>
              <a:rPr lang="zh-TW" altLang="en-US" dirty="0"/>
              <a:t>，由使用者輸入</a:t>
            </a:r>
            <a:r>
              <a:rPr lang="en-US" altLang="zh-TW" dirty="0"/>
              <a:t>5</a:t>
            </a:r>
            <a:r>
              <a:rPr lang="zh-TW" altLang="en-US" dirty="0"/>
              <a:t>組數值後，輸出每組數值再加</a:t>
            </a:r>
            <a:r>
              <a:rPr lang="en-US" altLang="zh-TW" dirty="0"/>
              <a:t>10</a:t>
            </a:r>
            <a:r>
              <a:rPr lang="zh-TW" altLang="en-US" dirty="0"/>
              <a:t>之結果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2B2FB69-64BC-4951-B34D-3C53C783A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280" y="2833476"/>
            <a:ext cx="54864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7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E5090-CE4D-4C91-93C8-3CC78F1F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多維陣列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7013EF-4AFE-47B4-BCFF-B4D5220EC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練習</a:t>
            </a:r>
            <a:r>
              <a:rPr lang="en-US" altLang="zh-TW" dirty="0"/>
              <a:t>2:</a:t>
            </a:r>
            <a:r>
              <a:rPr lang="zh-TW" altLang="en-US" dirty="0"/>
              <a:t>請製作一樂透程式，由使用者輸入一正整數</a:t>
            </a:r>
            <a:r>
              <a:rPr lang="en-US" altLang="zh-TW" dirty="0"/>
              <a:t>(1&lt;=N&lt;10)</a:t>
            </a:r>
            <a:r>
              <a:rPr lang="zh-TW" altLang="en-US" dirty="0"/>
              <a:t>，之後產生</a:t>
            </a:r>
            <a:r>
              <a:rPr lang="en-US" altLang="zh-TW" dirty="0"/>
              <a:t>N</a:t>
            </a:r>
            <a:r>
              <a:rPr lang="zh-TW" altLang="en-US" dirty="0"/>
              <a:t>組樂透號碼，一組樂透號碼有</a:t>
            </a:r>
            <a:r>
              <a:rPr lang="en-US" altLang="zh-TW" dirty="0"/>
              <a:t>5</a:t>
            </a:r>
            <a:r>
              <a:rPr lang="zh-TW" altLang="en-US" dirty="0"/>
              <a:t>個數字</a:t>
            </a:r>
            <a:r>
              <a:rPr lang="en-US" altLang="zh-TW" dirty="0"/>
              <a:t>(1&lt;=M&lt;=100)</a:t>
            </a:r>
            <a:r>
              <a:rPr lang="zh-TW" altLang="en-US" dirty="0"/>
              <a:t>由亂數產生且所有號碼皆不可重複。最後輸出各組樂透號碼。</a:t>
            </a:r>
            <a:endParaRPr lang="en-US" altLang="zh-TW" dirty="0"/>
          </a:p>
          <a:p>
            <a:r>
              <a:rPr lang="zh-TW" altLang="en-US" dirty="0"/>
              <a:t>輸入範例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5</a:t>
            </a:r>
          </a:p>
          <a:p>
            <a:br>
              <a:rPr lang="en-US" altLang="zh-TW" dirty="0"/>
            </a:br>
            <a:r>
              <a:rPr lang="zh-TW" altLang="en-US" dirty="0"/>
              <a:t>輸出範例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組</a:t>
            </a:r>
            <a:r>
              <a:rPr lang="en-US" altLang="zh-TW" dirty="0"/>
              <a:t>:1 35 42 68 70</a:t>
            </a:r>
          </a:p>
          <a:p>
            <a:r>
              <a:rPr lang="zh-TW" altLang="en-US" dirty="0"/>
              <a:t>第</a:t>
            </a:r>
            <a:r>
              <a:rPr lang="en-US" altLang="zh-TW" dirty="0"/>
              <a:t>2</a:t>
            </a:r>
            <a:r>
              <a:rPr lang="zh-TW" altLang="en-US" dirty="0"/>
              <a:t>組</a:t>
            </a:r>
            <a:r>
              <a:rPr lang="en-US" altLang="zh-TW" dirty="0"/>
              <a:t>:25 59 63 65 79</a:t>
            </a:r>
          </a:p>
          <a:p>
            <a:r>
              <a:rPr lang="zh-TW" altLang="en-US" dirty="0"/>
              <a:t>第</a:t>
            </a:r>
            <a:r>
              <a:rPr lang="en-US" altLang="zh-TW" dirty="0"/>
              <a:t>3</a:t>
            </a:r>
            <a:r>
              <a:rPr lang="zh-TW" altLang="en-US" dirty="0"/>
              <a:t>組</a:t>
            </a:r>
            <a:r>
              <a:rPr lang="en-US" altLang="zh-TW" dirty="0"/>
              <a:t>:6 28 46 62 82</a:t>
            </a:r>
          </a:p>
          <a:p>
            <a:r>
              <a:rPr lang="zh-TW" altLang="en-US" dirty="0"/>
              <a:t>第</a:t>
            </a:r>
            <a:r>
              <a:rPr lang="en-US" altLang="zh-TW" dirty="0"/>
              <a:t>4</a:t>
            </a:r>
            <a:r>
              <a:rPr lang="zh-TW" altLang="en-US" dirty="0"/>
              <a:t>組</a:t>
            </a:r>
            <a:r>
              <a:rPr lang="en-US" altLang="zh-TW" dirty="0"/>
              <a:t>:5 37 43 92 96</a:t>
            </a:r>
          </a:p>
          <a:p>
            <a:r>
              <a:rPr lang="zh-TW" altLang="en-US" dirty="0"/>
              <a:t>第</a:t>
            </a:r>
            <a:r>
              <a:rPr lang="en-US" altLang="zh-TW" dirty="0"/>
              <a:t>5</a:t>
            </a:r>
            <a:r>
              <a:rPr lang="zh-TW" altLang="en-US" dirty="0"/>
              <a:t>組</a:t>
            </a:r>
            <a:r>
              <a:rPr lang="en-US" altLang="zh-TW" dirty="0"/>
              <a:t>:3 22 54 83 93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E41F4EA-3BDC-46FE-8A85-9005D9BBA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882" y="3429000"/>
            <a:ext cx="50196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2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A9DCEB-7EF0-4EA8-BEED-04997B78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多維陣列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156AAA-F402-43BE-B063-D3427240D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2</a:t>
            </a:r>
            <a:r>
              <a:rPr lang="zh-TW" altLang="en-US" dirty="0"/>
              <a:t>解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5F5462B1-9F1D-465C-B4B6-4D57294C65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026349"/>
              </p:ext>
            </p:extLst>
          </p:nvPr>
        </p:nvGraphicFramePr>
        <p:xfrm>
          <a:off x="5871369" y="3164681"/>
          <a:ext cx="449262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封裝程式殼層物件" showAsIcon="1" r:id="rId3" imgW="449280" imgH="529200" progId="Package">
                  <p:embed/>
                </p:oleObj>
              </mc:Choice>
              <mc:Fallback>
                <p:oleObj name="封裝程式殼層物件" showAsIcon="1" r:id="rId3" imgW="44928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71369" y="3164681"/>
                        <a:ext cx="449262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1424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936AB1-4A11-491E-9E5A-C5B4FC026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陣列排序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AA32276-D1CA-4C74-94E5-B0F43F679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8428" y="1905000"/>
            <a:ext cx="38385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86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DFDB8B-30E4-4375-A039-69037426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陣列排序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575C71-90B4-481E-9E0E-2EE15A630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練習：由使用者輸入一正整數</a:t>
            </a:r>
            <a:r>
              <a:rPr lang="en-US" altLang="zh-TW" dirty="0"/>
              <a:t>(1&lt;=N&lt;10)</a:t>
            </a:r>
            <a:r>
              <a:rPr lang="zh-TW" altLang="en-US" dirty="0"/>
              <a:t>，之後輸入</a:t>
            </a:r>
            <a:r>
              <a:rPr lang="en-US" altLang="zh-TW" dirty="0"/>
              <a:t>N</a:t>
            </a:r>
            <a:r>
              <a:rPr lang="zh-TW" altLang="en-US" dirty="0"/>
              <a:t>個整數數字，最後由大到小排列輸出</a:t>
            </a:r>
          </a:p>
        </p:txBody>
      </p:sp>
    </p:spTree>
    <p:extLst>
      <p:ext uri="{BB962C8B-B14F-4D97-AF65-F5344CB8AC3E}">
        <p14:creationId xmlns:p14="http://schemas.microsoft.com/office/powerpoint/2010/main" val="303150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E5090-CE4D-4C91-93C8-3CC78F1F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字元陣列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7013EF-4AFE-47B4-BCFF-B4D5220EC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字元陣列：用來存放字元量的陣列</a:t>
            </a:r>
            <a:endParaRPr lang="en-US" altLang="zh-TW" dirty="0"/>
          </a:p>
          <a:p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字元陣列宣告方式：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char</a:t>
            </a:r>
            <a:r>
              <a:rPr lang="zh-TW" altLang="en-US" dirty="0">
                <a:solidFill>
                  <a:srgbClr val="00B050"/>
                </a:solidFill>
              </a:rPr>
              <a:t>變數名稱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[]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altLang="zh-TW" dirty="0">
                <a:solidFill>
                  <a:srgbClr val="7030A0"/>
                </a:solidFill>
              </a:rPr>
              <a:t>{‘</a:t>
            </a:r>
            <a:r>
              <a:rPr lang="zh-TW" altLang="en-US" dirty="0">
                <a:solidFill>
                  <a:srgbClr val="7030A0"/>
                </a:solidFill>
              </a:rPr>
              <a:t>值</a:t>
            </a:r>
            <a:r>
              <a:rPr lang="en-US" altLang="zh-TW" dirty="0">
                <a:solidFill>
                  <a:srgbClr val="7030A0"/>
                </a:solidFill>
              </a:rPr>
              <a:t>1’,’</a:t>
            </a:r>
            <a:r>
              <a:rPr lang="zh-TW" altLang="en-US" dirty="0">
                <a:solidFill>
                  <a:srgbClr val="7030A0"/>
                </a:solidFill>
              </a:rPr>
              <a:t>值</a:t>
            </a:r>
            <a:r>
              <a:rPr lang="en-US" altLang="zh-TW" dirty="0">
                <a:solidFill>
                  <a:srgbClr val="7030A0"/>
                </a:solidFill>
              </a:rPr>
              <a:t>2’……}</a:t>
            </a:r>
            <a:r>
              <a:rPr lang="zh-TW" altLang="en-US" dirty="0">
                <a:solidFill>
                  <a:srgbClr val="7030A0"/>
                </a:solidFill>
              </a:rPr>
              <a:t>  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範例：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char </a:t>
            </a:r>
            <a:r>
              <a:rPr lang="en-US" altLang="zh-TW" dirty="0" err="1">
                <a:solidFill>
                  <a:srgbClr val="00B050"/>
                </a:solidFill>
              </a:rPr>
              <a:t>ary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[]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altLang="zh-TW" dirty="0">
                <a:solidFill>
                  <a:srgbClr val="7030A0"/>
                </a:solidFill>
              </a:rPr>
              <a:t>{‘</a:t>
            </a:r>
            <a:r>
              <a:rPr lang="en-US" altLang="zh-TW" dirty="0" err="1">
                <a:solidFill>
                  <a:srgbClr val="7030A0"/>
                </a:solidFill>
              </a:rPr>
              <a:t>a’,’b’,’c’,’d</a:t>
            </a:r>
            <a:r>
              <a:rPr lang="en-US" altLang="zh-TW" dirty="0">
                <a:solidFill>
                  <a:srgbClr val="7030A0"/>
                </a:solidFill>
              </a:rPr>
              <a:t>’}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pPr lvl="2"/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宣告字元變數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ary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為陣列並給予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個值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lvl="1"/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92D050"/>
                </a:solidFill>
              </a:rPr>
              <a:t>char</a:t>
            </a:r>
            <a:r>
              <a:rPr lang="zh-TW" altLang="en-US" dirty="0">
                <a:solidFill>
                  <a:srgbClr val="92D050"/>
                </a:solidFill>
              </a:rPr>
              <a:t> </a:t>
            </a:r>
            <a:r>
              <a:rPr lang="zh-TW" altLang="en-US" dirty="0">
                <a:solidFill>
                  <a:srgbClr val="00B050"/>
                </a:solidFill>
              </a:rPr>
              <a:t>變數名稱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長度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]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範例：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char </a:t>
            </a:r>
            <a:r>
              <a:rPr lang="en-US" altLang="zh-TW" dirty="0" err="1">
                <a:solidFill>
                  <a:srgbClr val="00B050"/>
                </a:solidFill>
              </a:rPr>
              <a:t>ary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[5]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pPr lvl="2"/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宣告字元變數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ary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為陣列並給予給予長度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，但先不給陣列值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lvl="1"/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92D050"/>
                </a:solidFill>
              </a:rPr>
              <a:t>char</a:t>
            </a:r>
            <a:r>
              <a:rPr lang="zh-TW" altLang="en-US" dirty="0">
                <a:solidFill>
                  <a:srgbClr val="92D050"/>
                </a:solidFill>
              </a:rPr>
              <a:t> </a:t>
            </a:r>
            <a:r>
              <a:rPr lang="zh-TW" altLang="en-US" dirty="0">
                <a:solidFill>
                  <a:srgbClr val="00B050"/>
                </a:solidFill>
              </a:rPr>
              <a:t>變數名稱</a:t>
            </a:r>
            <a:r>
              <a:rPr lang="en-US" altLang="zh-TW" dirty="0">
                <a:solidFill>
                  <a:srgbClr val="00B050"/>
                </a:solidFill>
              </a:rPr>
              <a:t>[]={</a:t>
            </a:r>
            <a:r>
              <a:rPr lang="zh-TW" altLang="en-US" dirty="0">
                <a:solidFill>
                  <a:srgbClr val="00B050"/>
                </a:solidFill>
              </a:rPr>
              <a:t>值</a:t>
            </a:r>
            <a:r>
              <a:rPr lang="en-US" altLang="zh-TW" dirty="0">
                <a:solidFill>
                  <a:srgbClr val="00B050"/>
                </a:solidFill>
              </a:rPr>
              <a:t>}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範例：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char </a:t>
            </a:r>
            <a:r>
              <a:rPr lang="en-US" altLang="zh-TW" dirty="0" err="1">
                <a:solidFill>
                  <a:srgbClr val="00B050"/>
                </a:solidFill>
              </a:rPr>
              <a:t>ary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[]={“apple”}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pPr lvl="2"/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宣告字元變數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ary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為陣列，長度為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，值分別為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l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\0)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任何字元陣列結尾都會自動加上</a:t>
            </a:r>
            <a:r>
              <a:rPr lang="en-US" altLang="zh-TW" dirty="0">
                <a:solidFill>
                  <a:srgbClr val="FF0000"/>
                </a:solidFill>
              </a:rPr>
              <a:t>’\0’</a:t>
            </a:r>
            <a:r>
              <a:rPr lang="zh-TW" altLang="en-US" dirty="0">
                <a:solidFill>
                  <a:srgbClr val="FF0000"/>
                </a:solidFill>
              </a:rPr>
              <a:t>代表該字元陣列結束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範例：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假設有一字元變數陣列如右圖    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char 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ary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[]={‘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a’,’p’,’p’,’l’,’e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’}</a:t>
            </a:r>
          </a:p>
          <a:p>
            <a:pPr lvl="1"/>
            <a:r>
              <a:rPr lang="zh-TW" altLang="en-US" dirty="0"/>
              <a:t>實際儲存時陣列長度為</a:t>
            </a:r>
            <a:r>
              <a:rPr lang="en-US" altLang="zh-TW" dirty="0"/>
              <a:t>6</a:t>
            </a: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D3804E-9A59-498A-9691-F9012C3E4A05}"/>
              </a:ext>
            </a:extLst>
          </p:cNvPr>
          <p:cNvSpPr txBox="1"/>
          <p:nvPr/>
        </p:nvSpPr>
        <p:spPr>
          <a:xfrm>
            <a:off x="5347980" y="4706505"/>
            <a:ext cx="144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索引值</a:t>
            </a:r>
            <a:r>
              <a:rPr lang="en-US" altLang="zh-TW" dirty="0"/>
              <a:t>(value)</a:t>
            </a:r>
            <a:endParaRPr lang="zh-TW" altLang="en-US" dirty="0"/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D71A3157-B28A-4992-A089-6136C4CF5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44405"/>
              </p:ext>
            </p:extLst>
          </p:nvPr>
        </p:nvGraphicFramePr>
        <p:xfrm>
          <a:off x="6943680" y="4718948"/>
          <a:ext cx="421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3121719971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346458177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267309672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321798238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44279881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635607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60649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9E2FF6A2-64B1-4565-AF74-31FD710DF088}"/>
              </a:ext>
            </a:extLst>
          </p:cNvPr>
          <p:cNvSpPr txBox="1"/>
          <p:nvPr/>
        </p:nvSpPr>
        <p:spPr>
          <a:xfrm>
            <a:off x="5491685" y="5352836"/>
            <a:ext cx="130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索引</a:t>
            </a:r>
            <a:r>
              <a:rPr lang="en-US" altLang="zh-TW" dirty="0"/>
              <a:t>(key)</a:t>
            </a:r>
            <a:endParaRPr lang="zh-TW" altLang="en-US" dirty="0"/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13092D3C-385C-4B4A-8E55-771E13D65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403696"/>
              </p:ext>
            </p:extLst>
          </p:nvPr>
        </p:nvGraphicFramePr>
        <p:xfrm>
          <a:off x="6943680" y="5385343"/>
          <a:ext cx="421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3121719971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346458177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267309672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321798238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44279881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2802870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606495"/>
                  </a:ext>
                </a:extLst>
              </a:tr>
            </a:tbl>
          </a:graphicData>
        </a:graphic>
      </p:graphicFrame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844BAA2-1849-4301-8904-D1A6D3BAFAC8}"/>
              </a:ext>
            </a:extLst>
          </p:cNvPr>
          <p:cNvCxnSpPr/>
          <p:nvPr/>
        </p:nvCxnSpPr>
        <p:spPr>
          <a:xfrm>
            <a:off x="7290033" y="5145808"/>
            <a:ext cx="0" cy="26470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5D905EB-7EF1-4D25-B356-645FE878DE6A}"/>
              </a:ext>
            </a:extLst>
          </p:cNvPr>
          <p:cNvCxnSpPr/>
          <p:nvPr/>
        </p:nvCxnSpPr>
        <p:spPr>
          <a:xfrm>
            <a:off x="8004496" y="5145808"/>
            <a:ext cx="0" cy="26470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5449B86-4079-41F7-BAE2-ED4A324A44D2}"/>
              </a:ext>
            </a:extLst>
          </p:cNvPr>
          <p:cNvCxnSpPr/>
          <p:nvPr/>
        </p:nvCxnSpPr>
        <p:spPr>
          <a:xfrm>
            <a:off x="8692394" y="5147206"/>
            <a:ext cx="0" cy="26470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134BE5F-FCEE-4DEE-834C-E4FF59027841}"/>
              </a:ext>
            </a:extLst>
          </p:cNvPr>
          <p:cNvCxnSpPr/>
          <p:nvPr/>
        </p:nvCxnSpPr>
        <p:spPr>
          <a:xfrm>
            <a:off x="9405459" y="5147206"/>
            <a:ext cx="0" cy="26470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E725F75-F252-4AA2-9C3D-DE7049C201CD}"/>
              </a:ext>
            </a:extLst>
          </p:cNvPr>
          <p:cNvCxnSpPr/>
          <p:nvPr/>
        </p:nvCxnSpPr>
        <p:spPr>
          <a:xfrm>
            <a:off x="10806422" y="5147206"/>
            <a:ext cx="0" cy="26470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9300524-96FD-409D-9AA1-9AA453E2AB1D}"/>
              </a:ext>
            </a:extLst>
          </p:cNvPr>
          <p:cNvCxnSpPr/>
          <p:nvPr/>
        </p:nvCxnSpPr>
        <p:spPr>
          <a:xfrm>
            <a:off x="10103144" y="5156993"/>
            <a:ext cx="0" cy="26470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714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41ED85-A6DF-4EB4-9AF6-3FA367FD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字元陣列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E88989-7690-4BEB-A48C-81687D6FB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範例：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練習：宣告一字元陣列長度為</a:t>
            </a:r>
            <a:r>
              <a:rPr lang="en-US" altLang="zh-TW" dirty="0"/>
              <a:t>15</a:t>
            </a:r>
            <a:r>
              <a:rPr lang="zh-TW" altLang="en-US" dirty="0"/>
              <a:t>，由使用者輸入任意數值</a:t>
            </a:r>
            <a:r>
              <a:rPr lang="en-US" altLang="zh-TW" dirty="0"/>
              <a:t>(</a:t>
            </a:r>
            <a:r>
              <a:rPr lang="zh-TW" altLang="en-US" dirty="0"/>
              <a:t>不得含空白</a:t>
            </a:r>
            <a:r>
              <a:rPr lang="en-US" altLang="zh-TW" dirty="0"/>
              <a:t>)</a:t>
            </a:r>
            <a:r>
              <a:rPr lang="zh-TW" altLang="en-US" dirty="0"/>
              <a:t>後輸出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備註：在用</a:t>
            </a:r>
            <a:r>
              <a:rPr lang="en-US" altLang="zh-TW" dirty="0" err="1">
                <a:solidFill>
                  <a:srgbClr val="FF0000"/>
                </a:solidFill>
              </a:rPr>
              <a:t>scanf</a:t>
            </a:r>
            <a:r>
              <a:rPr lang="zh-TW" altLang="en-US" dirty="0">
                <a:solidFill>
                  <a:srgbClr val="FF0000"/>
                </a:solidFill>
              </a:rPr>
              <a:t>接收之變數為字元陣列時，不需使用</a:t>
            </a:r>
            <a:r>
              <a:rPr lang="en-US" altLang="zh-TW" dirty="0">
                <a:solidFill>
                  <a:srgbClr val="FF0000"/>
                </a:solidFill>
              </a:rPr>
              <a:t>&amp;</a:t>
            </a:r>
            <a:r>
              <a:rPr lang="zh-TW" altLang="en-US" dirty="0">
                <a:solidFill>
                  <a:srgbClr val="FF0000"/>
                </a:solidFill>
              </a:rPr>
              <a:t>符號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0209DF9-7DDD-49B1-87B2-94E13C60F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517" y="1737360"/>
            <a:ext cx="54959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5526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901</TotalTime>
  <Words>654</Words>
  <Application>Microsoft Office PowerPoint</Application>
  <PresentationFormat>寬螢幕</PresentationFormat>
  <Paragraphs>68</Paragraphs>
  <Slides>12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回顧</vt:lpstr>
      <vt:lpstr>封裝程式殼層物件</vt:lpstr>
      <vt:lpstr>封裝</vt:lpstr>
      <vt:lpstr>程式競賽社</vt:lpstr>
      <vt:lpstr>C語言-多維陣列</vt:lpstr>
      <vt:lpstr>C語言-多維陣列</vt:lpstr>
      <vt:lpstr>C語言-多維陣列</vt:lpstr>
      <vt:lpstr>C語言-多維陣列</vt:lpstr>
      <vt:lpstr>C語言-陣列排序</vt:lpstr>
      <vt:lpstr>C語言-陣列排序</vt:lpstr>
      <vt:lpstr>C語言-字元陣列</vt:lpstr>
      <vt:lpstr>C語言-字元陣列</vt:lpstr>
      <vt:lpstr>C語言-字元陣列</vt:lpstr>
      <vt:lpstr>C語言-字元陣列</vt:lpstr>
      <vt:lpstr>C語言-字元陣列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程式競賽社</dc:title>
  <dc:creator>user</dc:creator>
  <cp:lastModifiedBy>user</cp:lastModifiedBy>
  <cp:revision>35</cp:revision>
  <dcterms:created xsi:type="dcterms:W3CDTF">2020-03-16T07:24:33Z</dcterms:created>
  <dcterms:modified xsi:type="dcterms:W3CDTF">2020-06-02T02:48:43Z</dcterms:modified>
</cp:coreProperties>
</file>