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9" r:id="rId4"/>
    <p:sldId id="270" r:id="rId5"/>
    <p:sldId id="261" r:id="rId6"/>
    <p:sldId id="271" r:id="rId7"/>
    <p:sldId id="268" r:id="rId8"/>
    <p:sldId id="269" r:id="rId9"/>
    <p:sldId id="272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CD96-06EE-44D2-BEC6-EC6A77B59F6E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44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CD96-06EE-44D2-BEC6-EC6A77B59F6E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82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CD96-06EE-44D2-BEC6-EC6A77B59F6E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864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CD96-06EE-44D2-BEC6-EC6A77B59F6E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75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CD96-06EE-44D2-BEC6-EC6A77B59F6E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61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CD96-06EE-44D2-BEC6-EC6A77B59F6E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363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CD96-06EE-44D2-BEC6-EC6A77B59F6E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9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CD96-06EE-44D2-BEC6-EC6A77B59F6E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17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CD96-06EE-44D2-BEC6-EC6A77B59F6E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316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30CD96-06EE-44D2-BEC6-EC6A77B59F6E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15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CD96-06EE-44D2-BEC6-EC6A77B59F6E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76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30CD96-06EE-44D2-BEC6-EC6A77B59F6E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39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程式競賽社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383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常用資料型態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內容版面配置區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35807652"/>
                  </p:ext>
                </p:extLst>
              </p:nvPr>
            </p:nvGraphicFramePr>
            <p:xfrm>
              <a:off x="1096963" y="1846263"/>
              <a:ext cx="100584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14600">
                      <a:extLst>
                        <a:ext uri="{9D8B030D-6E8A-4147-A177-3AD203B41FA5}">
                          <a16:colId xmlns:a16="http://schemas.microsoft.com/office/drawing/2014/main" val="3381313361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:a16="http://schemas.microsoft.com/office/drawing/2014/main" val="2304361646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:a16="http://schemas.microsoft.com/office/drawing/2014/main" val="1375144752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:a16="http://schemas.microsoft.com/office/drawing/2014/main" val="31416480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資料型態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名稱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記憶體配置空間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範圍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96008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err="1"/>
                            <a:t>int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整數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</a:t>
                          </a:r>
                          <a:r>
                            <a:rPr lang="en-US" altLang="zh-TW" baseline="0" dirty="0"/>
                            <a:t> b</a:t>
                          </a:r>
                          <a:r>
                            <a:rPr lang="en-US" altLang="zh-TW" dirty="0"/>
                            <a:t>ytes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-2147483648~2147483647</a:t>
                          </a:r>
                          <a:endParaRPr lang="zh-TW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16175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float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浮點數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4</a:t>
                          </a:r>
                          <a:r>
                            <a:rPr lang="en-US" altLang="zh-TW" baseline="0" dirty="0"/>
                            <a:t> b</a:t>
                          </a:r>
                          <a:r>
                            <a:rPr lang="en-US" altLang="zh-TW" dirty="0"/>
                            <a:t>ytes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1.18*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−38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/>
                            <a:t>~3.40*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38</m:t>
                                  </m:r>
                                </m:sup>
                              </m:sSup>
                            </m:oMath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9151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double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倍精確度浮點數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aseline="0" dirty="0"/>
                            <a:t>8 b</a:t>
                          </a:r>
                          <a:r>
                            <a:rPr lang="en-US" altLang="zh-TW" dirty="0"/>
                            <a:t>ytes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2.23*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−308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sz="1600" dirty="0"/>
                            <a:t>~1.79*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308</m:t>
                                  </m:r>
                                </m:sup>
                              </m:sSup>
                            </m:oMath>
                          </a14:m>
                          <a:endParaRPr lang="zh-TW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4859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char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字元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baseline="0" dirty="0"/>
                            <a:t>1 b</a:t>
                          </a:r>
                          <a:r>
                            <a:rPr lang="en-US" altLang="zh-TW" dirty="0"/>
                            <a:t>ytes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-128~127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01925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內容版面配置區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35807652"/>
                  </p:ext>
                </p:extLst>
              </p:nvPr>
            </p:nvGraphicFramePr>
            <p:xfrm>
              <a:off x="1096963" y="1846263"/>
              <a:ext cx="100584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14600">
                      <a:extLst>
                        <a:ext uri="{9D8B030D-6E8A-4147-A177-3AD203B41FA5}">
                          <a16:colId xmlns:a16="http://schemas.microsoft.com/office/drawing/2014/main" val="3381313361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:a16="http://schemas.microsoft.com/office/drawing/2014/main" val="2304361646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:a16="http://schemas.microsoft.com/office/drawing/2014/main" val="1375144752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:a16="http://schemas.microsoft.com/office/drawing/2014/main" val="31416480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資料型態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名稱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記憶體配置空間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範圍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96008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err="1" smtClean="0"/>
                            <a:t>int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整數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4</a:t>
                          </a:r>
                          <a:r>
                            <a:rPr lang="en-US" altLang="zh-TW" baseline="0" dirty="0" smtClean="0"/>
                            <a:t> b</a:t>
                          </a:r>
                          <a:r>
                            <a:rPr lang="en-US" altLang="zh-TW" dirty="0" smtClean="0"/>
                            <a:t>ytes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 smtClean="0"/>
                            <a:t>-2147483648~2147483647</a:t>
                          </a:r>
                          <a:endParaRPr lang="zh-TW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16175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float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浮點數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4</a:t>
                          </a:r>
                          <a:r>
                            <a:rPr lang="en-US" altLang="zh-TW" baseline="0" dirty="0" smtClean="0"/>
                            <a:t> b</a:t>
                          </a:r>
                          <a:r>
                            <a:rPr lang="en-US" altLang="zh-TW" dirty="0" smtClean="0"/>
                            <a:t>ytes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4839" r="-1211" b="-2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69151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double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倍精確度浮點數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aseline="0" dirty="0" smtClean="0"/>
                            <a:t>8 b</a:t>
                          </a:r>
                          <a:r>
                            <a:rPr lang="en-US" altLang="zh-TW" dirty="0" smtClean="0"/>
                            <a:t>ytes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09836" r="-1211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4859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char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字元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baseline="0" dirty="0" smtClean="0"/>
                            <a:t>1 b</a:t>
                          </a:r>
                          <a:r>
                            <a:rPr lang="en-US" altLang="zh-TW" dirty="0" smtClean="0"/>
                            <a:t>ytes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-128~127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019251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內容版面配置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5107900"/>
              </p:ext>
            </p:extLst>
          </p:nvPr>
        </p:nvGraphicFramePr>
        <p:xfrm>
          <a:off x="1096963" y="3809366"/>
          <a:ext cx="75438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338131336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30436164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375144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資料型態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輸出格式特定字元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輸入格式特定字元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60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%d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%d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1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float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%f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%f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915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double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effectLst/>
                        </a:rPr>
                        <a:t>%f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aseline="0" dirty="0"/>
                        <a:t>%lf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85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char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%c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/>
                        <a:t>%c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192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81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註解</a:t>
            </a:r>
          </a:p>
        </p:txBody>
      </p:sp>
      <p:sp>
        <p:nvSpPr>
          <p:cNvPr id="5" name="矩形 4"/>
          <p:cNvSpPr/>
          <p:nvPr/>
        </p:nvSpPr>
        <p:spPr>
          <a:xfrm>
            <a:off x="1184029" y="2138234"/>
            <a:ext cx="101140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單行註解</a:t>
            </a:r>
            <a:r>
              <a:rPr lang="en-US" altLang="zh-TW" dirty="0"/>
              <a:t>://</a:t>
            </a:r>
            <a:r>
              <a:rPr lang="zh-TW" altLang="en-US" dirty="0"/>
              <a:t>註解內容</a:t>
            </a:r>
            <a:endParaRPr lang="en-US" altLang="zh-TW" dirty="0"/>
          </a:p>
          <a:p>
            <a:r>
              <a:rPr lang="zh-TW" altLang="en-US" dirty="0"/>
              <a:t>多行註解</a:t>
            </a:r>
            <a:r>
              <a:rPr lang="en-US" altLang="zh-TW" dirty="0"/>
              <a:t>:/</a:t>
            </a:r>
            <a:r>
              <a:rPr lang="zh-TW" altLang="en-US" dirty="0"/>
              <a:t>*註解內容*</a:t>
            </a:r>
            <a:r>
              <a:rPr lang="en-US" altLang="zh-TW" dirty="0"/>
              <a:t>/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421" y="3228975"/>
            <a:ext cx="50673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57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變數</a:t>
            </a:r>
          </a:p>
        </p:txBody>
      </p:sp>
      <p:sp>
        <p:nvSpPr>
          <p:cNvPr id="5" name="矩形 4"/>
          <p:cNvSpPr/>
          <p:nvPr/>
        </p:nvSpPr>
        <p:spPr>
          <a:xfrm>
            <a:off x="1184029" y="2138234"/>
            <a:ext cx="1011408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/>
              <a:t>變數</a:t>
            </a:r>
            <a:r>
              <a:rPr lang="zh-TW" altLang="en-US" dirty="0"/>
              <a:t>：表示會隨著程式的執行而改變其內容。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變數名稱注意事項：</a:t>
            </a:r>
            <a:endParaRPr lang="en-US" altLang="zh-TW" dirty="0"/>
          </a:p>
          <a:p>
            <a:r>
              <a:rPr lang="en-US" altLang="zh-TW" dirty="0"/>
              <a:t>	1.</a:t>
            </a:r>
            <a:r>
              <a:rPr lang="zh-TW" altLang="en-US" dirty="0"/>
              <a:t>第一個字元只可以是大小寫字母或底線（</a:t>
            </a:r>
            <a:r>
              <a:rPr lang="en-US" altLang="zh-TW" dirty="0"/>
              <a:t>A </a:t>
            </a:r>
            <a:r>
              <a:rPr lang="zh-TW" altLang="en-US" dirty="0"/>
              <a:t>至 </a:t>
            </a:r>
            <a:r>
              <a:rPr lang="en-US" altLang="zh-TW" dirty="0"/>
              <a:t>Z</a:t>
            </a:r>
            <a:r>
              <a:rPr lang="zh-TW" altLang="en-US" dirty="0"/>
              <a:t>、</a:t>
            </a:r>
            <a:r>
              <a:rPr lang="en-US" altLang="zh-TW" dirty="0"/>
              <a:t>a </a:t>
            </a:r>
            <a:r>
              <a:rPr lang="zh-TW" altLang="en-US" dirty="0"/>
              <a:t>至 </a:t>
            </a:r>
            <a:r>
              <a:rPr lang="en-US" altLang="zh-TW" dirty="0"/>
              <a:t>z </a:t>
            </a:r>
            <a:r>
              <a:rPr lang="zh-TW" altLang="en-US" dirty="0"/>
              <a:t>或 </a:t>
            </a:r>
            <a:r>
              <a:rPr lang="en-US" altLang="zh-TW" dirty="0"/>
              <a:t>_</a:t>
            </a:r>
            <a:r>
              <a:rPr lang="zh-TW" altLang="en-US" dirty="0"/>
              <a:t>）。</a:t>
            </a:r>
            <a:endParaRPr lang="en-US" altLang="zh-TW" dirty="0"/>
          </a:p>
          <a:p>
            <a:r>
              <a:rPr lang="en-US" altLang="zh-TW" dirty="0"/>
              <a:t>	2.</a:t>
            </a:r>
            <a:r>
              <a:rPr lang="zh-TW" altLang="en-US" dirty="0"/>
              <a:t>第二個或之後的字元只能是大小寫字母、底線或數字（</a:t>
            </a:r>
            <a:r>
              <a:rPr lang="en-US" altLang="zh-TW" dirty="0"/>
              <a:t>A</a:t>
            </a:r>
            <a:r>
              <a:rPr lang="zh-TW" altLang="en-US" dirty="0"/>
              <a:t>至</a:t>
            </a:r>
            <a:r>
              <a:rPr lang="en-US" altLang="zh-TW" dirty="0"/>
              <a:t>Z</a:t>
            </a:r>
            <a:r>
              <a:rPr lang="zh-TW" altLang="en-US" dirty="0"/>
              <a:t>、</a:t>
            </a:r>
            <a:r>
              <a:rPr lang="en-US" altLang="zh-TW" dirty="0"/>
              <a:t>a</a:t>
            </a:r>
            <a:r>
              <a:rPr lang="zh-TW" altLang="en-US" dirty="0"/>
              <a:t>至</a:t>
            </a:r>
            <a:r>
              <a:rPr lang="en-US" altLang="zh-TW" dirty="0"/>
              <a:t>z</a:t>
            </a:r>
            <a:r>
              <a:rPr lang="zh-TW" altLang="en-US" dirty="0"/>
              <a:t>、</a:t>
            </a:r>
            <a:r>
              <a:rPr lang="en-US" altLang="zh-TW" dirty="0"/>
              <a:t>_</a:t>
            </a:r>
            <a:r>
              <a:rPr lang="zh-TW" altLang="en-US" dirty="0"/>
              <a:t>或</a:t>
            </a:r>
            <a:r>
              <a:rPr lang="en-US" altLang="zh-TW" dirty="0"/>
              <a:t>0</a:t>
            </a:r>
            <a:r>
              <a:rPr lang="zh-TW" altLang="en-US" dirty="0"/>
              <a:t>至</a:t>
            </a:r>
            <a:r>
              <a:rPr lang="en-US" altLang="zh-TW" dirty="0"/>
              <a:t>9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en-US" altLang="zh-TW" dirty="0"/>
              <a:t>	3.</a:t>
            </a:r>
            <a:r>
              <a:rPr lang="zh-TW" altLang="en-US" dirty="0"/>
              <a:t>不能是保留字，如：</a:t>
            </a:r>
            <a:r>
              <a:rPr lang="en-US" altLang="zh-TW" dirty="0"/>
              <a:t>main</a:t>
            </a:r>
            <a:r>
              <a:rPr lang="zh-TW" altLang="en-US" dirty="0"/>
              <a:t>、</a:t>
            </a:r>
            <a:r>
              <a:rPr lang="en-US" altLang="zh-TW" dirty="0" err="1"/>
              <a:t>int</a:t>
            </a:r>
            <a:r>
              <a:rPr lang="zh-TW" altLang="en-US" dirty="0"/>
              <a:t>、</a:t>
            </a:r>
            <a:r>
              <a:rPr lang="en-US" altLang="zh-TW" dirty="0"/>
              <a:t>class</a:t>
            </a:r>
            <a:r>
              <a:rPr lang="zh-TW" altLang="en-US" dirty="0"/>
              <a:t>、</a:t>
            </a:r>
            <a:r>
              <a:rPr lang="en-US" altLang="zh-TW" dirty="0"/>
              <a:t>float</a:t>
            </a:r>
            <a:r>
              <a:rPr lang="zh-TW" altLang="en-US" dirty="0"/>
              <a:t>等等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合法的變數範例如下</a:t>
            </a:r>
            <a:endParaRPr lang="en-US" altLang="zh-TW" dirty="0"/>
          </a:p>
          <a:p>
            <a:r>
              <a:rPr lang="en-US" altLang="zh-TW" dirty="0"/>
              <a:t>	sum</a:t>
            </a:r>
            <a:r>
              <a:rPr lang="zh-TW" altLang="en-US" dirty="0"/>
              <a:t>、</a:t>
            </a:r>
            <a:r>
              <a:rPr lang="en-US" altLang="zh-TW" dirty="0"/>
              <a:t>temp1</a:t>
            </a:r>
            <a:r>
              <a:rPr lang="zh-TW" altLang="en-US" dirty="0"/>
              <a:t>、</a:t>
            </a:r>
            <a:r>
              <a:rPr lang="en-US" altLang="zh-TW" dirty="0" err="1"/>
              <a:t>aryExp</a:t>
            </a:r>
            <a:r>
              <a:rPr lang="zh-TW" altLang="en-US" dirty="0"/>
              <a:t>、</a:t>
            </a:r>
            <a:r>
              <a:rPr lang="en-US" altLang="zh-TW" dirty="0"/>
              <a:t>_total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0600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變數使用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變數：暫時記住一些資料，用來</a:t>
            </a:r>
            <a:r>
              <a:rPr lang="zh-TW" altLang="en-US" dirty="0">
                <a:solidFill>
                  <a:srgbClr val="FF0000"/>
                </a:solidFill>
              </a:rPr>
              <a:t>重複使用</a:t>
            </a:r>
            <a:r>
              <a:rPr lang="zh-TW" altLang="en-US" dirty="0"/>
              <a:t>或是</a:t>
            </a:r>
            <a:r>
              <a:rPr lang="zh-TW" altLang="en-US" dirty="0">
                <a:solidFill>
                  <a:srgbClr val="FF0000"/>
                </a:solidFill>
              </a:rPr>
              <a:t>用來計算</a:t>
            </a:r>
            <a:r>
              <a:rPr lang="zh-TW" altLang="en-US" dirty="0"/>
              <a:t>，這個暫時儲存的空間稱為變數。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宣告變數：資料型態</a:t>
            </a:r>
            <a:r>
              <a:rPr lang="en-US" altLang="zh-TW" dirty="0"/>
              <a:t>+</a:t>
            </a:r>
            <a:r>
              <a:rPr lang="zh-TW" altLang="en-US" dirty="0"/>
              <a:t>變數名稱</a:t>
            </a:r>
            <a:r>
              <a:rPr lang="en-US" altLang="zh-TW" dirty="0"/>
              <a:t>(+</a:t>
            </a:r>
            <a:r>
              <a:rPr lang="zh-TW" altLang="en-US" dirty="0"/>
              <a:t>等於</a:t>
            </a:r>
            <a:r>
              <a:rPr lang="en-US" altLang="zh-TW" dirty="0"/>
              <a:t>+</a:t>
            </a:r>
            <a:r>
              <a:rPr lang="zh-TW" altLang="en-US" dirty="0"/>
              <a:t>值</a:t>
            </a:r>
            <a:r>
              <a:rPr lang="en-US" altLang="zh-TW"/>
              <a:t>);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155" y="3156804"/>
            <a:ext cx="74866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54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跳脫字元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5519930"/>
              </p:ext>
            </p:extLst>
          </p:nvPr>
        </p:nvGraphicFramePr>
        <p:xfrm>
          <a:off x="1097280" y="2646363"/>
          <a:ext cx="10058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54275172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289432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跳脫字元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569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\n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換行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193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\t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Tab(</a:t>
                      </a:r>
                      <a:r>
                        <a:rPr lang="zh-TW" altLang="en-US" dirty="0"/>
                        <a:t>跳格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10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符號</a:t>
                      </a:r>
                      <a:r>
                        <a:rPr lang="en-US" altLang="zh-TW" dirty="0"/>
                        <a:t>\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顯示符號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739336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266092" y="1925515"/>
            <a:ext cx="96187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常用跳脫字元表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範例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392" y="4660960"/>
            <a:ext cx="52101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10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692" y="2466764"/>
            <a:ext cx="4981575" cy="2781300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變數使用</a:t>
            </a:r>
          </a:p>
        </p:txBody>
      </p:sp>
    </p:spTree>
    <p:extLst>
      <p:ext uri="{BB962C8B-B14F-4D97-AF65-F5344CB8AC3E}">
        <p14:creationId xmlns:p14="http://schemas.microsoft.com/office/powerpoint/2010/main" val="432735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變數使用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917" y="2970335"/>
            <a:ext cx="74771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14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跳脫字元練習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輸出：</a:t>
            </a:r>
            <a:r>
              <a:rPr lang="en-US" altLang="zh-TW" dirty="0"/>
              <a:t>\\\It's a simple function "main()"///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小提示：使用跳脫字元</a:t>
            </a:r>
            <a:r>
              <a:rPr lang="en-US" altLang="zh-TW" dirty="0"/>
              <a:t>\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124822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315</Words>
  <Application>Microsoft Office PowerPoint</Application>
  <PresentationFormat>寬螢幕</PresentationFormat>
  <Paragraphs>80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Cambria Math</vt:lpstr>
      <vt:lpstr>回顧</vt:lpstr>
      <vt:lpstr>程式競賽社</vt:lpstr>
      <vt:lpstr>C語言-常用資料型態</vt:lpstr>
      <vt:lpstr>C語言-註解</vt:lpstr>
      <vt:lpstr>C語言-變數</vt:lpstr>
      <vt:lpstr>C語言-變數使用</vt:lpstr>
      <vt:lpstr>C語言-跳脫字元</vt:lpstr>
      <vt:lpstr>C語言-變數使用</vt:lpstr>
      <vt:lpstr>C語言-變數使用</vt:lpstr>
      <vt:lpstr>C語言-跳脫字元練習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王順陞</dc:creator>
  <cp:lastModifiedBy>user</cp:lastModifiedBy>
  <cp:revision>14</cp:revision>
  <dcterms:created xsi:type="dcterms:W3CDTF">2019-09-23T06:12:45Z</dcterms:created>
  <dcterms:modified xsi:type="dcterms:W3CDTF">2020-03-24T00:37:58Z</dcterms:modified>
</cp:coreProperties>
</file>